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65" r:id="rId3"/>
    <p:sldId id="266" r:id="rId4"/>
    <p:sldId id="267" r:id="rId5"/>
    <p:sldId id="258" r:id="rId6"/>
    <p:sldId id="280" r:id="rId7"/>
    <p:sldId id="260" r:id="rId8"/>
    <p:sldId id="274" r:id="rId9"/>
    <p:sldId id="281" r:id="rId10"/>
    <p:sldId id="283" r:id="rId11"/>
    <p:sldId id="293" r:id="rId12"/>
    <p:sldId id="282" r:id="rId13"/>
    <p:sldId id="288" r:id="rId14"/>
    <p:sldId id="289" r:id="rId15"/>
    <p:sldId id="290" r:id="rId16"/>
    <p:sldId id="291" r:id="rId17"/>
    <p:sldId id="292" r:id="rId18"/>
    <p:sldId id="279"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1906" autoAdjust="0"/>
  </p:normalViewPr>
  <p:slideViewPr>
    <p:cSldViewPr snapToObjects="1">
      <p:cViewPr>
        <p:scale>
          <a:sx n="70" d="100"/>
          <a:sy n="70" d="100"/>
        </p:scale>
        <p:origin x="-1906" y="-115"/>
      </p:cViewPr>
      <p:guideLst>
        <p:guide orient="horz" pos="2160"/>
        <p:guide pos="2880"/>
      </p:guideLst>
    </p:cSldViewPr>
  </p:slideViewPr>
  <p:notesTextViewPr>
    <p:cViewPr>
      <p:scale>
        <a:sx n="100" d="100"/>
        <a:sy n="100" d="100"/>
      </p:scale>
      <p:origin x="0" y="0"/>
    </p:cViewPr>
  </p:notesTextViewPr>
  <p:notesViewPr>
    <p:cSldViewPr snapToObjects="1">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E298CE-2AFF-4FAA-A26E-39AED356E737}" type="datetimeFigureOut">
              <a:rPr lang="en-AU" smtClean="0"/>
              <a:t>5/11/2014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7CADE-9420-48EF-9FDA-CBD63633A01C}" type="slidenum">
              <a:rPr lang="en-AU" smtClean="0"/>
              <a:t>‹#›</a:t>
            </a:fld>
            <a:endParaRPr lang="en-AU"/>
          </a:p>
        </p:txBody>
      </p:sp>
    </p:spTree>
    <p:extLst>
      <p:ext uri="{BB962C8B-B14F-4D97-AF65-F5344CB8AC3E}">
        <p14:creationId xmlns:p14="http://schemas.microsoft.com/office/powerpoint/2010/main" val="11269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Catatan fasilitator</a:t>
            </a:r>
            <a:r>
              <a:rPr lang="id-ID" b="1" baseline="0" dirty="0" smtClean="0"/>
              <a:t> </a:t>
            </a:r>
            <a:endParaRPr lang="en-AU" b="1" dirty="0" smtClean="0"/>
          </a:p>
          <a:p>
            <a:r>
              <a:rPr lang="id-ID" b="1" dirty="0" smtClean="0"/>
              <a:t>Langkah</a:t>
            </a:r>
            <a:r>
              <a:rPr lang="id-ID" b="1" baseline="0" dirty="0" smtClean="0"/>
              <a:t> </a:t>
            </a:r>
            <a:r>
              <a:rPr lang="en-AU" b="1" dirty="0" smtClean="0"/>
              <a:t>1 – </a:t>
            </a:r>
            <a:r>
              <a:rPr lang="id-ID" b="1" dirty="0" smtClean="0"/>
              <a:t>Pendahuluan </a:t>
            </a:r>
            <a:endParaRPr lang="en-AU" b="1" baseline="0" dirty="0" smtClean="0"/>
          </a:p>
          <a:p>
            <a:endParaRPr lang="en-AU"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Mengucapkan selamat datang kepada</a:t>
            </a:r>
            <a:r>
              <a:rPr lang="id-ID" baseline="0" dirty="0" smtClean="0"/>
              <a:t> semua </a:t>
            </a:r>
            <a:endParaRPr lang="en-AU"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Mengingatkan</a:t>
            </a:r>
            <a:r>
              <a:rPr lang="id-ID" baseline="0" dirty="0" smtClean="0"/>
              <a:t> peserta tentang peraturan dalam partisipasi jika diperlukan </a:t>
            </a:r>
            <a:endParaRPr lang="en-AU" dirty="0" smtClean="0"/>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a:t>
            </a:fld>
            <a:endParaRPr lang="en-AU"/>
          </a:p>
        </p:txBody>
      </p:sp>
    </p:spTree>
    <p:extLst>
      <p:ext uri="{BB962C8B-B14F-4D97-AF65-F5344CB8AC3E}">
        <p14:creationId xmlns:p14="http://schemas.microsoft.com/office/powerpoint/2010/main" val="12878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smtClean="0">
                <a:solidFill>
                  <a:schemeClr val="tx1"/>
                </a:solidFill>
                <a:effectLst/>
                <a:latin typeface="+mn-lt"/>
                <a:ea typeface="+mn-ea"/>
                <a:cs typeface="+mn-cs"/>
              </a:rPr>
              <a:t>Facilitators</a:t>
            </a:r>
            <a:r>
              <a:rPr lang="en-AU" sz="1200" b="1" kern="1200" baseline="0" dirty="0" smtClean="0">
                <a:solidFill>
                  <a:schemeClr val="tx1"/>
                </a:solidFill>
                <a:effectLst/>
                <a:latin typeface="+mn-lt"/>
                <a:ea typeface="+mn-ea"/>
                <a:cs typeface="+mn-cs"/>
              </a:rPr>
              <a:t> notes</a:t>
            </a:r>
            <a:endParaRPr lang="en-AU" sz="1200" b="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b="1" baseline="0" dirty="0" smtClean="0"/>
              <a:t>Step 5 – Group </a:t>
            </a:r>
            <a:r>
              <a:rPr lang="en-AU" b="1" dirty="0" smtClean="0"/>
              <a:t>activity – Sickness in chickens and farm workers</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Divide the participants into small groups, each group is to work through the following questions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idea is to use any rapidly spreading infectious disease as an example: ND, HPAI, …. Foot and mouth disease in cattle is another example.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Based on general understanding of how infectious diseases can spread, what control measures can be put in place immediately to help control the disease.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17</a:t>
            </a:fld>
            <a:endParaRPr lang="en-AU"/>
          </a:p>
        </p:txBody>
      </p:sp>
    </p:spTree>
    <p:extLst>
      <p:ext uri="{BB962C8B-B14F-4D97-AF65-F5344CB8AC3E}">
        <p14:creationId xmlns:p14="http://schemas.microsoft.com/office/powerpoint/2010/main" val="415724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b="1" dirty="0" smtClean="0"/>
              <a:t>Catat fasilitator </a:t>
            </a:r>
            <a:endParaRPr lang="en-AU" b="1" dirty="0" smtClean="0"/>
          </a:p>
          <a:p>
            <a:pPr marL="0" indent="0">
              <a:buFont typeface="Arial" panose="020B0604020202020204" pitchFamily="34" charset="0"/>
              <a:buNone/>
            </a:pPr>
            <a:r>
              <a:rPr lang="id-ID" b="1" baseline="0" dirty="0" smtClean="0"/>
              <a:t>Langkag</a:t>
            </a:r>
            <a:r>
              <a:rPr lang="en-AU" b="1" baseline="0" dirty="0" smtClean="0"/>
              <a:t> 6 – </a:t>
            </a:r>
            <a:r>
              <a:rPr lang="id-ID" b="1" baseline="0" dirty="0" smtClean="0"/>
              <a:t>Ringkasan sesi </a:t>
            </a:r>
            <a:endParaRPr lang="en-AU" b="1" baseline="0" dirty="0" smtClean="0"/>
          </a:p>
          <a:p>
            <a:pPr marL="0" indent="0">
              <a:buFont typeface="Arial" panose="020B0604020202020204" pitchFamily="34" charset="0"/>
              <a:buNone/>
            </a:pPr>
            <a:endParaRPr lang="en-AU" b="1" baseline="0" dirty="0" smtClean="0"/>
          </a:p>
          <a:p>
            <a:pPr marL="0" indent="0">
              <a:buFont typeface="Arial" panose="020B0604020202020204" pitchFamily="34" charset="0"/>
              <a:buNone/>
            </a:pPr>
            <a:r>
              <a:rPr lang="id-ID" b="0" baseline="0" dirty="0" smtClean="0"/>
              <a:t>Tanyakan jika ada pertanyaan atau kebingungan </a:t>
            </a:r>
            <a:endParaRPr lang="en-AU" b="0" baseline="0" dirty="0" smtClean="0"/>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id-ID" sz="1200" kern="1200" dirty="0" smtClean="0">
                <a:solidFill>
                  <a:schemeClr val="tx1"/>
                </a:solidFill>
                <a:effectLst/>
                <a:latin typeface="+mn-lt"/>
                <a:ea typeface="+mn-ea"/>
                <a:cs typeface="+mn-cs"/>
              </a:rPr>
              <a:t>Selalu pastikan tidak ada pertanyaan</a:t>
            </a:r>
            <a:r>
              <a:rPr lang="id-ID" sz="1200" kern="1200" baseline="0" dirty="0" smtClean="0">
                <a:solidFill>
                  <a:schemeClr val="tx1"/>
                </a:solidFill>
                <a:effectLst/>
                <a:latin typeface="+mn-lt"/>
                <a:ea typeface="+mn-ea"/>
                <a:cs typeface="+mn-cs"/>
              </a:rPr>
              <a:t> peserta yang tidak terjawab atau kebingungan sebelum Anda melangkah maju.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18</a:t>
            </a:fld>
            <a:endParaRPr lang="en-AU"/>
          </a:p>
        </p:txBody>
      </p:sp>
    </p:spTree>
    <p:extLst>
      <p:ext uri="{BB962C8B-B14F-4D97-AF65-F5344CB8AC3E}">
        <p14:creationId xmlns:p14="http://schemas.microsoft.com/office/powerpoint/2010/main" val="30025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b="1" dirty="0" smtClean="0"/>
              <a:t>Catatan fasilitator </a:t>
            </a:r>
            <a:endParaRPr lang="en-AU" b="1" dirty="0" smtClean="0"/>
          </a:p>
          <a:p>
            <a:pPr marL="0" indent="0">
              <a:buFont typeface="Arial" panose="020B0604020202020204" pitchFamily="34" charset="0"/>
              <a:buNone/>
            </a:pPr>
            <a:r>
              <a:rPr lang="id-ID" b="1" baseline="0" dirty="0" smtClean="0"/>
              <a:t>Langkah</a:t>
            </a:r>
            <a:r>
              <a:rPr lang="en-AU" b="1" baseline="0" dirty="0" smtClean="0"/>
              <a:t> 6 – </a:t>
            </a:r>
            <a:r>
              <a:rPr lang="id-ID" b="1" baseline="0" dirty="0" smtClean="0"/>
              <a:t>Ringkasan sesi </a:t>
            </a:r>
            <a:endParaRPr lang="en-AU" b="1" baseline="0" dirty="0" smtClean="0"/>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Garis bawahi konsep kunci yang dibahas pada sesi ini. </a:t>
            </a:r>
            <a:endParaRPr lang="en-AU" baseline="0" dirty="0" smtClean="0"/>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id-ID" baseline="0" smtClean="0"/>
              <a:t>Jika waktu cukup, diskusikan poin apapun yang muncul. </a:t>
            </a:r>
            <a:endParaRPr lang="en-AU" baseline="0" dirty="0" smtClean="0"/>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19</a:t>
            </a:fld>
            <a:endParaRPr lang="en-AU"/>
          </a:p>
        </p:txBody>
      </p:sp>
    </p:spTree>
    <p:extLst>
      <p:ext uri="{BB962C8B-B14F-4D97-AF65-F5344CB8AC3E}">
        <p14:creationId xmlns:p14="http://schemas.microsoft.com/office/powerpoint/2010/main" val="304627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Facilitators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is just a reminder to facilitators that they</a:t>
            </a:r>
            <a:r>
              <a:rPr lang="en-AU" baseline="0" dirty="0" smtClean="0"/>
              <a:t> should insert pictures into the PowerPoint file if they have pictures that are relevant. Pictures should be inserted as jpeg files in order to avoid the PowerPoint file getting large and difficult to open.</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Step 1 - Introduction</a:t>
            </a:r>
          </a:p>
          <a:p>
            <a:pPr marL="171450" indent="-171450">
              <a:buFont typeface="Arial" panose="020B0604020202020204" pitchFamily="34" charset="0"/>
              <a:buChar char="•"/>
            </a:pPr>
            <a:r>
              <a:rPr lang="en-AU" dirty="0" smtClean="0"/>
              <a:t>Recap </a:t>
            </a:r>
            <a:r>
              <a:rPr lang="en-AU" baseline="0" dirty="0" smtClean="0"/>
              <a:t>Session 2</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In</a:t>
            </a:r>
            <a:r>
              <a:rPr lang="en-AU" sz="1200" kern="1200" baseline="0" dirty="0" smtClean="0">
                <a:solidFill>
                  <a:schemeClr val="tx1"/>
                </a:solidFill>
                <a:effectLst/>
                <a:latin typeface="+mn-lt"/>
                <a:ea typeface="+mn-ea"/>
                <a:cs typeface="+mn-cs"/>
              </a:rPr>
              <a:t> the previous session we talked about:</a:t>
            </a:r>
          </a:p>
          <a:p>
            <a:pPr marL="1085850" lvl="2" indent="-171450">
              <a:buFont typeface="Arial" panose="020B0604020202020204" pitchFamily="34" charset="0"/>
              <a:buChar char="•"/>
            </a:pPr>
            <a:r>
              <a:rPr lang="en-AU" sz="1200" kern="1200" baseline="0" dirty="0" smtClean="0">
                <a:solidFill>
                  <a:schemeClr val="tx1"/>
                </a:solidFill>
                <a:effectLst/>
                <a:latin typeface="+mn-lt"/>
                <a:ea typeface="+mn-ea"/>
                <a:cs typeface="+mn-cs"/>
              </a:rPr>
              <a:t>What </a:t>
            </a:r>
            <a:r>
              <a:rPr lang="en-AU" sz="1200" kern="1200" dirty="0" smtClean="0">
                <a:solidFill>
                  <a:schemeClr val="tx1"/>
                </a:solidFill>
                <a:effectLst/>
                <a:latin typeface="+mn-lt"/>
                <a:ea typeface="+mn-ea"/>
                <a:cs typeface="+mn-cs"/>
              </a:rPr>
              <a:t>Field Epidemiology is </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How it can help you with your work</a:t>
            </a:r>
          </a:p>
          <a:p>
            <a:pPr marL="1085850" lvl="2" indent="-171450">
              <a:buFont typeface="Arial" panose="020B0604020202020204" pitchFamily="34" charset="0"/>
              <a:buChar char="•"/>
            </a:pPr>
            <a:r>
              <a:rPr lang="en-AU" sz="1200" kern="1200" dirty="0" smtClean="0">
                <a:solidFill>
                  <a:schemeClr val="tx1"/>
                </a:solidFill>
                <a:effectLst/>
                <a:latin typeface="+mn-lt"/>
                <a:ea typeface="+mn-ea"/>
                <a:cs typeface="+mn-cs"/>
              </a:rPr>
              <a:t>How field epidemiology skills used </a:t>
            </a:r>
            <a:r>
              <a:rPr lang="en-AU" sz="1200" i="1" kern="1200" dirty="0" smtClean="0">
                <a:solidFill>
                  <a:schemeClr val="tx1"/>
                </a:solidFill>
                <a:effectLst/>
                <a:latin typeface="+mn-lt"/>
                <a:ea typeface="+mn-ea"/>
                <a:cs typeface="+mn-cs"/>
              </a:rPr>
              <a:t>together</a:t>
            </a:r>
            <a:r>
              <a:rPr lang="en-AU" sz="1200" kern="1200" dirty="0" smtClean="0">
                <a:solidFill>
                  <a:schemeClr val="tx1"/>
                </a:solidFill>
                <a:effectLst/>
                <a:latin typeface="+mn-lt"/>
                <a:ea typeface="+mn-ea"/>
                <a:cs typeface="+mn-cs"/>
              </a:rPr>
              <a:t> with clinical skills to allow you to provide better care for animals</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2</a:t>
            </a:fld>
            <a:endParaRPr lang="en-AU"/>
          </a:p>
        </p:txBody>
      </p:sp>
    </p:spTree>
    <p:extLst>
      <p:ext uri="{BB962C8B-B14F-4D97-AF65-F5344CB8AC3E}">
        <p14:creationId xmlns:p14="http://schemas.microsoft.com/office/powerpoint/2010/main" val="316445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Langkah</a:t>
            </a:r>
            <a:r>
              <a:rPr lang="en-AU" b="1" dirty="0" smtClean="0"/>
              <a:t> 1 - </a:t>
            </a:r>
            <a:r>
              <a:rPr lang="id-ID" b="1" dirty="0" smtClean="0"/>
              <a:t>Pendahuluan</a:t>
            </a:r>
            <a:endParaRPr lang="en-AU" b="1" dirty="0" smtClean="0"/>
          </a:p>
          <a:p>
            <a:r>
              <a:rPr lang="id-ID" b="1" dirty="0" smtClean="0"/>
              <a:t>Instruksi fasilitator</a:t>
            </a:r>
            <a:r>
              <a:rPr lang="id-ID" b="1" baseline="0" dirty="0" smtClean="0"/>
              <a:t> </a:t>
            </a:r>
            <a:endParaRPr lang="en-AU" b="1" dirty="0" smtClean="0"/>
          </a:p>
          <a:p>
            <a:endParaRPr lang="en-AU" b="1" dirty="0" smtClean="0"/>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id-ID" sz="1200" kern="1200" dirty="0" smtClean="0">
                <a:solidFill>
                  <a:schemeClr val="tx1"/>
                </a:solidFill>
                <a:effectLst/>
                <a:latin typeface="+mn-lt"/>
                <a:ea typeface="+mn-ea"/>
                <a:cs typeface="+mn-cs"/>
              </a:rPr>
              <a:t>Beri pendahuluan apa yang akan dipresentasikan dan didiskusikan selama sesi ini </a:t>
            </a:r>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3</a:t>
            </a:fld>
            <a:endParaRPr lang="en-AU"/>
          </a:p>
        </p:txBody>
      </p:sp>
    </p:spTree>
    <p:extLst>
      <p:ext uri="{BB962C8B-B14F-4D97-AF65-F5344CB8AC3E}">
        <p14:creationId xmlns:p14="http://schemas.microsoft.com/office/powerpoint/2010/main" val="120976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Catatan f</a:t>
            </a:r>
            <a:r>
              <a:rPr lang="en-AU" b="1" dirty="0" smtClean="0"/>
              <a:t>a</a:t>
            </a:r>
            <a:r>
              <a:rPr lang="id-ID" b="1" dirty="0" smtClean="0"/>
              <a:t>s</a:t>
            </a:r>
            <a:r>
              <a:rPr lang="en-AU" b="1" dirty="0" err="1" smtClean="0"/>
              <a:t>ilitator</a:t>
            </a:r>
            <a:r>
              <a:rPr lang="id-ID" b="1" dirty="0" smtClean="0"/>
              <a:t>  </a:t>
            </a: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sz="1200" b="1" kern="1200" dirty="0" smtClean="0">
                <a:solidFill>
                  <a:schemeClr val="tx1"/>
                </a:solidFill>
                <a:effectLst/>
                <a:latin typeface="+mn-lt"/>
                <a:ea typeface="+mn-ea"/>
                <a:cs typeface="+mn-cs"/>
              </a:rPr>
              <a:t>Langkah</a:t>
            </a:r>
            <a:r>
              <a:rPr lang="en-AU" sz="1200" b="1" kern="1200" dirty="0" smtClean="0">
                <a:solidFill>
                  <a:schemeClr val="tx1"/>
                </a:solidFill>
                <a:effectLst/>
                <a:latin typeface="+mn-lt"/>
                <a:ea typeface="+mn-ea"/>
                <a:cs typeface="+mn-cs"/>
              </a:rPr>
              <a:t> 2 – </a:t>
            </a:r>
            <a:r>
              <a:rPr lang="id-ID" sz="1200" b="1" kern="1200" dirty="0" smtClean="0">
                <a:solidFill>
                  <a:schemeClr val="tx1"/>
                </a:solidFill>
                <a:effectLst/>
                <a:latin typeface="+mn-lt"/>
                <a:ea typeface="+mn-ea"/>
                <a:cs typeface="+mn-cs"/>
              </a:rPr>
              <a:t>Kegaitan pemancing keingintahuan </a:t>
            </a:r>
            <a:endParaRPr lang="en-AU"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Penting untuk membuat</a:t>
            </a:r>
            <a:r>
              <a:rPr lang="id-ID" sz="1200" kern="1200" baseline="0" dirty="0" smtClean="0">
                <a:solidFill>
                  <a:schemeClr val="tx1"/>
                </a:solidFill>
                <a:effectLst/>
                <a:latin typeface="+mn-lt"/>
                <a:ea typeface="+mn-ea"/>
                <a:cs typeface="+mn-cs"/>
              </a:rPr>
              <a:t> peserta berada di kerangka pikir yang benar untuk belajar. </a:t>
            </a:r>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Dengan memancing rasa ingin tahu mereka, </a:t>
            </a:r>
            <a:r>
              <a:rPr lang="id-ID" sz="1200" kern="1200" baseline="0" dirty="0" smtClean="0">
                <a:solidFill>
                  <a:schemeClr val="tx1"/>
                </a:solidFill>
                <a:effectLst/>
                <a:latin typeface="+mn-lt"/>
                <a:ea typeface="+mn-ea"/>
                <a:cs typeface="+mn-cs"/>
              </a:rPr>
              <a:t>perhatikan pemahaman mereka sekarang dengan cara ini, sebelum menyalakan video, persiapkan para peserta untuk mendengar dengan lebih seksama. </a:t>
            </a:r>
            <a:r>
              <a:rPr lang="en-A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Mereka memfokuskan pikiran mereka pada topik mengenai yang didiskusikan di v</a:t>
            </a:r>
            <a:r>
              <a:rPr lang="en-AU" sz="1200" kern="1200" dirty="0" err="1" smtClean="0">
                <a:solidFill>
                  <a:schemeClr val="tx1"/>
                </a:solidFill>
                <a:effectLst/>
                <a:latin typeface="+mn-lt"/>
                <a:ea typeface="+mn-ea"/>
                <a:cs typeface="+mn-cs"/>
              </a:rPr>
              <a:t>ideo</a:t>
            </a:r>
            <a:r>
              <a:rPr lang="en-A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200" kern="1200" dirty="0" smtClean="0">
                <a:solidFill>
                  <a:schemeClr val="tx1"/>
                </a:solidFill>
                <a:effectLst/>
                <a:latin typeface="+mn-lt"/>
                <a:ea typeface="+mn-ea"/>
                <a:cs typeface="+mn-cs"/>
              </a:rPr>
              <a:t>Minta kelompok untuk menjawab pertanyaan dengan menuliskannya di selembar kertas </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200" kern="1200" dirty="0" smtClean="0">
                <a:solidFill>
                  <a:schemeClr val="tx1"/>
                </a:solidFill>
                <a:effectLst/>
                <a:latin typeface="+mn-lt"/>
                <a:ea typeface="+mn-ea"/>
                <a:cs typeface="+mn-cs"/>
              </a:rPr>
              <a:t>Diskusikan jawaban dan minta satu peserta berlaku sebagai pencatat</a:t>
            </a:r>
            <a:r>
              <a:rPr lang="id-ID" sz="1200" kern="1200" baseline="0" dirty="0" smtClean="0">
                <a:solidFill>
                  <a:schemeClr val="tx1"/>
                </a:solidFill>
                <a:effectLst/>
                <a:latin typeface="+mn-lt"/>
                <a:ea typeface="+mn-ea"/>
                <a:cs typeface="+mn-cs"/>
              </a:rPr>
              <a:t> untuk menuliskan jawaban di kertas plano untuk pertanyaan </a:t>
            </a:r>
            <a:r>
              <a:rPr lang="en-AU" sz="1200" kern="1200" baseline="0" dirty="0" smtClean="0">
                <a:solidFill>
                  <a:schemeClr val="tx1"/>
                </a:solidFill>
                <a:effectLst/>
                <a:latin typeface="+mn-lt"/>
                <a:ea typeface="+mn-ea"/>
                <a:cs typeface="+mn-cs"/>
              </a:rPr>
              <a:t>1 </a:t>
            </a:r>
            <a:r>
              <a:rPr lang="id-ID" sz="1200" kern="1200" baseline="0" dirty="0" smtClean="0">
                <a:solidFill>
                  <a:schemeClr val="tx1"/>
                </a:solidFill>
                <a:effectLst/>
                <a:latin typeface="+mn-lt"/>
                <a:ea typeface="+mn-ea"/>
                <a:cs typeface="+mn-cs"/>
              </a:rPr>
              <a:t>dan</a:t>
            </a:r>
            <a:r>
              <a:rPr lang="en-AU" sz="1200" kern="1200" baseline="0" dirty="0" smtClean="0">
                <a:solidFill>
                  <a:schemeClr val="tx1"/>
                </a:solidFill>
                <a:effectLst/>
                <a:latin typeface="+mn-lt"/>
                <a:ea typeface="+mn-ea"/>
                <a:cs typeface="+mn-cs"/>
              </a:rPr>
              <a:t> 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200" kern="1200" baseline="0" dirty="0" smtClean="0">
                <a:solidFill>
                  <a:schemeClr val="tx1"/>
                </a:solidFill>
                <a:effectLst/>
                <a:latin typeface="+mn-lt"/>
                <a:ea typeface="+mn-ea"/>
                <a:cs typeface="+mn-cs"/>
              </a:rPr>
              <a:t>Diskusikan jawaban untuk pertanyaan 3 dan 4 tetapi jangan tulis jawabannya di kertas plano. </a:t>
            </a:r>
            <a:endParaRPr lang="en-AU" sz="1200" kern="1200" baseline="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dirty="0" smtClean="0"/>
              <a:t>Liha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dirty="0" smtClean="0"/>
              <a:t>Merujuk</a:t>
            </a:r>
            <a:r>
              <a:rPr lang="id-ID" baseline="0" dirty="0" smtClean="0"/>
              <a:t> pada Buku Sumber Epidemiologi Lapangan Tingkat Dasar untuk informasi lebih banyak jika diperlukan. </a:t>
            </a: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4</a:t>
            </a:fld>
            <a:endParaRPr lang="en-AU"/>
          </a:p>
        </p:txBody>
      </p:sp>
    </p:spTree>
    <p:extLst>
      <p:ext uri="{BB962C8B-B14F-4D97-AF65-F5344CB8AC3E}">
        <p14:creationId xmlns:p14="http://schemas.microsoft.com/office/powerpoint/2010/main" val="362234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Catatan f</a:t>
            </a:r>
            <a:r>
              <a:rPr lang="en-AU" b="1" dirty="0" smtClean="0"/>
              <a:t>a</a:t>
            </a:r>
            <a:r>
              <a:rPr lang="id-ID" b="1" dirty="0" smtClean="0"/>
              <a:t>s</a:t>
            </a:r>
            <a:r>
              <a:rPr lang="en-AU" b="1" dirty="0" err="1" smtClean="0"/>
              <a:t>ilitator</a:t>
            </a:r>
            <a:r>
              <a:rPr lang="id-ID" b="1" dirty="0" smtClean="0"/>
              <a:t> </a:t>
            </a: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d-ID" b="1" baseline="0" dirty="0" smtClean="0"/>
              <a:t>Langkah</a:t>
            </a:r>
            <a:r>
              <a:rPr lang="en-AU" b="1" baseline="0" dirty="0" smtClean="0"/>
              <a:t> 3: </a:t>
            </a:r>
            <a:r>
              <a:rPr lang="id-ID" b="1" baseline="0" dirty="0" smtClean="0"/>
              <a:t>Tampilkan </a:t>
            </a:r>
            <a:r>
              <a:rPr lang="en-AU" b="1" baseline="0" dirty="0" smtClean="0"/>
              <a:t>video </a:t>
            </a:r>
            <a:r>
              <a:rPr lang="id-ID" b="1" baseline="0" dirty="0" smtClean="0"/>
              <a:t>atau file </a:t>
            </a:r>
            <a:r>
              <a:rPr lang="en-AU" b="1" baseline="0" dirty="0" smtClean="0"/>
              <a:t>PowerPoint file </a:t>
            </a:r>
            <a:r>
              <a:rPr lang="id-ID" b="1" baseline="0" dirty="0" smtClean="0"/>
              <a:t>atau bahan yang ada </a:t>
            </a:r>
            <a:endParaRPr lang="en-AU" b="1" baseline="0" dirty="0" smtClean="0"/>
          </a:p>
          <a:p>
            <a:pPr marL="0" indent="0">
              <a:buFont typeface="Arial" panose="020B0604020202020204" pitchFamily="34" charset="0"/>
              <a:buNone/>
            </a:pPr>
            <a:endParaRPr lang="en-AU" b="0" baseline="0" dirty="0" smtClean="0"/>
          </a:p>
          <a:p>
            <a:pPr marL="0" indent="0">
              <a:buFont typeface="Arial" panose="020B0604020202020204" pitchFamily="34" charset="0"/>
              <a:buNone/>
            </a:pPr>
            <a:r>
              <a:rPr lang="id-ID" b="0" baseline="0" dirty="0" smtClean="0"/>
              <a:t>Tampilkan video atau </a:t>
            </a:r>
            <a:r>
              <a:rPr lang="en-AU" b="0" baseline="0" dirty="0" smtClean="0"/>
              <a:t>PowerPoint</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8A7CADE-9420-48EF-9FDA-CBD63633A01C}" type="slidenum">
              <a:rPr lang="en-AU" smtClean="0"/>
              <a:t>5</a:t>
            </a:fld>
            <a:endParaRPr lang="en-AU"/>
          </a:p>
        </p:txBody>
      </p:sp>
    </p:spTree>
    <p:extLst>
      <p:ext uri="{BB962C8B-B14F-4D97-AF65-F5344CB8AC3E}">
        <p14:creationId xmlns:p14="http://schemas.microsoft.com/office/powerpoint/2010/main" val="114270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b="1" dirty="0" smtClean="0"/>
              <a:t>Catatan f</a:t>
            </a:r>
            <a:r>
              <a:rPr lang="en-AU" b="1" dirty="0" smtClean="0"/>
              <a:t>a</a:t>
            </a:r>
            <a:r>
              <a:rPr lang="id-ID" b="1" dirty="0" smtClean="0"/>
              <a:t>s</a:t>
            </a:r>
            <a:r>
              <a:rPr lang="en-AU" b="1" dirty="0" err="1" smtClean="0"/>
              <a:t>ilitator</a:t>
            </a:r>
            <a:r>
              <a:rPr lang="id-ID" b="1" dirty="0" smtClean="0"/>
              <a:t> </a:t>
            </a:r>
            <a:endParaRPr lang="en-AU" b="1" dirty="0" smtClean="0"/>
          </a:p>
          <a:p>
            <a:r>
              <a:rPr lang="id-ID" b="1" baseline="0" dirty="0" smtClean="0"/>
              <a:t>Langkah</a:t>
            </a:r>
            <a:r>
              <a:rPr lang="en-AU" b="1" baseline="0" dirty="0" smtClean="0"/>
              <a:t> 4: </a:t>
            </a:r>
            <a:r>
              <a:rPr lang="id-ID" b="1" baseline="0" dirty="0" smtClean="0"/>
              <a:t>Diskusikan isi file Po</a:t>
            </a:r>
            <a:r>
              <a:rPr lang="en-AU" b="1" baseline="0" dirty="0" err="1" smtClean="0"/>
              <a:t>werPoint</a:t>
            </a:r>
            <a:r>
              <a:rPr lang="en-AU" b="1" baseline="0" dirty="0" smtClean="0"/>
              <a:t> </a:t>
            </a:r>
            <a:endParaRPr lang="en-AU" b="1" dirty="0" smtClean="0"/>
          </a:p>
          <a:p>
            <a:pPr marL="17145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id-ID" sz="1200" kern="1200" dirty="0" smtClean="0">
                <a:solidFill>
                  <a:schemeClr val="tx1"/>
                </a:solidFill>
                <a:effectLst/>
                <a:latin typeface="+mn-lt"/>
                <a:ea typeface="+mn-ea"/>
                <a:cs typeface="+mn-cs"/>
              </a:rPr>
              <a:t>Pastikan semua otang mempunyai pemahaman yang baik mengenai definisi. Rujuk</a:t>
            </a:r>
            <a:r>
              <a:rPr lang="id-ID" sz="1200" kern="1200" baseline="0" dirty="0" smtClean="0">
                <a:solidFill>
                  <a:schemeClr val="tx1"/>
                </a:solidFill>
                <a:effectLst/>
                <a:latin typeface="+mn-lt"/>
                <a:ea typeface="+mn-ea"/>
                <a:cs typeface="+mn-cs"/>
              </a:rPr>
              <a:t> buku Manual untuk mendapatkan informasi lebih banyak</a:t>
            </a:r>
            <a:r>
              <a:rPr lang="en-AU"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id-ID" sz="1200" kern="1200" dirty="0" smtClean="0">
                <a:solidFill>
                  <a:schemeClr val="tx1"/>
                </a:solidFill>
                <a:effectLst/>
                <a:latin typeface="+mn-lt"/>
                <a:ea typeface="+mn-ea"/>
                <a:cs typeface="+mn-cs"/>
              </a:rPr>
              <a:t>Jika cukup</a:t>
            </a:r>
            <a:r>
              <a:rPr lang="id-ID" sz="1200" kern="1200" baseline="0" dirty="0" smtClean="0">
                <a:solidFill>
                  <a:schemeClr val="tx1"/>
                </a:solidFill>
                <a:effectLst/>
                <a:latin typeface="+mn-lt"/>
                <a:ea typeface="+mn-ea"/>
                <a:cs typeface="+mn-cs"/>
              </a:rPr>
              <a:t> waktu, tanyakan kepada peserta apakah ada yang mau mengungkapkan pendapat definisi yang berbeda  dan permasalahan yang mereka hadapi. </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200" kern="1200" dirty="0" smtClean="0">
                <a:solidFill>
                  <a:schemeClr val="tx1"/>
                </a:solidFill>
                <a:effectLst/>
                <a:latin typeface="+mn-lt"/>
                <a:ea typeface="+mn-ea"/>
                <a:cs typeface="+mn-cs"/>
              </a:rPr>
              <a:t>Akan ada diskusi</a:t>
            </a:r>
            <a:r>
              <a:rPr lang="id-ID" sz="1200" kern="1200" baseline="0" dirty="0" smtClean="0">
                <a:solidFill>
                  <a:schemeClr val="tx1"/>
                </a:solidFill>
                <a:effectLst/>
                <a:latin typeface="+mn-lt"/>
                <a:ea typeface="+mn-ea"/>
                <a:cs typeface="+mn-cs"/>
              </a:rPr>
              <a:t> mengenai definisi tanda, sindrom, diagnosa banding, dan diagnosa definitif. </a:t>
            </a: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a:t>
            </a:r>
            <a:r>
              <a:rPr lang="id-ID" sz="1200" kern="1200" dirty="0" smtClean="0">
                <a:solidFill>
                  <a:schemeClr val="tx1"/>
                </a:solidFill>
                <a:effectLst/>
                <a:latin typeface="+mn-lt"/>
                <a:ea typeface="+mn-ea"/>
                <a:cs typeface="+mn-cs"/>
              </a:rPr>
              <a:t>aran</a:t>
            </a:r>
            <a:r>
              <a:rPr lang="en-AU" sz="1200"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Di beberapa kabupaten, petugas bersikeras paravet ‘tidak dapat membuat diagnosis’ tetapi</a:t>
            </a:r>
            <a:r>
              <a:rPr lang="id-ID" sz="1200" kern="1200" baseline="0" dirty="0" smtClean="0">
                <a:solidFill>
                  <a:schemeClr val="tx1"/>
                </a:solidFill>
                <a:effectLst/>
                <a:latin typeface="+mn-lt"/>
                <a:ea typeface="+mn-ea"/>
                <a:cs typeface="+mn-cs"/>
              </a:rPr>
              <a:t> karena paravet diminta untuk mengobati permasalahan kesehatan, dapat dijelaskan bahwa mereka memberikan ‘tebakan terbaik’ untuk diagnosis yang pada kenyataannya hanyalah </a:t>
            </a:r>
            <a:r>
              <a:rPr lang="en-AU" sz="1200" b="1" kern="1200" dirty="0" smtClean="0">
                <a:solidFill>
                  <a:schemeClr val="tx1"/>
                </a:solidFill>
                <a:effectLst/>
                <a:latin typeface="+mn-lt"/>
                <a:ea typeface="+mn-ea"/>
                <a:cs typeface="+mn-cs"/>
              </a:rPr>
              <a:t>di</a:t>
            </a:r>
            <a:r>
              <a:rPr lang="id-ID" sz="1200" b="1" kern="1200" dirty="0" smtClean="0">
                <a:solidFill>
                  <a:schemeClr val="tx1"/>
                </a:solidFill>
                <a:effectLst/>
                <a:latin typeface="+mn-lt"/>
                <a:ea typeface="+mn-ea"/>
                <a:cs typeface="+mn-cs"/>
              </a:rPr>
              <a:t>gnosa banding.</a:t>
            </a:r>
            <a:r>
              <a:rPr lang="en-AU" sz="1200" kern="1200" dirty="0" smtClean="0">
                <a:solidFill>
                  <a:schemeClr val="tx1"/>
                </a:solidFill>
                <a:effectLst/>
                <a:latin typeface="+mn-lt"/>
                <a:ea typeface="+mn-ea"/>
                <a:cs typeface="+mn-cs"/>
              </a:rPr>
              <a:t> </a:t>
            </a:r>
            <a:r>
              <a:rPr lang="id-ID" sz="1200" kern="1200" dirty="0" smtClean="0">
                <a:solidFill>
                  <a:schemeClr val="tx1"/>
                </a:solidFill>
                <a:effectLst/>
                <a:latin typeface="+mn-lt"/>
                <a:ea typeface="+mn-ea"/>
                <a:cs typeface="+mn-cs"/>
              </a:rPr>
              <a:t>Mungkin hanya dokter hewan yang dapat memberikan diagnosa </a:t>
            </a:r>
            <a:r>
              <a:rPr lang="en-AU" sz="1200" b="1" kern="1200" dirty="0" err="1" smtClean="0">
                <a:solidFill>
                  <a:schemeClr val="tx1"/>
                </a:solidFill>
                <a:effectLst/>
                <a:latin typeface="+mn-lt"/>
                <a:ea typeface="+mn-ea"/>
                <a:cs typeface="+mn-cs"/>
              </a:rPr>
              <a:t>definiti</a:t>
            </a:r>
            <a:r>
              <a:rPr lang="id-ID" sz="1200" b="1" kern="1200" dirty="0" smtClean="0">
                <a:solidFill>
                  <a:schemeClr val="tx1"/>
                </a:solidFill>
                <a:effectLst/>
                <a:latin typeface="+mn-lt"/>
                <a:ea typeface="+mn-ea"/>
                <a:cs typeface="+mn-cs"/>
              </a:rPr>
              <a:t>f.</a:t>
            </a:r>
            <a:r>
              <a:rPr lang="id-ID" sz="1200" b="1" kern="1200" baseline="0" dirty="0" smtClean="0">
                <a:solidFill>
                  <a:schemeClr val="tx1"/>
                </a:solidFill>
                <a:effectLst/>
                <a:latin typeface="+mn-lt"/>
                <a:ea typeface="+mn-ea"/>
                <a:cs typeface="+mn-cs"/>
              </a:rPr>
              <a:t> </a:t>
            </a:r>
            <a:r>
              <a:rPr lang="id-ID" sz="1200" b="0" kern="1200" baseline="0" dirty="0" smtClean="0">
                <a:solidFill>
                  <a:schemeClr val="tx1"/>
                </a:solidFill>
                <a:effectLst/>
                <a:latin typeface="+mn-lt"/>
                <a:ea typeface="+mn-ea"/>
                <a:cs typeface="+mn-cs"/>
              </a:rPr>
              <a:t>Diskusi akan memanas dan panjang sehingga Anda harus memperhatikan waktu. Jangan biarkan kelompok berdiskusi terlalu panjang! </a:t>
            </a:r>
            <a:endParaRPr lang="en-AU"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id-ID" sz="1200" kern="1200" dirty="0" smtClean="0">
                <a:solidFill>
                  <a:schemeClr val="tx1"/>
                </a:solidFill>
                <a:effectLst/>
                <a:latin typeface="+mn-lt"/>
                <a:ea typeface="+mn-ea"/>
                <a:cs typeface="+mn-cs"/>
              </a:rPr>
              <a:t>Jika waktunya terbatas</a:t>
            </a:r>
            <a:r>
              <a:rPr lang="en-AU" sz="1200" kern="1200" dirty="0" smtClean="0">
                <a:solidFill>
                  <a:schemeClr val="tx1"/>
                </a:solidFill>
                <a:effectLst/>
                <a:latin typeface="+mn-lt"/>
                <a:ea typeface="+mn-ea"/>
                <a:cs typeface="+mn-cs"/>
              </a:rPr>
              <a:t> – </a:t>
            </a:r>
            <a:r>
              <a:rPr lang="id-ID" sz="1200" kern="1200" baseline="0" dirty="0" smtClean="0">
                <a:solidFill>
                  <a:schemeClr val="tx1"/>
                </a:solidFill>
                <a:effectLst/>
                <a:latin typeface="+mn-lt"/>
                <a:ea typeface="+mn-ea"/>
                <a:cs typeface="+mn-cs"/>
              </a:rPr>
              <a:t> minta peserta untuk mengangkat tangan mereka jika mereka mengubah definisi mereka setelah menonton video. </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id-ID" sz="1200" kern="1200" dirty="0" smtClean="0">
                <a:solidFill>
                  <a:schemeClr val="tx1"/>
                </a:solidFill>
                <a:effectLst/>
                <a:latin typeface="+mn-lt"/>
                <a:ea typeface="+mn-ea"/>
                <a:cs typeface="+mn-cs"/>
              </a:rPr>
              <a:t>Selalu pastikan tidak</a:t>
            </a:r>
            <a:r>
              <a:rPr lang="id-ID" sz="1200" kern="1200" baseline="0" dirty="0" smtClean="0">
                <a:solidFill>
                  <a:schemeClr val="tx1"/>
                </a:solidFill>
                <a:effectLst/>
                <a:latin typeface="+mn-lt"/>
                <a:ea typeface="+mn-ea"/>
                <a:cs typeface="+mn-cs"/>
              </a:rPr>
              <a:t> ada pertanyaan yang tidak terjawab atau kebingungan sebelum melangkah maju.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6</a:t>
            </a:fld>
            <a:endParaRPr lang="en-AU"/>
          </a:p>
        </p:txBody>
      </p:sp>
    </p:spTree>
    <p:extLst>
      <p:ext uri="{BB962C8B-B14F-4D97-AF65-F5344CB8AC3E}">
        <p14:creationId xmlns:p14="http://schemas.microsoft.com/office/powerpoint/2010/main" val="224755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b="1" dirty="0" smtClean="0"/>
              <a:t>Catatan f</a:t>
            </a:r>
            <a:r>
              <a:rPr lang="en-AU" b="1" dirty="0" smtClean="0"/>
              <a:t>a</a:t>
            </a:r>
            <a:r>
              <a:rPr lang="id-ID" b="1" dirty="0" smtClean="0"/>
              <a:t>s</a:t>
            </a:r>
            <a:r>
              <a:rPr lang="en-AU" b="1" dirty="0" err="1" smtClean="0"/>
              <a:t>ilitator</a:t>
            </a:r>
            <a:r>
              <a:rPr lang="id-ID" b="1" dirty="0" smtClean="0"/>
              <a:t> </a:t>
            </a:r>
            <a:endParaRPr lang="en-AU" b="1" dirty="0" smtClean="0"/>
          </a:p>
          <a:p>
            <a:pPr marL="0" indent="0">
              <a:buFont typeface="Arial" panose="020B0604020202020204" pitchFamily="34" charset="0"/>
              <a:buNone/>
            </a:pPr>
            <a:r>
              <a:rPr lang="id-ID" b="1" baseline="0" dirty="0" smtClean="0"/>
              <a:t>langkah</a:t>
            </a:r>
            <a:r>
              <a:rPr lang="en-AU" b="1" baseline="0" dirty="0" smtClean="0"/>
              <a:t> 5 – </a:t>
            </a:r>
            <a:r>
              <a:rPr lang="id-ID" b="1" baseline="0" dirty="0" smtClean="0"/>
              <a:t>Kegiatan kelompok </a:t>
            </a:r>
            <a:r>
              <a:rPr lang="en-AU" b="1" dirty="0" smtClean="0"/>
              <a:t> – H</a:t>
            </a:r>
            <a:r>
              <a:rPr lang="id-ID" b="1" dirty="0" smtClean="0"/>
              <a:t>ewan sehat</a:t>
            </a:r>
            <a:r>
              <a:rPr lang="id-ID" b="1" baseline="0" dirty="0" smtClean="0"/>
              <a:t> dan sakit dan produksi </a:t>
            </a:r>
            <a:endParaRPr lang="en-AU" b="1" dirty="0" smtClean="0"/>
          </a:p>
          <a:p>
            <a:pPr marL="0" indent="0">
              <a:buFont typeface="Arial" panose="020B0604020202020204" pitchFamily="34" charset="0"/>
              <a:buNone/>
            </a:pPr>
            <a:endParaRPr lang="en-AU" b="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sz="1200" kern="1200" dirty="0" smtClean="0">
                <a:solidFill>
                  <a:schemeClr val="tx1"/>
                </a:solidFill>
                <a:effectLst/>
                <a:latin typeface="+mn-lt"/>
                <a:ea typeface="+mn-ea"/>
                <a:cs typeface="+mn-cs"/>
              </a:rPr>
              <a:t>Bagi para peserta ke dalam beberapa kelompok kecil, setiap kelompok membahas pertanyaan berikut ini </a:t>
            </a:r>
            <a:endParaRPr lang="en-A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sz="1200" kern="1200" dirty="0" smtClean="0">
                <a:solidFill>
                  <a:schemeClr val="tx1"/>
                </a:solidFill>
                <a:effectLst/>
                <a:latin typeface="+mn-lt"/>
                <a:ea typeface="+mn-ea"/>
                <a:cs typeface="+mn-cs"/>
              </a:rPr>
              <a:t>Peserta menuliskan</a:t>
            </a:r>
            <a:r>
              <a:rPr lang="id-ID" sz="1200" kern="1200" baseline="0" dirty="0" smtClean="0">
                <a:solidFill>
                  <a:schemeClr val="tx1"/>
                </a:solidFill>
                <a:effectLst/>
                <a:latin typeface="+mn-lt"/>
                <a:ea typeface="+mn-ea"/>
                <a:cs typeface="+mn-cs"/>
              </a:rPr>
              <a:t> jawaban pertanyaan di kertas </a:t>
            </a:r>
            <a:r>
              <a:rPr lang="en-AU"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sz="1200" kern="1200" dirty="0" smtClean="0">
                <a:solidFill>
                  <a:schemeClr val="tx1"/>
                </a:solidFill>
                <a:effectLst/>
                <a:latin typeface="+mn-lt"/>
                <a:ea typeface="+mn-ea"/>
                <a:cs typeface="+mn-cs"/>
              </a:rPr>
              <a:t>Minta mereka untuk memberitahukan Anda jika mereka sudah selesai </a:t>
            </a:r>
            <a:endParaRPr lang="en-AU"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sz="1200" kern="1200" dirty="0" smtClean="0">
                <a:solidFill>
                  <a:schemeClr val="tx1"/>
                </a:solidFill>
                <a:effectLst/>
                <a:latin typeface="+mn-lt"/>
                <a:ea typeface="+mn-ea"/>
                <a:cs typeface="+mn-cs"/>
              </a:rPr>
              <a:t>Jalan berkeliling ruangan dan monitor progres mereka </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7</a:t>
            </a:fld>
            <a:endParaRPr lang="en-AU"/>
          </a:p>
        </p:txBody>
      </p:sp>
    </p:spTree>
    <p:extLst>
      <p:ext uri="{BB962C8B-B14F-4D97-AF65-F5344CB8AC3E}">
        <p14:creationId xmlns:p14="http://schemas.microsoft.com/office/powerpoint/2010/main" val="390242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b="1" dirty="0" smtClean="0"/>
              <a:t>Catatan f</a:t>
            </a:r>
            <a:r>
              <a:rPr lang="en-AU" b="1" dirty="0" smtClean="0"/>
              <a:t>a</a:t>
            </a:r>
            <a:r>
              <a:rPr lang="id-ID" b="1" dirty="0" smtClean="0"/>
              <a:t>s</a:t>
            </a:r>
            <a:r>
              <a:rPr lang="en-AU" b="1" dirty="0" err="1" smtClean="0"/>
              <a:t>ilitator</a:t>
            </a:r>
            <a:r>
              <a:rPr lang="id-ID" b="1" dirty="0" smtClean="0"/>
              <a:t> </a:t>
            </a:r>
            <a:endParaRPr lang="en-AU" b="1" dirty="0" smtClean="0"/>
          </a:p>
          <a:p>
            <a:pPr marL="0" indent="0">
              <a:buFont typeface="Arial" panose="020B0604020202020204" pitchFamily="34" charset="0"/>
              <a:buNone/>
            </a:pPr>
            <a:r>
              <a:rPr lang="id-ID" b="1" baseline="0" dirty="0" smtClean="0"/>
              <a:t>Langkah</a:t>
            </a:r>
            <a:r>
              <a:rPr lang="en-AU" b="1" baseline="0" dirty="0" smtClean="0"/>
              <a:t> 5 – </a:t>
            </a:r>
            <a:r>
              <a:rPr lang="id-ID" b="1" baseline="0" dirty="0" smtClean="0"/>
              <a:t>Kegiatan kelompok </a:t>
            </a:r>
            <a:r>
              <a:rPr lang="en-AU" b="1" dirty="0" smtClean="0"/>
              <a:t>– H</a:t>
            </a:r>
            <a:r>
              <a:rPr lang="id-ID" b="1" dirty="0" smtClean="0"/>
              <a:t>ewasn</a:t>
            </a:r>
            <a:r>
              <a:rPr lang="id-ID" b="1" baseline="0" dirty="0" smtClean="0"/>
              <a:t> sehat dan sakit dan produksi </a:t>
            </a:r>
            <a:endParaRPr lang="en-AU"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sz="1200" b="1" kern="1200" dirty="0" smtClean="0">
                <a:solidFill>
                  <a:schemeClr val="tx1"/>
                </a:solidFill>
                <a:effectLst/>
                <a:latin typeface="+mn-lt"/>
                <a:ea typeface="+mn-ea"/>
                <a:cs typeface="+mn-cs"/>
              </a:rPr>
              <a:t>Pertanyaan</a:t>
            </a:r>
            <a:r>
              <a:rPr lang="en-AU" sz="1200" b="1" kern="1200" dirty="0" smtClean="0">
                <a:solidFill>
                  <a:schemeClr val="tx1"/>
                </a:solidFill>
                <a:effectLst/>
                <a:latin typeface="+mn-lt"/>
                <a:ea typeface="+mn-ea"/>
                <a:cs typeface="+mn-cs"/>
              </a:rPr>
              <a:t> 1,</a:t>
            </a:r>
            <a:r>
              <a:rPr lang="en-AU" sz="1200" b="1" kern="1200" baseline="0" dirty="0" smtClean="0">
                <a:solidFill>
                  <a:schemeClr val="tx1"/>
                </a:solidFill>
                <a:effectLst/>
                <a:latin typeface="+mn-lt"/>
                <a:ea typeface="+mn-ea"/>
                <a:cs typeface="+mn-cs"/>
              </a:rPr>
              <a:t> 2, </a:t>
            </a:r>
            <a:r>
              <a:rPr lang="id-ID" sz="1200" b="1" kern="1200" baseline="0" dirty="0" smtClean="0">
                <a:solidFill>
                  <a:schemeClr val="tx1"/>
                </a:solidFill>
                <a:effectLst/>
                <a:latin typeface="+mn-lt"/>
                <a:ea typeface="+mn-ea"/>
                <a:cs typeface="+mn-cs"/>
              </a:rPr>
              <a:t>dan</a:t>
            </a:r>
            <a:r>
              <a:rPr lang="en-AU" sz="1200" b="1" kern="1200" baseline="0" dirty="0" smtClean="0">
                <a:solidFill>
                  <a:schemeClr val="tx1"/>
                </a:solidFill>
                <a:effectLst/>
                <a:latin typeface="+mn-lt"/>
                <a:ea typeface="+mn-ea"/>
                <a:cs typeface="+mn-cs"/>
              </a:rPr>
              <a:t> 3</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d-ID" dirty="0" smtClean="0"/>
              <a:t>Jawaban</a:t>
            </a:r>
            <a:r>
              <a:rPr lang="id-ID" baseline="0" dirty="0" smtClean="0"/>
              <a:t> untuk tiga pertanyaan pertama diringkas di dalam tabel </a:t>
            </a:r>
            <a:endParaRPr lang="en-AU"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A7CADE-9420-48EF-9FDA-CBD63633A01C}" type="slidenum">
              <a:rPr lang="en-AU" smtClean="0"/>
              <a:t>8</a:t>
            </a:fld>
            <a:endParaRPr lang="en-AU"/>
          </a:p>
        </p:txBody>
      </p:sp>
    </p:spTree>
    <p:extLst>
      <p:ext uri="{BB962C8B-B14F-4D97-AF65-F5344CB8AC3E}">
        <p14:creationId xmlns:p14="http://schemas.microsoft.com/office/powerpoint/2010/main" val="188783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t>Facilitators notes</a:t>
            </a:r>
          </a:p>
          <a:p>
            <a:pPr marL="0" indent="0">
              <a:buFont typeface="Arial" panose="020B0604020202020204" pitchFamily="34" charset="0"/>
              <a:buNone/>
            </a:pPr>
            <a:r>
              <a:rPr lang="en-AU" b="1" baseline="0" dirty="0" smtClean="0"/>
              <a:t>Step 5 – Group </a:t>
            </a:r>
            <a:r>
              <a:rPr lang="en-AU" b="1" dirty="0" smtClean="0"/>
              <a:t>activity – Healthy and unhealthy</a:t>
            </a:r>
            <a:r>
              <a:rPr lang="en-AU" b="1" baseline="0" dirty="0" smtClean="0"/>
              <a:t> animals and production</a:t>
            </a:r>
            <a:endParaRPr lang="en-AU" b="1" dirty="0" smtClean="0"/>
          </a:p>
          <a:p>
            <a:pPr marL="0" indent="0">
              <a:buFont typeface="Arial" panose="020B0604020202020204" pitchFamily="34" charset="0"/>
              <a:buNone/>
            </a:pPr>
            <a:endParaRPr lang="en-AU" b="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A reminder that </a:t>
            </a:r>
            <a:r>
              <a:rPr lang="en-AU" sz="1200" kern="1200" dirty="0" err="1" smtClean="0">
                <a:solidFill>
                  <a:schemeClr val="tx1"/>
                </a:solidFill>
                <a:effectLst/>
                <a:latin typeface="+mn-lt"/>
                <a:ea typeface="+mn-ea"/>
                <a:cs typeface="+mn-cs"/>
              </a:rPr>
              <a:t>iSIKHNAS</a:t>
            </a:r>
            <a:r>
              <a:rPr lang="en-AU" sz="1200" kern="1200" dirty="0" smtClean="0">
                <a:solidFill>
                  <a:schemeClr val="tx1"/>
                </a:solidFill>
                <a:effectLst/>
                <a:latin typeface="+mn-lt"/>
                <a:ea typeface="+mn-ea"/>
                <a:cs typeface="+mn-cs"/>
              </a:rPr>
              <a:t> uses the priority syndrome for increased mortality</a:t>
            </a:r>
            <a:r>
              <a:rPr lang="en-AU" sz="1200" kern="1200" baseline="0" dirty="0" smtClean="0">
                <a:solidFill>
                  <a:schemeClr val="tx1"/>
                </a:solidFill>
                <a:effectLst/>
                <a:latin typeface="+mn-lt"/>
                <a:ea typeface="+mn-ea"/>
                <a:cs typeface="+mn-cs"/>
              </a:rPr>
              <a:t> in chickens as a way of trying to detect cases of HPAI.</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Ask the participants how this priority syndrome might result in better detection of HPAI.</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The answer is that it is a general syndrome. When there is increased mortality in chickens, it could be HPAI an </a:t>
            </a:r>
            <a:r>
              <a:rPr lang="en-AU" sz="1200" kern="1200" baseline="0" dirty="0" err="1" smtClean="0">
                <a:solidFill>
                  <a:schemeClr val="tx1"/>
                </a:solidFill>
                <a:effectLst/>
                <a:latin typeface="+mn-lt"/>
                <a:ea typeface="+mn-ea"/>
                <a:cs typeface="+mn-cs"/>
              </a:rPr>
              <a:t>dit</a:t>
            </a:r>
            <a:r>
              <a:rPr lang="en-AU" sz="1200" kern="1200" baseline="0" dirty="0" smtClean="0">
                <a:solidFill>
                  <a:schemeClr val="tx1"/>
                </a:solidFill>
                <a:effectLst/>
                <a:latin typeface="+mn-lt"/>
                <a:ea typeface="+mn-ea"/>
                <a:cs typeface="+mn-cs"/>
              </a:rPr>
              <a:t> could be due to other causes. Reporting the syndrome should trigger an investigation to determine whether HPAI is the cause – by field visit and collecting samples from dead and dying chickens for testing. If it is HPAI then a response is implemented and chickens will be destroyed.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If it is not HPAI then chickens may not need to be destroyed.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kern="1200" baseline="0" dirty="0" smtClean="0">
                <a:solidFill>
                  <a:schemeClr val="tx1"/>
                </a:solidFill>
                <a:effectLst/>
                <a:latin typeface="+mn-lt"/>
                <a:ea typeface="+mn-ea"/>
                <a:cs typeface="+mn-cs"/>
              </a:rPr>
              <a:t>Refer to iSIKHNAS for more detailed information</a:t>
            </a:r>
          </a:p>
        </p:txBody>
      </p:sp>
      <p:sp>
        <p:nvSpPr>
          <p:cNvPr id="4" name="Slide Number Placeholder 3"/>
          <p:cNvSpPr>
            <a:spLocks noGrp="1"/>
          </p:cNvSpPr>
          <p:nvPr>
            <p:ph type="sldNum" sz="quarter" idx="10"/>
          </p:nvPr>
        </p:nvSpPr>
        <p:spPr/>
        <p:txBody>
          <a:bodyPr/>
          <a:lstStyle/>
          <a:p>
            <a:fld id="{28A7CADE-9420-48EF-9FDA-CBD63633A01C}" type="slidenum">
              <a:rPr lang="en-AU" smtClean="0"/>
              <a:t>16</a:t>
            </a:fld>
            <a:endParaRPr lang="en-AU"/>
          </a:p>
        </p:txBody>
      </p:sp>
    </p:spTree>
    <p:extLst>
      <p:ext uri="{BB962C8B-B14F-4D97-AF65-F5344CB8AC3E}">
        <p14:creationId xmlns:p14="http://schemas.microsoft.com/office/powerpoint/2010/main" val="1235613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137A7-B7EB-C947-BB67-ECE9659E37BE}"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37A7-B7EB-C947-BB67-ECE9659E37BE}"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75944-69F3-7C46-87A7-373989550ADE}"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224" y="332656"/>
            <a:ext cx="1120514" cy="50423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32068" y="245593"/>
            <a:ext cx="652264" cy="67835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137A7-B7EB-C947-BB67-ECE9659E37BE}"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137A7-B7EB-C947-BB67-ECE9659E37BE}"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137A7-B7EB-C947-BB67-ECE9659E37BE}"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37A7-B7EB-C947-BB67-ECE9659E37BE}"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37A7-B7EB-C947-BB67-ECE9659E37BE}"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75944-69F3-7C46-87A7-373989550A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37A7-B7EB-C947-BB67-ECE9659E37BE}" type="datetimeFigureOut">
              <a:rPr lang="en-US" smtClean="0"/>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75944-69F3-7C46-87A7-373989550ADE}" type="slidenum">
              <a:rPr lang="en-US" smtClean="0"/>
              <a:pPr/>
              <a:t>‹#›</a:t>
            </a:fld>
            <a:endParaRPr lang="en-US"/>
          </a:p>
        </p:txBody>
      </p:sp>
      <p:pic>
        <p:nvPicPr>
          <p:cNvPr id="9" name="Picture 8"/>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6808341" y="4869160"/>
            <a:ext cx="2358896" cy="1639434"/>
          </a:xfrm>
          <a:prstGeom prst="rect">
            <a:avLst/>
          </a:prstGeom>
        </p:spPr>
      </p:pic>
      <p:sp>
        <p:nvSpPr>
          <p:cNvPr id="11" name="Rectangle 10"/>
          <p:cNvSpPr/>
          <p:nvPr userDrawn="1"/>
        </p:nvSpPr>
        <p:spPr>
          <a:xfrm>
            <a:off x="0" y="6508594"/>
            <a:ext cx="9144000" cy="349406"/>
          </a:xfrm>
          <a:prstGeom prst="rect">
            <a:avLst/>
          </a:prstGeom>
          <a:gradFill flip="none" rotWithShape="1">
            <a:gsLst>
              <a:gs pos="0">
                <a:schemeClr val="accent1"/>
              </a:gs>
              <a:gs pos="100000">
                <a:schemeClr val="accent1">
                  <a:tint val="50000"/>
                  <a:shade val="100000"/>
                  <a:satMod val="3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cap="all" dirty="0" smtClean="0">
                <a:latin typeface="Times New Roman" pitchFamily="18" charset="0"/>
              </a:rPr>
              <a:t>Australia Indonesia Partnership</a:t>
            </a:r>
            <a:r>
              <a:rPr lang="en-AU" sz="1000" cap="all" baseline="0" dirty="0" smtClean="0">
                <a:latin typeface="Times New Roman" pitchFamily="18" charset="0"/>
              </a:rPr>
              <a:t> for Emerging Infectious Diseases</a:t>
            </a:r>
            <a:endParaRPr lang="en-AU" sz="1000" cap="all" dirty="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hyperlink" Target="http://www.isikhna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id-ID" dirty="0" smtClean="0"/>
              <a:t>Epidemiologi Lapangan</a:t>
            </a:r>
            <a:br>
              <a:rPr lang="id-ID" dirty="0" smtClean="0"/>
            </a:br>
            <a:r>
              <a:rPr lang="id-ID" dirty="0" smtClean="0"/>
              <a:t>Tingkat Dasar</a:t>
            </a:r>
            <a:endParaRPr lang="en-AU" dirty="0"/>
          </a:p>
        </p:txBody>
      </p:sp>
      <p:sp>
        <p:nvSpPr>
          <p:cNvPr id="11" name="Subtitle 10"/>
          <p:cNvSpPr>
            <a:spLocks noGrp="1"/>
          </p:cNvSpPr>
          <p:nvPr>
            <p:ph type="subTitle" idx="1"/>
          </p:nvPr>
        </p:nvSpPr>
        <p:spPr>
          <a:xfrm>
            <a:off x="685800" y="3886200"/>
            <a:ext cx="7086600" cy="1752600"/>
          </a:xfrm>
        </p:spPr>
        <p:txBody>
          <a:bodyPr/>
          <a:lstStyle/>
          <a:p>
            <a:r>
              <a:rPr lang="en-AU" dirty="0" err="1" smtClean="0"/>
              <a:t>Ses</a:t>
            </a:r>
            <a:r>
              <a:rPr lang="id-ID" dirty="0" smtClean="0"/>
              <a:t>i</a:t>
            </a:r>
            <a:r>
              <a:rPr lang="en-AU" dirty="0" smtClean="0"/>
              <a:t> 3 – </a:t>
            </a:r>
            <a:r>
              <a:rPr lang="id-ID" dirty="0" smtClean="0"/>
              <a:t>Tanda, </a:t>
            </a:r>
            <a:r>
              <a:rPr lang="en-AU" dirty="0" smtClean="0"/>
              <a:t>S</a:t>
            </a:r>
            <a:r>
              <a:rPr lang="id-ID" dirty="0" smtClean="0"/>
              <a:t>i</a:t>
            </a:r>
            <a:r>
              <a:rPr lang="en-AU" dirty="0" err="1" smtClean="0"/>
              <a:t>ndrom</a:t>
            </a:r>
            <a:r>
              <a:rPr lang="en-AU" dirty="0" smtClean="0"/>
              <a:t>, </a:t>
            </a:r>
            <a:r>
              <a:rPr lang="id-ID" dirty="0" smtClean="0"/>
              <a:t>dan membuat diagnosis </a:t>
            </a:r>
            <a:endParaRPr lang="en-AU" dirty="0"/>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520" y="228601"/>
            <a:ext cx="1584325" cy="7112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833" y="146457"/>
            <a:ext cx="990996" cy="986592"/>
          </a:xfrm>
          <a:prstGeom prst="rect">
            <a:avLst/>
          </a:prstGeom>
        </p:spPr>
      </p:pic>
    </p:spTree>
    <p:extLst>
      <p:ext uri="{BB962C8B-B14F-4D97-AF65-F5344CB8AC3E}">
        <p14:creationId xmlns:p14="http://schemas.microsoft.com/office/powerpoint/2010/main" val="641545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Kegiatan</a:t>
            </a:r>
            <a:r>
              <a:rPr lang="en-US" dirty="0" smtClean="0"/>
              <a:t> </a:t>
            </a:r>
            <a:r>
              <a:rPr lang="en-US" dirty="0" err="1" smtClean="0"/>
              <a:t>kelompok</a:t>
            </a:r>
            <a:r>
              <a:rPr lang="en-US" dirty="0" smtClean="0"/>
              <a:t> – </a:t>
            </a:r>
            <a:r>
              <a:rPr lang="en-US" dirty="0" err="1" smtClean="0"/>
              <a:t>Kematian</a:t>
            </a:r>
            <a:r>
              <a:rPr lang="en-US" dirty="0" smtClean="0"/>
              <a:t> </a:t>
            </a:r>
            <a:r>
              <a:rPr lang="en-US" dirty="0" err="1" smtClean="0"/>
              <a:t>pada</a:t>
            </a:r>
            <a:r>
              <a:rPr lang="en-US" dirty="0" smtClean="0"/>
              <a:t> </a:t>
            </a:r>
            <a:r>
              <a:rPr lang="en-US" dirty="0" err="1" smtClean="0"/>
              <a:t>ayam</a:t>
            </a:r>
            <a:endParaRPr lang="en-US" dirty="0"/>
          </a:p>
        </p:txBody>
      </p:sp>
      <p:sp>
        <p:nvSpPr>
          <p:cNvPr id="3" name="Content Placeholder 2"/>
          <p:cNvSpPr>
            <a:spLocks noGrp="1"/>
          </p:cNvSpPr>
          <p:nvPr>
            <p:ph idx="1"/>
          </p:nvPr>
        </p:nvSpPr>
        <p:spPr/>
        <p:txBody>
          <a:bodyPr/>
          <a:lstStyle/>
          <a:p>
            <a:pPr marL="0" indent="0">
              <a:buNone/>
            </a:pPr>
            <a:r>
              <a:rPr lang="en-US" dirty="0" err="1" smtClean="0"/>
              <a:t>Buatlah</a:t>
            </a:r>
            <a:r>
              <a:rPr lang="en-US" dirty="0" smtClean="0"/>
              <a:t> list </a:t>
            </a:r>
            <a:r>
              <a:rPr lang="en-US" dirty="0" err="1" smtClean="0"/>
              <a:t>penyakit</a:t>
            </a:r>
            <a:r>
              <a:rPr lang="en-US" dirty="0" smtClean="0"/>
              <a:t> (</a:t>
            </a:r>
            <a:r>
              <a:rPr lang="en-US" dirty="0" err="1" smtClean="0"/>
              <a:t>Diagnosa</a:t>
            </a:r>
            <a:r>
              <a:rPr lang="en-US" dirty="0" smtClean="0"/>
              <a:t> </a:t>
            </a:r>
            <a:r>
              <a:rPr lang="en-US" dirty="0" err="1" smtClean="0"/>
              <a:t>differensial</a:t>
            </a:r>
            <a:r>
              <a:rPr lang="en-US" dirty="0" smtClean="0"/>
              <a:t>) yang </a:t>
            </a:r>
            <a:r>
              <a:rPr lang="en-US" dirty="0" err="1" smtClean="0"/>
              <a:t>dapat</a:t>
            </a:r>
            <a:r>
              <a:rPr lang="en-US" dirty="0" smtClean="0"/>
              <a:t> </a:t>
            </a:r>
            <a:r>
              <a:rPr lang="en-US" dirty="0" err="1" smtClean="0"/>
              <a:t>menyebabkan</a:t>
            </a:r>
            <a:r>
              <a:rPr lang="en-US" dirty="0" smtClean="0"/>
              <a:t> </a:t>
            </a:r>
            <a:r>
              <a:rPr lang="en-US" dirty="0" err="1" smtClean="0"/>
              <a:t>kematian</a:t>
            </a:r>
            <a:r>
              <a:rPr lang="en-US" dirty="0" smtClean="0"/>
              <a:t> </a:t>
            </a:r>
            <a:r>
              <a:rPr lang="en-US" dirty="0" err="1" smtClean="0"/>
              <a:t>mendadak</a:t>
            </a:r>
            <a:r>
              <a:rPr lang="en-US" dirty="0" smtClean="0"/>
              <a:t> </a:t>
            </a:r>
            <a:r>
              <a:rPr lang="en-US" dirty="0" err="1" smtClean="0"/>
              <a:t>pada</a:t>
            </a:r>
            <a:r>
              <a:rPr lang="en-US" dirty="0" smtClean="0"/>
              <a:t> </a:t>
            </a:r>
            <a:r>
              <a:rPr lang="en-US" dirty="0" err="1" smtClean="0"/>
              <a:t>ayam</a:t>
            </a:r>
            <a:r>
              <a:rPr lang="en-US" dirty="0" smtClean="0"/>
              <a:t> di </a:t>
            </a:r>
            <a:r>
              <a:rPr lang="en-US" dirty="0" err="1" smtClean="0"/>
              <a:t>daerah</a:t>
            </a:r>
            <a:r>
              <a:rPr lang="en-US" dirty="0" smtClean="0"/>
              <a:t> </a:t>
            </a:r>
            <a:r>
              <a:rPr lang="en-US" dirty="0" err="1" smtClean="0"/>
              <a:t>anda</a:t>
            </a:r>
            <a:r>
              <a:rPr lang="en-US" dirty="0" smtClean="0"/>
              <a:t>.</a:t>
            </a:r>
            <a:endParaRPr lang="en-US" dirty="0"/>
          </a:p>
        </p:txBody>
      </p:sp>
      <p:sp>
        <p:nvSpPr>
          <p:cNvPr id="4" name="TextBox 3"/>
          <p:cNvSpPr txBox="1"/>
          <p:nvPr/>
        </p:nvSpPr>
        <p:spPr>
          <a:xfrm>
            <a:off x="395536" y="3429000"/>
            <a:ext cx="4630498" cy="2554545"/>
          </a:xfrm>
          <a:prstGeom prst="rect">
            <a:avLst/>
          </a:prstGeom>
          <a:noFill/>
        </p:spPr>
        <p:txBody>
          <a:bodyPr wrap="none" rtlCol="0">
            <a:spAutoFit/>
          </a:bodyPr>
          <a:lstStyle/>
          <a:p>
            <a:r>
              <a:rPr lang="en-AU" sz="2000" b="1" dirty="0" smtClean="0">
                <a:solidFill>
                  <a:srgbClr val="7030A0"/>
                </a:solidFill>
              </a:rPr>
              <a:t>Newcastle disease</a:t>
            </a:r>
          </a:p>
          <a:p>
            <a:r>
              <a:rPr lang="en-AU" sz="2000" b="1" dirty="0" smtClean="0">
                <a:solidFill>
                  <a:srgbClr val="7030A0"/>
                </a:solidFill>
              </a:rPr>
              <a:t>HPAI</a:t>
            </a:r>
          </a:p>
          <a:p>
            <a:r>
              <a:rPr lang="en-AU" sz="2000" b="1" dirty="0" err="1" smtClean="0">
                <a:solidFill>
                  <a:srgbClr val="7030A0"/>
                </a:solidFill>
              </a:rPr>
              <a:t>Gumboro</a:t>
            </a:r>
            <a:r>
              <a:rPr lang="en-AU" sz="2000" b="1" dirty="0" smtClean="0">
                <a:solidFill>
                  <a:srgbClr val="7030A0"/>
                </a:solidFill>
              </a:rPr>
              <a:t> (Infectious Bursal Disease virus)</a:t>
            </a:r>
          </a:p>
          <a:p>
            <a:r>
              <a:rPr lang="en-AU" sz="2000" b="1" dirty="0" err="1" smtClean="0">
                <a:solidFill>
                  <a:srgbClr val="7030A0"/>
                </a:solidFill>
              </a:rPr>
              <a:t>Pullorum</a:t>
            </a:r>
            <a:r>
              <a:rPr lang="en-AU" sz="2000" b="1" dirty="0" smtClean="0">
                <a:solidFill>
                  <a:srgbClr val="7030A0"/>
                </a:solidFill>
              </a:rPr>
              <a:t> (Salmonella </a:t>
            </a:r>
            <a:r>
              <a:rPr lang="en-AU" sz="2000" b="1" dirty="0" err="1" smtClean="0">
                <a:solidFill>
                  <a:srgbClr val="7030A0"/>
                </a:solidFill>
              </a:rPr>
              <a:t>pullorum</a:t>
            </a:r>
            <a:r>
              <a:rPr lang="en-AU" sz="2000" b="1" dirty="0" smtClean="0">
                <a:solidFill>
                  <a:srgbClr val="7030A0"/>
                </a:solidFill>
              </a:rPr>
              <a:t>)</a:t>
            </a:r>
          </a:p>
          <a:p>
            <a:r>
              <a:rPr lang="en-AU" sz="2000" b="1" dirty="0" smtClean="0">
                <a:solidFill>
                  <a:srgbClr val="7030A0"/>
                </a:solidFill>
              </a:rPr>
              <a:t>Fowl cholera (</a:t>
            </a:r>
            <a:r>
              <a:rPr lang="en-AU" sz="2000" b="1" dirty="0" err="1" smtClean="0">
                <a:solidFill>
                  <a:srgbClr val="7030A0"/>
                </a:solidFill>
              </a:rPr>
              <a:t>Pasteurella</a:t>
            </a:r>
            <a:r>
              <a:rPr lang="en-AU" sz="2000" b="1" dirty="0" smtClean="0">
                <a:solidFill>
                  <a:srgbClr val="7030A0"/>
                </a:solidFill>
              </a:rPr>
              <a:t> </a:t>
            </a:r>
            <a:r>
              <a:rPr lang="en-AU" sz="2000" b="1" dirty="0" err="1" smtClean="0">
                <a:solidFill>
                  <a:srgbClr val="7030A0"/>
                </a:solidFill>
              </a:rPr>
              <a:t>multocida</a:t>
            </a:r>
            <a:r>
              <a:rPr lang="en-AU" sz="2000" b="1" dirty="0" smtClean="0">
                <a:solidFill>
                  <a:srgbClr val="7030A0"/>
                </a:solidFill>
              </a:rPr>
              <a:t>)</a:t>
            </a:r>
          </a:p>
          <a:p>
            <a:r>
              <a:rPr lang="en-AU" sz="2000" b="1" dirty="0" smtClean="0">
                <a:solidFill>
                  <a:srgbClr val="7030A0"/>
                </a:solidFill>
              </a:rPr>
              <a:t>Poisoning</a:t>
            </a:r>
          </a:p>
          <a:p>
            <a:r>
              <a:rPr lang="en-AU" sz="2000" b="1" dirty="0" smtClean="0">
                <a:solidFill>
                  <a:srgbClr val="7030A0"/>
                </a:solidFill>
              </a:rPr>
              <a:t>Infectious bronchitis virus</a:t>
            </a:r>
          </a:p>
          <a:p>
            <a:r>
              <a:rPr lang="en-AU" sz="2000" b="1" dirty="0" smtClean="0">
                <a:solidFill>
                  <a:srgbClr val="7030A0"/>
                </a:solidFill>
              </a:rPr>
              <a:t>…</a:t>
            </a:r>
            <a:endParaRPr lang="en-AU" sz="2000" b="1" dirty="0">
              <a:solidFill>
                <a:srgbClr val="7030A0"/>
              </a:solidFill>
            </a:endParaRPr>
          </a:p>
        </p:txBody>
      </p:sp>
    </p:spTree>
    <p:extLst>
      <p:ext uri="{BB962C8B-B14F-4D97-AF65-F5344CB8AC3E}">
        <p14:creationId xmlns:p14="http://schemas.microsoft.com/office/powerpoint/2010/main" val="200098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fonet-biovision.org/res/res/files/3105.400x4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2009799" cy="18439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0175" y="1960623"/>
            <a:ext cx="2520280" cy="646331"/>
          </a:xfrm>
          <a:prstGeom prst="rect">
            <a:avLst/>
          </a:prstGeom>
          <a:noFill/>
        </p:spPr>
        <p:txBody>
          <a:bodyPr wrap="square" rtlCol="0">
            <a:spAutoFit/>
          </a:bodyPr>
          <a:lstStyle/>
          <a:p>
            <a:pPr algn="ctr"/>
            <a:r>
              <a:rPr lang="en-AU" b="1" dirty="0">
                <a:solidFill>
                  <a:srgbClr val="7030A0"/>
                </a:solidFill>
              </a:rPr>
              <a:t>Newcastle </a:t>
            </a:r>
            <a:r>
              <a:rPr lang="en-AU" b="1" dirty="0" smtClean="0">
                <a:solidFill>
                  <a:srgbClr val="7030A0"/>
                </a:solidFill>
              </a:rPr>
              <a:t>disease (</a:t>
            </a:r>
            <a:r>
              <a:rPr lang="en-AU" b="1" dirty="0" err="1" smtClean="0">
                <a:solidFill>
                  <a:srgbClr val="7030A0"/>
                </a:solidFill>
              </a:rPr>
              <a:t>tetelo</a:t>
            </a:r>
            <a:r>
              <a:rPr lang="en-AU" b="1" dirty="0" smtClean="0">
                <a:solidFill>
                  <a:srgbClr val="7030A0"/>
                </a:solidFill>
              </a:rPr>
              <a:t>)</a:t>
            </a:r>
            <a:endParaRPr lang="en-AU" b="1" dirty="0">
              <a:solidFill>
                <a:srgbClr val="7030A0"/>
              </a:solidFill>
            </a:endParaRPr>
          </a:p>
        </p:txBody>
      </p:sp>
      <p:pic>
        <p:nvPicPr>
          <p:cNvPr id="1028" name="Picture 4" descr="ch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4005064"/>
            <a:ext cx="2000250" cy="22955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3319174"/>
            <a:ext cx="1593725" cy="369332"/>
          </a:xfrm>
          <a:prstGeom prst="rect">
            <a:avLst/>
          </a:prstGeom>
          <a:noFill/>
        </p:spPr>
        <p:txBody>
          <a:bodyPr wrap="square" rtlCol="0">
            <a:spAutoFit/>
          </a:bodyPr>
          <a:lstStyle/>
          <a:p>
            <a:pPr algn="ctr"/>
            <a:r>
              <a:rPr lang="en-AU" b="1" dirty="0" err="1" smtClean="0">
                <a:solidFill>
                  <a:srgbClr val="7030A0"/>
                </a:solidFill>
              </a:rPr>
              <a:t>Gumboro</a:t>
            </a:r>
            <a:r>
              <a:rPr lang="en-AU" b="1" dirty="0" smtClean="0">
                <a:solidFill>
                  <a:srgbClr val="7030A0"/>
                </a:solidFill>
              </a:rPr>
              <a:t> </a:t>
            </a:r>
            <a:endParaRPr lang="en-AU" b="1" dirty="0">
              <a:solidFill>
                <a:srgbClr val="7030A0"/>
              </a:solidFill>
            </a:endParaRPr>
          </a:p>
        </p:txBody>
      </p:sp>
      <p:pic>
        <p:nvPicPr>
          <p:cNvPr id="1030" name="Picture 6" descr="http://1.bp.blogspot.com/-SxXBLKkZbOc/UGVl7nKt0-I/AAAAAAAABlI/B013KBz60sI/s1600/gambar_anak_ayam_terkena_penyakit_Pullor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407" y="153252"/>
            <a:ext cx="2634655" cy="21419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54871" y="2430492"/>
            <a:ext cx="1593725" cy="646331"/>
          </a:xfrm>
          <a:prstGeom prst="rect">
            <a:avLst/>
          </a:prstGeom>
          <a:noFill/>
        </p:spPr>
        <p:txBody>
          <a:bodyPr wrap="square" rtlCol="0">
            <a:spAutoFit/>
          </a:bodyPr>
          <a:lstStyle/>
          <a:p>
            <a:pPr algn="ctr"/>
            <a:r>
              <a:rPr lang="en-AU" b="1" dirty="0" err="1" smtClean="0">
                <a:solidFill>
                  <a:srgbClr val="7030A0"/>
                </a:solidFill>
              </a:rPr>
              <a:t>Pullorum</a:t>
            </a:r>
            <a:r>
              <a:rPr lang="en-AU" b="1" dirty="0" smtClean="0">
                <a:solidFill>
                  <a:srgbClr val="7030A0"/>
                </a:solidFill>
              </a:rPr>
              <a:t> (</a:t>
            </a:r>
            <a:r>
              <a:rPr lang="en-AU" b="1" dirty="0" err="1" smtClean="0">
                <a:solidFill>
                  <a:srgbClr val="7030A0"/>
                </a:solidFill>
              </a:rPr>
              <a:t>berak</a:t>
            </a:r>
            <a:r>
              <a:rPr lang="en-AU" b="1" dirty="0" smtClean="0">
                <a:solidFill>
                  <a:srgbClr val="7030A0"/>
                </a:solidFill>
              </a:rPr>
              <a:t> </a:t>
            </a:r>
            <a:r>
              <a:rPr lang="en-AU" b="1" dirty="0" err="1" smtClean="0">
                <a:solidFill>
                  <a:srgbClr val="7030A0"/>
                </a:solidFill>
              </a:rPr>
              <a:t>kapur</a:t>
            </a:r>
            <a:r>
              <a:rPr lang="en-AU" b="1" dirty="0" smtClean="0">
                <a:solidFill>
                  <a:srgbClr val="7030A0"/>
                </a:solidFill>
              </a:rPr>
              <a:t>)</a:t>
            </a:r>
            <a:endParaRPr lang="en-AU" b="1" dirty="0">
              <a:solidFill>
                <a:srgbClr val="7030A0"/>
              </a:solidFill>
            </a:endParaRPr>
          </a:p>
        </p:txBody>
      </p:sp>
      <p:pic>
        <p:nvPicPr>
          <p:cNvPr id="1032" name="Picture 8" descr="http://www.poultryhub.org/wp-content/uploads/2012/05/Fowl-cholera-swollen-watt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16631"/>
            <a:ext cx="1809750" cy="35718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91780" y="3688506"/>
            <a:ext cx="1593725" cy="369332"/>
          </a:xfrm>
          <a:prstGeom prst="rect">
            <a:avLst/>
          </a:prstGeom>
          <a:noFill/>
        </p:spPr>
        <p:txBody>
          <a:bodyPr wrap="square" rtlCol="0">
            <a:spAutoFit/>
          </a:bodyPr>
          <a:lstStyle/>
          <a:p>
            <a:pPr algn="ctr"/>
            <a:r>
              <a:rPr lang="en-AU" b="1" dirty="0">
                <a:solidFill>
                  <a:srgbClr val="7030A0"/>
                </a:solidFill>
              </a:rPr>
              <a:t>fowl cholera</a:t>
            </a:r>
          </a:p>
        </p:txBody>
      </p:sp>
      <p:pic>
        <p:nvPicPr>
          <p:cNvPr id="1034" name="Picture 10" descr="http://www.infectious-bronchitis.com/images/penguin-sta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780" y="4218403"/>
            <a:ext cx="1765785" cy="15185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83768" y="5758359"/>
            <a:ext cx="1942628" cy="646331"/>
          </a:xfrm>
          <a:prstGeom prst="rect">
            <a:avLst/>
          </a:prstGeom>
          <a:noFill/>
        </p:spPr>
        <p:txBody>
          <a:bodyPr wrap="square" rtlCol="0">
            <a:spAutoFit/>
          </a:bodyPr>
          <a:lstStyle/>
          <a:p>
            <a:pPr algn="ctr"/>
            <a:r>
              <a:rPr lang="en-AU" b="1" dirty="0">
                <a:solidFill>
                  <a:srgbClr val="7030A0"/>
                </a:solidFill>
              </a:rPr>
              <a:t>Infectious bronchitis virus</a:t>
            </a:r>
          </a:p>
        </p:txBody>
      </p:sp>
      <p:pic>
        <p:nvPicPr>
          <p:cNvPr id="1036" name="Picture 12" descr="http://www.citifmonline.com/wp-content/uploads/2014/04/poiso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234" y="3236306"/>
            <a:ext cx="1905000" cy="16430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1606" y="4977690"/>
            <a:ext cx="1942628" cy="369332"/>
          </a:xfrm>
          <a:prstGeom prst="rect">
            <a:avLst/>
          </a:prstGeom>
          <a:noFill/>
        </p:spPr>
        <p:txBody>
          <a:bodyPr wrap="square" rtlCol="0">
            <a:spAutoFit/>
          </a:bodyPr>
          <a:lstStyle/>
          <a:p>
            <a:pPr algn="ctr"/>
            <a:r>
              <a:rPr lang="en-AU" b="1" dirty="0" err="1" smtClean="0">
                <a:solidFill>
                  <a:srgbClr val="7030A0"/>
                </a:solidFill>
              </a:rPr>
              <a:t>Keracunan</a:t>
            </a:r>
            <a:r>
              <a:rPr lang="en-AU" b="1" dirty="0" smtClean="0">
                <a:solidFill>
                  <a:srgbClr val="7030A0"/>
                </a:solidFill>
              </a:rPr>
              <a:t> </a:t>
            </a:r>
            <a:endParaRPr lang="en-AU" b="1" dirty="0">
              <a:solidFill>
                <a:srgbClr val="7030A0"/>
              </a:solidFill>
            </a:endParaRPr>
          </a:p>
        </p:txBody>
      </p:sp>
    </p:spTree>
    <p:extLst>
      <p:ext uri="{BB962C8B-B14F-4D97-AF65-F5344CB8AC3E}">
        <p14:creationId xmlns:p14="http://schemas.microsoft.com/office/powerpoint/2010/main" val="210635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Kegiatan</a:t>
            </a:r>
            <a:r>
              <a:rPr lang="en-US" dirty="0" smtClean="0"/>
              <a:t> </a:t>
            </a:r>
            <a:r>
              <a:rPr lang="en-US" dirty="0" err="1" smtClean="0"/>
              <a:t>kelompok</a:t>
            </a:r>
            <a:r>
              <a:rPr lang="en-US" dirty="0" smtClean="0"/>
              <a:t> – </a:t>
            </a:r>
            <a:r>
              <a:rPr lang="en-US" dirty="0" err="1" smtClean="0"/>
              <a:t>kematian</a:t>
            </a:r>
            <a:r>
              <a:rPr lang="en-US" dirty="0" smtClean="0"/>
              <a:t> </a:t>
            </a:r>
            <a:r>
              <a:rPr lang="en-US" dirty="0" err="1" smtClean="0"/>
              <a:t>pada</a:t>
            </a:r>
            <a:r>
              <a:rPr lang="en-US" dirty="0" smtClean="0"/>
              <a:t> </a:t>
            </a:r>
            <a:r>
              <a:rPr lang="en-US" dirty="0" err="1" smtClean="0"/>
              <a:t>ayam</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Bagaimana</a:t>
            </a:r>
            <a:r>
              <a:rPr lang="en-US" dirty="0" smtClean="0"/>
              <a:t> </a:t>
            </a:r>
            <a:r>
              <a:rPr lang="en-US" dirty="0" err="1" smtClean="0"/>
              <a:t>iSIKHNAS</a:t>
            </a:r>
            <a:r>
              <a:rPr lang="en-US" dirty="0" smtClean="0"/>
              <a:t> </a:t>
            </a:r>
            <a:r>
              <a:rPr lang="en-US" dirty="0" err="1" smtClean="0"/>
              <a:t>berurusan</a:t>
            </a:r>
            <a:r>
              <a:rPr lang="en-US" dirty="0" smtClean="0"/>
              <a:t> </a:t>
            </a:r>
            <a:r>
              <a:rPr lang="en-US" dirty="0" err="1" smtClean="0"/>
              <a:t>dengan</a:t>
            </a:r>
            <a:r>
              <a:rPr lang="en-US" dirty="0" smtClean="0"/>
              <a:t> </a:t>
            </a:r>
            <a:r>
              <a:rPr lang="en-US" dirty="0" err="1" smtClean="0"/>
              <a:t>tanda</a:t>
            </a:r>
            <a:r>
              <a:rPr lang="en-US" dirty="0" smtClean="0"/>
              <a:t>, </a:t>
            </a:r>
            <a:r>
              <a:rPr lang="en-US" dirty="0" err="1" smtClean="0"/>
              <a:t>sindrom</a:t>
            </a:r>
            <a:r>
              <a:rPr lang="en-US" dirty="0" smtClean="0"/>
              <a:t> </a:t>
            </a:r>
            <a:r>
              <a:rPr lang="en-US" dirty="0" err="1" smtClean="0"/>
              <a:t>dan</a:t>
            </a:r>
            <a:r>
              <a:rPr lang="en-US" dirty="0" smtClean="0"/>
              <a:t> </a:t>
            </a:r>
            <a:r>
              <a:rPr lang="en-US" dirty="0" err="1" smtClean="0"/>
              <a:t>penyakit</a:t>
            </a:r>
            <a:r>
              <a:rPr lang="en-US" dirty="0" smtClean="0"/>
              <a:t>?</a:t>
            </a:r>
          </a:p>
          <a:p>
            <a:r>
              <a:rPr lang="en-US" dirty="0" smtClean="0"/>
              <a:t>Log in/</a:t>
            </a:r>
            <a:r>
              <a:rPr lang="en-US" dirty="0" err="1" smtClean="0"/>
              <a:t>masuk</a:t>
            </a:r>
            <a:r>
              <a:rPr lang="en-US" dirty="0" smtClean="0"/>
              <a:t> </a:t>
            </a:r>
            <a:r>
              <a:rPr lang="en-US" dirty="0" err="1" smtClean="0"/>
              <a:t>ke</a:t>
            </a:r>
            <a:r>
              <a:rPr lang="en-US" dirty="0" smtClean="0"/>
              <a:t>: </a:t>
            </a:r>
            <a:r>
              <a:rPr lang="en-US" dirty="0" smtClean="0">
                <a:hlinkClick r:id="rId2"/>
              </a:rPr>
              <a:t>www.isikhnas.com</a:t>
            </a:r>
            <a:endParaRPr lang="en-US" dirty="0" smtClean="0"/>
          </a:p>
          <a:p>
            <a:r>
              <a:rPr lang="en-US" dirty="0" err="1" smtClean="0"/>
              <a:t>Tinjau</a:t>
            </a:r>
            <a:r>
              <a:rPr lang="en-US" dirty="0" smtClean="0"/>
              <a:t> </a:t>
            </a:r>
            <a:r>
              <a:rPr lang="en-US" dirty="0" err="1" smtClean="0"/>
              <a:t>daftar</a:t>
            </a:r>
            <a:r>
              <a:rPr lang="en-US" dirty="0" smtClean="0"/>
              <a:t> </a:t>
            </a:r>
            <a:r>
              <a:rPr lang="en-US" dirty="0" err="1" smtClean="0"/>
              <a:t>kode</a:t>
            </a:r>
            <a:endParaRPr lang="en-US" dirty="0" smtClean="0"/>
          </a:p>
          <a:p>
            <a:pPr lvl="1"/>
            <a:r>
              <a:rPr lang="en-US" dirty="0" err="1" smtClean="0"/>
              <a:t>Kode</a:t>
            </a:r>
            <a:r>
              <a:rPr lang="en-US" dirty="0" smtClean="0"/>
              <a:t> </a:t>
            </a:r>
            <a:r>
              <a:rPr lang="en-US" dirty="0" err="1" smtClean="0"/>
              <a:t>tanda</a:t>
            </a:r>
            <a:r>
              <a:rPr lang="en-US" dirty="0" smtClean="0"/>
              <a:t> – </a:t>
            </a:r>
            <a:r>
              <a:rPr lang="en-US" dirty="0" err="1" smtClean="0"/>
              <a:t>daftar</a:t>
            </a:r>
            <a:r>
              <a:rPr lang="en-US" dirty="0" smtClean="0"/>
              <a:t> </a:t>
            </a:r>
            <a:r>
              <a:rPr lang="en-US" dirty="0" err="1" smtClean="0"/>
              <a:t>tanda</a:t>
            </a:r>
            <a:r>
              <a:rPr lang="en-US" dirty="0" smtClean="0"/>
              <a:t> </a:t>
            </a:r>
            <a:r>
              <a:rPr lang="en-US" dirty="0" err="1" smtClean="0"/>
              <a:t>klinis</a:t>
            </a:r>
            <a:r>
              <a:rPr lang="en-US" dirty="0" smtClean="0"/>
              <a:t> </a:t>
            </a:r>
            <a:r>
              <a:rPr lang="en-US" dirty="0" err="1" smtClean="0"/>
              <a:t>dan</a:t>
            </a:r>
            <a:r>
              <a:rPr lang="en-US" dirty="0" smtClean="0"/>
              <a:t> </a:t>
            </a:r>
            <a:r>
              <a:rPr lang="en-US" dirty="0" err="1" smtClean="0"/>
              <a:t>kodenya</a:t>
            </a:r>
            <a:endParaRPr lang="en-US" dirty="0" smtClean="0"/>
          </a:p>
          <a:p>
            <a:pPr lvl="1"/>
            <a:r>
              <a:rPr lang="en-US" dirty="0" err="1" smtClean="0"/>
              <a:t>Kode</a:t>
            </a:r>
            <a:r>
              <a:rPr lang="en-US" dirty="0" smtClean="0"/>
              <a:t> </a:t>
            </a:r>
            <a:r>
              <a:rPr lang="en-US" dirty="0" err="1" smtClean="0"/>
              <a:t>penyakit</a:t>
            </a:r>
            <a:r>
              <a:rPr lang="en-US" dirty="0" smtClean="0"/>
              <a:t> – </a:t>
            </a:r>
            <a:r>
              <a:rPr lang="en-US" dirty="0" err="1" smtClean="0"/>
              <a:t>daftar</a:t>
            </a:r>
            <a:r>
              <a:rPr lang="en-US" dirty="0" smtClean="0"/>
              <a:t> </a:t>
            </a:r>
            <a:r>
              <a:rPr lang="en-US" dirty="0" err="1" smtClean="0"/>
              <a:t>penyakit</a:t>
            </a:r>
            <a:r>
              <a:rPr lang="en-US" dirty="0" smtClean="0"/>
              <a:t> </a:t>
            </a:r>
            <a:r>
              <a:rPr lang="en-US" dirty="0" err="1" smtClean="0"/>
              <a:t>khusus</a:t>
            </a:r>
            <a:r>
              <a:rPr lang="en-US" dirty="0" smtClean="0"/>
              <a:t> </a:t>
            </a:r>
            <a:r>
              <a:rPr lang="en-US" dirty="0" err="1" smtClean="0"/>
              <a:t>dan</a:t>
            </a:r>
            <a:r>
              <a:rPr lang="en-US" dirty="0" smtClean="0"/>
              <a:t> </a:t>
            </a:r>
            <a:r>
              <a:rPr lang="en-US" dirty="0" err="1" smtClean="0"/>
              <a:t>kodenya</a:t>
            </a:r>
            <a:endParaRPr lang="en-US" dirty="0" smtClean="0"/>
          </a:p>
          <a:p>
            <a:pPr lvl="1"/>
            <a:r>
              <a:rPr lang="en-US" dirty="0" err="1" smtClean="0"/>
              <a:t>Kode</a:t>
            </a:r>
            <a:r>
              <a:rPr lang="en-US" dirty="0" smtClean="0"/>
              <a:t> </a:t>
            </a:r>
            <a:r>
              <a:rPr lang="en-US" dirty="0" err="1" smtClean="0"/>
              <a:t>sindrom</a:t>
            </a:r>
            <a:r>
              <a:rPr lang="en-US" dirty="0" smtClean="0"/>
              <a:t> </a:t>
            </a:r>
            <a:r>
              <a:rPr lang="en-US" dirty="0" err="1" smtClean="0"/>
              <a:t>prioritas</a:t>
            </a:r>
            <a:r>
              <a:rPr lang="en-US" dirty="0" smtClean="0"/>
              <a:t> – </a:t>
            </a:r>
            <a:r>
              <a:rPr lang="en-US" dirty="0" err="1" smtClean="0"/>
              <a:t>daftar</a:t>
            </a:r>
            <a:r>
              <a:rPr lang="en-US" dirty="0" smtClean="0"/>
              <a:t> </a:t>
            </a:r>
            <a:r>
              <a:rPr lang="en-US" dirty="0" err="1" smtClean="0"/>
              <a:t>sindrom</a:t>
            </a:r>
            <a:r>
              <a:rPr lang="en-US" dirty="0" smtClean="0"/>
              <a:t> </a:t>
            </a:r>
            <a:r>
              <a:rPr lang="en-US" dirty="0" err="1" smtClean="0"/>
              <a:t>prioritas</a:t>
            </a:r>
            <a:r>
              <a:rPr lang="en-US" dirty="0" smtClean="0"/>
              <a:t> </a:t>
            </a:r>
            <a:r>
              <a:rPr lang="en-US" dirty="0" err="1" smtClean="0"/>
              <a:t>dan</a:t>
            </a:r>
            <a:r>
              <a:rPr lang="en-US" dirty="0" smtClean="0"/>
              <a:t> </a:t>
            </a:r>
            <a:r>
              <a:rPr lang="en-US" dirty="0" err="1" smtClean="0"/>
              <a:t>kodenya</a:t>
            </a:r>
            <a:endParaRPr lang="en-US" dirty="0" smtClean="0"/>
          </a:p>
          <a:p>
            <a:pPr lvl="1"/>
            <a:r>
              <a:rPr lang="en-US" dirty="0" err="1" smtClean="0"/>
              <a:t>Lainnya</a:t>
            </a:r>
            <a:endParaRPr lang="en-US" dirty="0" smtClean="0"/>
          </a:p>
          <a:p>
            <a:pPr lvl="2"/>
            <a:r>
              <a:rPr lang="en-US" dirty="0" err="1" smtClean="0"/>
              <a:t>Kode</a:t>
            </a:r>
            <a:r>
              <a:rPr lang="en-US" dirty="0" smtClean="0"/>
              <a:t> </a:t>
            </a:r>
            <a:r>
              <a:rPr lang="en-US" dirty="0" err="1" smtClean="0"/>
              <a:t>spesies</a:t>
            </a:r>
            <a:endParaRPr lang="en-US" dirty="0" smtClean="0"/>
          </a:p>
          <a:p>
            <a:pPr lvl="2"/>
            <a:r>
              <a:rPr lang="en-US" dirty="0" err="1" smtClean="0"/>
              <a:t>Kode</a:t>
            </a:r>
            <a:r>
              <a:rPr lang="en-US" dirty="0" smtClean="0"/>
              <a:t> </a:t>
            </a:r>
            <a:r>
              <a:rPr lang="en-US" dirty="0" err="1" smtClean="0"/>
              <a:t>jenis</a:t>
            </a:r>
            <a:r>
              <a:rPr lang="en-US" dirty="0" smtClean="0"/>
              <a:t>/</a:t>
            </a:r>
            <a:r>
              <a:rPr lang="en-US" dirty="0" err="1" smtClean="0"/>
              <a:t>kegunaan</a:t>
            </a:r>
            <a:endParaRPr lang="en-US" dirty="0" smtClean="0"/>
          </a:p>
          <a:p>
            <a:pPr lvl="2"/>
            <a:r>
              <a:rPr lang="en-US" dirty="0" err="1" smtClean="0"/>
              <a:t>Kode</a:t>
            </a:r>
            <a:r>
              <a:rPr lang="en-US" dirty="0" smtClean="0"/>
              <a:t> </a:t>
            </a:r>
            <a:r>
              <a:rPr lang="en-US" dirty="0" err="1" smtClean="0"/>
              <a:t>tipe</a:t>
            </a:r>
            <a:r>
              <a:rPr lang="en-US" dirty="0" smtClean="0"/>
              <a:t> </a:t>
            </a:r>
            <a:r>
              <a:rPr lang="en-US" dirty="0" err="1" smtClean="0"/>
              <a:t>hewan</a:t>
            </a:r>
            <a:endParaRPr lang="en-US" dirty="0" smtClean="0"/>
          </a:p>
          <a:p>
            <a:pPr lvl="2"/>
            <a:r>
              <a:rPr lang="en-US" dirty="0" err="1" smtClean="0"/>
              <a:t>Kode</a:t>
            </a:r>
            <a:r>
              <a:rPr lang="en-US" dirty="0" smtClean="0"/>
              <a:t> </a:t>
            </a:r>
            <a:r>
              <a:rPr lang="en-US" dirty="0" err="1" smtClean="0"/>
              <a:t>tipe</a:t>
            </a:r>
            <a:r>
              <a:rPr lang="en-US" dirty="0" smtClean="0"/>
              <a:t> </a:t>
            </a:r>
            <a:r>
              <a:rPr lang="en-US" dirty="0" err="1" smtClean="0"/>
              <a:t>pengguna</a:t>
            </a:r>
            <a:endParaRPr lang="en-US" dirty="0" smtClean="0"/>
          </a:p>
          <a:p>
            <a:pPr lvl="2"/>
            <a:r>
              <a:rPr lang="en-US" dirty="0" smtClean="0"/>
              <a:t>…</a:t>
            </a:r>
          </a:p>
          <a:p>
            <a:pPr lvl="1"/>
            <a:endParaRPr lang="en-US" dirty="0"/>
          </a:p>
        </p:txBody>
      </p:sp>
    </p:spTree>
    <p:extLst>
      <p:ext uri="{BB962C8B-B14F-4D97-AF65-F5344CB8AC3E}">
        <p14:creationId xmlns:p14="http://schemas.microsoft.com/office/powerpoint/2010/main" val="349961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000" r="48425" b="13601"/>
          <a:stretch/>
        </p:blipFill>
        <p:spPr>
          <a:xfrm>
            <a:off x="3582" y="65479"/>
            <a:ext cx="9140418" cy="4797151"/>
          </a:xfrm>
          <a:prstGeom prst="rect">
            <a:avLst/>
          </a:prstGeom>
        </p:spPr>
      </p:pic>
      <p:sp>
        <p:nvSpPr>
          <p:cNvPr id="3" name="TextBox 2"/>
          <p:cNvSpPr txBox="1"/>
          <p:nvPr/>
        </p:nvSpPr>
        <p:spPr>
          <a:xfrm>
            <a:off x="1547664" y="5157192"/>
            <a:ext cx="3240360" cy="523220"/>
          </a:xfrm>
          <a:prstGeom prst="rect">
            <a:avLst/>
          </a:prstGeom>
          <a:noFill/>
        </p:spPr>
        <p:txBody>
          <a:bodyPr wrap="square" rtlCol="0">
            <a:spAutoFit/>
          </a:bodyPr>
          <a:lstStyle/>
          <a:p>
            <a:r>
              <a:rPr lang="en-AU" sz="2800" b="1" dirty="0" smtClean="0">
                <a:solidFill>
                  <a:srgbClr val="7030A0"/>
                </a:solidFill>
              </a:rPr>
              <a:t>www.isikhnas.com</a:t>
            </a:r>
          </a:p>
        </p:txBody>
      </p:sp>
    </p:spTree>
    <p:extLst>
      <p:ext uri="{BB962C8B-B14F-4D97-AF65-F5344CB8AC3E}">
        <p14:creationId xmlns:p14="http://schemas.microsoft.com/office/powerpoint/2010/main" val="263697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169" t="45800" r="54331" b="21301"/>
          <a:stretch/>
        </p:blipFill>
        <p:spPr>
          <a:xfrm>
            <a:off x="-1" y="0"/>
            <a:ext cx="9023333" cy="5301208"/>
          </a:xfrm>
          <a:prstGeom prst="rect">
            <a:avLst/>
          </a:prstGeom>
        </p:spPr>
      </p:pic>
      <p:sp>
        <p:nvSpPr>
          <p:cNvPr id="3" name="TextBox 2"/>
          <p:cNvSpPr txBox="1"/>
          <p:nvPr/>
        </p:nvSpPr>
        <p:spPr>
          <a:xfrm>
            <a:off x="395536" y="5805264"/>
            <a:ext cx="5556458" cy="369332"/>
          </a:xfrm>
          <a:prstGeom prst="rect">
            <a:avLst/>
          </a:prstGeom>
          <a:noFill/>
        </p:spPr>
        <p:txBody>
          <a:bodyPr wrap="none" rtlCol="0">
            <a:spAutoFit/>
          </a:bodyPr>
          <a:lstStyle/>
          <a:p>
            <a:r>
              <a:rPr lang="en-AU" dirty="0" err="1" smtClean="0"/>
              <a:t>Tanda</a:t>
            </a:r>
            <a:r>
              <a:rPr lang="en-AU" dirty="0" smtClean="0"/>
              <a:t> yang </a:t>
            </a:r>
            <a:r>
              <a:rPr lang="en-AU" dirty="0" err="1" smtClean="0"/>
              <a:t>tercatat</a:t>
            </a:r>
            <a:r>
              <a:rPr lang="en-AU" dirty="0" smtClean="0"/>
              <a:t> di </a:t>
            </a:r>
            <a:r>
              <a:rPr lang="en-AU" dirty="0" err="1" smtClean="0"/>
              <a:t>iSIKHNAS</a:t>
            </a:r>
            <a:r>
              <a:rPr lang="en-AU" dirty="0" smtClean="0"/>
              <a:t> </a:t>
            </a:r>
            <a:r>
              <a:rPr lang="en-AU" dirty="0" err="1" smtClean="0"/>
              <a:t>untuk</a:t>
            </a:r>
            <a:r>
              <a:rPr lang="en-AU" dirty="0" smtClean="0"/>
              <a:t> Newcastle </a:t>
            </a:r>
            <a:r>
              <a:rPr lang="en-AU" dirty="0" smtClean="0"/>
              <a:t>Disease</a:t>
            </a:r>
            <a:endParaRPr lang="en-AU" dirty="0"/>
          </a:p>
        </p:txBody>
      </p:sp>
    </p:spTree>
    <p:extLst>
      <p:ext uri="{BB962C8B-B14F-4D97-AF65-F5344CB8AC3E}">
        <p14:creationId xmlns:p14="http://schemas.microsoft.com/office/powerpoint/2010/main" val="3017029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174" t="55908" r="54331" b="30238"/>
          <a:stretch/>
        </p:blipFill>
        <p:spPr>
          <a:xfrm>
            <a:off x="241248" y="188640"/>
            <a:ext cx="2147076" cy="2232248"/>
          </a:xfrm>
          <a:prstGeom prst="rect">
            <a:avLst/>
          </a:prstGeom>
        </p:spPr>
      </p:pic>
      <p:sp>
        <p:nvSpPr>
          <p:cNvPr id="3" name="TextBox 2"/>
          <p:cNvSpPr txBox="1"/>
          <p:nvPr/>
        </p:nvSpPr>
        <p:spPr>
          <a:xfrm>
            <a:off x="107504" y="2395368"/>
            <a:ext cx="1919243" cy="369332"/>
          </a:xfrm>
          <a:prstGeom prst="rect">
            <a:avLst/>
          </a:prstGeom>
          <a:noFill/>
        </p:spPr>
        <p:txBody>
          <a:bodyPr wrap="none" rtlCol="0">
            <a:spAutoFit/>
          </a:bodyPr>
          <a:lstStyle/>
          <a:p>
            <a:r>
              <a:rPr lang="en-AU" dirty="0" smtClean="0"/>
              <a:t>Newcastle Disease</a:t>
            </a:r>
            <a:endParaRPr lang="en-AU" dirty="0"/>
          </a:p>
        </p:txBody>
      </p:sp>
      <p:pic>
        <p:nvPicPr>
          <p:cNvPr id="4" name="Picture 3"/>
          <p:cNvPicPr>
            <a:picLocks noChangeAspect="1"/>
          </p:cNvPicPr>
          <p:nvPr/>
        </p:nvPicPr>
        <p:blipFill rotWithShape="1">
          <a:blip r:embed="rId3"/>
          <a:srcRect l="40156" t="75206" r="53938" b="17094"/>
          <a:stretch/>
        </p:blipFill>
        <p:spPr>
          <a:xfrm>
            <a:off x="3799927" y="117870"/>
            <a:ext cx="1669276" cy="1224136"/>
          </a:xfrm>
          <a:prstGeom prst="rect">
            <a:avLst/>
          </a:prstGeom>
        </p:spPr>
      </p:pic>
      <p:sp>
        <p:nvSpPr>
          <p:cNvPr id="5" name="TextBox 4"/>
          <p:cNvSpPr txBox="1"/>
          <p:nvPr/>
        </p:nvSpPr>
        <p:spPr>
          <a:xfrm>
            <a:off x="3689017" y="1326406"/>
            <a:ext cx="1891095" cy="369332"/>
          </a:xfrm>
          <a:prstGeom prst="rect">
            <a:avLst/>
          </a:prstGeom>
          <a:noFill/>
        </p:spPr>
        <p:txBody>
          <a:bodyPr wrap="none" rtlCol="0">
            <a:spAutoFit/>
          </a:bodyPr>
          <a:lstStyle/>
          <a:p>
            <a:r>
              <a:rPr lang="en-AU" dirty="0" smtClean="0"/>
              <a:t>Fowl cholera signs</a:t>
            </a:r>
            <a:endParaRPr lang="en-AU" dirty="0"/>
          </a:p>
        </p:txBody>
      </p:sp>
      <p:pic>
        <p:nvPicPr>
          <p:cNvPr id="6" name="Picture 5"/>
          <p:cNvPicPr>
            <a:picLocks noChangeAspect="1"/>
          </p:cNvPicPr>
          <p:nvPr/>
        </p:nvPicPr>
        <p:blipFill rotWithShape="1">
          <a:blip r:embed="rId4"/>
          <a:srcRect l="39369" t="74639" r="53937" b="14861"/>
          <a:stretch/>
        </p:blipFill>
        <p:spPr>
          <a:xfrm>
            <a:off x="7070194" y="6104"/>
            <a:ext cx="2040227" cy="1800200"/>
          </a:xfrm>
          <a:prstGeom prst="rect">
            <a:avLst/>
          </a:prstGeom>
        </p:spPr>
      </p:pic>
      <p:sp>
        <p:nvSpPr>
          <p:cNvPr id="7" name="TextBox 6"/>
          <p:cNvSpPr txBox="1"/>
          <p:nvPr/>
        </p:nvSpPr>
        <p:spPr>
          <a:xfrm>
            <a:off x="7070194" y="1695738"/>
            <a:ext cx="1555234" cy="369332"/>
          </a:xfrm>
          <a:prstGeom prst="rect">
            <a:avLst/>
          </a:prstGeom>
          <a:noFill/>
        </p:spPr>
        <p:txBody>
          <a:bodyPr wrap="none" rtlCol="0">
            <a:spAutoFit/>
          </a:bodyPr>
          <a:lstStyle/>
          <a:p>
            <a:r>
              <a:rPr lang="en-AU" dirty="0" err="1" smtClean="0"/>
              <a:t>Pullorum</a:t>
            </a:r>
            <a:r>
              <a:rPr lang="en-AU" dirty="0" smtClean="0"/>
              <a:t> signs</a:t>
            </a:r>
            <a:endParaRPr lang="en-AU" dirty="0"/>
          </a:p>
        </p:txBody>
      </p:sp>
      <p:pic>
        <p:nvPicPr>
          <p:cNvPr id="1026" name="Picture 2" descr="Differential diagnoses associated with species and signs (chart) : Image unavailable"/>
          <p:cNvPicPr>
            <a:picLocks noChangeAspect="1" noChangeArrowheads="1"/>
          </p:cNvPicPr>
          <p:nvPr/>
        </p:nvPicPr>
        <p:blipFill rotWithShape="1">
          <a:blip r:embed="rId5">
            <a:extLst>
              <a:ext uri="{28A0092B-C50C-407E-A947-70E740481C1C}">
                <a14:useLocalDpi xmlns:a14="http://schemas.microsoft.com/office/drawing/2010/main" val="0"/>
              </a:ext>
            </a:extLst>
          </a:blip>
          <a:srcRect l="17676"/>
          <a:stretch/>
        </p:blipFill>
        <p:spPr bwMode="auto">
          <a:xfrm>
            <a:off x="5051569" y="3058479"/>
            <a:ext cx="4037247" cy="36780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12502" y="5026840"/>
            <a:ext cx="1039067" cy="369332"/>
          </a:xfrm>
          <a:prstGeom prst="rect">
            <a:avLst/>
          </a:prstGeom>
          <a:noFill/>
        </p:spPr>
        <p:txBody>
          <a:bodyPr wrap="none" rtlCol="0">
            <a:spAutoFit/>
          </a:bodyPr>
          <a:lstStyle/>
          <a:p>
            <a:r>
              <a:rPr lang="en-AU" dirty="0" err="1" smtClean="0"/>
              <a:t>Pullorum</a:t>
            </a:r>
            <a:endParaRPr lang="en-AU" dirty="0"/>
          </a:p>
        </p:txBody>
      </p:sp>
      <p:sp>
        <p:nvSpPr>
          <p:cNvPr id="10" name="TextBox 9"/>
          <p:cNvSpPr txBox="1"/>
          <p:nvPr/>
        </p:nvSpPr>
        <p:spPr>
          <a:xfrm>
            <a:off x="3177651" y="4236938"/>
            <a:ext cx="1898405" cy="369332"/>
          </a:xfrm>
          <a:prstGeom prst="rect">
            <a:avLst/>
          </a:prstGeom>
          <a:noFill/>
        </p:spPr>
        <p:txBody>
          <a:bodyPr wrap="none" rtlCol="0">
            <a:spAutoFit/>
          </a:bodyPr>
          <a:lstStyle/>
          <a:p>
            <a:r>
              <a:rPr lang="en-AU" dirty="0" smtClean="0"/>
              <a:t>Newcastle disease</a:t>
            </a:r>
            <a:endParaRPr lang="en-AU" dirty="0"/>
          </a:p>
        </p:txBody>
      </p:sp>
      <p:sp>
        <p:nvSpPr>
          <p:cNvPr id="11" name="TextBox 10"/>
          <p:cNvSpPr txBox="1"/>
          <p:nvPr/>
        </p:nvSpPr>
        <p:spPr>
          <a:xfrm>
            <a:off x="3707904" y="5867980"/>
            <a:ext cx="1374928" cy="369332"/>
          </a:xfrm>
          <a:prstGeom prst="rect">
            <a:avLst/>
          </a:prstGeom>
          <a:noFill/>
        </p:spPr>
        <p:txBody>
          <a:bodyPr wrap="none" rtlCol="0">
            <a:spAutoFit/>
          </a:bodyPr>
          <a:lstStyle/>
          <a:p>
            <a:r>
              <a:rPr lang="en-AU" dirty="0" smtClean="0"/>
              <a:t>Fowl cholera</a:t>
            </a:r>
            <a:endParaRPr lang="en-AU" dirty="0"/>
          </a:p>
        </p:txBody>
      </p:sp>
      <p:sp>
        <p:nvSpPr>
          <p:cNvPr id="12" name="TextBox 11"/>
          <p:cNvSpPr txBox="1"/>
          <p:nvPr/>
        </p:nvSpPr>
        <p:spPr>
          <a:xfrm>
            <a:off x="152052" y="4623970"/>
            <a:ext cx="3647875" cy="923330"/>
          </a:xfrm>
          <a:prstGeom prst="rect">
            <a:avLst/>
          </a:prstGeom>
          <a:noFill/>
        </p:spPr>
        <p:txBody>
          <a:bodyPr wrap="square" rtlCol="0">
            <a:spAutoFit/>
          </a:bodyPr>
          <a:lstStyle/>
          <a:p>
            <a:r>
              <a:rPr lang="en-AU" b="1" dirty="0" err="1" smtClean="0">
                <a:solidFill>
                  <a:srgbClr val="C00000"/>
                </a:solidFill>
              </a:rPr>
              <a:t>Penyakit</a:t>
            </a:r>
            <a:r>
              <a:rPr lang="en-AU" b="1" dirty="0" smtClean="0">
                <a:solidFill>
                  <a:srgbClr val="C00000"/>
                </a:solidFill>
              </a:rPr>
              <a:t> </a:t>
            </a:r>
            <a:r>
              <a:rPr lang="en-AU" b="1" dirty="0" err="1" smtClean="0">
                <a:solidFill>
                  <a:srgbClr val="C00000"/>
                </a:solidFill>
              </a:rPr>
              <a:t>tercatat</a:t>
            </a:r>
            <a:r>
              <a:rPr lang="en-AU" b="1" dirty="0" smtClean="0">
                <a:solidFill>
                  <a:srgbClr val="C00000"/>
                </a:solidFill>
              </a:rPr>
              <a:t> di </a:t>
            </a:r>
            <a:r>
              <a:rPr lang="en-AU" b="1" dirty="0" err="1" smtClean="0">
                <a:solidFill>
                  <a:srgbClr val="C00000"/>
                </a:solidFill>
              </a:rPr>
              <a:t>iSIKHNAS</a:t>
            </a:r>
            <a:r>
              <a:rPr lang="en-AU" b="1" dirty="0" smtClean="0">
                <a:solidFill>
                  <a:srgbClr val="C00000"/>
                </a:solidFill>
              </a:rPr>
              <a:t> </a:t>
            </a:r>
            <a:r>
              <a:rPr lang="en-AU" b="1" dirty="0" err="1" smtClean="0">
                <a:solidFill>
                  <a:srgbClr val="C00000"/>
                </a:solidFill>
              </a:rPr>
              <a:t>sebagai</a:t>
            </a:r>
            <a:r>
              <a:rPr lang="en-AU" b="1" dirty="0" smtClean="0">
                <a:solidFill>
                  <a:srgbClr val="C00000"/>
                </a:solidFill>
              </a:rPr>
              <a:t> </a:t>
            </a:r>
            <a:r>
              <a:rPr lang="en-AU" b="1" dirty="0" err="1" smtClean="0">
                <a:solidFill>
                  <a:srgbClr val="C00000"/>
                </a:solidFill>
              </a:rPr>
              <a:t>diagnosa</a:t>
            </a:r>
            <a:r>
              <a:rPr lang="en-AU" b="1" dirty="0" smtClean="0">
                <a:solidFill>
                  <a:srgbClr val="C00000"/>
                </a:solidFill>
              </a:rPr>
              <a:t> </a:t>
            </a:r>
            <a:r>
              <a:rPr lang="en-AU" b="1" dirty="0" err="1" smtClean="0">
                <a:solidFill>
                  <a:srgbClr val="C00000"/>
                </a:solidFill>
              </a:rPr>
              <a:t>diferensial</a:t>
            </a:r>
            <a:r>
              <a:rPr lang="en-AU" b="1" dirty="0" smtClean="0">
                <a:solidFill>
                  <a:srgbClr val="C00000"/>
                </a:solidFill>
              </a:rPr>
              <a:t> </a:t>
            </a:r>
            <a:r>
              <a:rPr lang="en-AU" b="1" dirty="0" err="1" smtClean="0">
                <a:solidFill>
                  <a:srgbClr val="C00000"/>
                </a:solidFill>
              </a:rPr>
              <a:t>untuk</a:t>
            </a:r>
            <a:r>
              <a:rPr lang="en-AU" b="1" dirty="0" smtClean="0">
                <a:solidFill>
                  <a:srgbClr val="C00000"/>
                </a:solidFill>
              </a:rPr>
              <a:t> </a:t>
            </a:r>
            <a:r>
              <a:rPr lang="en-AU" b="1" dirty="0" err="1" smtClean="0">
                <a:solidFill>
                  <a:srgbClr val="C00000"/>
                </a:solidFill>
              </a:rPr>
              <a:t>kematian</a:t>
            </a:r>
            <a:r>
              <a:rPr lang="en-AU" b="1" dirty="0" smtClean="0">
                <a:solidFill>
                  <a:srgbClr val="C00000"/>
                </a:solidFill>
              </a:rPr>
              <a:t> </a:t>
            </a:r>
            <a:r>
              <a:rPr lang="en-AU" b="1" dirty="0" err="1" smtClean="0">
                <a:solidFill>
                  <a:srgbClr val="C00000"/>
                </a:solidFill>
              </a:rPr>
              <a:t>mendadak</a:t>
            </a:r>
            <a:r>
              <a:rPr lang="en-AU" b="1" dirty="0" smtClean="0">
                <a:solidFill>
                  <a:srgbClr val="C00000"/>
                </a:solidFill>
              </a:rPr>
              <a:t> </a:t>
            </a:r>
            <a:r>
              <a:rPr lang="en-AU" b="1" dirty="0" err="1" smtClean="0">
                <a:solidFill>
                  <a:srgbClr val="C00000"/>
                </a:solidFill>
              </a:rPr>
              <a:t>pada</a:t>
            </a:r>
            <a:r>
              <a:rPr lang="en-AU" b="1" dirty="0" smtClean="0">
                <a:solidFill>
                  <a:srgbClr val="C00000"/>
                </a:solidFill>
              </a:rPr>
              <a:t> </a:t>
            </a:r>
            <a:r>
              <a:rPr lang="en-AU" b="1" dirty="0" err="1" smtClean="0">
                <a:solidFill>
                  <a:srgbClr val="C00000"/>
                </a:solidFill>
              </a:rPr>
              <a:t>ayam</a:t>
            </a:r>
            <a:endParaRPr lang="en-AU" b="1" dirty="0">
              <a:solidFill>
                <a:srgbClr val="C00000"/>
              </a:solidFill>
            </a:endParaRPr>
          </a:p>
        </p:txBody>
      </p:sp>
      <p:sp>
        <p:nvSpPr>
          <p:cNvPr id="13" name="TextBox 12"/>
          <p:cNvSpPr txBox="1"/>
          <p:nvPr/>
        </p:nvSpPr>
        <p:spPr>
          <a:xfrm>
            <a:off x="2699793" y="2470012"/>
            <a:ext cx="6120680" cy="369332"/>
          </a:xfrm>
          <a:prstGeom prst="rect">
            <a:avLst/>
          </a:prstGeom>
          <a:noFill/>
        </p:spPr>
        <p:txBody>
          <a:bodyPr wrap="square" rtlCol="0">
            <a:spAutoFit/>
          </a:bodyPr>
          <a:lstStyle/>
          <a:p>
            <a:r>
              <a:rPr lang="en-AU" b="1" dirty="0" err="1" smtClean="0">
                <a:solidFill>
                  <a:srgbClr val="C00000"/>
                </a:solidFill>
              </a:rPr>
              <a:t>Tanda</a:t>
            </a:r>
            <a:r>
              <a:rPr lang="en-AU" b="1" dirty="0" smtClean="0">
                <a:solidFill>
                  <a:srgbClr val="C00000"/>
                </a:solidFill>
              </a:rPr>
              <a:t> </a:t>
            </a:r>
            <a:r>
              <a:rPr lang="en-AU" b="1" dirty="0" err="1" smtClean="0">
                <a:solidFill>
                  <a:srgbClr val="C00000"/>
                </a:solidFill>
              </a:rPr>
              <a:t>tercatat</a:t>
            </a:r>
            <a:r>
              <a:rPr lang="en-AU" b="1" dirty="0" smtClean="0">
                <a:solidFill>
                  <a:srgbClr val="C00000"/>
                </a:solidFill>
              </a:rPr>
              <a:t> di </a:t>
            </a:r>
            <a:r>
              <a:rPr lang="en-AU" b="1" dirty="0" err="1" smtClean="0">
                <a:solidFill>
                  <a:srgbClr val="C00000"/>
                </a:solidFill>
              </a:rPr>
              <a:t>iSIKHNAS</a:t>
            </a:r>
            <a:r>
              <a:rPr lang="en-AU" b="1" dirty="0" smtClean="0">
                <a:solidFill>
                  <a:srgbClr val="C00000"/>
                </a:solidFill>
              </a:rPr>
              <a:t> </a:t>
            </a:r>
            <a:r>
              <a:rPr lang="en-AU" b="1" dirty="0" err="1" smtClean="0">
                <a:solidFill>
                  <a:srgbClr val="C00000"/>
                </a:solidFill>
              </a:rPr>
              <a:t>untuk</a:t>
            </a:r>
            <a:r>
              <a:rPr lang="en-AU" b="1" dirty="0" smtClean="0">
                <a:solidFill>
                  <a:srgbClr val="C00000"/>
                </a:solidFill>
              </a:rPr>
              <a:t> </a:t>
            </a:r>
            <a:r>
              <a:rPr lang="en-AU" b="1" dirty="0" err="1" smtClean="0">
                <a:solidFill>
                  <a:srgbClr val="C00000"/>
                </a:solidFill>
              </a:rPr>
              <a:t>penyakit</a:t>
            </a:r>
            <a:r>
              <a:rPr lang="en-AU" b="1" dirty="0" smtClean="0">
                <a:solidFill>
                  <a:srgbClr val="C00000"/>
                </a:solidFill>
              </a:rPr>
              <a:t> </a:t>
            </a:r>
            <a:r>
              <a:rPr lang="en-AU" b="1" dirty="0" err="1" smtClean="0">
                <a:solidFill>
                  <a:srgbClr val="C00000"/>
                </a:solidFill>
              </a:rPr>
              <a:t>spesifik</a:t>
            </a:r>
            <a:endParaRPr lang="en-AU" b="1" dirty="0">
              <a:solidFill>
                <a:srgbClr val="C00000"/>
              </a:solidFill>
            </a:endParaRPr>
          </a:p>
        </p:txBody>
      </p:sp>
      <p:sp>
        <p:nvSpPr>
          <p:cNvPr id="8" name="Rectangle 7"/>
          <p:cNvSpPr/>
          <p:nvPr/>
        </p:nvSpPr>
        <p:spPr>
          <a:xfrm>
            <a:off x="0" y="2864963"/>
            <a:ext cx="9144000" cy="2123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6357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err="1" smtClean="0"/>
              <a:t>Pengingat</a:t>
            </a:r>
            <a:r>
              <a:rPr lang="en-AU" b="1" dirty="0" smtClean="0"/>
              <a:t> – </a:t>
            </a:r>
            <a:r>
              <a:rPr lang="en-AU" b="1" dirty="0" err="1" smtClean="0"/>
              <a:t>iSIKHNAS</a:t>
            </a:r>
            <a:r>
              <a:rPr lang="en-AU" b="1" dirty="0" smtClean="0"/>
              <a:t> </a:t>
            </a:r>
            <a:r>
              <a:rPr lang="en-AU" b="1" dirty="0" err="1" smtClean="0"/>
              <a:t>dan</a:t>
            </a:r>
            <a:r>
              <a:rPr lang="en-AU" b="1" dirty="0" smtClean="0"/>
              <a:t> </a:t>
            </a:r>
            <a:r>
              <a:rPr lang="en-AU" b="1" dirty="0" err="1" smtClean="0"/>
              <a:t>sindrom</a:t>
            </a:r>
            <a:r>
              <a:rPr lang="en-AU" b="1" dirty="0" smtClean="0"/>
              <a:t> </a:t>
            </a:r>
            <a:r>
              <a:rPr lang="en-AU" b="1" dirty="0" err="1" smtClean="0"/>
              <a:t>prioritas</a:t>
            </a:r>
            <a:r>
              <a:rPr lang="en-AU" b="1" dirty="0" smtClean="0"/>
              <a:t> </a:t>
            </a:r>
            <a:r>
              <a:rPr lang="en-AU" b="1" dirty="0" err="1" smtClean="0"/>
              <a:t>untuk</a:t>
            </a:r>
            <a:r>
              <a:rPr lang="en-AU" b="1" dirty="0" smtClean="0"/>
              <a:t>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
        <p:nvSpPr>
          <p:cNvPr id="4" name="Content Placeholder 2"/>
          <p:cNvSpPr txBox="1">
            <a:spLocks/>
          </p:cNvSpPr>
          <p:nvPr/>
        </p:nvSpPr>
        <p:spPr>
          <a:xfrm>
            <a:off x="467544" y="1556792"/>
            <a:ext cx="8229600" cy="396044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dirty="0" err="1" smtClean="0"/>
              <a:t>iSIKHNAS</a:t>
            </a:r>
            <a:r>
              <a:rPr lang="en-AU" dirty="0" smtClean="0"/>
              <a:t> – </a:t>
            </a:r>
            <a:r>
              <a:rPr lang="en-AU" dirty="0" err="1" smtClean="0"/>
              <a:t>sindrom</a:t>
            </a:r>
            <a:r>
              <a:rPr lang="en-AU" dirty="0" smtClean="0"/>
              <a:t> </a:t>
            </a:r>
            <a:r>
              <a:rPr lang="en-AU" dirty="0" err="1" smtClean="0"/>
              <a:t>penyakit</a:t>
            </a:r>
            <a:r>
              <a:rPr lang="en-AU" dirty="0" smtClean="0"/>
              <a:t> </a:t>
            </a:r>
            <a:r>
              <a:rPr lang="en-AU" dirty="0" err="1" smtClean="0"/>
              <a:t>prioritas</a:t>
            </a:r>
            <a:r>
              <a:rPr lang="en-AU" dirty="0" smtClean="0"/>
              <a:t> yang </a:t>
            </a:r>
            <a:r>
              <a:rPr lang="en-AU" dirty="0" err="1" smtClean="0"/>
              <a:t>meningkatkan</a:t>
            </a:r>
            <a:r>
              <a:rPr lang="en-AU" dirty="0" smtClean="0"/>
              <a:t> </a:t>
            </a:r>
            <a:r>
              <a:rPr lang="en-AU" dirty="0" err="1" smtClean="0"/>
              <a:t>kematian</a:t>
            </a:r>
            <a:r>
              <a:rPr lang="en-AU" dirty="0" smtClean="0"/>
              <a:t> </a:t>
            </a:r>
            <a:r>
              <a:rPr lang="en-AU" dirty="0" err="1" smtClean="0"/>
              <a:t>pada</a:t>
            </a:r>
            <a:r>
              <a:rPr lang="en-AU" dirty="0" smtClean="0"/>
              <a:t> </a:t>
            </a:r>
            <a:r>
              <a:rPr lang="en-AU" dirty="0" err="1" smtClean="0"/>
              <a:t>ayam</a:t>
            </a:r>
            <a:endParaRPr lang="en-AU" sz="2400" dirty="0" smtClean="0"/>
          </a:p>
          <a:p>
            <a:pPr marL="514350" indent="-514350">
              <a:buFont typeface="+mj-lt"/>
              <a:buAutoNum type="arabicPeriod" startAt="6"/>
            </a:pPr>
            <a:endParaRPr lang="en-AU" dirty="0" smtClean="0"/>
          </a:p>
          <a:p>
            <a:pPr lvl="0"/>
            <a:r>
              <a:rPr lang="en-AU" b="1" dirty="0"/>
              <a:t>MMU </a:t>
            </a:r>
            <a:r>
              <a:rPr lang="en-AU" b="1" dirty="0" smtClean="0"/>
              <a:t>– </a:t>
            </a:r>
            <a:r>
              <a:rPr lang="en-AU" b="1" dirty="0" err="1" smtClean="0"/>
              <a:t>Mati</a:t>
            </a:r>
            <a:r>
              <a:rPr lang="en-AU" b="1" dirty="0" smtClean="0"/>
              <a:t> </a:t>
            </a:r>
            <a:r>
              <a:rPr lang="en-AU" b="1" dirty="0" err="1" smtClean="0"/>
              <a:t>Mendadak</a:t>
            </a:r>
            <a:r>
              <a:rPr lang="en-AU" b="1" dirty="0" smtClean="0"/>
              <a:t> </a:t>
            </a:r>
            <a:r>
              <a:rPr lang="en-AU" b="1" dirty="0" err="1" smtClean="0"/>
              <a:t>Unggas</a:t>
            </a:r>
            <a:r>
              <a:rPr lang="en-AU" b="1" dirty="0" smtClean="0"/>
              <a:t> (</a:t>
            </a:r>
            <a:r>
              <a:rPr lang="en-AU" b="1" dirty="0" err="1" smtClean="0"/>
              <a:t>kematian</a:t>
            </a:r>
            <a:r>
              <a:rPr lang="en-AU" b="1" dirty="0" smtClean="0"/>
              <a:t> </a:t>
            </a:r>
            <a:r>
              <a:rPr lang="en-AU" b="1" dirty="0" err="1" smtClean="0"/>
              <a:t>mendadak</a:t>
            </a:r>
            <a:r>
              <a:rPr lang="en-AU" b="1" dirty="0" smtClean="0"/>
              <a:t> </a:t>
            </a:r>
            <a:r>
              <a:rPr lang="en-AU" b="1" dirty="0" err="1" smtClean="0"/>
              <a:t>pada</a:t>
            </a:r>
            <a:r>
              <a:rPr lang="en-AU" b="1" dirty="0" smtClean="0"/>
              <a:t> </a:t>
            </a:r>
            <a:r>
              <a:rPr lang="en-AU" b="1" dirty="0" err="1" smtClean="0"/>
              <a:t>ayam</a:t>
            </a:r>
            <a:r>
              <a:rPr lang="en-AU" b="1" dirty="0" smtClean="0"/>
              <a:t> </a:t>
            </a:r>
            <a:r>
              <a:rPr lang="en-AU" b="1" dirty="0" err="1" smtClean="0"/>
              <a:t>dan</a:t>
            </a:r>
            <a:r>
              <a:rPr lang="en-AU" b="1" dirty="0" smtClean="0"/>
              <a:t> </a:t>
            </a:r>
            <a:r>
              <a:rPr lang="en-AU" b="1" dirty="0" err="1" smtClean="0"/>
              <a:t>unggas</a:t>
            </a:r>
            <a:r>
              <a:rPr lang="en-AU" b="1" dirty="0" smtClean="0"/>
              <a:t> lain)</a:t>
            </a:r>
            <a:endParaRPr lang="en-AU" dirty="0"/>
          </a:p>
          <a:p>
            <a:pPr lvl="1"/>
            <a:r>
              <a:rPr lang="en-AU" dirty="0" smtClean="0"/>
              <a:t>&gt;1% </a:t>
            </a:r>
            <a:r>
              <a:rPr lang="en-AU" dirty="0" err="1" smtClean="0"/>
              <a:t>kematian</a:t>
            </a:r>
            <a:r>
              <a:rPr lang="en-AU" dirty="0" smtClean="0"/>
              <a:t> </a:t>
            </a:r>
            <a:r>
              <a:rPr lang="en-AU" dirty="0" err="1" smtClean="0"/>
              <a:t>dalam</a:t>
            </a:r>
            <a:r>
              <a:rPr lang="en-AU" dirty="0" smtClean="0"/>
              <a:t> </a:t>
            </a:r>
            <a:r>
              <a:rPr lang="en-AU" dirty="0" err="1" smtClean="0"/>
              <a:t>jarak</a:t>
            </a:r>
            <a:r>
              <a:rPr lang="en-AU" dirty="0" smtClean="0"/>
              <a:t> 2 </a:t>
            </a:r>
            <a:r>
              <a:rPr lang="en-AU" dirty="0" err="1" smtClean="0"/>
              <a:t>hari</a:t>
            </a:r>
            <a:endParaRPr lang="en-AU" dirty="0" smtClean="0"/>
          </a:p>
          <a:p>
            <a:pPr lvl="1"/>
            <a:r>
              <a:rPr lang="en-AU" dirty="0" err="1" smtClean="0"/>
              <a:t>Sindrom</a:t>
            </a:r>
            <a:r>
              <a:rPr lang="en-AU" dirty="0" smtClean="0"/>
              <a:t> </a:t>
            </a:r>
            <a:r>
              <a:rPr lang="en-AU" dirty="0" err="1" smtClean="0"/>
              <a:t>ini</a:t>
            </a:r>
            <a:r>
              <a:rPr lang="en-AU" dirty="0" smtClean="0"/>
              <a:t> </a:t>
            </a:r>
            <a:r>
              <a:rPr lang="en-AU" dirty="0" err="1" smtClean="0"/>
              <a:t>berusaja</a:t>
            </a:r>
            <a:r>
              <a:rPr lang="en-AU" dirty="0" smtClean="0"/>
              <a:t> </a:t>
            </a:r>
            <a:r>
              <a:rPr lang="en-AU" dirty="0" err="1" smtClean="0"/>
              <a:t>mengidentifikasi</a:t>
            </a:r>
            <a:r>
              <a:rPr lang="en-AU" dirty="0" smtClean="0"/>
              <a:t> </a:t>
            </a:r>
            <a:r>
              <a:rPr lang="en-AU" dirty="0" err="1" smtClean="0"/>
              <a:t>kasus</a:t>
            </a:r>
            <a:r>
              <a:rPr lang="en-AU" dirty="0" smtClean="0"/>
              <a:t> </a:t>
            </a:r>
            <a:r>
              <a:rPr lang="en-AU" b="1" dirty="0" smtClean="0"/>
              <a:t>Avian </a:t>
            </a:r>
            <a:r>
              <a:rPr lang="en-AU" b="1" dirty="0"/>
              <a:t>Influenza</a:t>
            </a:r>
            <a:endParaRPr lang="en-AU" dirty="0"/>
          </a:p>
          <a:p>
            <a:pPr lvl="1"/>
            <a:r>
              <a:rPr lang="en-AU" dirty="0" err="1" smtClean="0"/>
              <a:t>Penyakit</a:t>
            </a:r>
            <a:r>
              <a:rPr lang="en-AU" dirty="0" smtClean="0"/>
              <a:t> </a:t>
            </a:r>
            <a:r>
              <a:rPr lang="en-AU" dirty="0" err="1" smtClean="0"/>
              <a:t>menular</a:t>
            </a:r>
            <a:r>
              <a:rPr lang="en-AU" dirty="0" smtClean="0"/>
              <a:t> lain yang </a:t>
            </a:r>
            <a:r>
              <a:rPr lang="en-AU" dirty="0" err="1" smtClean="0"/>
              <a:t>juga</a:t>
            </a:r>
            <a:r>
              <a:rPr lang="en-AU" dirty="0" smtClean="0"/>
              <a:t> </a:t>
            </a:r>
            <a:r>
              <a:rPr lang="en-AU" dirty="0" err="1" smtClean="0"/>
              <a:t>dapat</a:t>
            </a:r>
            <a:r>
              <a:rPr lang="en-AU" dirty="0" smtClean="0"/>
              <a:t> </a:t>
            </a:r>
            <a:r>
              <a:rPr lang="en-AU" dirty="0" err="1" smtClean="0"/>
              <a:t>menunjukkan</a:t>
            </a:r>
            <a:r>
              <a:rPr lang="en-AU" dirty="0" smtClean="0"/>
              <a:t> </a:t>
            </a:r>
            <a:r>
              <a:rPr lang="en-AU" dirty="0" err="1" smtClean="0"/>
              <a:t>gejala</a:t>
            </a:r>
            <a:r>
              <a:rPr lang="en-AU" dirty="0" smtClean="0"/>
              <a:t> </a:t>
            </a:r>
            <a:r>
              <a:rPr lang="en-AU" dirty="0" err="1" smtClean="0"/>
              <a:t>ini</a:t>
            </a:r>
            <a:r>
              <a:rPr lang="en-AU" dirty="0" smtClean="0"/>
              <a:t> </a:t>
            </a:r>
            <a:r>
              <a:rPr lang="en-AU" dirty="0" err="1" smtClean="0"/>
              <a:t>termasuk</a:t>
            </a:r>
            <a:r>
              <a:rPr lang="en-AU" dirty="0" smtClean="0"/>
              <a:t>: Newcastle </a:t>
            </a:r>
            <a:r>
              <a:rPr lang="en-AU" dirty="0"/>
              <a:t>disease, infectious laryngotracheitis, </a:t>
            </a:r>
            <a:r>
              <a:rPr lang="en-AU" dirty="0" err="1" smtClean="0"/>
              <a:t>Gumboro</a:t>
            </a:r>
            <a:r>
              <a:rPr lang="en-AU" dirty="0" smtClean="0"/>
              <a:t>, fowl cholera, duck </a:t>
            </a:r>
            <a:r>
              <a:rPr lang="en-AU" dirty="0"/>
              <a:t>plague. </a:t>
            </a:r>
          </a:p>
          <a:p>
            <a:pPr lvl="1"/>
            <a:r>
              <a:rPr lang="en-AU" dirty="0" err="1" smtClean="0"/>
              <a:t>Penyebab</a:t>
            </a:r>
            <a:r>
              <a:rPr lang="en-AU" dirty="0" smtClean="0"/>
              <a:t> lain </a:t>
            </a:r>
            <a:r>
              <a:rPr lang="en-AU" dirty="0" err="1" smtClean="0"/>
              <a:t>tidak</a:t>
            </a:r>
            <a:r>
              <a:rPr lang="en-AU" dirty="0" smtClean="0"/>
              <a:t> </a:t>
            </a:r>
            <a:r>
              <a:rPr lang="en-AU" dirty="0" err="1" smtClean="0"/>
              <a:t>menular</a:t>
            </a:r>
            <a:r>
              <a:rPr lang="en-AU" dirty="0" smtClean="0"/>
              <a:t>: </a:t>
            </a:r>
            <a:r>
              <a:rPr lang="en-AU" dirty="0" err="1" smtClean="0"/>
              <a:t>keracunan</a:t>
            </a:r>
            <a:r>
              <a:rPr lang="en-AU" dirty="0" smtClean="0"/>
              <a:t> </a:t>
            </a:r>
            <a:r>
              <a:rPr lang="en-AU" dirty="0" err="1" smtClean="0"/>
              <a:t>akut</a:t>
            </a:r>
            <a:r>
              <a:rPr lang="en-AU" dirty="0" smtClean="0"/>
              <a:t> (acute poisoning).</a:t>
            </a:r>
            <a:endParaRPr lang="en-AU" dirty="0"/>
          </a:p>
          <a:p>
            <a:endParaRPr lang="en-AU" dirty="0" smtClean="0"/>
          </a:p>
          <a:p>
            <a:endParaRPr lang="en-AU" dirty="0"/>
          </a:p>
        </p:txBody>
      </p:sp>
      <p:sp>
        <p:nvSpPr>
          <p:cNvPr id="3" name="TextBox 2"/>
          <p:cNvSpPr txBox="1"/>
          <p:nvPr/>
        </p:nvSpPr>
        <p:spPr>
          <a:xfrm>
            <a:off x="483469" y="5406969"/>
            <a:ext cx="5888732" cy="1200329"/>
          </a:xfrm>
          <a:prstGeom prst="rect">
            <a:avLst/>
          </a:prstGeom>
          <a:noFill/>
        </p:spPr>
        <p:txBody>
          <a:bodyPr wrap="square" rtlCol="0">
            <a:spAutoFit/>
          </a:bodyPr>
          <a:lstStyle/>
          <a:p>
            <a:r>
              <a:rPr lang="en-AU" sz="2400" b="1" dirty="0" err="1" smtClean="0">
                <a:solidFill>
                  <a:srgbClr val="7030A0"/>
                </a:solidFill>
              </a:rPr>
              <a:t>Seberapa</a:t>
            </a:r>
            <a:r>
              <a:rPr lang="en-AU" sz="2400" b="1" dirty="0" smtClean="0">
                <a:solidFill>
                  <a:srgbClr val="7030A0"/>
                </a:solidFill>
              </a:rPr>
              <a:t> </a:t>
            </a:r>
            <a:r>
              <a:rPr lang="en-AU" sz="2400" b="1" dirty="0" err="1" smtClean="0">
                <a:solidFill>
                  <a:srgbClr val="7030A0"/>
                </a:solidFill>
              </a:rPr>
              <a:t>mungkin</a:t>
            </a:r>
            <a:r>
              <a:rPr lang="en-AU" sz="2400" b="1" dirty="0" smtClean="0">
                <a:solidFill>
                  <a:srgbClr val="7030A0"/>
                </a:solidFill>
              </a:rPr>
              <a:t> </a:t>
            </a:r>
            <a:r>
              <a:rPr lang="en-AU" sz="2400" b="1" dirty="0" err="1" smtClean="0">
                <a:solidFill>
                  <a:srgbClr val="7030A0"/>
                </a:solidFill>
              </a:rPr>
              <a:t>sindrom</a:t>
            </a:r>
            <a:r>
              <a:rPr lang="en-AU" sz="2400" b="1" dirty="0" smtClean="0">
                <a:solidFill>
                  <a:srgbClr val="7030A0"/>
                </a:solidFill>
              </a:rPr>
              <a:t> </a:t>
            </a:r>
            <a:r>
              <a:rPr lang="en-AU" sz="2400" b="1" dirty="0" err="1" smtClean="0">
                <a:solidFill>
                  <a:srgbClr val="7030A0"/>
                </a:solidFill>
              </a:rPr>
              <a:t>sindrom</a:t>
            </a:r>
            <a:r>
              <a:rPr lang="en-AU" sz="2400" b="1" dirty="0" smtClean="0">
                <a:solidFill>
                  <a:srgbClr val="7030A0"/>
                </a:solidFill>
              </a:rPr>
              <a:t> </a:t>
            </a:r>
            <a:r>
              <a:rPr lang="en-AU" sz="2400" b="1" dirty="0" err="1" smtClean="0">
                <a:solidFill>
                  <a:srgbClr val="7030A0"/>
                </a:solidFill>
              </a:rPr>
              <a:t>ini</a:t>
            </a:r>
            <a:r>
              <a:rPr lang="en-AU" sz="2400" b="1" dirty="0" smtClean="0">
                <a:solidFill>
                  <a:srgbClr val="7030A0"/>
                </a:solidFill>
              </a:rPr>
              <a:t> </a:t>
            </a:r>
            <a:r>
              <a:rPr lang="en-AU" sz="2400" b="1" dirty="0" err="1" smtClean="0">
                <a:solidFill>
                  <a:srgbClr val="7030A0"/>
                </a:solidFill>
              </a:rPr>
              <a:t>dapat</a:t>
            </a:r>
            <a:r>
              <a:rPr lang="en-AU" sz="2400" b="1" dirty="0" smtClean="0">
                <a:solidFill>
                  <a:srgbClr val="7030A0"/>
                </a:solidFill>
              </a:rPr>
              <a:t> </a:t>
            </a:r>
            <a:r>
              <a:rPr lang="en-AU" sz="2400" b="1" dirty="0" err="1" smtClean="0">
                <a:solidFill>
                  <a:srgbClr val="7030A0"/>
                </a:solidFill>
              </a:rPr>
              <a:t>menghasilkan</a:t>
            </a:r>
            <a:r>
              <a:rPr lang="en-AU" sz="2400" b="1" dirty="0" smtClean="0">
                <a:solidFill>
                  <a:srgbClr val="7030A0"/>
                </a:solidFill>
              </a:rPr>
              <a:t> </a:t>
            </a:r>
            <a:r>
              <a:rPr lang="en-AU" sz="2400" b="1" dirty="0" err="1" smtClean="0">
                <a:solidFill>
                  <a:srgbClr val="7030A0"/>
                </a:solidFill>
              </a:rPr>
              <a:t>deteksi</a:t>
            </a:r>
            <a:r>
              <a:rPr lang="en-AU" sz="2400" b="1" dirty="0" smtClean="0">
                <a:solidFill>
                  <a:srgbClr val="7030A0"/>
                </a:solidFill>
              </a:rPr>
              <a:t> yang </a:t>
            </a:r>
            <a:r>
              <a:rPr lang="en-AU" sz="2400" b="1" dirty="0" err="1" smtClean="0">
                <a:solidFill>
                  <a:srgbClr val="7030A0"/>
                </a:solidFill>
              </a:rPr>
              <a:t>lebih</a:t>
            </a:r>
            <a:r>
              <a:rPr lang="en-AU" sz="2400" b="1" dirty="0" smtClean="0">
                <a:solidFill>
                  <a:srgbClr val="7030A0"/>
                </a:solidFill>
              </a:rPr>
              <a:t> </a:t>
            </a:r>
            <a:r>
              <a:rPr lang="en-AU" sz="2400" b="1" dirty="0" err="1" smtClean="0">
                <a:solidFill>
                  <a:srgbClr val="7030A0"/>
                </a:solidFill>
              </a:rPr>
              <a:t>baik</a:t>
            </a:r>
            <a:r>
              <a:rPr lang="en-AU" sz="2400" b="1" dirty="0" smtClean="0">
                <a:solidFill>
                  <a:srgbClr val="7030A0"/>
                </a:solidFill>
              </a:rPr>
              <a:t> </a:t>
            </a:r>
            <a:r>
              <a:rPr lang="en-AU" sz="2400" b="1" dirty="0" err="1" smtClean="0">
                <a:solidFill>
                  <a:srgbClr val="7030A0"/>
                </a:solidFill>
              </a:rPr>
              <a:t>untuk</a:t>
            </a:r>
            <a:r>
              <a:rPr lang="en-AU" sz="2400" b="1" dirty="0" smtClean="0">
                <a:solidFill>
                  <a:srgbClr val="7030A0"/>
                </a:solidFill>
              </a:rPr>
              <a:t> </a:t>
            </a:r>
            <a:r>
              <a:rPr lang="en-AU" sz="2400" b="1" dirty="0" err="1" smtClean="0">
                <a:solidFill>
                  <a:srgbClr val="7030A0"/>
                </a:solidFill>
              </a:rPr>
              <a:t>kasus</a:t>
            </a:r>
            <a:r>
              <a:rPr lang="en-AU" sz="2400" b="1" dirty="0" smtClean="0">
                <a:solidFill>
                  <a:srgbClr val="7030A0"/>
                </a:solidFill>
              </a:rPr>
              <a:t> HPAI?</a:t>
            </a:r>
            <a:endParaRPr lang="en-AU" sz="2400" b="1" dirty="0">
              <a:solidFill>
                <a:srgbClr val="7030A0"/>
              </a:solidFill>
            </a:endParaRPr>
          </a:p>
        </p:txBody>
      </p:sp>
    </p:spTree>
    <p:extLst>
      <p:ext uri="{BB962C8B-B14F-4D97-AF65-F5344CB8AC3E}">
        <p14:creationId xmlns:p14="http://schemas.microsoft.com/office/powerpoint/2010/main" val="43690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2237869"/>
            <a:ext cx="3483711" cy="132343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AU" sz="2000" b="1" dirty="0" err="1" smtClean="0">
                <a:solidFill>
                  <a:schemeClr val="accent6">
                    <a:lumMod val="50000"/>
                  </a:schemeClr>
                </a:solidFill>
              </a:rPr>
              <a:t>Sindrom</a:t>
            </a:r>
            <a:r>
              <a:rPr lang="en-AU" sz="2000" b="1" dirty="0" smtClean="0">
                <a:solidFill>
                  <a:schemeClr val="accent6">
                    <a:lumMod val="50000"/>
                  </a:schemeClr>
                </a:solidFill>
              </a:rPr>
              <a:t> </a:t>
            </a:r>
            <a:r>
              <a:rPr lang="en-AU" sz="2000" b="1" dirty="0" err="1" smtClean="0">
                <a:solidFill>
                  <a:schemeClr val="accent6">
                    <a:lumMod val="50000"/>
                  </a:schemeClr>
                </a:solidFill>
              </a:rPr>
              <a:t>prioritas</a:t>
            </a:r>
            <a:r>
              <a:rPr lang="en-AU" sz="2000" b="1" dirty="0" smtClean="0">
                <a:solidFill>
                  <a:schemeClr val="accent6">
                    <a:lumMod val="50000"/>
                  </a:schemeClr>
                </a:solidFill>
              </a:rPr>
              <a:t> </a:t>
            </a:r>
            <a:r>
              <a:rPr lang="en-AU" sz="2000" b="1" dirty="0" err="1" smtClean="0">
                <a:solidFill>
                  <a:schemeClr val="accent6">
                    <a:lumMod val="50000"/>
                  </a:schemeClr>
                </a:solidFill>
              </a:rPr>
              <a:t>pada</a:t>
            </a:r>
            <a:r>
              <a:rPr lang="en-AU" sz="2000" b="1" dirty="0" smtClean="0">
                <a:solidFill>
                  <a:schemeClr val="accent6">
                    <a:lumMod val="50000"/>
                  </a:schemeClr>
                </a:solidFill>
              </a:rPr>
              <a:t> </a:t>
            </a:r>
            <a:r>
              <a:rPr lang="en-AU" sz="2000" b="1" dirty="0" err="1" smtClean="0">
                <a:solidFill>
                  <a:schemeClr val="accent6">
                    <a:lumMod val="50000"/>
                  </a:schemeClr>
                </a:solidFill>
              </a:rPr>
              <a:t>burung</a:t>
            </a:r>
            <a:endParaRPr lang="en-AU" sz="2000" b="1" dirty="0" smtClean="0">
              <a:solidFill>
                <a:schemeClr val="accent6">
                  <a:lumMod val="50000"/>
                </a:schemeClr>
              </a:solidFill>
            </a:endParaRPr>
          </a:p>
          <a:p>
            <a:r>
              <a:rPr lang="en-AU" sz="2000" dirty="0" smtClean="0">
                <a:solidFill>
                  <a:srgbClr val="0070C0"/>
                </a:solidFill>
              </a:rPr>
              <a:t>MMU (</a:t>
            </a:r>
            <a:r>
              <a:rPr lang="en-AU" sz="2000" dirty="0" err="1" smtClean="0">
                <a:solidFill>
                  <a:srgbClr val="0070C0"/>
                </a:solidFill>
              </a:rPr>
              <a:t>Mati</a:t>
            </a:r>
            <a:r>
              <a:rPr lang="en-AU" sz="2000" dirty="0" smtClean="0">
                <a:solidFill>
                  <a:srgbClr val="0070C0"/>
                </a:solidFill>
              </a:rPr>
              <a:t> </a:t>
            </a:r>
            <a:r>
              <a:rPr lang="en-AU" sz="2000" dirty="0" err="1" smtClean="0">
                <a:solidFill>
                  <a:srgbClr val="0070C0"/>
                </a:solidFill>
              </a:rPr>
              <a:t>Mendadak</a:t>
            </a:r>
            <a:r>
              <a:rPr lang="en-AU" sz="2000" dirty="0" smtClean="0">
                <a:solidFill>
                  <a:srgbClr val="0070C0"/>
                </a:solidFill>
              </a:rPr>
              <a:t> </a:t>
            </a:r>
            <a:r>
              <a:rPr lang="en-AU" sz="2000" dirty="0" err="1" smtClean="0">
                <a:solidFill>
                  <a:srgbClr val="0070C0"/>
                </a:solidFill>
              </a:rPr>
              <a:t>Unggas</a:t>
            </a:r>
            <a:r>
              <a:rPr lang="en-AU" sz="2000" dirty="0" smtClean="0">
                <a:solidFill>
                  <a:srgbClr val="0070C0"/>
                </a:solidFill>
              </a:rPr>
              <a:t>)</a:t>
            </a:r>
          </a:p>
          <a:p>
            <a:r>
              <a:rPr lang="en-AU" sz="2000" dirty="0" smtClean="0">
                <a:solidFill>
                  <a:srgbClr val="0070C0"/>
                </a:solidFill>
              </a:rPr>
              <a:t>PLB (</a:t>
            </a:r>
            <a:r>
              <a:rPr lang="en-AU" sz="2000" dirty="0" err="1" smtClean="0">
                <a:solidFill>
                  <a:srgbClr val="0070C0"/>
                </a:solidFill>
              </a:rPr>
              <a:t>Penyakit</a:t>
            </a:r>
            <a:r>
              <a:rPr lang="en-AU" sz="2000" dirty="0" smtClean="0">
                <a:solidFill>
                  <a:srgbClr val="0070C0"/>
                </a:solidFill>
              </a:rPr>
              <a:t> </a:t>
            </a:r>
            <a:r>
              <a:rPr lang="en-AU" sz="2000" dirty="0" err="1" smtClean="0">
                <a:solidFill>
                  <a:srgbClr val="0070C0"/>
                </a:solidFill>
              </a:rPr>
              <a:t>Luar</a:t>
            </a:r>
            <a:r>
              <a:rPr lang="en-AU" sz="2000" dirty="0" smtClean="0">
                <a:solidFill>
                  <a:srgbClr val="0070C0"/>
                </a:solidFill>
              </a:rPr>
              <a:t> </a:t>
            </a:r>
            <a:r>
              <a:rPr lang="en-AU" sz="2000" dirty="0" err="1" smtClean="0">
                <a:solidFill>
                  <a:srgbClr val="0070C0"/>
                </a:solidFill>
              </a:rPr>
              <a:t>Biasa</a:t>
            </a:r>
            <a:r>
              <a:rPr lang="en-AU" sz="2000" dirty="0" smtClean="0">
                <a:solidFill>
                  <a:srgbClr val="0070C0"/>
                </a:solidFill>
              </a:rPr>
              <a:t>)</a:t>
            </a:r>
          </a:p>
          <a:p>
            <a:r>
              <a:rPr lang="en-AU" sz="2000" dirty="0" smtClean="0">
                <a:solidFill>
                  <a:srgbClr val="0070C0"/>
                </a:solidFill>
              </a:rPr>
              <a:t>…</a:t>
            </a:r>
            <a:endParaRPr lang="en-AU" dirty="0"/>
          </a:p>
        </p:txBody>
      </p:sp>
      <p:sp>
        <p:nvSpPr>
          <p:cNvPr id="2" name="Title 1"/>
          <p:cNvSpPr>
            <a:spLocks noGrp="1"/>
          </p:cNvSpPr>
          <p:nvPr>
            <p:ph type="title"/>
          </p:nvPr>
        </p:nvSpPr>
        <p:spPr>
          <a:xfrm>
            <a:off x="457200" y="116632"/>
            <a:ext cx="8229600" cy="936104"/>
          </a:xfrm>
        </p:spPr>
        <p:txBody>
          <a:bodyPr>
            <a:normAutofit fontScale="90000"/>
          </a:bodyPr>
          <a:lstStyle/>
          <a:p>
            <a:r>
              <a:rPr lang="en-AU" b="1" dirty="0" err="1" smtClean="0"/>
              <a:t>Kegiatan</a:t>
            </a:r>
            <a:r>
              <a:rPr lang="en-AU" b="1" dirty="0" smtClean="0"/>
              <a:t> </a:t>
            </a:r>
            <a:r>
              <a:rPr lang="en-AU" b="1" dirty="0" err="1" smtClean="0"/>
              <a:t>kelompok</a:t>
            </a:r>
            <a:r>
              <a:rPr lang="en-AU" b="1" dirty="0" smtClean="0"/>
              <a:t>– </a:t>
            </a:r>
            <a:r>
              <a:rPr lang="en-AU" b="1" dirty="0" err="1" smtClean="0"/>
              <a:t>kematian</a:t>
            </a:r>
            <a:r>
              <a:rPr lang="en-AU" b="1" dirty="0" smtClean="0"/>
              <a:t> </a:t>
            </a:r>
            <a:r>
              <a:rPr lang="en-AU" b="1" dirty="0" err="1" smtClean="0"/>
              <a:t>pada</a:t>
            </a:r>
            <a:r>
              <a:rPr lang="en-AU" b="1" dirty="0" smtClean="0"/>
              <a:t> </a:t>
            </a:r>
            <a:r>
              <a:rPr lang="en-AU" b="1" dirty="0" err="1" smtClean="0"/>
              <a:t>ayam</a:t>
            </a:r>
            <a:endParaRPr lang="en-AU" b="1" dirty="0"/>
          </a:p>
        </p:txBody>
      </p:sp>
      <p:sp>
        <p:nvSpPr>
          <p:cNvPr id="3" name="Content Placeholder 2"/>
          <p:cNvSpPr>
            <a:spLocks noGrp="1"/>
          </p:cNvSpPr>
          <p:nvPr>
            <p:ph idx="1"/>
          </p:nvPr>
        </p:nvSpPr>
        <p:spPr>
          <a:xfrm>
            <a:off x="457200" y="1177952"/>
            <a:ext cx="8229600" cy="1180728"/>
          </a:xfrm>
        </p:spPr>
        <p:txBody>
          <a:bodyPr>
            <a:normAutofit/>
          </a:bodyPr>
          <a:lstStyle/>
          <a:p>
            <a:pPr marL="0" indent="0">
              <a:buNone/>
            </a:pPr>
            <a:r>
              <a:rPr lang="en-AU" dirty="0" err="1" smtClean="0"/>
              <a:t>Bedakan</a:t>
            </a:r>
            <a:r>
              <a:rPr lang="en-AU" dirty="0" smtClean="0"/>
              <a:t> </a:t>
            </a:r>
            <a:r>
              <a:rPr lang="en-AU" dirty="0" err="1" smtClean="0"/>
              <a:t>antara</a:t>
            </a:r>
            <a:r>
              <a:rPr lang="en-AU" dirty="0" smtClean="0"/>
              <a:t> </a:t>
            </a:r>
            <a:r>
              <a:rPr lang="en-AU" dirty="0" err="1" smtClean="0"/>
              <a:t>tanda</a:t>
            </a:r>
            <a:r>
              <a:rPr lang="en-AU" dirty="0" smtClean="0"/>
              <a:t>, </a:t>
            </a:r>
            <a:r>
              <a:rPr lang="en-AU" dirty="0" err="1" smtClean="0"/>
              <a:t>sindrom</a:t>
            </a:r>
            <a:r>
              <a:rPr lang="en-AU" dirty="0" smtClean="0"/>
              <a:t>, </a:t>
            </a:r>
            <a:r>
              <a:rPr lang="en-AU" dirty="0" err="1" smtClean="0"/>
              <a:t>diagnosa</a:t>
            </a:r>
            <a:r>
              <a:rPr lang="en-AU" dirty="0" smtClean="0"/>
              <a:t> </a:t>
            </a:r>
            <a:r>
              <a:rPr lang="en-AU" dirty="0" err="1" smtClean="0"/>
              <a:t>diferensial</a:t>
            </a:r>
            <a:r>
              <a:rPr lang="en-AU" dirty="0" smtClean="0"/>
              <a:t> </a:t>
            </a:r>
            <a:r>
              <a:rPr lang="en-AU" dirty="0" err="1" smtClean="0"/>
              <a:t>dan</a:t>
            </a:r>
            <a:r>
              <a:rPr lang="en-AU" dirty="0" smtClean="0"/>
              <a:t> </a:t>
            </a:r>
            <a:r>
              <a:rPr lang="en-AU" dirty="0" err="1" smtClean="0"/>
              <a:t>diagnosa</a:t>
            </a:r>
            <a:r>
              <a:rPr lang="en-AU" dirty="0" smtClean="0"/>
              <a:t> </a:t>
            </a:r>
            <a:r>
              <a:rPr lang="en-AU" dirty="0" err="1" smtClean="0"/>
              <a:t>finasl</a:t>
            </a:r>
            <a:r>
              <a:rPr lang="en-AU" dirty="0" smtClean="0"/>
              <a:t> </a:t>
            </a:r>
            <a:r>
              <a:rPr lang="en-AU" dirty="0" err="1" smtClean="0"/>
              <a:t>dalam</a:t>
            </a:r>
            <a:r>
              <a:rPr lang="en-AU" dirty="0" smtClean="0"/>
              <a:t> </a:t>
            </a:r>
            <a:r>
              <a:rPr lang="en-AU" dirty="0" err="1" smtClean="0"/>
              <a:t>iSIKHNAS</a:t>
            </a:r>
            <a:r>
              <a:rPr lang="en-AU" dirty="0"/>
              <a:t>	</a:t>
            </a:r>
          </a:p>
        </p:txBody>
      </p:sp>
      <p:sp>
        <p:nvSpPr>
          <p:cNvPr id="4" name="TextBox 3"/>
          <p:cNvSpPr txBox="1"/>
          <p:nvPr/>
        </p:nvSpPr>
        <p:spPr>
          <a:xfrm>
            <a:off x="146990" y="2238107"/>
            <a:ext cx="4032448" cy="415498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AU" sz="2200" b="1" dirty="0" err="1" smtClean="0">
                <a:solidFill>
                  <a:schemeClr val="accent6">
                    <a:lumMod val="50000"/>
                  </a:schemeClr>
                </a:solidFill>
              </a:rPr>
              <a:t>Tanda</a:t>
            </a:r>
            <a:r>
              <a:rPr lang="en-AU" sz="2200" b="1" dirty="0" smtClean="0">
                <a:solidFill>
                  <a:schemeClr val="accent6">
                    <a:lumMod val="50000"/>
                  </a:schemeClr>
                </a:solidFill>
              </a:rPr>
              <a:t> – </a:t>
            </a:r>
            <a:r>
              <a:rPr lang="en-AU" sz="2200" b="1" dirty="0" err="1" smtClean="0">
                <a:solidFill>
                  <a:schemeClr val="accent6">
                    <a:lumMod val="50000"/>
                  </a:schemeClr>
                </a:solidFill>
              </a:rPr>
              <a:t>Tanda</a:t>
            </a:r>
            <a:r>
              <a:rPr lang="en-AU" sz="2200" b="1" dirty="0" smtClean="0">
                <a:solidFill>
                  <a:schemeClr val="accent6">
                    <a:lumMod val="50000"/>
                  </a:schemeClr>
                </a:solidFill>
              </a:rPr>
              <a:t> </a:t>
            </a:r>
            <a:r>
              <a:rPr lang="en-AU" sz="2200" b="1" dirty="0" err="1" smtClean="0">
                <a:solidFill>
                  <a:schemeClr val="accent6">
                    <a:lumMod val="50000"/>
                  </a:schemeClr>
                </a:solidFill>
              </a:rPr>
              <a:t>apa</a:t>
            </a:r>
            <a:r>
              <a:rPr lang="en-AU" sz="2200" b="1" dirty="0" smtClean="0">
                <a:solidFill>
                  <a:schemeClr val="accent6">
                    <a:lumMod val="50000"/>
                  </a:schemeClr>
                </a:solidFill>
              </a:rPr>
              <a:t> yang </a:t>
            </a:r>
            <a:r>
              <a:rPr lang="en-AU" sz="2200" b="1" dirty="0" err="1" smtClean="0">
                <a:solidFill>
                  <a:schemeClr val="accent6">
                    <a:lumMod val="50000"/>
                  </a:schemeClr>
                </a:solidFill>
              </a:rPr>
              <a:t>secara</a:t>
            </a:r>
            <a:r>
              <a:rPr lang="en-AU" sz="2200" b="1" dirty="0" smtClean="0">
                <a:solidFill>
                  <a:schemeClr val="accent6">
                    <a:lumMod val="50000"/>
                  </a:schemeClr>
                </a:solidFill>
              </a:rPr>
              <a:t> </a:t>
            </a:r>
            <a:r>
              <a:rPr lang="en-AU" sz="2200" b="1" dirty="0" err="1" smtClean="0">
                <a:solidFill>
                  <a:schemeClr val="accent6">
                    <a:lumMod val="50000"/>
                  </a:schemeClr>
                </a:solidFill>
              </a:rPr>
              <a:t>spesifik</a:t>
            </a:r>
            <a:r>
              <a:rPr lang="en-AU" sz="2200" b="1" dirty="0" smtClean="0">
                <a:solidFill>
                  <a:schemeClr val="accent6">
                    <a:lumMod val="50000"/>
                  </a:schemeClr>
                </a:solidFill>
              </a:rPr>
              <a:t> </a:t>
            </a:r>
            <a:r>
              <a:rPr lang="en-AU" sz="2200" b="1" dirty="0" err="1" smtClean="0">
                <a:solidFill>
                  <a:schemeClr val="accent6">
                    <a:lumMod val="50000"/>
                  </a:schemeClr>
                </a:solidFill>
              </a:rPr>
              <a:t>muncul</a:t>
            </a:r>
            <a:endParaRPr lang="en-AU" sz="2200" b="1" dirty="0" smtClean="0">
              <a:solidFill>
                <a:schemeClr val="accent6">
                  <a:lumMod val="50000"/>
                </a:schemeClr>
              </a:solidFill>
            </a:endParaRPr>
          </a:p>
          <a:p>
            <a:endParaRPr lang="en-AU" sz="2200" b="1" dirty="0" smtClean="0">
              <a:solidFill>
                <a:schemeClr val="accent6">
                  <a:lumMod val="50000"/>
                </a:schemeClr>
              </a:solidFill>
            </a:endParaRPr>
          </a:p>
          <a:p>
            <a:r>
              <a:rPr lang="en-AU" sz="2200" dirty="0" err="1">
                <a:solidFill>
                  <a:srgbClr val="0070C0"/>
                </a:solidFill>
              </a:rPr>
              <a:t>Sistem</a:t>
            </a:r>
            <a:r>
              <a:rPr lang="en-AU" sz="2200" dirty="0">
                <a:solidFill>
                  <a:srgbClr val="0070C0"/>
                </a:solidFill>
              </a:rPr>
              <a:t> </a:t>
            </a:r>
            <a:r>
              <a:rPr lang="en-AU" sz="2200" dirty="0" err="1">
                <a:solidFill>
                  <a:srgbClr val="0070C0"/>
                </a:solidFill>
              </a:rPr>
              <a:t>Neurologis</a:t>
            </a:r>
            <a:r>
              <a:rPr lang="en-AU" sz="2200" dirty="0">
                <a:solidFill>
                  <a:srgbClr val="0070C0"/>
                </a:solidFill>
              </a:rPr>
              <a:t> yang abnormal</a:t>
            </a:r>
          </a:p>
          <a:p>
            <a:r>
              <a:rPr lang="en-AU" sz="2200" dirty="0" err="1">
                <a:solidFill>
                  <a:srgbClr val="0070C0"/>
                </a:solidFill>
              </a:rPr>
              <a:t>feses</a:t>
            </a:r>
            <a:r>
              <a:rPr lang="en-AU" sz="2200" dirty="0">
                <a:solidFill>
                  <a:srgbClr val="0070C0"/>
                </a:solidFill>
              </a:rPr>
              <a:t> </a:t>
            </a:r>
            <a:r>
              <a:rPr lang="en-AU" sz="2200" dirty="0" smtClean="0">
                <a:solidFill>
                  <a:srgbClr val="0070C0"/>
                </a:solidFill>
              </a:rPr>
              <a:t>yang abnormal</a:t>
            </a:r>
            <a:endParaRPr lang="en-AU" sz="2200" dirty="0">
              <a:solidFill>
                <a:srgbClr val="0070C0"/>
              </a:solidFill>
            </a:endParaRPr>
          </a:p>
          <a:p>
            <a:r>
              <a:rPr lang="en-AU" sz="2200" dirty="0" err="1">
                <a:solidFill>
                  <a:srgbClr val="0070C0"/>
                </a:solidFill>
              </a:rPr>
              <a:t>Diare</a:t>
            </a:r>
            <a:endParaRPr lang="en-AU" sz="2200" dirty="0">
              <a:solidFill>
                <a:srgbClr val="0070C0"/>
              </a:solidFill>
            </a:endParaRPr>
          </a:p>
          <a:p>
            <a:r>
              <a:rPr lang="en-AU" sz="2200" dirty="0" err="1">
                <a:solidFill>
                  <a:srgbClr val="0070C0"/>
                </a:solidFill>
              </a:rPr>
              <a:t>Tinja</a:t>
            </a:r>
            <a:r>
              <a:rPr lang="en-AU" sz="2200" dirty="0">
                <a:solidFill>
                  <a:srgbClr val="0070C0"/>
                </a:solidFill>
              </a:rPr>
              <a:t> </a:t>
            </a:r>
            <a:r>
              <a:rPr lang="en-AU" sz="2200" dirty="0" err="1">
                <a:solidFill>
                  <a:srgbClr val="0070C0"/>
                </a:solidFill>
              </a:rPr>
              <a:t>mengandung</a:t>
            </a:r>
            <a:r>
              <a:rPr lang="en-AU" sz="2200" dirty="0">
                <a:solidFill>
                  <a:srgbClr val="0070C0"/>
                </a:solidFill>
              </a:rPr>
              <a:t> </a:t>
            </a:r>
            <a:r>
              <a:rPr lang="en-AU" sz="2200" dirty="0" err="1">
                <a:solidFill>
                  <a:srgbClr val="0070C0"/>
                </a:solidFill>
              </a:rPr>
              <a:t>darah</a:t>
            </a:r>
            <a:endParaRPr lang="en-AU" sz="2200" dirty="0">
              <a:solidFill>
                <a:srgbClr val="0070C0"/>
              </a:solidFill>
            </a:endParaRPr>
          </a:p>
          <a:p>
            <a:r>
              <a:rPr lang="en-AU" sz="2200" dirty="0" err="1" smtClean="0">
                <a:solidFill>
                  <a:srgbClr val="0070C0"/>
                </a:solidFill>
              </a:rPr>
              <a:t>Pernapasan</a:t>
            </a:r>
            <a:r>
              <a:rPr lang="en-AU" sz="2200" dirty="0" smtClean="0">
                <a:solidFill>
                  <a:srgbClr val="0070C0"/>
                </a:solidFill>
              </a:rPr>
              <a:t> abnormal</a:t>
            </a:r>
            <a:endParaRPr lang="en-AU" sz="2200" dirty="0">
              <a:solidFill>
                <a:srgbClr val="0070C0"/>
              </a:solidFill>
            </a:endParaRPr>
          </a:p>
          <a:p>
            <a:r>
              <a:rPr lang="en-AU" sz="2200" dirty="0" smtClean="0">
                <a:solidFill>
                  <a:srgbClr val="0070C0"/>
                </a:solidFill>
              </a:rPr>
              <a:t>Cara </a:t>
            </a:r>
            <a:r>
              <a:rPr lang="en-AU" sz="2200" dirty="0" err="1" smtClean="0">
                <a:solidFill>
                  <a:srgbClr val="0070C0"/>
                </a:solidFill>
              </a:rPr>
              <a:t>berjalan</a:t>
            </a:r>
            <a:r>
              <a:rPr lang="en-AU" sz="2200" dirty="0" smtClean="0">
                <a:solidFill>
                  <a:srgbClr val="0070C0"/>
                </a:solidFill>
              </a:rPr>
              <a:t> abnormal</a:t>
            </a:r>
            <a:endParaRPr lang="en-AU" sz="2200" dirty="0">
              <a:solidFill>
                <a:srgbClr val="0070C0"/>
              </a:solidFill>
            </a:endParaRPr>
          </a:p>
          <a:p>
            <a:r>
              <a:rPr lang="en-AU" sz="2200" dirty="0" err="1">
                <a:solidFill>
                  <a:srgbClr val="0070C0"/>
                </a:solidFill>
              </a:rPr>
              <a:t>peningkatan</a:t>
            </a:r>
            <a:r>
              <a:rPr lang="en-AU" sz="2200" dirty="0">
                <a:solidFill>
                  <a:srgbClr val="0070C0"/>
                </a:solidFill>
              </a:rPr>
              <a:t> </a:t>
            </a:r>
            <a:r>
              <a:rPr lang="en-AU" sz="2200" dirty="0" err="1">
                <a:solidFill>
                  <a:srgbClr val="0070C0"/>
                </a:solidFill>
              </a:rPr>
              <a:t>mortalitas</a:t>
            </a:r>
            <a:endParaRPr lang="en-AU" sz="2200" dirty="0">
              <a:solidFill>
                <a:srgbClr val="0070C0"/>
              </a:solidFill>
            </a:endParaRPr>
          </a:p>
          <a:p>
            <a:r>
              <a:rPr lang="en-AU" sz="2200" dirty="0" err="1">
                <a:solidFill>
                  <a:srgbClr val="0070C0"/>
                </a:solidFill>
              </a:rPr>
              <a:t>kematian</a:t>
            </a:r>
            <a:r>
              <a:rPr lang="en-AU" sz="2200" dirty="0">
                <a:solidFill>
                  <a:srgbClr val="0070C0"/>
                </a:solidFill>
              </a:rPr>
              <a:t> </a:t>
            </a:r>
            <a:r>
              <a:rPr lang="en-AU" sz="2200" dirty="0" err="1" smtClean="0">
                <a:solidFill>
                  <a:srgbClr val="0070C0"/>
                </a:solidFill>
              </a:rPr>
              <a:t>mendadak</a:t>
            </a:r>
            <a:endParaRPr lang="en-AU" sz="2200" dirty="0" smtClean="0">
              <a:solidFill>
                <a:srgbClr val="0070C0"/>
              </a:solidFill>
            </a:endParaRPr>
          </a:p>
          <a:p>
            <a:r>
              <a:rPr lang="en-AU" sz="2200" dirty="0" smtClean="0">
                <a:solidFill>
                  <a:srgbClr val="0070C0"/>
                </a:solidFill>
              </a:rPr>
              <a:t>…</a:t>
            </a:r>
            <a:endParaRPr lang="en-AU" sz="2200" dirty="0" smtClean="0">
              <a:solidFill>
                <a:srgbClr val="0070C0"/>
              </a:solidFill>
            </a:endParaRPr>
          </a:p>
        </p:txBody>
      </p:sp>
      <p:sp>
        <p:nvSpPr>
          <p:cNvPr id="6" name="TextBox 5"/>
          <p:cNvSpPr txBox="1"/>
          <p:nvPr/>
        </p:nvSpPr>
        <p:spPr>
          <a:xfrm>
            <a:off x="4355976" y="3621562"/>
            <a:ext cx="4464496" cy="2862322"/>
          </a:xfrm>
          <a:prstGeom prst="rect">
            <a:avLst/>
          </a:prstGeom>
          <a:noFill/>
        </p:spPr>
        <p:txBody>
          <a:bodyPr wrap="square" rtlCol="0">
            <a:spAutoFit/>
          </a:bodyPr>
          <a:lstStyle/>
          <a:p>
            <a:r>
              <a:rPr lang="en-AU" sz="2000" b="1" dirty="0" err="1" smtClean="0">
                <a:solidFill>
                  <a:schemeClr val="accent6">
                    <a:lumMod val="50000"/>
                  </a:schemeClr>
                </a:solidFill>
              </a:rPr>
              <a:t>Diagnosa</a:t>
            </a:r>
            <a:r>
              <a:rPr lang="en-AU" sz="2000" b="1" dirty="0" smtClean="0">
                <a:solidFill>
                  <a:schemeClr val="accent6">
                    <a:lumMod val="50000"/>
                  </a:schemeClr>
                </a:solidFill>
              </a:rPr>
              <a:t> </a:t>
            </a:r>
            <a:r>
              <a:rPr lang="en-AU" sz="2000" b="1" dirty="0" err="1" smtClean="0">
                <a:solidFill>
                  <a:schemeClr val="accent6">
                    <a:lumMod val="50000"/>
                  </a:schemeClr>
                </a:solidFill>
              </a:rPr>
              <a:t>diferensial</a:t>
            </a:r>
            <a:r>
              <a:rPr lang="en-AU" sz="2000" b="1" dirty="0" smtClean="0">
                <a:solidFill>
                  <a:schemeClr val="accent6">
                    <a:lumMod val="50000"/>
                  </a:schemeClr>
                </a:solidFill>
              </a:rPr>
              <a:t> – </a:t>
            </a:r>
            <a:r>
              <a:rPr lang="en-AU" sz="2000" b="1" dirty="0" err="1" smtClean="0">
                <a:solidFill>
                  <a:schemeClr val="accent6">
                    <a:lumMod val="50000"/>
                  </a:schemeClr>
                </a:solidFill>
              </a:rPr>
              <a:t>Kemungkinan</a:t>
            </a:r>
            <a:r>
              <a:rPr lang="en-AU" sz="2000" b="1" dirty="0" smtClean="0">
                <a:solidFill>
                  <a:schemeClr val="accent6">
                    <a:lumMod val="50000"/>
                  </a:schemeClr>
                </a:solidFill>
              </a:rPr>
              <a:t> </a:t>
            </a:r>
            <a:r>
              <a:rPr lang="en-AU" sz="2000" b="1" dirty="0" err="1" smtClean="0">
                <a:solidFill>
                  <a:schemeClr val="accent6">
                    <a:lumMod val="50000"/>
                  </a:schemeClr>
                </a:solidFill>
              </a:rPr>
              <a:t>Penyakit</a:t>
            </a:r>
            <a:endParaRPr lang="en-AU" sz="2000" b="1" dirty="0" smtClean="0">
              <a:solidFill>
                <a:schemeClr val="accent6">
                  <a:lumMod val="50000"/>
                </a:schemeClr>
              </a:solidFill>
            </a:endParaRPr>
          </a:p>
          <a:p>
            <a:r>
              <a:rPr lang="en-AU" sz="2000" dirty="0" smtClean="0">
                <a:solidFill>
                  <a:srgbClr val="0070C0"/>
                </a:solidFill>
              </a:rPr>
              <a:t>Avian infectious bronchitis</a:t>
            </a:r>
          </a:p>
          <a:p>
            <a:r>
              <a:rPr lang="en-AU" sz="2000" dirty="0" smtClean="0">
                <a:solidFill>
                  <a:srgbClr val="0070C0"/>
                </a:solidFill>
              </a:rPr>
              <a:t>Avian influenza (HPAI or LPAI)</a:t>
            </a:r>
          </a:p>
          <a:p>
            <a:r>
              <a:rPr lang="en-AU" sz="2000" dirty="0" smtClean="0">
                <a:solidFill>
                  <a:srgbClr val="0070C0"/>
                </a:solidFill>
              </a:rPr>
              <a:t>Fowl pox/cholera/typhoid</a:t>
            </a:r>
          </a:p>
          <a:p>
            <a:r>
              <a:rPr lang="en-AU" sz="2000" dirty="0" smtClean="0">
                <a:solidFill>
                  <a:srgbClr val="0070C0"/>
                </a:solidFill>
              </a:rPr>
              <a:t>Infectious bursal disease</a:t>
            </a:r>
          </a:p>
          <a:p>
            <a:r>
              <a:rPr lang="en-AU" sz="2000" dirty="0" smtClean="0">
                <a:solidFill>
                  <a:srgbClr val="0070C0"/>
                </a:solidFill>
              </a:rPr>
              <a:t>Newcastle disease</a:t>
            </a:r>
          </a:p>
          <a:p>
            <a:r>
              <a:rPr lang="en-AU" sz="2000" dirty="0" err="1" smtClean="0">
                <a:solidFill>
                  <a:srgbClr val="0070C0"/>
                </a:solidFill>
              </a:rPr>
              <a:t>Pullorum</a:t>
            </a:r>
            <a:endParaRPr lang="en-AU" sz="2000" dirty="0" smtClean="0">
              <a:solidFill>
                <a:srgbClr val="0070C0"/>
              </a:solidFill>
            </a:endParaRPr>
          </a:p>
          <a:p>
            <a:r>
              <a:rPr lang="en-AU" sz="2000" dirty="0" smtClean="0">
                <a:solidFill>
                  <a:srgbClr val="0070C0"/>
                </a:solidFill>
              </a:rPr>
              <a:t>…</a:t>
            </a:r>
            <a:endParaRPr lang="en-AU" sz="2000" dirty="0" smtClean="0">
              <a:solidFill>
                <a:srgbClr val="0070C0"/>
              </a:solidFill>
            </a:endParaRPr>
          </a:p>
        </p:txBody>
      </p:sp>
    </p:spTree>
    <p:extLst>
      <p:ext uri="{BB962C8B-B14F-4D97-AF65-F5344CB8AC3E}">
        <p14:creationId xmlns:p14="http://schemas.microsoft.com/office/powerpoint/2010/main" val="33673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Di sesi ini kita membicarakan mengenai</a:t>
            </a:r>
            <a:r>
              <a:rPr lang="en-AU" b="1" dirty="0" smtClean="0"/>
              <a:t>:</a:t>
            </a:r>
            <a:endParaRPr lang="en-AU" b="1" dirty="0"/>
          </a:p>
        </p:txBody>
      </p:sp>
      <p:sp>
        <p:nvSpPr>
          <p:cNvPr id="3" name="Content Placeholder 2"/>
          <p:cNvSpPr>
            <a:spLocks noGrp="1"/>
          </p:cNvSpPr>
          <p:nvPr>
            <p:ph idx="1"/>
          </p:nvPr>
        </p:nvSpPr>
        <p:spPr/>
        <p:txBody>
          <a:bodyPr>
            <a:normAutofit/>
          </a:bodyPr>
          <a:lstStyle/>
          <a:p>
            <a:r>
              <a:rPr lang="id-ID" dirty="0" smtClean="0"/>
              <a:t>Pengaruh penyakit pada hewan </a:t>
            </a:r>
            <a:endParaRPr lang="en-AU" dirty="0" smtClean="0"/>
          </a:p>
          <a:p>
            <a:r>
              <a:rPr lang="id-ID" dirty="0" smtClean="0"/>
              <a:t>tanda</a:t>
            </a:r>
            <a:endParaRPr lang="en-AU" dirty="0" smtClean="0"/>
          </a:p>
          <a:p>
            <a:r>
              <a:rPr lang="en-AU" dirty="0" smtClean="0"/>
              <a:t>S</a:t>
            </a:r>
            <a:r>
              <a:rPr lang="id-ID" dirty="0" smtClean="0"/>
              <a:t>indrom</a:t>
            </a:r>
            <a:endParaRPr lang="en-AU" dirty="0" smtClean="0"/>
          </a:p>
          <a:p>
            <a:r>
              <a:rPr lang="id-ID" dirty="0" smtClean="0"/>
              <a:t>Disgnosa banding </a:t>
            </a:r>
            <a:endParaRPr lang="en-AU" dirty="0" smtClean="0"/>
          </a:p>
          <a:p>
            <a:r>
              <a:rPr lang="id-ID" dirty="0" smtClean="0"/>
              <a:t>Diagnosis definitif </a:t>
            </a:r>
            <a:endParaRPr lang="en-US" dirty="0" smtClean="0"/>
          </a:p>
          <a:p>
            <a:r>
              <a:rPr lang="en-US" dirty="0" err="1" smtClean="0"/>
              <a:t>Penggunaan</a:t>
            </a:r>
            <a:r>
              <a:rPr lang="en-US" dirty="0" smtClean="0"/>
              <a:t> </a:t>
            </a:r>
            <a:r>
              <a:rPr lang="en-US" dirty="0" err="1" smtClean="0"/>
              <a:t>iSIKHNAS</a:t>
            </a:r>
            <a:r>
              <a:rPr lang="en-US" dirty="0" smtClean="0"/>
              <a:t> </a:t>
            </a:r>
            <a:r>
              <a:rPr lang="en-US" dirty="0" err="1" smtClean="0"/>
              <a:t>untuk</a:t>
            </a:r>
            <a:r>
              <a:rPr lang="en-US" dirty="0" smtClean="0"/>
              <a:t> </a:t>
            </a:r>
            <a:r>
              <a:rPr lang="en-US" dirty="0" err="1" smtClean="0"/>
              <a:t>merekam</a:t>
            </a:r>
            <a:r>
              <a:rPr lang="en-US" dirty="0" smtClean="0"/>
              <a:t> </a:t>
            </a:r>
            <a:r>
              <a:rPr lang="en-US" dirty="0" err="1" smtClean="0"/>
              <a:t>tanda</a:t>
            </a:r>
            <a:r>
              <a:rPr lang="en-US" dirty="0" smtClean="0"/>
              <a:t>, </a:t>
            </a:r>
            <a:r>
              <a:rPr lang="en-US" dirty="0" err="1" smtClean="0"/>
              <a:t>sindrom</a:t>
            </a:r>
            <a:r>
              <a:rPr lang="en-US" dirty="0" smtClean="0"/>
              <a:t> </a:t>
            </a:r>
            <a:r>
              <a:rPr lang="en-US" dirty="0" err="1" smtClean="0"/>
              <a:t>dan</a:t>
            </a:r>
            <a:r>
              <a:rPr lang="en-US" dirty="0" smtClean="0"/>
              <a:t> </a:t>
            </a:r>
            <a:r>
              <a:rPr lang="en-US" dirty="0" err="1" smtClean="0"/>
              <a:t>penyakit</a:t>
            </a:r>
            <a:endParaRPr lang="en-AU" dirty="0"/>
          </a:p>
        </p:txBody>
      </p:sp>
    </p:spTree>
    <p:extLst>
      <p:ext uri="{BB962C8B-B14F-4D97-AF65-F5344CB8AC3E}">
        <p14:creationId xmlns:p14="http://schemas.microsoft.com/office/powerpoint/2010/main" val="202235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296" y="997015"/>
            <a:ext cx="5698976" cy="490066"/>
          </a:xfrm>
        </p:spPr>
        <p:txBody>
          <a:bodyPr>
            <a:normAutofit fontScale="90000"/>
          </a:bodyPr>
          <a:lstStyle/>
          <a:p>
            <a:r>
              <a:rPr lang="en-AU" b="1" dirty="0" smtClean="0"/>
              <a:t>K</a:t>
            </a:r>
            <a:r>
              <a:rPr lang="id-ID" b="1" dirty="0" smtClean="0"/>
              <a:t>onsep kunci sesi</a:t>
            </a:r>
            <a:r>
              <a:rPr lang="en-AU" b="1" dirty="0" smtClean="0"/>
              <a:t> 3</a:t>
            </a:r>
            <a:endParaRPr lang="en-AU" b="1" dirty="0"/>
          </a:p>
        </p:txBody>
      </p:sp>
      <p:sp>
        <p:nvSpPr>
          <p:cNvPr id="3" name="Content Placeholder 2"/>
          <p:cNvSpPr>
            <a:spLocks noGrp="1"/>
          </p:cNvSpPr>
          <p:nvPr>
            <p:ph idx="1"/>
          </p:nvPr>
        </p:nvSpPr>
        <p:spPr>
          <a:xfrm>
            <a:off x="457200" y="1600201"/>
            <a:ext cx="8003232" cy="4233573"/>
          </a:xfrm>
        </p:spPr>
        <p:txBody>
          <a:bodyPr>
            <a:noAutofit/>
          </a:bodyPr>
          <a:lstStyle/>
          <a:p>
            <a:pPr lvl="0"/>
            <a:r>
              <a:rPr lang="id-ID" sz="1400" b="1" dirty="0" smtClean="0">
                <a:latin typeface="Arial Rounded MT Bold" panose="020F0704030504030204" pitchFamily="34" charset="0"/>
              </a:rPr>
              <a:t>Penyakit</a:t>
            </a:r>
            <a:r>
              <a:rPr lang="en-AU" sz="1400" dirty="0" smtClean="0">
                <a:latin typeface="Arial Rounded MT Bold" panose="020F0704030504030204" pitchFamily="34" charset="0"/>
              </a:rPr>
              <a:t> </a:t>
            </a:r>
            <a:r>
              <a:rPr lang="id-ID" sz="1400" dirty="0" smtClean="0">
                <a:latin typeface="Arial Rounded MT Bold" panose="020F0704030504030204" pitchFamily="34" charset="0"/>
              </a:rPr>
              <a:t>pada hewan sering kali menyebabkan menurunnya kesehatan dan produksi dan dapat menyebabkan kematian. </a:t>
            </a:r>
            <a:endParaRPr lang="en-AU" sz="1400" dirty="0" smtClean="0">
              <a:latin typeface="Arial Rounded MT Bold" panose="020F0704030504030204" pitchFamily="34" charset="0"/>
            </a:endParaRPr>
          </a:p>
          <a:p>
            <a:pPr lvl="0"/>
            <a:endParaRPr lang="en-AU" sz="1400" dirty="0">
              <a:latin typeface="Arial Rounded MT Bold" panose="020F0704030504030204" pitchFamily="34" charset="0"/>
            </a:endParaRPr>
          </a:p>
          <a:p>
            <a:pPr lvl="0"/>
            <a:r>
              <a:rPr lang="id-ID" sz="1400" b="1" dirty="0" smtClean="0">
                <a:latin typeface="Arial Rounded MT Bold" panose="020F0704030504030204" pitchFamily="34" charset="0"/>
              </a:rPr>
              <a:t>Tanda</a:t>
            </a:r>
            <a:r>
              <a:rPr lang="en-AU" sz="1400" dirty="0" smtClean="0">
                <a:latin typeface="Arial Rounded MT Bold" panose="020F0704030504030204" pitchFamily="34" charset="0"/>
              </a:rPr>
              <a:t> a</a:t>
            </a:r>
            <a:r>
              <a:rPr lang="id-ID" sz="1400" dirty="0" smtClean="0">
                <a:latin typeface="Arial Rounded MT Bold" panose="020F0704030504030204" pitchFamily="34" charset="0"/>
              </a:rPr>
              <a:t>dalah perubahan pada hewan yang disebabkan oleh penyakit dan dapat dideteksi manusia </a:t>
            </a:r>
            <a:endParaRPr lang="en-AU" sz="1400" dirty="0" smtClean="0">
              <a:latin typeface="Arial Rounded MT Bold" panose="020F0704030504030204" pitchFamily="34" charset="0"/>
            </a:endParaRPr>
          </a:p>
          <a:p>
            <a:pPr lvl="0"/>
            <a:endParaRPr lang="en-AU" sz="1400" dirty="0">
              <a:latin typeface="Arial Rounded MT Bold" panose="020F0704030504030204" pitchFamily="34" charset="0"/>
            </a:endParaRPr>
          </a:p>
          <a:p>
            <a:pPr lvl="0"/>
            <a:r>
              <a:rPr lang="en-AU" sz="1400" b="1" dirty="0" smtClean="0">
                <a:latin typeface="Arial Rounded MT Bold" panose="020F0704030504030204" pitchFamily="34" charset="0"/>
              </a:rPr>
              <a:t>S</a:t>
            </a:r>
            <a:r>
              <a:rPr lang="id-ID" sz="1400" b="1" dirty="0" smtClean="0">
                <a:latin typeface="Arial Rounded MT Bold" panose="020F0704030504030204" pitchFamily="34" charset="0"/>
              </a:rPr>
              <a:t>indrom </a:t>
            </a:r>
            <a:r>
              <a:rPr lang="en-AU" sz="1400" dirty="0" smtClean="0">
                <a:latin typeface="Arial Rounded MT Bold" panose="020F0704030504030204" pitchFamily="34" charset="0"/>
              </a:rPr>
              <a:t> </a:t>
            </a:r>
            <a:r>
              <a:rPr lang="id-ID" sz="1400" dirty="0" smtClean="0">
                <a:latin typeface="Arial Rounded MT Bold" panose="020F0704030504030204" pitchFamily="34" charset="0"/>
              </a:rPr>
              <a:t>merujuk pada tanda tertentu atau sekumpulan tanda yang dapat dikenali dengan mudah dan yang dapat mengidentifikasi penyakit penting tertentu</a:t>
            </a:r>
            <a:endParaRPr lang="en-AU" sz="1400" dirty="0" smtClean="0">
              <a:latin typeface="Arial Rounded MT Bold" panose="020F0704030504030204" pitchFamily="34" charset="0"/>
            </a:endParaRPr>
          </a:p>
          <a:p>
            <a:pPr lvl="0"/>
            <a:endParaRPr lang="en-AU" sz="1400" dirty="0">
              <a:latin typeface="Arial Rounded MT Bold" panose="020F0704030504030204" pitchFamily="34" charset="0"/>
            </a:endParaRPr>
          </a:p>
          <a:p>
            <a:pPr lvl="0"/>
            <a:r>
              <a:rPr lang="id-ID" sz="1400" b="1" dirty="0">
                <a:latin typeface="Arial Rounded MT Bold" panose="020F0704030504030204" pitchFamily="34" charset="0"/>
              </a:rPr>
              <a:t>D</a:t>
            </a:r>
            <a:r>
              <a:rPr lang="id-ID" sz="1400" b="1" dirty="0" smtClean="0">
                <a:latin typeface="Arial Rounded MT Bold" panose="020F0704030504030204" pitchFamily="34" charset="0"/>
              </a:rPr>
              <a:t>iagnosa banding</a:t>
            </a:r>
            <a:r>
              <a:rPr lang="en-AU" sz="1400" dirty="0" smtClean="0">
                <a:latin typeface="Arial Rounded MT Bold" panose="020F0704030504030204" pitchFamily="34" charset="0"/>
              </a:rPr>
              <a:t>  a</a:t>
            </a:r>
            <a:r>
              <a:rPr lang="id-ID" sz="1400" dirty="0" smtClean="0">
                <a:latin typeface="Arial Rounded MT Bold" panose="020F0704030504030204" pitchFamily="34" charset="0"/>
              </a:rPr>
              <a:t>dalah penyakit yang dapat menyebabkan tanda-tanda klinis yang telah terobservasi. Sering kali ada lebih dari satu penyakit yang dapat menyebabkan tanda-tanda yang sama</a:t>
            </a:r>
            <a:endParaRPr lang="en-AU" sz="1400" dirty="0" smtClean="0">
              <a:latin typeface="Arial Rounded MT Bold" panose="020F0704030504030204" pitchFamily="34" charset="0"/>
            </a:endParaRPr>
          </a:p>
          <a:p>
            <a:pPr lvl="0"/>
            <a:endParaRPr lang="en-AU" sz="1400" dirty="0">
              <a:latin typeface="Arial Rounded MT Bold" panose="020F0704030504030204" pitchFamily="34" charset="0"/>
            </a:endParaRPr>
          </a:p>
          <a:p>
            <a:pPr lvl="0"/>
            <a:r>
              <a:rPr lang="id-ID" sz="1400" b="1" dirty="0">
                <a:latin typeface="Arial Rounded MT Bold" panose="020F0704030504030204" pitchFamily="34" charset="0"/>
              </a:rPr>
              <a:t>D</a:t>
            </a:r>
            <a:r>
              <a:rPr lang="id-ID" sz="1400" b="1" dirty="0" smtClean="0">
                <a:latin typeface="Arial Rounded MT Bold" panose="020F0704030504030204" pitchFamily="34" charset="0"/>
              </a:rPr>
              <a:t>iagnosa definitif </a:t>
            </a:r>
            <a:r>
              <a:rPr lang="id-ID" sz="1400" dirty="0" smtClean="0">
                <a:latin typeface="Arial Rounded MT Bold" panose="020F0704030504030204" pitchFamily="34" charset="0"/>
              </a:rPr>
              <a:t>dicapai ketika dokter hewan yakin bahwa ada satu penyakit yang paling mungkin menyerang hewan yang sakit. </a:t>
            </a:r>
            <a:endParaRPr lang="en-US" sz="1400" dirty="0" smtClean="0">
              <a:latin typeface="Arial Rounded MT Bold" panose="020F0704030504030204" pitchFamily="34" charset="0"/>
            </a:endParaRPr>
          </a:p>
          <a:p>
            <a:pPr lvl="0"/>
            <a:r>
              <a:rPr lang="en-US" sz="1400" dirty="0" err="1" smtClean="0">
                <a:latin typeface="Arial Rounded MT Bold" panose="020F0704030504030204" pitchFamily="34" charset="0"/>
              </a:rPr>
              <a:t>Menggunakan</a:t>
            </a:r>
            <a:r>
              <a:rPr lang="en-US" sz="1400" dirty="0" smtClean="0">
                <a:latin typeface="Arial Rounded MT Bold" panose="020F0704030504030204" pitchFamily="34" charset="0"/>
              </a:rPr>
              <a:t> </a:t>
            </a:r>
            <a:r>
              <a:rPr lang="en-US" sz="1400" dirty="0" err="1" smtClean="0">
                <a:latin typeface="Arial Rounded MT Bold" panose="020F0704030504030204" pitchFamily="34" charset="0"/>
              </a:rPr>
              <a:t>iSIKHNAS</a:t>
            </a:r>
            <a:endParaRPr lang="en-AU" sz="1400" dirty="0">
              <a:latin typeface="Arial Rounded MT Bold" panose="020F0704030504030204" pitchFamily="34" charset="0"/>
            </a:endParaRPr>
          </a:p>
        </p:txBody>
      </p:sp>
      <p:sp>
        <p:nvSpPr>
          <p:cNvPr id="4" name="Rectangle 3"/>
          <p:cNvSpPr/>
          <p:nvPr/>
        </p:nvSpPr>
        <p:spPr>
          <a:xfrm>
            <a:off x="4644008" y="92076"/>
            <a:ext cx="449999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800" b="1" cap="none" spc="0" dirty="0" smtClean="0">
                <a:ln/>
                <a:solidFill>
                  <a:schemeClr val="accent3"/>
                </a:solidFill>
                <a:effectLst/>
              </a:rPr>
              <a:t>Belajar keterampilan baru</a:t>
            </a:r>
            <a:endParaRPr lang="en-US" sz="2800" b="1" cap="none" spc="0" dirty="0">
              <a:ln/>
              <a:solidFill>
                <a:schemeClr val="accent3"/>
              </a:solidFill>
              <a:effectLst/>
            </a:endParaRPr>
          </a:p>
        </p:txBody>
      </p:sp>
      <p:sp>
        <p:nvSpPr>
          <p:cNvPr id="5" name="Rectangle 4"/>
          <p:cNvSpPr/>
          <p:nvPr/>
        </p:nvSpPr>
        <p:spPr>
          <a:xfrm>
            <a:off x="0" y="5833775"/>
            <a:ext cx="4716016" cy="584775"/>
          </a:xfrm>
          <a:prstGeom prst="rect">
            <a:avLst/>
          </a:prstGeom>
          <a:noFill/>
        </p:spPr>
        <p:txBody>
          <a:bodyPr wrap="square" lIns="91440" tIns="45720" rIns="91440" bIns="45720">
            <a:spAutoFit/>
          </a:bodyPr>
          <a:lstStyle/>
          <a:p>
            <a:pPr algn="ctr"/>
            <a:r>
              <a:rPr lang="id-ID"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Selamat bersenang-senang</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angle 5"/>
          <p:cNvSpPr/>
          <p:nvPr/>
        </p:nvSpPr>
        <p:spPr>
          <a:xfrm>
            <a:off x="4449850" y="5710664"/>
            <a:ext cx="4442630" cy="1015663"/>
          </a:xfrm>
          <a:prstGeom prst="rect">
            <a:avLst/>
          </a:prstGeom>
          <a:noFill/>
        </p:spPr>
        <p:txBody>
          <a:bodyPr wrap="square" lIns="91440" tIns="45720" rIns="91440" bIns="45720">
            <a:spAutoFit/>
          </a:bodyPr>
          <a:lstStyle/>
          <a:p>
            <a:pPr algn="ctr"/>
            <a:r>
              <a:rPr lang="id-ID" sz="2000" b="0" cap="none" spc="0" dirty="0" smtClean="0">
                <a:ln w="0"/>
                <a:solidFill>
                  <a:schemeClr val="tx1"/>
                </a:solidFill>
                <a:effectLst>
                  <a:outerShdw blurRad="38100" dist="19050" dir="2700000" algn="tl" rotWithShape="0">
                    <a:schemeClr val="dk1">
                      <a:alpha val="40000"/>
                    </a:schemeClr>
                  </a:outerShdw>
                </a:effectLst>
              </a:rPr>
              <a:t>Tingkatkan </a:t>
            </a:r>
            <a:r>
              <a:rPr lang="id-ID" sz="2000" dirty="0" smtClean="0">
                <a:ln w="0"/>
                <a:effectLst>
                  <a:outerShdw blurRad="38100" dist="19050" dir="2700000" algn="tl" rotWithShape="0">
                    <a:schemeClr val="dk1">
                      <a:alpha val="40000"/>
                    </a:schemeClr>
                  </a:outerShdw>
                </a:effectLst>
              </a:rPr>
              <a:t>kepuasan </a:t>
            </a:r>
          </a:p>
          <a:p>
            <a:pPr algn="ctr"/>
            <a:r>
              <a:rPr lang="id-ID" sz="2000" dirty="0" smtClean="0">
                <a:ln w="0"/>
                <a:effectLst>
                  <a:outerShdw blurRad="38100" dist="19050" dir="2700000" algn="tl" rotWithShape="0">
                    <a:schemeClr val="dk1">
                      <a:alpha val="40000"/>
                    </a:schemeClr>
                  </a:outerShdw>
                </a:effectLst>
              </a:rPr>
              <a:t>kerja Anda</a:t>
            </a:r>
            <a:r>
              <a:rPr lang="en-US" sz="2000" b="0" cap="none" spc="0" dirty="0" smtClean="0">
                <a:ln w="0"/>
                <a:solidFill>
                  <a:schemeClr val="tx1"/>
                </a:solidFill>
                <a:effectLst>
                  <a:outerShdw blurRad="38100" dist="19050" dir="2700000" algn="tl" rotWithShape="0">
                    <a:schemeClr val="dk1">
                      <a:alpha val="40000"/>
                    </a:schemeClr>
                  </a:outerShdw>
                </a:effectLst>
              </a:rPr>
              <a:t> </a:t>
            </a:r>
          </a:p>
          <a:p>
            <a:pPr algn="ct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272" y="92076"/>
            <a:ext cx="4003208" cy="707886"/>
          </a:xfrm>
          <a:prstGeom prst="rect">
            <a:avLst/>
          </a:prstGeom>
          <a:noFill/>
        </p:spPr>
        <p:txBody>
          <a:bodyPr wrap="square" lIns="91440" tIns="45720" rIns="91440" bIns="45720">
            <a:spAutoFit/>
          </a:bodyPr>
          <a:lstStyle/>
          <a:p>
            <a:pPr algn="ctr"/>
            <a:r>
              <a:rPr lang="id-ID" sz="2000" b="0" cap="none" spc="0" dirty="0" smtClean="0">
                <a:ln w="0"/>
                <a:solidFill>
                  <a:schemeClr val="tx1"/>
                </a:solidFill>
                <a:effectLst>
                  <a:outerShdw blurRad="38100" dist="19050" dir="2700000" algn="tl" rotWithShape="0">
                    <a:schemeClr val="dk1">
                      <a:alpha val="40000"/>
                    </a:schemeClr>
                  </a:outerShdw>
                </a:effectLst>
              </a:rPr>
              <a:t>Kesehatan hewan yang lebih baik untuk</a:t>
            </a:r>
            <a:r>
              <a:rPr lang="id-ID" sz="2000" dirty="0">
                <a:ln w="0"/>
                <a:effectLst>
                  <a:outerShdw blurRad="38100" dist="19050" dir="2700000" algn="tl" rotWithShape="0">
                    <a:schemeClr val="dk1">
                      <a:alpha val="40000"/>
                    </a:schemeClr>
                  </a:outerShdw>
                </a:effectLst>
              </a:rPr>
              <a:t> </a:t>
            </a:r>
            <a:r>
              <a:rPr lang="en-US" sz="2000" dirty="0" smtClean="0">
                <a:ln w="0"/>
                <a:effectLst>
                  <a:outerShdw blurRad="38100" dist="19050" dir="2700000" algn="tl" rotWithShape="0">
                    <a:schemeClr val="dk1">
                      <a:alpha val="40000"/>
                    </a:schemeClr>
                  </a:outerShdw>
                </a:effectLst>
              </a:rPr>
              <a:t>for Indonesia</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11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Tree>
    <p:extLst>
      <p:ext uri="{BB962C8B-B14F-4D97-AF65-F5344CB8AC3E}">
        <p14:creationId xmlns:p14="http://schemas.microsoft.com/office/powerpoint/2010/main" val="1575781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Di dalam sesi ini, kita akan membicarakan mengenai</a:t>
            </a:r>
            <a:r>
              <a:rPr lang="en-AU" b="1" dirty="0" smtClean="0"/>
              <a:t>:</a:t>
            </a:r>
            <a:endParaRPr lang="en-AU" b="1" dirty="0"/>
          </a:p>
        </p:txBody>
      </p:sp>
      <p:sp>
        <p:nvSpPr>
          <p:cNvPr id="3" name="Content Placeholder 2"/>
          <p:cNvSpPr>
            <a:spLocks noGrp="1"/>
          </p:cNvSpPr>
          <p:nvPr>
            <p:ph idx="1"/>
          </p:nvPr>
        </p:nvSpPr>
        <p:spPr/>
        <p:txBody>
          <a:bodyPr>
            <a:normAutofit/>
          </a:bodyPr>
          <a:lstStyle/>
          <a:p>
            <a:pPr marL="171450" indent="-171450">
              <a:buFont typeface="Arial" panose="020B0604020202020204" pitchFamily="34" charset="0"/>
              <a:buChar char="•"/>
            </a:pPr>
            <a:r>
              <a:rPr lang="id-ID" dirty="0" smtClean="0"/>
              <a:t>Pengaruh penyakit pada kesehatan hewan dan reproduksi </a:t>
            </a:r>
            <a:endParaRPr lang="en-AU" dirty="0"/>
          </a:p>
          <a:p>
            <a:pPr marL="171450" indent="-171450">
              <a:buFont typeface="Arial" panose="020B0604020202020204" pitchFamily="34" charset="0"/>
              <a:buChar char="•"/>
            </a:pPr>
            <a:r>
              <a:rPr lang="id-ID" dirty="0" smtClean="0"/>
              <a:t>Tanda-tanda penyakit </a:t>
            </a:r>
            <a:endParaRPr lang="en-AU" dirty="0"/>
          </a:p>
          <a:p>
            <a:pPr marL="171450" indent="-171450">
              <a:buFont typeface="Arial" panose="020B0604020202020204" pitchFamily="34" charset="0"/>
              <a:buChar char="•"/>
            </a:pPr>
            <a:r>
              <a:rPr lang="en-AU" dirty="0" smtClean="0"/>
              <a:t>S</a:t>
            </a:r>
            <a:r>
              <a:rPr lang="id-ID" dirty="0" smtClean="0"/>
              <a:t>indrom dan mengapa sindrom berguna </a:t>
            </a:r>
            <a:endParaRPr lang="en-AU" dirty="0"/>
          </a:p>
          <a:p>
            <a:pPr marL="171450" indent="-171450">
              <a:buFont typeface="Arial" panose="020B0604020202020204" pitchFamily="34" charset="0"/>
              <a:buChar char="•"/>
            </a:pPr>
            <a:r>
              <a:rPr lang="id-ID" dirty="0" smtClean="0"/>
              <a:t>Diagnosis dan perbedaan antara diagnosa banding dan diagnosa difinitif </a:t>
            </a:r>
            <a:endParaRPr lang="en-AU" dirty="0"/>
          </a:p>
        </p:txBody>
      </p:sp>
    </p:spTree>
    <p:extLst>
      <p:ext uri="{BB962C8B-B14F-4D97-AF65-F5344CB8AC3E}">
        <p14:creationId xmlns:p14="http://schemas.microsoft.com/office/powerpoint/2010/main" val="296719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Kegiatan</a:t>
            </a:r>
            <a:endParaRPr lang="en-AU" b="1" dirty="0"/>
          </a:p>
        </p:txBody>
      </p:sp>
      <p:sp>
        <p:nvSpPr>
          <p:cNvPr id="3" name="Content Placeholder 2"/>
          <p:cNvSpPr>
            <a:spLocks noGrp="1"/>
          </p:cNvSpPr>
          <p:nvPr>
            <p:ph idx="1"/>
          </p:nvPr>
        </p:nvSpPr>
        <p:spPr/>
        <p:txBody>
          <a:bodyPr>
            <a:normAutofit fontScale="92500" lnSpcReduction="10000"/>
          </a:bodyPr>
          <a:lstStyle/>
          <a:p>
            <a:pPr marL="0" indent="0">
              <a:buNone/>
            </a:pPr>
            <a:r>
              <a:rPr lang="id-ID" dirty="0" smtClean="0"/>
              <a:t>Tugas untuk semua orang </a:t>
            </a:r>
            <a:r>
              <a:rPr lang="en-AU" dirty="0" smtClean="0"/>
              <a:t>:</a:t>
            </a:r>
          </a:p>
          <a:p>
            <a:pPr marL="514350" indent="-514350">
              <a:buFont typeface="+mj-lt"/>
              <a:buAutoNum type="arabicPeriod"/>
            </a:pPr>
            <a:r>
              <a:rPr lang="id-ID" dirty="0" smtClean="0"/>
              <a:t>Tulis apa arti kata </a:t>
            </a:r>
            <a:r>
              <a:rPr lang="en-AU" b="1" i="1" dirty="0" smtClean="0"/>
              <a:t>s</a:t>
            </a:r>
            <a:r>
              <a:rPr lang="id-ID" b="1" i="1" dirty="0" smtClean="0"/>
              <a:t>i</a:t>
            </a:r>
            <a:r>
              <a:rPr lang="en-AU" b="1" i="1" dirty="0" err="1" smtClean="0"/>
              <a:t>ndrom</a:t>
            </a:r>
            <a:r>
              <a:rPr lang="en-AU" b="1" i="1" dirty="0" smtClean="0"/>
              <a:t> </a:t>
            </a:r>
            <a:r>
              <a:rPr lang="en-AU" dirty="0" smtClean="0"/>
              <a:t>me</a:t>
            </a:r>
            <a:r>
              <a:rPr lang="id-ID" dirty="0" smtClean="0"/>
              <a:t>nurut Anda.</a:t>
            </a:r>
            <a:endParaRPr lang="en-AU" dirty="0" smtClean="0"/>
          </a:p>
          <a:p>
            <a:pPr marL="514350" indent="-514350">
              <a:buFont typeface="+mj-lt"/>
              <a:buAutoNum type="arabicPeriod"/>
            </a:pPr>
            <a:endParaRPr lang="en-AU" dirty="0" smtClean="0"/>
          </a:p>
          <a:p>
            <a:pPr marL="514350" indent="-514350">
              <a:buFont typeface="+mj-lt"/>
              <a:buAutoNum type="arabicPeriod"/>
            </a:pPr>
            <a:r>
              <a:rPr lang="id-ID" dirty="0" smtClean="0"/>
              <a:t>Apa perbedaan antara tanda dan sindrom? </a:t>
            </a:r>
            <a:endParaRPr lang="en-AU" dirty="0" smtClean="0"/>
          </a:p>
          <a:p>
            <a:pPr marL="514350" indent="-514350">
              <a:buFont typeface="+mj-lt"/>
              <a:buAutoNum type="arabicPeriod"/>
            </a:pPr>
            <a:endParaRPr lang="en-AU" dirty="0" smtClean="0"/>
          </a:p>
          <a:p>
            <a:pPr marL="514350" indent="-514350">
              <a:buFont typeface="+mj-lt"/>
              <a:buAutoNum type="arabicPeriod"/>
            </a:pPr>
            <a:r>
              <a:rPr lang="id-ID" dirty="0" smtClean="0"/>
              <a:t>Kerja berpasangan dan tulis sebanyak mungkin tanda yang Anda ketahui dalam dua menit. </a:t>
            </a:r>
            <a:r>
              <a:rPr lang="en-AU" dirty="0" smtClean="0"/>
              <a:t>  </a:t>
            </a:r>
          </a:p>
          <a:p>
            <a:pPr marL="514350" indent="-514350">
              <a:buFont typeface="+mj-lt"/>
              <a:buAutoNum type="arabicPeriod"/>
            </a:pPr>
            <a:endParaRPr lang="en-AU" dirty="0" smtClean="0"/>
          </a:p>
          <a:p>
            <a:pPr marL="514350" indent="-514350">
              <a:buFont typeface="+mj-lt"/>
              <a:buAutoNum type="arabicPeriod"/>
            </a:pPr>
            <a:r>
              <a:rPr lang="id-ID" dirty="0" smtClean="0"/>
              <a:t>Berapa banyak sindrom yang terpikir oleh Anda? </a:t>
            </a:r>
            <a:endParaRPr lang="en-AU" dirty="0"/>
          </a:p>
          <a:p>
            <a:pPr marL="0" indent="0">
              <a:buNone/>
            </a:pPr>
            <a:endParaRPr lang="en-AU" dirty="0" smtClean="0"/>
          </a:p>
          <a:p>
            <a:pPr marL="0" indent="0">
              <a:buNone/>
            </a:pPr>
            <a:endParaRPr lang="en-AU" dirty="0" smtClean="0"/>
          </a:p>
        </p:txBody>
      </p:sp>
    </p:spTree>
    <p:extLst>
      <p:ext uri="{BB962C8B-B14F-4D97-AF65-F5344CB8AC3E}">
        <p14:creationId xmlns:p14="http://schemas.microsoft.com/office/powerpoint/2010/main" val="4264891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Video </a:t>
            </a:r>
            <a:r>
              <a:rPr lang="id-ID" b="1" dirty="0" smtClean="0"/>
              <a:t>atau</a:t>
            </a:r>
            <a:r>
              <a:rPr lang="en-AU" b="1" dirty="0" smtClean="0"/>
              <a:t> PowerPoint</a:t>
            </a:r>
            <a:endParaRPr lang="en-AU" b="1" dirty="0"/>
          </a:p>
        </p:txBody>
      </p:sp>
      <p:sp>
        <p:nvSpPr>
          <p:cNvPr id="3" name="Content Placeholder 2"/>
          <p:cNvSpPr>
            <a:spLocks noGrp="1"/>
          </p:cNvSpPr>
          <p:nvPr>
            <p:ph idx="1"/>
          </p:nvPr>
        </p:nvSpPr>
        <p:spPr/>
        <p:txBody>
          <a:bodyPr/>
          <a:lstStyle/>
          <a:p>
            <a:r>
              <a:rPr lang="id-ID" dirty="0" smtClean="0"/>
              <a:t>Tampilkan file untuk Sesi </a:t>
            </a:r>
            <a:r>
              <a:rPr lang="en-AU" dirty="0" smtClean="0"/>
              <a:t>3</a:t>
            </a:r>
            <a:endParaRPr lang="fr-FR" dirty="0"/>
          </a:p>
          <a:p>
            <a:endParaRPr lang="en-AU" dirty="0"/>
          </a:p>
        </p:txBody>
      </p:sp>
    </p:spTree>
    <p:extLst>
      <p:ext uri="{BB962C8B-B14F-4D97-AF65-F5344CB8AC3E}">
        <p14:creationId xmlns:p14="http://schemas.microsoft.com/office/powerpoint/2010/main" val="379313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Setelah melihat </a:t>
            </a:r>
            <a:r>
              <a:rPr lang="en-AU" b="1" dirty="0" smtClean="0"/>
              <a:t>PowerPoint</a:t>
            </a:r>
            <a:endParaRPr lang="en-AU" b="1" dirty="0"/>
          </a:p>
        </p:txBody>
      </p:sp>
      <p:sp>
        <p:nvSpPr>
          <p:cNvPr id="3" name="Content Placeholder 2"/>
          <p:cNvSpPr>
            <a:spLocks noGrp="1"/>
          </p:cNvSpPr>
          <p:nvPr>
            <p:ph idx="1"/>
          </p:nvPr>
        </p:nvSpPr>
        <p:spPr/>
        <p:txBody>
          <a:bodyPr>
            <a:normAutofit fontScale="92500" lnSpcReduction="20000"/>
          </a:bodyPr>
          <a:lstStyle/>
          <a:p>
            <a:pPr marL="0" indent="0">
              <a:buNone/>
            </a:pPr>
            <a:r>
              <a:rPr lang="id-ID" dirty="0" smtClean="0"/>
              <a:t>Di video ini kita mempelajari tentang</a:t>
            </a:r>
            <a:r>
              <a:rPr lang="en-AU" dirty="0" smtClean="0"/>
              <a:t>:</a:t>
            </a:r>
          </a:p>
          <a:p>
            <a:pPr lvl="1">
              <a:buFont typeface="Arial" panose="020B0604020202020204" pitchFamily="34" charset="0"/>
              <a:buChar char="•"/>
            </a:pPr>
            <a:r>
              <a:rPr lang="id-ID" dirty="0" smtClean="0"/>
              <a:t>Pengaruh penyakit pada hewan </a:t>
            </a:r>
            <a:endParaRPr lang="en-AU" dirty="0" smtClean="0"/>
          </a:p>
          <a:p>
            <a:pPr lvl="1">
              <a:buFont typeface="Arial" panose="020B0604020202020204" pitchFamily="34" charset="0"/>
              <a:buChar char="•"/>
            </a:pPr>
            <a:r>
              <a:rPr lang="id-ID" dirty="0" smtClean="0"/>
              <a:t>Apa itu tanda, sindrom, diagnosa banding dan diagnosa definitif </a:t>
            </a:r>
            <a:endParaRPr lang="en-AU" dirty="0"/>
          </a:p>
          <a:p>
            <a:pPr marL="0" indent="0">
              <a:buNone/>
            </a:pPr>
            <a:endParaRPr lang="en-AU" dirty="0" smtClean="0"/>
          </a:p>
          <a:p>
            <a:pPr marL="0" indent="0">
              <a:buNone/>
            </a:pPr>
            <a:endParaRPr lang="en-AU" dirty="0" smtClean="0"/>
          </a:p>
          <a:p>
            <a:pPr marL="0" indent="0">
              <a:buNone/>
            </a:pPr>
            <a:r>
              <a:rPr lang="en-AU" dirty="0" smtClean="0"/>
              <a:t>T</a:t>
            </a:r>
            <a:r>
              <a:rPr lang="id-ID" dirty="0" smtClean="0"/>
              <a:t>ugas untuk setiap orang: </a:t>
            </a:r>
            <a:endParaRPr lang="en-AU" dirty="0" smtClean="0"/>
          </a:p>
          <a:p>
            <a:pPr marL="514350" indent="-514350">
              <a:buFont typeface="+mj-lt"/>
              <a:buAutoNum type="arabicPeriod"/>
            </a:pPr>
            <a:r>
              <a:rPr lang="id-ID" dirty="0" smtClean="0"/>
              <a:t>Lihat kembali jawaban pertanyaan Anda sebelum melihat video</a:t>
            </a:r>
            <a:r>
              <a:rPr lang="en-AU" dirty="0" smtClean="0"/>
              <a:t>. </a:t>
            </a:r>
          </a:p>
          <a:p>
            <a:pPr lvl="1">
              <a:buFont typeface="Arial" panose="020B0604020202020204" pitchFamily="34" charset="0"/>
              <a:buChar char="•"/>
            </a:pPr>
            <a:r>
              <a:rPr lang="id-ID" dirty="0" smtClean="0"/>
              <a:t>Apakah pandangan Anda berubah</a:t>
            </a:r>
            <a:r>
              <a:rPr lang="en-AU" dirty="0" smtClean="0"/>
              <a:t>?</a:t>
            </a:r>
          </a:p>
          <a:p>
            <a:endParaRPr lang="en-AU" dirty="0"/>
          </a:p>
          <a:p>
            <a:endParaRPr lang="en-AU" dirty="0"/>
          </a:p>
        </p:txBody>
      </p:sp>
    </p:spTree>
    <p:extLst>
      <p:ext uri="{BB962C8B-B14F-4D97-AF65-F5344CB8AC3E}">
        <p14:creationId xmlns:p14="http://schemas.microsoft.com/office/powerpoint/2010/main" val="351988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Kegiatan kelompok </a:t>
            </a:r>
            <a:r>
              <a:rPr lang="en-AU" b="1" dirty="0" smtClean="0"/>
              <a:t>– </a:t>
            </a:r>
            <a:r>
              <a:rPr lang="id-ID" b="1" dirty="0"/>
              <a:t>h</a:t>
            </a:r>
            <a:r>
              <a:rPr lang="id-ID" b="1" dirty="0" smtClean="0"/>
              <a:t>ewan </a:t>
            </a:r>
            <a:r>
              <a:rPr lang="id-ID" b="1" dirty="0"/>
              <a:t>s</a:t>
            </a:r>
            <a:r>
              <a:rPr lang="id-ID" b="1" dirty="0" smtClean="0"/>
              <a:t>ehat dan sakit dan </a:t>
            </a:r>
            <a:r>
              <a:rPr lang="en-AU" b="1" dirty="0" err="1" smtClean="0"/>
              <a:t>produ</a:t>
            </a:r>
            <a:r>
              <a:rPr lang="id-ID" b="1" dirty="0" smtClean="0"/>
              <a:t>ksi </a:t>
            </a:r>
            <a:endParaRPr lang="en-AU" b="1" dirty="0"/>
          </a:p>
        </p:txBody>
      </p:sp>
      <p:sp>
        <p:nvSpPr>
          <p:cNvPr id="3" name="Content Placeholder 2"/>
          <p:cNvSpPr>
            <a:spLocks noGrp="1"/>
          </p:cNvSpPr>
          <p:nvPr>
            <p:ph idx="1"/>
          </p:nvPr>
        </p:nvSpPr>
        <p:spPr>
          <a:xfrm>
            <a:off x="457200" y="1556792"/>
            <a:ext cx="8229600" cy="4925144"/>
          </a:xfrm>
        </p:spPr>
        <p:txBody>
          <a:bodyPr>
            <a:normAutofit/>
          </a:bodyPr>
          <a:lstStyle/>
          <a:p>
            <a:pPr marL="514350" indent="-514350">
              <a:buFont typeface="+mj-lt"/>
              <a:buAutoNum type="arabicPeriod"/>
            </a:pPr>
            <a:r>
              <a:rPr lang="id-ID" dirty="0" smtClean="0"/>
              <a:t>Buat daftar karakteristik </a:t>
            </a:r>
            <a:r>
              <a:rPr lang="en-AU" dirty="0" smtClean="0"/>
              <a:t>(</a:t>
            </a:r>
            <a:r>
              <a:rPr lang="id-ID" dirty="0" smtClean="0"/>
              <a:t>tanda-tanda</a:t>
            </a:r>
            <a:r>
              <a:rPr lang="en-AU" dirty="0" smtClean="0"/>
              <a:t>) </a:t>
            </a:r>
            <a:r>
              <a:rPr lang="id-ID" dirty="0" smtClean="0"/>
              <a:t>hewan sehat (tulis sebanyak mungkin) </a:t>
            </a:r>
            <a:endParaRPr lang="en-AU" dirty="0" smtClean="0"/>
          </a:p>
          <a:p>
            <a:pPr marL="514350" indent="-514350">
              <a:buFont typeface="+mj-lt"/>
              <a:buAutoNum type="arabicPeriod"/>
            </a:pPr>
            <a:endParaRPr lang="en-AU" dirty="0"/>
          </a:p>
          <a:p>
            <a:pPr marL="514350" indent="-514350">
              <a:buFont typeface="+mj-lt"/>
              <a:buAutoNum type="arabicPeriod"/>
            </a:pPr>
            <a:r>
              <a:rPr lang="id-ID" dirty="0" smtClean="0"/>
              <a:t>Buat daftar tanda-tanda penyakit pada ayam </a:t>
            </a:r>
            <a:r>
              <a:rPr lang="en-AU" dirty="0" smtClean="0"/>
              <a:t>(</a:t>
            </a:r>
            <a:r>
              <a:rPr lang="id-ID" dirty="0" smtClean="0"/>
              <a:t>karakteristik aya</a:t>
            </a:r>
            <a:r>
              <a:rPr lang="en-US" dirty="0"/>
              <a:t>m</a:t>
            </a:r>
            <a:r>
              <a:rPr lang="id-ID" dirty="0" smtClean="0"/>
              <a:t> tidak sehat) </a:t>
            </a:r>
            <a:endParaRPr lang="en-AU" dirty="0" smtClean="0"/>
          </a:p>
          <a:p>
            <a:pPr marL="514350" indent="-514350">
              <a:buFont typeface="+mj-lt"/>
              <a:buAutoNum type="arabicPeriod"/>
            </a:pPr>
            <a:endParaRPr lang="en-AU" dirty="0"/>
          </a:p>
          <a:p>
            <a:pPr marL="0" indent="0">
              <a:buNone/>
            </a:pPr>
            <a:endParaRPr lang="en-AU" dirty="0" smtClean="0"/>
          </a:p>
        </p:txBody>
      </p:sp>
    </p:spTree>
    <p:extLst>
      <p:ext uri="{BB962C8B-B14F-4D97-AF65-F5344CB8AC3E}">
        <p14:creationId xmlns:p14="http://schemas.microsoft.com/office/powerpoint/2010/main" val="692533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Kegiatan kelompok </a:t>
            </a:r>
            <a:r>
              <a:rPr lang="en-AU" b="1" dirty="0" smtClean="0"/>
              <a:t>– H</a:t>
            </a:r>
            <a:r>
              <a:rPr lang="id-ID" b="1" dirty="0" smtClean="0"/>
              <a:t>ewan sehat dan sakit dan produksi </a:t>
            </a:r>
            <a:endParaRPr lang="en-AU" b="1" dirty="0"/>
          </a:p>
        </p:txBody>
      </p:sp>
      <p:sp>
        <p:nvSpPr>
          <p:cNvPr id="4" name="Content Placeholder 2"/>
          <p:cNvSpPr txBox="1">
            <a:spLocks/>
          </p:cNvSpPr>
          <p:nvPr/>
        </p:nvSpPr>
        <p:spPr>
          <a:xfrm>
            <a:off x="467544" y="1556792"/>
            <a:ext cx="6408712" cy="1368152"/>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r>
              <a:rPr lang="id-ID" dirty="0" smtClean="0"/>
              <a:t>Buat daftar karakteristik</a:t>
            </a:r>
            <a:r>
              <a:rPr lang="en-AU" dirty="0" smtClean="0"/>
              <a:t> (</a:t>
            </a:r>
            <a:r>
              <a:rPr lang="id-ID" dirty="0" smtClean="0"/>
              <a:t>tanda-tanda</a:t>
            </a:r>
            <a:r>
              <a:rPr lang="en-AU" dirty="0" smtClean="0"/>
              <a:t>) </a:t>
            </a:r>
            <a:r>
              <a:rPr lang="id-ID" dirty="0" smtClean="0"/>
              <a:t>ayam sehat (tulis sebanyak mungkin) </a:t>
            </a:r>
            <a:endParaRPr lang="en-AU" dirty="0" smtClean="0"/>
          </a:p>
          <a:p>
            <a:pPr marL="514350" indent="-514350">
              <a:buFont typeface="+mj-lt"/>
              <a:buAutoNum type="arabicPeriod"/>
            </a:pPr>
            <a:r>
              <a:rPr lang="id-ID" dirty="0" smtClean="0"/>
              <a:t>Buat daftar tanda-tanda penyakit pada ayam (karakteristik ayam sakit)</a:t>
            </a:r>
            <a:r>
              <a:rPr lang="en-AU" dirty="0" smtClean="0"/>
              <a:t>. </a:t>
            </a:r>
          </a:p>
          <a:p>
            <a:pPr marL="514350" indent="-514350">
              <a:buFont typeface="+mj-lt"/>
              <a:buAutoNum type="arabicPeriod"/>
            </a:pPr>
            <a:r>
              <a:rPr lang="id-ID" dirty="0" smtClean="0"/>
              <a:t>Buat daftar pengaruh penyakit pada produksi </a:t>
            </a:r>
            <a:endParaRPr lang="en-AU" dirty="0" smtClean="0"/>
          </a:p>
          <a:p>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644697894"/>
              </p:ext>
            </p:extLst>
          </p:nvPr>
        </p:nvGraphicFramePr>
        <p:xfrm>
          <a:off x="899592" y="3064098"/>
          <a:ext cx="5832649" cy="2160270"/>
        </p:xfrm>
        <a:graphic>
          <a:graphicData uri="http://schemas.openxmlformats.org/drawingml/2006/table">
            <a:tbl>
              <a:tblPr>
                <a:tableStyleId>{5C22544A-7EE6-4342-B048-85BDC9FD1C3A}</a:tableStyleId>
              </a:tblPr>
              <a:tblGrid>
                <a:gridCol w="2014277"/>
                <a:gridCol w="1658131"/>
                <a:gridCol w="2160241"/>
              </a:tblGrid>
              <a:tr h="209550">
                <a:tc>
                  <a:txBody>
                    <a:bodyPr/>
                    <a:lstStyle/>
                    <a:p>
                      <a:pPr algn="l" fontAlgn="ctr"/>
                      <a:r>
                        <a:rPr lang="id-ID" sz="1200" b="1" i="0" u="none" strike="noStrike" dirty="0" smtClean="0">
                          <a:solidFill>
                            <a:schemeClr val="dk1"/>
                          </a:solidFill>
                          <a:effectLst/>
                          <a:latin typeface="+mn-lt"/>
                        </a:rPr>
                        <a:t>Sehat</a:t>
                      </a:r>
                      <a:endParaRPr lang="en-AU"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id-ID" sz="1200" b="1" i="0" u="none" strike="noStrike" dirty="0" smtClean="0">
                          <a:solidFill>
                            <a:schemeClr val="dk1"/>
                          </a:solidFill>
                          <a:effectLst/>
                          <a:latin typeface="+mn-lt"/>
                        </a:rPr>
                        <a:t>Sakit</a:t>
                      </a:r>
                      <a:endParaRPr lang="en-AU"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id-ID" sz="1200" b="1" u="none" strike="noStrike" dirty="0" smtClean="0">
                          <a:effectLst/>
                        </a:rPr>
                        <a:t>Pengaruh</a:t>
                      </a:r>
                      <a:r>
                        <a:rPr lang="id-ID" sz="1200" b="1" u="none" strike="noStrike" baseline="0" dirty="0" smtClean="0">
                          <a:effectLst/>
                        </a:rPr>
                        <a:t> penyakit pada produksi</a:t>
                      </a:r>
                      <a:r>
                        <a:rPr lang="en-AU" sz="1200" b="1" u="none" strike="noStrike" dirty="0" smtClean="0">
                          <a:effectLst/>
                        </a:rPr>
                        <a:t> </a:t>
                      </a:r>
                      <a:endParaRPr lang="en-AU"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0025">
                <a:tc>
                  <a:txBody>
                    <a:bodyPr/>
                    <a:lstStyle/>
                    <a:p>
                      <a:pPr algn="l" fontAlgn="ctr"/>
                      <a:r>
                        <a:rPr lang="id-ID" sz="1200" b="0" i="0" u="none" strike="noStrike" dirty="0" smtClean="0">
                          <a:solidFill>
                            <a:schemeClr val="dk1"/>
                          </a:solidFill>
                          <a:effectLst/>
                          <a:latin typeface="+mn-lt"/>
                        </a:rPr>
                        <a:t>Kepala</a:t>
                      </a:r>
                      <a:r>
                        <a:rPr lang="id-ID" sz="1200" b="0" i="0" u="none" strike="noStrike" baseline="0" dirty="0" smtClean="0">
                          <a:solidFill>
                            <a:schemeClr val="dk1"/>
                          </a:solidFill>
                          <a:effectLst/>
                          <a:latin typeface="+mn-lt"/>
                        </a:rPr>
                        <a:t> tegak</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id-ID" sz="1200" u="none" strike="noStrike" dirty="0" smtClean="0">
                          <a:effectLst/>
                        </a:rPr>
                        <a:t>Kepala terkulai</a:t>
                      </a:r>
                      <a:r>
                        <a:rPr lang="id-ID" sz="1200" u="none" strike="noStrike" baseline="0" dirty="0" smtClean="0">
                          <a:effectLst/>
                        </a:rPr>
                        <a:t>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id-ID" sz="1200" b="0" i="0" u="none" strike="noStrike" dirty="0" smtClean="0">
                          <a:solidFill>
                            <a:schemeClr val="dk1"/>
                          </a:solidFill>
                          <a:effectLst/>
                          <a:latin typeface="+mn-lt"/>
                        </a:rPr>
                        <a:t>Kematian</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00025">
                <a:tc>
                  <a:txBody>
                    <a:bodyPr/>
                    <a:lstStyle/>
                    <a:p>
                      <a:pPr algn="l" fontAlgn="ctr"/>
                      <a:r>
                        <a:rPr lang="id-ID" sz="1200" u="none" strike="noStrike" dirty="0" smtClean="0">
                          <a:effectLst/>
                        </a:rPr>
                        <a:t>Leher tegak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Mata tertutup</a:t>
                      </a:r>
                      <a:r>
                        <a:rPr lang="id-ID" sz="1200" u="none" strike="noStrike" baseline="0" dirty="0" smtClean="0">
                          <a:effectLst/>
                        </a:rPr>
                        <a:t>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Penurunan</a:t>
                      </a:r>
                      <a:r>
                        <a:rPr lang="id-ID" sz="1200" u="none" strike="noStrike" baseline="0" dirty="0" smtClean="0">
                          <a:effectLst/>
                        </a:rPr>
                        <a:t> produksi telur</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00025">
                <a:tc>
                  <a:txBody>
                    <a:bodyPr/>
                    <a:lstStyle/>
                    <a:p>
                      <a:pPr algn="l" fontAlgn="ctr"/>
                      <a:r>
                        <a:rPr lang="id-ID" sz="1200" u="none" strike="noStrike" dirty="0" smtClean="0">
                          <a:effectLst/>
                        </a:rPr>
                        <a:t>Bulu bersih dan lembut</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Bulu rontok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Penurunan kenaikan</a:t>
                      </a:r>
                      <a:r>
                        <a:rPr lang="id-ID" sz="1200" u="none" strike="noStrike" baseline="0" dirty="0" smtClean="0">
                          <a:effectLst/>
                        </a:rPr>
                        <a:t> berat badan/pertumbuhan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00025">
                <a:tc>
                  <a:txBody>
                    <a:bodyPr/>
                    <a:lstStyle/>
                    <a:p>
                      <a:pPr algn="l" fontAlgn="ctr"/>
                      <a:r>
                        <a:rPr lang="id-ID" sz="1200" u="none" strike="noStrike" dirty="0" smtClean="0">
                          <a:effectLst/>
                        </a:rPr>
                        <a:t>Kloaka bersih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Kloaka kotor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Penurunan</a:t>
                      </a:r>
                      <a:r>
                        <a:rPr lang="id-ID" sz="1200" u="none" strike="noStrike" baseline="0" dirty="0" smtClean="0">
                          <a:effectLst/>
                        </a:rPr>
                        <a:t> reproduksi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00025">
                <a:tc>
                  <a:txBody>
                    <a:bodyPr/>
                    <a:lstStyle/>
                    <a:p>
                      <a:pPr algn="l" fontAlgn="ctr"/>
                      <a:r>
                        <a:rPr lang="id-ID" sz="1200" u="none" strike="noStrike" dirty="0" smtClean="0">
                          <a:effectLst/>
                        </a:rPr>
                        <a:t>Bergerak lincah</a:t>
                      </a:r>
                      <a:r>
                        <a:rPr lang="id-ID" sz="1200" u="none" strike="noStrike" baseline="0" dirty="0" smtClean="0">
                          <a:effectLst/>
                        </a:rPr>
                        <a:t>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Tidak bergerak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en-AU" sz="1200" u="none" strike="noStrike" dirty="0">
                          <a:effectLst/>
                        </a:rPr>
                        <a:t>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00025">
                <a:tc>
                  <a:txBody>
                    <a:bodyPr/>
                    <a:lstStyle/>
                    <a:p>
                      <a:pPr algn="l" fontAlgn="ctr"/>
                      <a:r>
                        <a:rPr lang="id-ID" sz="1200" u="none" strike="noStrike" dirty="0" smtClean="0">
                          <a:effectLst/>
                        </a:rPr>
                        <a:t>Mata bersinar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Kaki bengkok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00025">
                <a:tc>
                  <a:txBody>
                    <a:bodyPr/>
                    <a:lstStyle/>
                    <a:p>
                      <a:pPr algn="l" fontAlgn="ctr"/>
                      <a:r>
                        <a:rPr lang="id-ID" sz="1200" u="none" strike="noStrike" dirty="0" smtClean="0">
                          <a:effectLst/>
                        </a:rPr>
                        <a:t>Kaki yang kuat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ctr"/>
                      <a:r>
                        <a:rPr lang="id-ID" sz="1200" u="none" strike="noStrike" dirty="0" smtClean="0">
                          <a:effectLst/>
                        </a:rPr>
                        <a:t>Tidak</a:t>
                      </a:r>
                      <a:r>
                        <a:rPr lang="id-ID" sz="1200" u="none" strike="noStrike" baseline="0" dirty="0" smtClean="0">
                          <a:effectLst/>
                        </a:rPr>
                        <a:t> berkotek </a:t>
                      </a:r>
                      <a:r>
                        <a:rPr lang="en-AU" sz="1200" u="none" strike="noStrike" dirty="0" smtClean="0">
                          <a:effectLst/>
                        </a:rPr>
                        <a:t>(</a:t>
                      </a:r>
                      <a:r>
                        <a:rPr lang="id-ID" sz="1200" u="none" strike="noStrike" dirty="0" smtClean="0">
                          <a:effectLst/>
                        </a:rPr>
                        <a:t>berbunyi)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09550">
                <a:tc>
                  <a:txBody>
                    <a:bodyPr/>
                    <a:lstStyle/>
                    <a:p>
                      <a:pPr algn="l" fontAlgn="ctr"/>
                      <a:r>
                        <a:rPr lang="id-ID" sz="1200" u="none" strike="noStrike" dirty="0" smtClean="0">
                          <a:effectLst/>
                        </a:rPr>
                        <a:t>Berkokok</a:t>
                      </a:r>
                      <a:r>
                        <a:rPr lang="id-ID" sz="1200" u="none" strike="noStrike" baseline="0" dirty="0" smtClean="0">
                          <a:effectLst/>
                        </a:rPr>
                        <a:t> atau bertoket dengan baik</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id-ID" sz="1200" u="none" strike="noStrike" dirty="0" smtClean="0">
                          <a:effectLst/>
                        </a:rPr>
                        <a:t>Tidak nafsu makan </a:t>
                      </a:r>
                      <a:endParaRPr lang="en-AU"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AU" sz="1100" u="none" strike="noStrike" dirty="0">
                          <a:effectLst/>
                        </a:rPr>
                        <a:t> </a:t>
                      </a:r>
                      <a:endParaRPr lang="en-AU" sz="11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6004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Kegiatan</a:t>
            </a:r>
            <a:r>
              <a:rPr lang="en-US" dirty="0" smtClean="0"/>
              <a:t> </a:t>
            </a:r>
            <a:r>
              <a:rPr lang="en-US" dirty="0" err="1" smtClean="0"/>
              <a:t>kelompok</a:t>
            </a:r>
            <a:r>
              <a:rPr lang="en-US" dirty="0" smtClean="0"/>
              <a:t> – </a:t>
            </a:r>
            <a:r>
              <a:rPr lang="en-US" dirty="0" err="1" smtClean="0"/>
              <a:t>Kematian</a:t>
            </a:r>
            <a:r>
              <a:rPr lang="en-US" dirty="0" smtClean="0"/>
              <a:t> </a:t>
            </a:r>
            <a:r>
              <a:rPr lang="en-US" dirty="0" err="1" smtClean="0"/>
              <a:t>pada</a:t>
            </a:r>
            <a:r>
              <a:rPr lang="en-US" dirty="0" smtClean="0"/>
              <a:t> </a:t>
            </a:r>
            <a:r>
              <a:rPr lang="en-US" dirty="0" err="1" smtClean="0"/>
              <a:t>ayam</a:t>
            </a:r>
            <a:endParaRPr lang="en-US" dirty="0"/>
          </a:p>
        </p:txBody>
      </p:sp>
      <p:sp>
        <p:nvSpPr>
          <p:cNvPr id="3" name="Content Placeholder 2"/>
          <p:cNvSpPr>
            <a:spLocks noGrp="1"/>
          </p:cNvSpPr>
          <p:nvPr>
            <p:ph idx="1"/>
          </p:nvPr>
        </p:nvSpPr>
        <p:spPr/>
        <p:txBody>
          <a:bodyPr/>
          <a:lstStyle/>
          <a:p>
            <a:pPr marL="514350" indent="-514350">
              <a:buFont typeface="+mj-lt"/>
              <a:buAutoNum type="arabicParenR" startAt="3"/>
            </a:pPr>
            <a:r>
              <a:rPr lang="en-US" dirty="0" err="1" smtClean="0"/>
              <a:t>Buatlah</a:t>
            </a:r>
            <a:r>
              <a:rPr lang="en-US" dirty="0" smtClean="0"/>
              <a:t> list </a:t>
            </a:r>
            <a:r>
              <a:rPr lang="en-US" dirty="0" err="1" smtClean="0"/>
              <a:t>penyakit</a:t>
            </a:r>
            <a:r>
              <a:rPr lang="en-US" dirty="0" smtClean="0"/>
              <a:t> (</a:t>
            </a:r>
            <a:r>
              <a:rPr lang="en-US" dirty="0" err="1" smtClean="0"/>
              <a:t>Diagnosa</a:t>
            </a:r>
            <a:r>
              <a:rPr lang="en-US" dirty="0" smtClean="0"/>
              <a:t> </a:t>
            </a:r>
            <a:r>
              <a:rPr lang="en-US" dirty="0" err="1" smtClean="0"/>
              <a:t>differensial</a:t>
            </a:r>
            <a:r>
              <a:rPr lang="en-US" dirty="0" smtClean="0"/>
              <a:t>) yang </a:t>
            </a:r>
            <a:r>
              <a:rPr lang="en-US" dirty="0" err="1" smtClean="0"/>
              <a:t>dapat</a:t>
            </a:r>
            <a:r>
              <a:rPr lang="en-US" dirty="0" smtClean="0"/>
              <a:t> </a:t>
            </a:r>
            <a:r>
              <a:rPr lang="en-US" dirty="0" err="1" smtClean="0"/>
              <a:t>menyebabkan</a:t>
            </a:r>
            <a:r>
              <a:rPr lang="en-US" dirty="0" smtClean="0"/>
              <a:t> </a:t>
            </a:r>
            <a:r>
              <a:rPr lang="en-US" dirty="0" err="1" smtClean="0"/>
              <a:t>kematian</a:t>
            </a:r>
            <a:r>
              <a:rPr lang="en-US" dirty="0" smtClean="0"/>
              <a:t> </a:t>
            </a:r>
            <a:r>
              <a:rPr lang="en-US" dirty="0" err="1" smtClean="0"/>
              <a:t>mendadak</a:t>
            </a:r>
            <a:r>
              <a:rPr lang="en-US" dirty="0" smtClean="0"/>
              <a:t> </a:t>
            </a:r>
            <a:r>
              <a:rPr lang="en-US" dirty="0" err="1" smtClean="0"/>
              <a:t>pada</a:t>
            </a:r>
            <a:r>
              <a:rPr lang="en-US" dirty="0" smtClean="0"/>
              <a:t> </a:t>
            </a:r>
            <a:r>
              <a:rPr lang="en-US" dirty="0" err="1" smtClean="0"/>
              <a:t>ayam</a:t>
            </a:r>
            <a:r>
              <a:rPr lang="en-US" dirty="0" smtClean="0"/>
              <a:t> di </a:t>
            </a:r>
            <a:r>
              <a:rPr lang="en-US" dirty="0" err="1" smtClean="0"/>
              <a:t>daerah</a:t>
            </a:r>
            <a:r>
              <a:rPr lang="en-US" dirty="0" smtClean="0"/>
              <a:t> </a:t>
            </a:r>
            <a:r>
              <a:rPr lang="en-US" dirty="0" err="1" smtClean="0"/>
              <a:t>anda</a:t>
            </a:r>
            <a:r>
              <a:rPr lang="en-US" dirty="0" smtClean="0"/>
              <a:t>.</a:t>
            </a:r>
          </a:p>
          <a:p>
            <a:pPr marL="0" indent="0">
              <a:buNone/>
            </a:pPr>
            <a:endParaRPr lang="en-US" dirty="0"/>
          </a:p>
        </p:txBody>
      </p:sp>
    </p:spTree>
    <p:extLst>
      <p:ext uri="{BB962C8B-B14F-4D97-AF65-F5344CB8AC3E}">
        <p14:creationId xmlns:p14="http://schemas.microsoft.com/office/powerpoint/2010/main" val="309131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2882</TotalTime>
  <Words>1655</Words>
  <Application>Microsoft Office PowerPoint</Application>
  <PresentationFormat>On-screen Show (4:3)</PresentationFormat>
  <Paragraphs>272</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Epidemiologi Lapangan Tingkat Dasar</vt:lpstr>
      <vt:lpstr>PowerPoint Presentation</vt:lpstr>
      <vt:lpstr>Di dalam sesi ini, kita akan membicarakan mengenai:</vt:lpstr>
      <vt:lpstr>Kegiatan</vt:lpstr>
      <vt:lpstr>Video atau PowerPoint</vt:lpstr>
      <vt:lpstr>Setelah melihat PowerPoint</vt:lpstr>
      <vt:lpstr>Kegiatan kelompok – hewan sehat dan sakit dan produksi </vt:lpstr>
      <vt:lpstr>Kegiatan kelompok – Hewan sehat dan sakit dan produksi </vt:lpstr>
      <vt:lpstr>Kegiatan kelompok – Kematian pada ayam</vt:lpstr>
      <vt:lpstr>Kegiatan kelompok – Kematian pada ayam</vt:lpstr>
      <vt:lpstr>PowerPoint Presentation</vt:lpstr>
      <vt:lpstr>Kegiatan kelompok – kematian pada ayam</vt:lpstr>
      <vt:lpstr>PowerPoint Presentation</vt:lpstr>
      <vt:lpstr>PowerPoint Presentation</vt:lpstr>
      <vt:lpstr>PowerPoint Presentation</vt:lpstr>
      <vt:lpstr>Pengingat – iSIKHNAS dan sindrom prioritas untuk kematian pada ayam</vt:lpstr>
      <vt:lpstr>Kegiatan kelompok– kematian pada ayam</vt:lpstr>
      <vt:lpstr>Di sesi ini kita membicarakan mengenai:</vt:lpstr>
      <vt:lpstr>Konsep kunci sesi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JKTCMK-DMX0001</dc:creator>
  <cp:lastModifiedBy>EID Program</cp:lastModifiedBy>
  <cp:revision>109</cp:revision>
  <dcterms:created xsi:type="dcterms:W3CDTF">2013-03-15T18:03:41Z</dcterms:created>
  <dcterms:modified xsi:type="dcterms:W3CDTF">2014-11-05T09:28:35Z</dcterms:modified>
</cp:coreProperties>
</file>