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65" r:id="rId3"/>
    <p:sldId id="266" r:id="rId4"/>
    <p:sldId id="267" r:id="rId5"/>
    <p:sldId id="258" r:id="rId6"/>
    <p:sldId id="271" r:id="rId7"/>
    <p:sldId id="263" r:id="rId8"/>
    <p:sldId id="272" r:id="rId9"/>
    <p:sldId id="273" r:id="rId10"/>
    <p:sldId id="274" r:id="rId11"/>
    <p:sldId id="275" r:id="rId12"/>
    <p:sldId id="276" r:id="rId13"/>
    <p:sldId id="277" r:id="rId14"/>
    <p:sldId id="27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5" autoAdjust="0"/>
  </p:normalViewPr>
  <p:slideViewPr>
    <p:cSldViewPr snapToObjects="1">
      <p:cViewPr varScale="1">
        <p:scale>
          <a:sx n="84" d="100"/>
          <a:sy n="84" d="100"/>
        </p:scale>
        <p:origin x="23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27/02/2014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a:t>
            </a:r>
            <a:r>
              <a:rPr lang="en-AU" b="1" dirty="0" smtClean="0"/>
              <a:t>Introduction</a:t>
            </a:r>
            <a:endParaRPr lang="en-AU" b="1"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Abortions</a:t>
            </a:r>
            <a:r>
              <a:rPr lang="en-AU" b="1" baseline="0" dirty="0" smtClean="0"/>
              <a:t> in pigs</a:t>
            </a:r>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1" baseline="0" dirty="0" smtClean="0"/>
              <a:t>Question 2</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This is for group discussion</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answers may vary depending on the area the participants are from and the prevalence of diseases within that area.</a:t>
            </a:r>
          </a:p>
          <a:p>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Some general issues may include: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Time delays in:</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reporting to iSIKHNAS</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visiting the property</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collecting the sample</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transport of sample to laboratory</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Organising with the Dinas Vet</a:t>
            </a:r>
            <a:r>
              <a:rPr lang="en-AU" sz="1200" i="0" kern="1200" baseline="0" dirty="0" smtClean="0">
                <a:solidFill>
                  <a:schemeClr val="tx1"/>
                </a:solidFill>
                <a:effectLst/>
                <a:latin typeface="+mn-lt"/>
                <a:ea typeface="+mn-ea"/>
                <a:cs typeface="+mn-cs"/>
              </a:rPr>
              <a:t> and being able to be at the farm at the right time to conduct the investigation</a:t>
            </a:r>
            <a:endParaRPr lang="en-AU" sz="1200" i="0" kern="1200" dirty="0" smtClean="0">
              <a:solidFill>
                <a:schemeClr val="tx1"/>
              </a:solidFill>
              <a:effectLst/>
              <a:latin typeface="+mn-lt"/>
              <a:ea typeface="+mn-ea"/>
              <a:cs typeface="+mn-cs"/>
            </a:endParaRPr>
          </a:p>
          <a:p>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baseline="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83554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Abortions</a:t>
            </a:r>
            <a:r>
              <a:rPr lang="en-AU" b="1" baseline="0" dirty="0" smtClean="0"/>
              <a:t> in pigs</a:t>
            </a:r>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1" baseline="0" dirty="0" smtClean="0"/>
              <a:t>Question 3</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This is for group discussion</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answers may vary depending on the area the participants are from and the prevalence of diseases within that area.</a:t>
            </a:r>
          </a:p>
          <a:p>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To investigate abortions that are too small to be see or noticed you the participants need to consider measuring reproductive performance.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 performance indicators such as the number of pregnancies that result in live piglets can be used to track the number of unseen abortions on a</a:t>
            </a:r>
            <a:r>
              <a:rPr lang="en-AU" sz="1200" i="0" kern="1200" baseline="0" dirty="0" smtClean="0">
                <a:solidFill>
                  <a:schemeClr val="tx1"/>
                </a:solidFill>
                <a:effectLst/>
                <a:latin typeface="+mn-lt"/>
                <a:ea typeface="+mn-ea"/>
                <a:cs typeface="+mn-cs"/>
              </a:rPr>
              <a:t> </a:t>
            </a:r>
            <a:r>
              <a:rPr lang="en-AU" sz="1200" i="0" kern="1200" dirty="0" smtClean="0">
                <a:solidFill>
                  <a:schemeClr val="tx1"/>
                </a:solidFill>
                <a:effectLst/>
                <a:latin typeface="+mn-lt"/>
                <a:ea typeface="+mn-ea"/>
                <a:cs typeface="+mn-cs"/>
              </a:rPr>
              <a:t>farm.</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An </a:t>
            </a:r>
            <a:r>
              <a:rPr lang="en-AU" sz="1200" i="0" kern="1200" baseline="0" dirty="0" smtClean="0">
                <a:solidFill>
                  <a:schemeClr val="tx1"/>
                </a:solidFill>
                <a:effectLst/>
                <a:latin typeface="+mn-lt"/>
                <a:ea typeface="+mn-ea"/>
                <a:cs typeface="+mn-cs"/>
              </a:rPr>
              <a:t>performance indicator can be averaged and may be used to compare situations across different farms. You have to be very careful doing this because many things including the environment, animal management, etc. can be very different between different farms and this could lead you to think there is a problem when there is not or vice-versa.</a:t>
            </a:r>
            <a:endParaRPr lang="en-AU" sz="1200" i="0" kern="1200" dirty="0" smtClean="0">
              <a:solidFill>
                <a:schemeClr val="tx1"/>
              </a:solidFill>
              <a:effectLst/>
              <a:latin typeface="+mn-lt"/>
              <a:ea typeface="+mn-ea"/>
              <a:cs typeface="+mn-cs"/>
            </a:endParaRPr>
          </a:p>
          <a:p>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baseline="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3710785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Abortions</a:t>
            </a:r>
            <a:r>
              <a:rPr lang="en-AU" b="1" baseline="0" dirty="0" smtClean="0"/>
              <a:t> in pigs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kern="1200" baseline="0" dirty="0" smtClean="0">
                <a:solidFill>
                  <a:schemeClr val="tx1"/>
                </a:solidFill>
                <a:effectLst/>
                <a:latin typeface="+mn-lt"/>
                <a:ea typeface="+mn-ea"/>
                <a:cs typeface="+mn-cs"/>
              </a:rPr>
              <a:t>If time permits then there can be discussion about this question.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smtClean="0"/>
              <a:t>This question is</a:t>
            </a:r>
            <a:r>
              <a:rPr lang="en-AU" baseline="0" dirty="0" smtClean="0"/>
              <a:t> aimed to get participants to explore how they gain information and what problems there may be with the information and the effect these problem may have.</a:t>
            </a:r>
            <a:endParaRPr lang="en-AU"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kern="1200" baseline="0" dirty="0" smtClean="0">
                <a:solidFill>
                  <a:schemeClr val="tx1"/>
                </a:solidFill>
                <a:effectLst/>
                <a:latin typeface="+mn-lt"/>
                <a:ea typeface="+mn-ea"/>
                <a:cs typeface="+mn-cs"/>
              </a:rPr>
              <a:t>The mains issues to be raised are: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Missed cases will cause an underestimate of the size of the problem</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Missed</a:t>
            </a:r>
            <a:r>
              <a:rPr lang="en-AU" sz="1200" i="0" kern="1200" baseline="0" dirty="0" smtClean="0">
                <a:solidFill>
                  <a:schemeClr val="tx1"/>
                </a:solidFill>
                <a:effectLst/>
                <a:latin typeface="+mn-lt"/>
                <a:ea typeface="+mn-ea"/>
                <a:cs typeface="+mn-cs"/>
              </a:rPr>
              <a:t> cases </a:t>
            </a:r>
            <a:r>
              <a:rPr lang="en-AU" sz="1200" i="0" kern="1200" dirty="0" smtClean="0">
                <a:solidFill>
                  <a:schemeClr val="tx1"/>
                </a:solidFill>
                <a:effectLst/>
                <a:latin typeface="+mn-lt"/>
                <a:ea typeface="+mn-ea"/>
                <a:cs typeface="+mn-cs"/>
              </a:rPr>
              <a:t>will cause a problem in finding cases to investigate.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Farmers may also be unwilling to participate as they may not be convinced there is a problem.</a:t>
            </a:r>
            <a:endParaRPr lang="en-AU" sz="1200" b="1"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1863507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a:t>
            </a:r>
            <a:r>
              <a:rPr lang="en-AU" b="1" baseline="0" dirty="0" smtClean="0"/>
              <a:t>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a:t>
            </a:r>
            <a:r>
              <a:rPr lang="en-AU" b="0" baseline="0" dirty="0" smtClean="0"/>
              <a:t>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smtClean="0"/>
              <a:t>Step </a:t>
            </a:r>
            <a:r>
              <a:rPr lang="en-AU" b="1" baseline="0" smtClean="0"/>
              <a:t>6 </a:t>
            </a:r>
            <a:r>
              <a:rPr lang="en-AU" b="1" baseline="0" dirty="0" smtClean="0"/>
              <a:t>–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3</a:t>
            </a:r>
          </a:p>
          <a:p>
            <a:pPr marL="628650" lvl="1" indent="-171450">
              <a:buFont typeface="Arial" panose="020B0604020202020204" pitchFamily="34" charset="0"/>
              <a:buChar char="•"/>
            </a:pPr>
            <a:r>
              <a:rPr lang="en-AU" baseline="0" dirty="0" smtClean="0"/>
              <a:t>What signs and syndromes are and why they are important</a:t>
            </a:r>
          </a:p>
          <a:p>
            <a:pPr marL="628650" lvl="1" indent="-171450">
              <a:buFont typeface="Arial" panose="020B0604020202020204" pitchFamily="34" charset="0"/>
              <a:buChar char="•"/>
            </a:pPr>
            <a:r>
              <a:rPr lang="en-AU" baseline="0" dirty="0" smtClean="0"/>
              <a:t>What differential and definitive diagnoses are and how you arrive at a differential diagnosis or definitive diagnosis</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answer the questions and write their answer on a piece of note paper</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If you think the participants would respond well,</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ask for someone to take notes of their definitions on the flipchart so that you can check them as a group </a:t>
            </a:r>
            <a:r>
              <a:rPr lang="en-AU" sz="1200" i="1" kern="1200" dirty="0" smtClean="0">
                <a:solidFill>
                  <a:schemeClr val="tx1"/>
                </a:solidFill>
                <a:effectLst/>
                <a:latin typeface="+mn-lt"/>
                <a:ea typeface="+mn-ea"/>
                <a:cs typeface="+mn-cs"/>
              </a:rPr>
              <a:t>after</a:t>
            </a:r>
            <a:r>
              <a:rPr lang="en-AU" sz="1200" kern="1200" dirty="0" smtClean="0">
                <a:solidFill>
                  <a:schemeClr val="tx1"/>
                </a:solidFill>
                <a:effectLst/>
                <a:latin typeface="+mn-lt"/>
                <a:ea typeface="+mn-ea"/>
                <a:cs typeface="+mn-cs"/>
              </a:rPr>
              <a:t> the video.</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If</a:t>
            </a:r>
            <a:r>
              <a:rPr lang="en-AU" sz="1200" kern="1200" baseline="0" dirty="0" smtClean="0">
                <a:solidFill>
                  <a:schemeClr val="tx1"/>
                </a:solidFill>
                <a:effectLst/>
                <a:latin typeface="+mn-lt"/>
                <a:ea typeface="+mn-ea"/>
                <a:cs typeface="+mn-cs"/>
              </a:rPr>
              <a:t> there is time ask the participants if anyone wants to talk about the different approach or issues they might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the order or</a:t>
            </a:r>
            <a:r>
              <a:rPr lang="en-AU" sz="1200" kern="1200" baseline="0" dirty="0" smtClean="0">
                <a:solidFill>
                  <a:schemeClr val="tx1"/>
                </a:solidFill>
                <a:effectLst/>
                <a:latin typeface="+mn-lt"/>
                <a:ea typeface="+mn-ea"/>
                <a:cs typeface="+mn-cs"/>
              </a:rPr>
              <a:t> approach to a disease investigation</a:t>
            </a:r>
            <a:r>
              <a:rPr lang="en-AU" sz="1200" kern="1200" dirty="0" smtClean="0">
                <a:solidFill>
                  <a:schemeClr val="tx1"/>
                </a:solidFill>
                <a:effectLst/>
                <a:latin typeface="+mn-lt"/>
                <a:ea typeface="+mn-ea"/>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Suggestion: In general some</a:t>
            </a:r>
            <a:r>
              <a:rPr lang="en-AU" sz="1200" kern="1200" baseline="0" dirty="0" smtClean="0">
                <a:solidFill>
                  <a:schemeClr val="tx1"/>
                </a:solidFill>
                <a:effectLst/>
                <a:latin typeface="+mn-lt"/>
                <a:ea typeface="+mn-ea"/>
                <a:cs typeface="+mn-cs"/>
              </a:rPr>
              <a:t> of these steps are conducted at the same time – talking to the owner and taking the history while you are examining the animals and the immediate environment at the same time. Be careful not to let this discussion go on for too long</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If the time is tight – then ask</a:t>
            </a:r>
            <a:r>
              <a:rPr lang="en-AU" sz="1200" kern="1200" baseline="0" dirty="0" smtClean="0">
                <a:solidFill>
                  <a:schemeClr val="tx1"/>
                </a:solidFill>
                <a:effectLst/>
                <a:latin typeface="+mn-lt"/>
                <a:ea typeface="+mn-ea"/>
                <a:cs typeface="+mn-cs"/>
              </a:rPr>
              <a:t> the participants to put their hands up if they have changed their approach or will think of new things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Abortions</a:t>
            </a:r>
            <a:r>
              <a:rPr lang="en-AU" b="1" baseline="0" dirty="0" smtClean="0"/>
              <a:t> in pigs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read the background information to the participants</a:t>
            </a:r>
            <a:r>
              <a:rPr lang="en-AU" sz="1200" kern="1200" baseline="0" dirty="0" smtClean="0">
                <a:solidFill>
                  <a:schemeClr val="tx1"/>
                </a:solidFill>
                <a:effectLst/>
                <a:latin typeface="+mn-lt"/>
                <a:ea typeface="+mn-ea"/>
                <a:cs typeface="+mn-cs"/>
              </a:rPr>
              <a:t> to set the scene and give them the information they need to answer the questions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Abortions</a:t>
            </a:r>
            <a:r>
              <a:rPr lang="en-AU" b="1" baseline="0" dirty="0" smtClean="0"/>
              <a:t> in pigs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51562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Abortions</a:t>
            </a:r>
            <a:r>
              <a:rPr lang="en-AU" b="1" baseline="0" dirty="0" smtClean="0"/>
              <a:t> in pigs</a:t>
            </a:r>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1" baseline="0" dirty="0" smtClean="0"/>
              <a:t>Question 1</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This is for group discussion</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answers may vary depending on the area the participants are from and the prevalence of diseases within that area.</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overall concepts that need to be covered in their answers are:</a:t>
            </a: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Determine the history of the problem in your area, with consideration to gain</a:t>
            </a:r>
            <a:r>
              <a:rPr lang="en-AU" sz="1200" i="0" kern="1200" baseline="0" dirty="0" smtClean="0">
                <a:solidFill>
                  <a:schemeClr val="tx1"/>
                </a:solidFill>
                <a:effectLst/>
                <a:latin typeface="+mn-lt"/>
                <a:ea typeface="+mn-ea"/>
                <a:cs typeface="+mn-cs"/>
              </a:rPr>
              <a:t> information on the animal, the</a:t>
            </a:r>
            <a:r>
              <a:rPr lang="en-AU" sz="1200" i="0" kern="1200" dirty="0" smtClean="0">
                <a:solidFill>
                  <a:schemeClr val="tx1"/>
                </a:solidFill>
                <a:effectLst/>
                <a:latin typeface="+mn-lt"/>
                <a:ea typeface="+mn-ea"/>
                <a:cs typeface="+mn-cs"/>
              </a:rPr>
              <a:t> environments, and the time period</a:t>
            </a:r>
            <a:r>
              <a:rPr lang="en-AU" sz="1200" i="0" kern="1200" baseline="0" dirty="0" smtClean="0">
                <a:solidFill>
                  <a:schemeClr val="tx1"/>
                </a:solidFill>
                <a:effectLst/>
                <a:latin typeface="+mn-lt"/>
                <a:ea typeface="+mn-ea"/>
                <a:cs typeface="+mn-cs"/>
              </a:rPr>
              <a:t> of cases</a:t>
            </a:r>
          </a:p>
          <a:p>
            <a:pPr marL="628650" lvl="1" indent="-171450">
              <a:buFont typeface="Arial" panose="020B0604020202020204" pitchFamily="34" charset="0"/>
              <a:buChar char="•"/>
            </a:pPr>
            <a:r>
              <a:rPr lang="en-AU" sz="1200" i="0" kern="1200" baseline="0" dirty="0" smtClean="0">
                <a:solidFill>
                  <a:schemeClr val="tx1"/>
                </a:solidFill>
                <a:effectLst/>
                <a:latin typeface="+mn-lt"/>
                <a:ea typeface="+mn-ea"/>
                <a:cs typeface="+mn-cs"/>
              </a:rPr>
              <a:t>With field epidemiology skills we are always looking for patterns of disease within populations – so patterns to do with the animal, or the place, or the time are often explored. </a:t>
            </a:r>
            <a:r>
              <a:rPr lang="en-AU" sz="1200" i="0" kern="1200" dirty="0" smtClean="0">
                <a:solidFill>
                  <a:schemeClr val="tx1"/>
                </a:solidFill>
                <a:effectLst/>
                <a:latin typeface="+mn-lt"/>
                <a:ea typeface="+mn-ea"/>
                <a:cs typeface="+mn-cs"/>
              </a:rPr>
              <a:t>For example</a:t>
            </a:r>
            <a:r>
              <a:rPr lang="en-AU" sz="1200" i="0" kern="1200" baseline="0" dirty="0" smtClean="0">
                <a:solidFill>
                  <a:schemeClr val="tx1"/>
                </a:solidFill>
                <a:effectLst/>
                <a:latin typeface="+mn-lt"/>
                <a:ea typeface="+mn-ea"/>
                <a:cs typeface="+mn-cs"/>
              </a:rPr>
              <a:t> a question that help looks for a pattern is </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Is the problem </a:t>
            </a:r>
            <a:r>
              <a:rPr lang="en-AU" sz="1200" i="0" kern="1200" dirty="0" smtClean="0">
                <a:solidFill>
                  <a:schemeClr val="tx1"/>
                </a:solidFill>
                <a:effectLst/>
                <a:latin typeface="+mn-lt"/>
                <a:ea typeface="+mn-ea"/>
                <a:cs typeface="+mn-cs"/>
              </a:rPr>
              <a:t>reported evenly between commercial and village producers</a:t>
            </a:r>
            <a:r>
              <a:rPr lang="en-AU" sz="1200" i="0" kern="1200" baseline="0" dirty="0" smtClean="0">
                <a:solidFill>
                  <a:schemeClr val="tx1"/>
                </a:solidFill>
                <a:effectLst/>
                <a:latin typeface="+mn-lt"/>
                <a:ea typeface="+mn-ea"/>
                <a:cs typeface="+mn-cs"/>
              </a:rPr>
              <a:t> or only </a:t>
            </a:r>
            <a:r>
              <a:rPr lang="en-AU" sz="1200" i="0" kern="1200" dirty="0" smtClean="0">
                <a:solidFill>
                  <a:schemeClr val="tx1"/>
                </a:solidFill>
                <a:effectLst/>
                <a:latin typeface="+mn-lt"/>
                <a:ea typeface="+mn-ea"/>
                <a:cs typeface="+mn-cs"/>
              </a:rPr>
              <a:t>reported by commercial piggeries?</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This</a:t>
            </a:r>
            <a:r>
              <a:rPr lang="en-AU" sz="1200" i="0" kern="1200" baseline="0" dirty="0" smtClean="0">
                <a:solidFill>
                  <a:schemeClr val="tx1"/>
                </a:solidFill>
                <a:effectLst/>
                <a:latin typeface="+mn-lt"/>
                <a:ea typeface="+mn-ea"/>
                <a:cs typeface="+mn-cs"/>
              </a:rPr>
              <a:t> question looks for a pattern between environment and or production system or management</a:t>
            </a: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Determine some type of differential diagnosis list.</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This does not have to be complete and</a:t>
            </a:r>
            <a:r>
              <a:rPr lang="en-AU" sz="1200" i="0" kern="1200" baseline="0" dirty="0" smtClean="0">
                <a:solidFill>
                  <a:schemeClr val="tx1"/>
                </a:solidFill>
                <a:effectLst/>
                <a:latin typeface="+mn-lt"/>
                <a:ea typeface="+mn-ea"/>
                <a:cs typeface="+mn-cs"/>
              </a:rPr>
              <a:t> will vary between areas. What we want the participants to display is some recognition of the many causes of disease</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For example an infectious agent may be one cause</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High temperature due to heat wave or infection might be another</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There maybe nutritional causes or poisoning</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There maybe viral causes</a:t>
            </a: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Discuss how you might develop a</a:t>
            </a:r>
            <a:r>
              <a:rPr lang="en-AU" sz="1200" i="0" kern="1200" baseline="0" dirty="0" smtClean="0">
                <a:solidFill>
                  <a:schemeClr val="tx1"/>
                </a:solidFill>
                <a:effectLst/>
                <a:latin typeface="+mn-lt"/>
                <a:ea typeface="+mn-ea"/>
                <a:cs typeface="+mn-cs"/>
              </a:rPr>
              <a:t> more in depth </a:t>
            </a:r>
            <a:r>
              <a:rPr lang="en-AU" sz="1200" i="0" kern="1200" dirty="0" smtClean="0">
                <a:solidFill>
                  <a:schemeClr val="tx1"/>
                </a:solidFill>
                <a:effectLst/>
                <a:latin typeface="+mn-lt"/>
                <a:ea typeface="+mn-ea"/>
                <a:cs typeface="+mn-cs"/>
              </a:rPr>
              <a:t>epidemiological investigation.  This is</a:t>
            </a:r>
            <a:r>
              <a:rPr lang="en-AU" sz="1200" i="0" kern="1200" baseline="0" dirty="0" smtClean="0">
                <a:solidFill>
                  <a:schemeClr val="tx1"/>
                </a:solidFill>
                <a:effectLst/>
                <a:latin typeface="+mn-lt"/>
                <a:ea typeface="+mn-ea"/>
                <a:cs typeface="+mn-cs"/>
              </a:rPr>
              <a:t> a good idea </a:t>
            </a:r>
            <a:r>
              <a:rPr lang="en-AU" sz="1200" i="0" kern="1200" dirty="0" smtClean="0">
                <a:solidFill>
                  <a:schemeClr val="tx1"/>
                </a:solidFill>
                <a:effectLst/>
                <a:latin typeface="+mn-lt"/>
                <a:ea typeface="+mn-ea"/>
                <a:cs typeface="+mn-cs"/>
              </a:rPr>
              <a:t>because this disease is occurring</a:t>
            </a:r>
            <a:r>
              <a:rPr lang="en-AU" sz="1200" i="0" kern="1200" baseline="0" dirty="0" smtClean="0">
                <a:solidFill>
                  <a:schemeClr val="tx1"/>
                </a:solidFill>
                <a:effectLst/>
                <a:latin typeface="+mn-lt"/>
                <a:ea typeface="+mn-ea"/>
                <a:cs typeface="+mn-cs"/>
              </a:rPr>
              <a:t> in </a:t>
            </a:r>
            <a:r>
              <a:rPr lang="en-AU" sz="1200" i="0" kern="1200" dirty="0" smtClean="0">
                <a:solidFill>
                  <a:schemeClr val="tx1"/>
                </a:solidFill>
                <a:effectLst/>
                <a:latin typeface="+mn-lt"/>
                <a:ea typeface="+mn-ea"/>
                <a:cs typeface="+mn-cs"/>
              </a:rPr>
              <a:t>many pigs in many locations.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baseline="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8153713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smtClean="0"/>
              <a:t>Session 4 – Disease Investigation</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Abortions in pigs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AU" dirty="0" smtClean="0"/>
              <a:t>What </a:t>
            </a:r>
            <a:r>
              <a:rPr lang="en-AU" dirty="0"/>
              <a:t>problems are often experienced during disease investigations that may interfere with your ability to identify the causes</a:t>
            </a:r>
            <a:r>
              <a:rPr lang="en-AU" dirty="0" smtClean="0"/>
              <a:t>?</a:t>
            </a:r>
          </a:p>
          <a:p>
            <a:pPr marL="0" indent="0">
              <a:buNone/>
            </a:pPr>
            <a:endParaRPr lang="en-AU" dirty="0"/>
          </a:p>
        </p:txBody>
      </p:sp>
    </p:spTree>
    <p:extLst>
      <p:ext uri="{BB962C8B-B14F-4D97-AF65-F5344CB8AC3E}">
        <p14:creationId xmlns:p14="http://schemas.microsoft.com/office/powerpoint/2010/main" val="4200392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Abortions in pigs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600201"/>
            <a:ext cx="8229600" cy="2044823"/>
          </a:xfrm>
        </p:spPr>
        <p:txBody>
          <a:bodyPr>
            <a:normAutofit fontScale="92500"/>
          </a:bodyPr>
          <a:lstStyle/>
          <a:p>
            <a:pPr marL="514350" indent="-514350">
              <a:buFont typeface="+mj-lt"/>
              <a:buAutoNum type="arabicPeriod" startAt="3"/>
            </a:pPr>
            <a:r>
              <a:rPr lang="en-AU" dirty="0" smtClean="0"/>
              <a:t>Are </a:t>
            </a:r>
            <a:r>
              <a:rPr lang="en-AU" dirty="0"/>
              <a:t>all abortions in pigs reported in your area? </a:t>
            </a:r>
            <a:br>
              <a:rPr lang="en-AU" dirty="0"/>
            </a:br>
            <a:r>
              <a:rPr lang="en-AU" dirty="0" smtClean="0"/>
              <a:t>What </a:t>
            </a:r>
            <a:r>
              <a:rPr lang="en-AU" dirty="0"/>
              <a:t>happens to the early foetuses that are too small to see or be noticed? </a:t>
            </a:r>
            <a:r>
              <a:rPr lang="en-AU" dirty="0" smtClean="0"/>
              <a:t/>
            </a:r>
            <a:br>
              <a:rPr lang="en-AU" dirty="0" smtClean="0"/>
            </a:br>
            <a:r>
              <a:rPr lang="en-AU" dirty="0" smtClean="0"/>
              <a:t>How </a:t>
            </a:r>
            <a:r>
              <a:rPr lang="en-AU" dirty="0"/>
              <a:t>do you investigate these cases</a:t>
            </a:r>
            <a:r>
              <a:rPr lang="en-AU" dirty="0" smtClean="0"/>
              <a:t>?</a:t>
            </a:r>
          </a:p>
          <a:p>
            <a:pPr marL="514350" indent="-514350">
              <a:buFont typeface="+mj-lt"/>
              <a:buAutoNum type="arabicPeriod" startAt="3"/>
            </a:pPr>
            <a:endParaRPr lang="en-AU" dirty="0"/>
          </a:p>
          <a:p>
            <a:pPr marL="0" indent="0">
              <a:buNone/>
            </a:pPr>
            <a:endParaRPr lang="en-AU" dirty="0"/>
          </a:p>
        </p:txBody>
      </p:sp>
    </p:spTree>
    <p:extLst>
      <p:ext uri="{BB962C8B-B14F-4D97-AF65-F5344CB8AC3E}">
        <p14:creationId xmlns:p14="http://schemas.microsoft.com/office/powerpoint/2010/main" val="2616936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Abortions in pigs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AU" dirty="0" smtClean="0"/>
              <a:t>How </a:t>
            </a:r>
            <a:r>
              <a:rPr lang="en-AU" dirty="0"/>
              <a:t>might missed cases affect an investigation?</a:t>
            </a:r>
          </a:p>
          <a:p>
            <a:pPr marL="0" indent="0">
              <a:buNone/>
            </a:pPr>
            <a:endParaRPr lang="en-AU" dirty="0"/>
          </a:p>
        </p:txBody>
      </p:sp>
    </p:spTree>
    <p:extLst>
      <p:ext uri="{BB962C8B-B14F-4D97-AF65-F5344CB8AC3E}">
        <p14:creationId xmlns:p14="http://schemas.microsoft.com/office/powerpoint/2010/main" val="3418423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fontScale="92500" lnSpcReduction="10000"/>
          </a:bodyPr>
          <a:lstStyle/>
          <a:p>
            <a:r>
              <a:rPr lang="en-AU" dirty="0" smtClean="0"/>
              <a:t>the </a:t>
            </a:r>
            <a:r>
              <a:rPr lang="en-AU" dirty="0"/>
              <a:t>approach to disease </a:t>
            </a:r>
            <a:r>
              <a:rPr lang="en-AU" dirty="0" smtClean="0"/>
              <a:t>investigation </a:t>
            </a:r>
          </a:p>
          <a:p>
            <a:r>
              <a:rPr lang="en-AU" dirty="0" smtClean="0"/>
              <a:t>how </a:t>
            </a:r>
            <a:r>
              <a:rPr lang="en-AU" dirty="0"/>
              <a:t>to collect and use information to modify your differential diagnosis </a:t>
            </a:r>
            <a:r>
              <a:rPr lang="en-AU" dirty="0" smtClean="0"/>
              <a:t>list</a:t>
            </a:r>
            <a:endParaRPr lang="en-AU" dirty="0"/>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048909"/>
          </a:xfrm>
        </p:spPr>
        <p:txBody>
          <a:bodyPr>
            <a:normAutofit fontScale="70000" lnSpcReduction="20000"/>
          </a:bodyPr>
          <a:lstStyle/>
          <a:p>
            <a:pPr>
              <a:buFont typeface="Arial" panose="020B0604020202020204" pitchFamily="34" charset="0"/>
              <a:buChar char="•"/>
            </a:pPr>
            <a:r>
              <a:rPr lang="en-AU" dirty="0"/>
              <a:t>A disease investigation involves</a:t>
            </a:r>
          </a:p>
          <a:p>
            <a:pPr lvl="1">
              <a:buFont typeface="Arial" panose="020B0604020202020204" pitchFamily="34" charset="0"/>
              <a:buChar char="•"/>
            </a:pPr>
            <a:r>
              <a:rPr lang="en-AU" dirty="0"/>
              <a:t>The history</a:t>
            </a:r>
          </a:p>
          <a:p>
            <a:pPr lvl="1">
              <a:buFont typeface="Arial" panose="020B0604020202020204" pitchFamily="34" charset="0"/>
              <a:buChar char="•"/>
            </a:pPr>
            <a:r>
              <a:rPr lang="en-AU" dirty="0"/>
              <a:t>Clinical examination of sick animals</a:t>
            </a:r>
          </a:p>
          <a:p>
            <a:pPr lvl="1">
              <a:buFont typeface="Arial" panose="020B0604020202020204" pitchFamily="34" charset="0"/>
              <a:buChar char="•"/>
            </a:pPr>
            <a:r>
              <a:rPr lang="en-AU" dirty="0"/>
              <a:t>Examination of the environment</a:t>
            </a:r>
          </a:p>
          <a:p>
            <a:pPr lvl="1">
              <a:buFont typeface="Arial" panose="020B0604020202020204" pitchFamily="34" charset="0"/>
              <a:buChar char="•"/>
            </a:pPr>
            <a:r>
              <a:rPr lang="en-AU" dirty="0"/>
              <a:t>Collection of samples for laboratory submission (in some cases</a:t>
            </a:r>
            <a:r>
              <a:rPr lang="en-AU" dirty="0" smtClean="0"/>
              <a:t>)</a:t>
            </a:r>
          </a:p>
          <a:p>
            <a:pPr lvl="1">
              <a:buFont typeface="Arial" panose="020B0604020202020204" pitchFamily="34" charset="0"/>
              <a:buChar char="•"/>
            </a:pPr>
            <a:endParaRPr lang="en-AU" dirty="0"/>
          </a:p>
          <a:p>
            <a:pPr>
              <a:buFont typeface="Arial" panose="020B0604020202020204" pitchFamily="34" charset="0"/>
              <a:buChar char="•"/>
            </a:pPr>
            <a:r>
              <a:rPr lang="en-AU" dirty="0"/>
              <a:t>Information from the investigation is used to:</a:t>
            </a:r>
          </a:p>
          <a:p>
            <a:pPr lvl="1">
              <a:buFont typeface="Arial" panose="020B0604020202020204" pitchFamily="34" charset="0"/>
              <a:buChar char="•"/>
            </a:pPr>
            <a:r>
              <a:rPr lang="en-AU" dirty="0"/>
              <a:t>Develop a list of possible causes</a:t>
            </a:r>
          </a:p>
          <a:p>
            <a:pPr lvl="1">
              <a:buFont typeface="Arial" panose="020B0604020202020204" pitchFamily="34" charset="0"/>
              <a:buChar char="•"/>
            </a:pPr>
            <a:r>
              <a:rPr lang="en-AU" dirty="0"/>
              <a:t>Narrow the list of differential diagnoses</a:t>
            </a:r>
          </a:p>
          <a:p>
            <a:pPr lvl="1">
              <a:buFont typeface="Arial" panose="020B0604020202020204" pitchFamily="34" charset="0"/>
              <a:buChar char="•"/>
            </a:pPr>
            <a:r>
              <a:rPr lang="en-AU" dirty="0"/>
              <a:t>Understand possible causes and decide on treatment</a:t>
            </a:r>
          </a:p>
          <a:p>
            <a:pPr lvl="1">
              <a:buFont typeface="Arial" panose="020B0604020202020204" pitchFamily="34" charset="0"/>
              <a:buChar char="•"/>
            </a:pPr>
            <a:r>
              <a:rPr lang="en-AU" dirty="0"/>
              <a:t>Advise the farmer on control strategies to prevent future cases to animals or humans </a:t>
            </a:r>
          </a:p>
          <a:p>
            <a:pPr marL="0" lvl="0" indent="0">
              <a:buNone/>
            </a:pPr>
            <a:endParaRPr lang="en-AU" dirty="0"/>
          </a:p>
        </p:txBody>
      </p:sp>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session 4</a:t>
            </a:r>
            <a:endParaRPr lang="en-AU" b="1"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smtClean="0"/>
              <a:t>Applying a systematic </a:t>
            </a:r>
            <a:r>
              <a:rPr lang="en-AU" dirty="0"/>
              <a:t>approach to disease </a:t>
            </a:r>
            <a:r>
              <a:rPr lang="en-AU" dirty="0" smtClean="0"/>
              <a:t>investigation</a:t>
            </a:r>
          </a:p>
          <a:p>
            <a:pPr lvl="1"/>
            <a:r>
              <a:rPr lang="en-AU" dirty="0" smtClean="0"/>
              <a:t>History, clinical examination, examination of environment</a:t>
            </a:r>
            <a:r>
              <a:rPr lang="en-AU" smtClean="0"/>
              <a:t>, laboratory testing</a:t>
            </a:r>
            <a:endParaRPr lang="en-AU" dirty="0"/>
          </a:p>
          <a:p>
            <a:r>
              <a:rPr lang="en-AU" dirty="0"/>
              <a:t>How to collect and use information to modify your differential diagnosis list</a:t>
            </a:r>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r>
              <a:rPr lang="en-AU" dirty="0" smtClean="0"/>
              <a:t>Briefly write down the steps you would take if you were doing a disease investigation right now.</a:t>
            </a:r>
          </a:p>
          <a:p>
            <a:r>
              <a:rPr lang="en-AU" dirty="0" smtClean="0"/>
              <a:t>What information would you collect and how would you use this information?</a:t>
            </a:r>
          </a:p>
          <a:p>
            <a:endParaRPr lang="en-AU" dirty="0" smtClean="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4</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In </a:t>
            </a:r>
            <a:r>
              <a:rPr lang="en-AU" dirty="0"/>
              <a:t>this video we learnt about </a:t>
            </a:r>
            <a:endParaRPr lang="en-AU" dirty="0" smtClean="0"/>
          </a:p>
          <a:p>
            <a:pPr marL="571500" lvl="1" indent="-171450">
              <a:buFont typeface="Arial" panose="020B0604020202020204" pitchFamily="34" charset="0"/>
              <a:buChar char="•"/>
            </a:pPr>
            <a:r>
              <a:rPr lang="en-AU" dirty="0" smtClean="0"/>
              <a:t>the </a:t>
            </a:r>
            <a:r>
              <a:rPr lang="en-AU" dirty="0"/>
              <a:t>approach to a new disease </a:t>
            </a:r>
            <a:r>
              <a:rPr lang="en-AU" dirty="0" smtClean="0"/>
              <a:t>investigation</a:t>
            </a:r>
          </a:p>
          <a:p>
            <a:pPr marL="571500" lvl="1" indent="-171450">
              <a:buFont typeface="Arial" panose="020B0604020202020204" pitchFamily="34" charset="0"/>
              <a:buChar char="•"/>
            </a:pPr>
            <a:r>
              <a:rPr lang="en-AU" dirty="0" smtClean="0"/>
              <a:t>how </a:t>
            </a:r>
            <a:r>
              <a:rPr lang="en-AU" dirty="0"/>
              <a:t>to use new information collected at different stages of the investigation to modify your differential diagnosis list</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Abortions in pigs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p:txBody>
          <a:bodyPr>
            <a:normAutofit fontScale="62500" lnSpcReduction="20000"/>
          </a:bodyPr>
          <a:lstStyle/>
          <a:p>
            <a:pPr marL="0" indent="0">
              <a:buNone/>
            </a:pPr>
            <a:r>
              <a:rPr lang="en-AU" i="1" dirty="0"/>
              <a:t>You notice that the number of pig abortions reported to iSIKHNAS in your area is higher when compared to other areas. </a:t>
            </a:r>
            <a:endParaRPr lang="en-AU" i="1" dirty="0" smtClean="0"/>
          </a:p>
          <a:p>
            <a:pPr marL="0" indent="0">
              <a:buNone/>
            </a:pPr>
            <a:endParaRPr lang="en-AU" dirty="0"/>
          </a:p>
          <a:p>
            <a:pPr marL="0" indent="0">
              <a:buNone/>
            </a:pPr>
            <a:r>
              <a:rPr lang="en-AU" i="1" dirty="0"/>
              <a:t>You ask iSIKHNAS for a report of investigations into abortion in pigs. You receive the report from iSIKHNAS and look at the data thoroughly. You notice that a definitive diagnosis (infectious agent) is found in about 25% of cases where specimens were submitted to the laboratory</a:t>
            </a:r>
            <a:r>
              <a:rPr lang="en-AU" i="1" dirty="0" smtClean="0"/>
              <a:t>.</a:t>
            </a:r>
          </a:p>
          <a:p>
            <a:pPr marL="0" indent="0">
              <a:buNone/>
            </a:pPr>
            <a:endParaRPr lang="en-AU" dirty="0"/>
          </a:p>
          <a:p>
            <a:pPr marL="0" indent="0">
              <a:buNone/>
            </a:pPr>
            <a:r>
              <a:rPr lang="en-AU" i="1" dirty="0"/>
              <a:t>From your Epidemiology training you know the presence of an infectious agent does not necessarily mean that it is the cause of disease. Sometimes the laboratory isolates 2 or 3 agents from the same sample that is submitted. This is most likely due to the difficulties in investigating abortions rather than a problem with the laboratory</a:t>
            </a:r>
            <a:r>
              <a:rPr lang="en-AU" i="1" dirty="0" smtClean="0"/>
              <a:t>.</a:t>
            </a:r>
          </a:p>
          <a:p>
            <a:pPr marL="0" indent="0">
              <a:buNone/>
            </a:pPr>
            <a:endParaRPr lang="en-AU" dirty="0"/>
          </a:p>
          <a:p>
            <a:pPr marL="0" indent="0">
              <a:buNone/>
            </a:pPr>
            <a:r>
              <a:rPr lang="en-AU" i="1" dirty="0"/>
              <a:t>You begin to discuss with farmers how they and you might investigate cases of abortion to determine what might be causing the disease in pigs in your area</a:t>
            </a:r>
            <a:r>
              <a:rPr lang="en-AU" i="1" dirty="0" smtClean="0"/>
              <a:t>.</a:t>
            </a: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Abortions in pigs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AU" dirty="0" smtClean="0"/>
              <a:t>Discuss </a:t>
            </a:r>
            <a:r>
              <a:rPr lang="en-AU" dirty="0"/>
              <a:t>how this sort of disease problem might be investigated in your area and what steps you would take</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What </a:t>
            </a:r>
            <a:r>
              <a:rPr lang="en-AU" dirty="0"/>
              <a:t>problems are often experienced during disease investigations that may interfere with your ability to identify the causes</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Are </a:t>
            </a:r>
            <a:r>
              <a:rPr lang="en-AU" dirty="0"/>
              <a:t>all abortions in pigs reported in your area? </a:t>
            </a:r>
            <a:br>
              <a:rPr lang="en-AU" dirty="0"/>
            </a:br>
            <a:r>
              <a:rPr lang="en-AU" dirty="0" smtClean="0"/>
              <a:t>What </a:t>
            </a:r>
            <a:r>
              <a:rPr lang="en-AU" dirty="0"/>
              <a:t>happens to the early foetuses that are too small to see or be noticed? </a:t>
            </a:r>
            <a:r>
              <a:rPr lang="en-AU" dirty="0" smtClean="0"/>
              <a:t/>
            </a:r>
            <a:br>
              <a:rPr lang="en-AU" dirty="0" smtClean="0"/>
            </a:br>
            <a:r>
              <a:rPr lang="en-AU" dirty="0" smtClean="0"/>
              <a:t>How </a:t>
            </a:r>
            <a:r>
              <a:rPr lang="en-AU" dirty="0"/>
              <a:t>do you investigate these cases</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How </a:t>
            </a:r>
            <a:r>
              <a:rPr lang="en-AU" dirty="0"/>
              <a:t>might missed cases affect an investigation?</a:t>
            </a:r>
          </a:p>
          <a:p>
            <a:pPr marL="0" indent="0">
              <a:buNone/>
            </a:pPr>
            <a:endParaRPr lang="en-AU" dirty="0"/>
          </a:p>
        </p:txBody>
      </p:sp>
    </p:spTree>
    <p:extLst>
      <p:ext uri="{BB962C8B-B14F-4D97-AF65-F5344CB8AC3E}">
        <p14:creationId xmlns:p14="http://schemas.microsoft.com/office/powerpoint/2010/main" val="400070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Abortions in pigs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dirty="0" smtClean="0"/>
              <a:t>Discuss </a:t>
            </a:r>
            <a:r>
              <a:rPr lang="en-AU" dirty="0"/>
              <a:t>how this sort of disease problem might be investigated in your area and what steps you would take</a:t>
            </a:r>
            <a:r>
              <a:rPr lang="en-AU" dirty="0" smtClean="0"/>
              <a:t>.</a:t>
            </a:r>
          </a:p>
        </p:txBody>
      </p:sp>
    </p:spTree>
    <p:extLst>
      <p:ext uri="{BB962C8B-B14F-4D97-AF65-F5344CB8AC3E}">
        <p14:creationId xmlns:p14="http://schemas.microsoft.com/office/powerpoint/2010/main" val="4203176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2491</TotalTime>
  <Words>1762</Words>
  <Application>Microsoft Office PowerPoint</Application>
  <PresentationFormat>On-screen Show (4:3)</PresentationFormat>
  <Paragraphs>224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Abortions in pigs Background information</vt:lpstr>
      <vt:lpstr>Group activity – Abortions in pigs Background information</vt:lpstr>
      <vt:lpstr>Group activity – Abortions in pigs Background information</vt:lpstr>
      <vt:lpstr>Group activity – Abortions in pigs Background information</vt:lpstr>
      <vt:lpstr>Group activity – Abortions in pigs Background information</vt:lpstr>
      <vt:lpstr>Group activity – Abortions in pigs Background information</vt:lpstr>
      <vt:lpstr>In this session we talked about:</vt:lpstr>
      <vt:lpstr>Key concepts of session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andy way</cp:lastModifiedBy>
  <cp:revision>56</cp:revision>
  <dcterms:created xsi:type="dcterms:W3CDTF">2013-03-15T18:03:41Z</dcterms:created>
  <dcterms:modified xsi:type="dcterms:W3CDTF">2014-02-27T04:02:11Z</dcterms:modified>
</cp:coreProperties>
</file>