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6" r:id="rId3"/>
    <p:sldId id="287" r:id="rId4"/>
    <p:sldId id="270" r:id="rId5"/>
    <p:sldId id="288" r:id="rId6"/>
    <p:sldId id="289" r:id="rId7"/>
    <p:sldId id="290" r:id="rId8"/>
    <p:sldId id="267" r:id="rId9"/>
    <p:sldId id="273" r:id="rId10"/>
    <p:sldId id="291" r:id="rId11"/>
    <p:sldId id="292" r:id="rId12"/>
    <p:sldId id="293" r:id="rId13"/>
    <p:sldId id="258"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32" autoAdjust="0"/>
  </p:normalViewPr>
  <p:slideViewPr>
    <p:cSldViewPr snapToObjects="1">
      <p:cViewPr varScale="1">
        <p:scale>
          <a:sx n="76" d="100"/>
          <a:sy n="76" d="100"/>
        </p:scale>
        <p:origin x="1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98CE-2AFF-4FAA-A26E-39AED356E737}" type="datetimeFigureOut">
              <a:rPr lang="en-AU" smtClean="0"/>
              <a:t>27/02/2014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Often when animals show some signs of disease, there will be many possible diseases that could explain these signs. These are known as the differential diagnoses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It is common practice when communicating this list to order them from most likely to least likely.</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14739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definitive diagnosis refers to a case where a veterinarian can conclude from the diagnostic information, which includes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history</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Clinical</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Environmental</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Laboratory epidemiologic</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etc.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that there is one disease that is highly likely to be affecting the animal(s).</a:t>
            </a: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240627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a:t>
            </a:r>
            <a:r>
              <a:rPr lang="en-AU" sz="1200" b="1" kern="1200" dirty="0" smtClean="0">
                <a:solidFill>
                  <a:schemeClr val="tx1"/>
                </a:solidFill>
                <a:effectLst/>
                <a:latin typeface="+mn-lt"/>
                <a:ea typeface="+mn-ea"/>
                <a:cs typeface="+mn-cs"/>
              </a:rPr>
              <a:t>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 completion of Puk Paimin’s visit to Budi’s farm,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after taking a detailed history,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conducting a clinical exam,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taking samples for laboratory testing,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following up on response to treatment,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and finally analysing the results of each part of the investigation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 reaches a very short</a:t>
            </a:r>
            <a:r>
              <a:rPr lang="en-AU" sz="1200" kern="1200" baseline="0" dirty="0" smtClean="0">
                <a:solidFill>
                  <a:schemeClr val="tx1"/>
                </a:solidFill>
                <a:effectLst/>
                <a:latin typeface="+mn-lt"/>
                <a:ea typeface="+mn-ea"/>
                <a:cs typeface="+mn-cs"/>
              </a:rPr>
              <a:t> list of differential </a:t>
            </a:r>
            <a:r>
              <a:rPr lang="en-AU" sz="1200" kern="1200" dirty="0" smtClean="0">
                <a:solidFill>
                  <a:schemeClr val="tx1"/>
                </a:solidFill>
                <a:effectLst/>
                <a:latin typeface="+mn-lt"/>
                <a:ea typeface="+mn-ea"/>
                <a:cs typeface="+mn-cs"/>
              </a:rPr>
              <a:t>diagnoses or maybe a</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definitive</a:t>
            </a:r>
            <a:r>
              <a:rPr lang="en-AU" sz="1200" kern="1200" baseline="0" dirty="0" smtClean="0">
                <a:solidFill>
                  <a:schemeClr val="tx1"/>
                </a:solidFill>
                <a:effectLst/>
                <a:latin typeface="+mn-lt"/>
                <a:ea typeface="+mn-ea"/>
                <a:cs typeface="+mn-cs"/>
              </a:rPr>
              <a:t> diagnosis</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Through this we have discussed how diseases affect animals, </a:t>
            </a:r>
          </a:p>
          <a:p>
            <a:r>
              <a:rPr lang="en-AU" sz="1200" kern="1200" dirty="0" smtClean="0">
                <a:solidFill>
                  <a:schemeClr val="tx1"/>
                </a:solidFill>
                <a:effectLst/>
                <a:latin typeface="+mn-lt"/>
                <a:ea typeface="+mn-ea"/>
                <a:cs typeface="+mn-cs"/>
              </a:rPr>
              <a:t>what signs, syndromes, differential diagnoses, and definitive diagnosis are </a:t>
            </a:r>
          </a:p>
          <a:p>
            <a:r>
              <a:rPr lang="en-AU" sz="1200" kern="1200" dirty="0" smtClean="0">
                <a:solidFill>
                  <a:schemeClr val="tx1"/>
                </a:solidFill>
                <a:effectLst/>
                <a:latin typeface="+mn-lt"/>
                <a:ea typeface="+mn-ea"/>
                <a:cs typeface="+mn-cs"/>
              </a:rPr>
              <a:t>and how each of these are important for you work in disease investigation and reporting to iSIKHNAS </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171402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VOICE OVER</a:t>
            </a:r>
          </a:p>
          <a:p>
            <a:endParaRPr lang="en-AU" baseline="0" dirty="0" smtClean="0"/>
          </a:p>
          <a:p>
            <a:r>
              <a:rPr lang="en-AU" baseline="0" dirty="0" smtClean="0"/>
              <a:t>D</a:t>
            </a:r>
            <a:r>
              <a:rPr lang="en-AU" dirty="0" smtClean="0"/>
              <a:t>uring</a:t>
            </a:r>
            <a:r>
              <a:rPr lang="en-AU" baseline="0" dirty="0" smtClean="0"/>
              <a:t> </a:t>
            </a:r>
            <a:r>
              <a:rPr lang="en-AU" baseline="0" dirty="0" smtClean="0"/>
              <a:t>this session, we looking </a:t>
            </a:r>
            <a:r>
              <a:rPr lang="en-AU" baseline="0" dirty="0" smtClean="0"/>
              <a:t>at</a:t>
            </a:r>
            <a:endParaRPr lang="en-AU" baseline="0" dirty="0" smtClean="0"/>
          </a:p>
          <a:p>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how diseases affect animals,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what signs, syndromes, differential diagnoses, and definitive diagnosis are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and how each of these are important for you work in disease investigation and reporting to iSIKHNAS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baseline="0" dirty="0" smtClean="0"/>
              <a:t>D</a:t>
            </a:r>
            <a:r>
              <a:rPr lang="en-AU" dirty="0" smtClean="0"/>
              <a:t>uring</a:t>
            </a:r>
            <a:r>
              <a:rPr lang="en-AU" baseline="0" dirty="0" smtClean="0"/>
              <a:t> </a:t>
            </a:r>
            <a:r>
              <a:rPr lang="en-AU" baseline="0" dirty="0" smtClean="0"/>
              <a:t>this session, we will be looking at </a:t>
            </a:r>
            <a:r>
              <a:rPr lang="en-AU" sz="1200" kern="1200" dirty="0" smtClean="0">
                <a:solidFill>
                  <a:schemeClr val="tx1"/>
                </a:solidFill>
                <a:effectLst/>
                <a:latin typeface="+mn-lt"/>
                <a:ea typeface="+mn-ea"/>
                <a:cs typeface="+mn-cs"/>
              </a:rPr>
              <a:t>animal health and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Specifically we will talk about the effect of disease on animals, how we classify an animal is sick, and what signs</a:t>
            </a:r>
            <a:r>
              <a:rPr lang="en-AU" sz="1200" kern="1200" baseline="0" dirty="0" smtClean="0">
                <a:solidFill>
                  <a:schemeClr val="tx1"/>
                </a:solidFill>
                <a:effectLst/>
                <a:latin typeface="+mn-lt"/>
                <a:ea typeface="+mn-ea"/>
                <a:cs typeface="+mn-cs"/>
              </a:rPr>
              <a:t> and</a:t>
            </a:r>
            <a:r>
              <a:rPr lang="en-AU" sz="1200" kern="1200" dirty="0" smtClean="0">
                <a:solidFill>
                  <a:schemeClr val="tx1"/>
                </a:solidFill>
                <a:effectLst/>
                <a:latin typeface="+mn-lt"/>
                <a:ea typeface="+mn-ea"/>
                <a:cs typeface="+mn-cs"/>
              </a:rPr>
              <a:t> syndromes</a:t>
            </a:r>
            <a:r>
              <a:rPr lang="en-AU" sz="1200" kern="1200" baseline="0" dirty="0" smtClean="0">
                <a:solidFill>
                  <a:schemeClr val="tx1"/>
                </a:solidFill>
                <a:effectLst/>
                <a:latin typeface="+mn-lt"/>
                <a:ea typeface="+mn-ea"/>
                <a:cs typeface="+mn-cs"/>
              </a:rPr>
              <a:t> are.</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Knowing how diseases affect animals helps you to interpret the signs you see.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Understanding signs, syndromes, differential diagnoses, and definitive diagnosis is important because they will help with disease investigations.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Consistency in your, and other peoples, reporting to iSIKHNAS will help everyone interpret iSIKHNAS data.  With this data you will be able to monitor disease in your area more efficiently.</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a:t>
            </a:r>
            <a:r>
              <a:rPr lang="en-AU" sz="1200" b="1" kern="1200" dirty="0" smtClean="0">
                <a:solidFill>
                  <a:schemeClr val="tx1"/>
                </a:solidFill>
                <a:effectLst/>
                <a:latin typeface="+mn-lt"/>
                <a:ea typeface="+mn-ea"/>
                <a:cs typeface="+mn-cs"/>
              </a:rPr>
              <a:t>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Yesterday Budi reported to his</a:t>
            </a:r>
            <a:r>
              <a:rPr lang="en-AU" sz="1200" kern="1200" baseline="0" dirty="0" smtClean="0">
                <a:solidFill>
                  <a:schemeClr val="tx1"/>
                </a:solidFill>
                <a:effectLst/>
                <a:latin typeface="+mn-lt"/>
                <a:ea typeface="+mn-ea"/>
                <a:cs typeface="+mn-cs"/>
              </a:rPr>
              <a:t> local Pelsa that </a:t>
            </a:r>
            <a:r>
              <a:rPr lang="en-AU" sz="1200" kern="1200" dirty="0" smtClean="0">
                <a:solidFill>
                  <a:schemeClr val="tx1"/>
                </a:solidFill>
                <a:effectLst/>
                <a:latin typeface="+mn-lt"/>
                <a:ea typeface="+mn-ea"/>
                <a:cs typeface="+mn-cs"/>
              </a:rPr>
              <a:t>one of his cows was lame. The Pelsa sent a General Signs report (Tanda Umum) to iSIKHNAS.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(the para-vet) received the notification from iSIKHNAS and talks to Budi.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Budi tells Pak Paimin that there is one cow that is lame and she has been lame for several weeks now. She is skinny and her calf is weak. There are also 2 cows with diarrhoea.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listens to Pak Budi describe the lame cow and comes up with a list of possible causes (differential diagnoses) for this situation. They include: injury, abscess, infectious diseases (brucellosis, black leg, etc.), or trauma (broken leg).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2 cows that have diarrhoea could be sick because of parasites, grain overload, bacterial infection, or liver disease from poisons. These diseases are differential diagnoses for diarrhoea in cows.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decides to conduct a farm visit to get more information to narrow down the list. </a:t>
            </a: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66802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a:t>
            </a:r>
            <a:r>
              <a:rPr lang="en-AU" sz="1200" b="1" kern="1200" dirty="0" smtClean="0">
                <a:solidFill>
                  <a:schemeClr val="tx1"/>
                </a:solidFill>
                <a:effectLst/>
                <a:latin typeface="+mn-lt"/>
                <a:ea typeface="+mn-ea"/>
                <a:cs typeface="+mn-cs"/>
              </a:rPr>
              <a:t>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this story farmer Budi has identified some of his animals that have reduced performance.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can be due to an infectious disease or sometimes by non-infectious causes that reduces performance.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Non-infectious causes of poor performance include animals that are offered poor quality feed, not enough feed, or feed and water that may be spoiled.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These animals may show signs that are similar to signs of infectious diseases:</a:t>
            </a:r>
          </a:p>
          <a:p>
            <a:r>
              <a:rPr lang="en-AU" sz="1200" kern="1200" dirty="0" smtClean="0">
                <a:solidFill>
                  <a:schemeClr val="tx1"/>
                </a:solidFill>
                <a:effectLst/>
                <a:latin typeface="+mn-lt"/>
                <a:ea typeface="+mn-ea"/>
                <a:cs typeface="+mn-cs"/>
              </a:rPr>
              <a:t>Such as reduced eating and drinking resulting in a loss of condition</a:t>
            </a:r>
          </a:p>
          <a:p>
            <a:r>
              <a:rPr lang="en-AU" sz="1200" kern="1200" dirty="0" smtClean="0">
                <a:solidFill>
                  <a:schemeClr val="tx1"/>
                </a:solidFill>
                <a:effectLst/>
                <a:latin typeface="+mn-lt"/>
                <a:ea typeface="+mn-ea"/>
                <a:cs typeface="+mn-cs"/>
              </a:rPr>
              <a:t>Thinking in this way will help you identify other possible causes for signs of disease.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 Budi’s lame cow maybe showing reduced performance due to an injury like a dislocated hip.</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Just as epidemiology skills can be applied to disease investigations they can be applied to investigations into non-infectious causes of poor performance such as poor</a:t>
            </a:r>
            <a:r>
              <a:rPr lang="en-AU" sz="1200" kern="1200" baseline="0" dirty="0" smtClean="0">
                <a:solidFill>
                  <a:schemeClr val="tx1"/>
                </a:solidFill>
                <a:effectLst/>
                <a:latin typeface="+mn-lt"/>
                <a:ea typeface="+mn-ea"/>
                <a:cs typeface="+mn-cs"/>
              </a:rPr>
              <a:t> feed</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136861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a:t>
            </a:r>
            <a:r>
              <a:rPr lang="en-AU" sz="1200" b="1" kern="1200" dirty="0" smtClean="0">
                <a:solidFill>
                  <a:schemeClr val="tx1"/>
                </a:solidFill>
                <a:effectLst/>
                <a:latin typeface="+mn-lt"/>
                <a:ea typeface="+mn-ea"/>
                <a:cs typeface="+mn-cs"/>
              </a:rPr>
              <a:t>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Most diseases cause animals to change their behaviour and look sick. They often reduce health and are useful in production and may result in death of the animal.</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Infectious diseases can make animals feel sick, develop a fever and they may stop eating or drinking for a period of time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It is important for farmers to watch or monitor their animals in order to be able to tell when a problem is present.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Many signs of disease are easily observed by people without veterinary training.</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People who spend a lot of time with their animals every day will be able to detect small changes in behaviour. These changes can indicate an animal may be getting sick.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Signs of disease that are easy to see include lameness, pinkeye, coughing, diarrhoea, severe weight loss and death.</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Signs of disease that may be harder to see include infertility and reduced weight gain or milk production.</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182550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a:t>
            </a:r>
            <a:r>
              <a:rPr lang="en-AU" sz="1200" b="1" kern="1200" dirty="0" smtClean="0">
                <a:solidFill>
                  <a:schemeClr val="tx1"/>
                </a:solidFill>
                <a:effectLst/>
                <a:latin typeface="+mn-lt"/>
                <a:ea typeface="+mn-ea"/>
                <a:cs typeface="+mn-cs"/>
              </a:rPr>
              <a:t>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Farmers and animal health workers look for signs </a:t>
            </a:r>
            <a:r>
              <a:rPr lang="en-AU" sz="1200" kern="1200" dirty="0" smtClean="0">
                <a:solidFill>
                  <a:schemeClr val="tx1"/>
                </a:solidFill>
                <a:effectLst/>
                <a:latin typeface="+mn-lt"/>
                <a:ea typeface="+mn-ea"/>
                <a:cs typeface="+mn-cs"/>
              </a:rPr>
              <a:t>of </a:t>
            </a:r>
            <a:r>
              <a:rPr lang="en-AU" sz="1200" kern="1200" dirty="0" smtClean="0">
                <a:solidFill>
                  <a:schemeClr val="tx1"/>
                </a:solidFill>
                <a:effectLst/>
                <a:latin typeface="+mn-lt"/>
                <a:ea typeface="+mn-ea"/>
                <a:cs typeface="+mn-cs"/>
              </a:rPr>
              <a:t>disease when checking animals.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Examples of signs that Pelsa use for iSIKHNAS include:</a:t>
            </a:r>
          </a:p>
          <a:p>
            <a:r>
              <a:rPr lang="en-AU" sz="1200" kern="1200" dirty="0" smtClean="0">
                <a:solidFill>
                  <a:schemeClr val="tx1"/>
                </a:solidFill>
                <a:effectLst/>
                <a:latin typeface="+mn-lt"/>
                <a:ea typeface="+mn-ea"/>
                <a:cs typeface="+mn-cs"/>
              </a:rPr>
              <a:t> sudden death, fever, injuries, lameness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Para-veterinarians and other technical staff are trained to conduct clinical examinations to look for signs of disease.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They may look at changes in temperature, respiratory sounds, heart rate, and respiratory rate to indicate an animal maybe diseased.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Signs of disease provide us with an indication of the organs that are affected.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examples are: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Diarrhoea indicates diseases that affect gut motility or absorption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Coughing and difficulty breathing indicates disease of the lungs or airways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Saliva drooling from the mouth indicates inability to swallow either due to nervous system disease, physical obstruction of the throat, or an increased in production of saliva</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Lameness or altered gait may indicate disease or injury affecting the leg(s), spine or brain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 important to understand what signs of disease are so when you talk to other people or report to iSIKHNAS we are all using the same terms. It is also important when communicating between yourself and farmers, Dinas staff, and other animal health professionals to avoid confusion.</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13700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Sometimes </a:t>
            </a:r>
            <a:r>
              <a:rPr lang="en-AU" sz="1200" kern="1200" dirty="0" smtClean="0">
                <a:solidFill>
                  <a:schemeClr val="tx1"/>
                </a:solidFill>
                <a:effectLst/>
                <a:latin typeface="+mn-lt"/>
                <a:ea typeface="+mn-ea"/>
                <a:cs typeface="+mn-cs"/>
              </a:rPr>
              <a:t>we see a number of signs that regularly appear together. This can be reported as a syndrome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following respiratory syndrome is an example: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may be defined as: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Any animal that shows one or more of the following clinical signs: coughing, difficulty breathing, nasal discharge, elevated respiratory rate, and so on.</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170117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iSIKHNAS system uses specific syndromes to identify possible cases of a priority disease.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These syndromes are: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Sudden increase in</a:t>
            </a:r>
            <a:r>
              <a:rPr lang="en-AU" sz="1200" kern="1200" baseline="0" dirty="0" smtClean="0">
                <a:solidFill>
                  <a:schemeClr val="tx1"/>
                </a:solidFill>
                <a:effectLst/>
                <a:latin typeface="+mn-lt"/>
                <a:ea typeface="+mn-ea"/>
                <a:cs typeface="+mn-cs"/>
              </a:rPr>
              <a:t> chickens or other poultry</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Abortion in the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trimester or swollen joints in cattle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Sudden death with blood from the orifices in cattle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Limping, excessive salivation, and vesicles on the mouth/foot/teat in cattle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Changes in behaviour, increased aggression or depression, hyper-salivation, and biting in dogs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High fever, conjunctivitis, and increase mortality in pigs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Highly contagious, or high mortality, or zoonotic, or unusual signs or behaviour, or exotic</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iSIKHNAS uses broad syndromes because the diseases of interest are very important and we don’t want to miss any cases.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It is okay to report animals with these syndromes to find out after the investigation that they have another disease and not the disease of interest.</a:t>
            </a: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362234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a:t>
            </a:r>
            <a:r>
              <a:rPr lang="en-AU" b="1" dirty="0" smtClean="0"/>
              <a:t>OVER</a:t>
            </a:r>
          </a:p>
          <a:p>
            <a:endParaRPr lang="en-AU" b="1" dirty="0" smtClean="0"/>
          </a:p>
          <a:p>
            <a:r>
              <a:rPr lang="en-AU" sz="1200" kern="1200" dirty="0" smtClean="0">
                <a:solidFill>
                  <a:schemeClr val="tx1"/>
                </a:solidFill>
                <a:effectLst/>
                <a:latin typeface="+mn-lt"/>
                <a:ea typeface="+mn-ea"/>
                <a:cs typeface="+mn-cs"/>
              </a:rPr>
              <a:t>At Budi’s farm there were the 2 cows with diarrhoea.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created a list of disease that could cause the clinical sign before he arrived.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Parasites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Grain overload</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Poisoning</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Salmonella</a:t>
            </a:r>
            <a:r>
              <a:rPr lang="en-AU" sz="1200" kern="1200" baseline="0" dirty="0" smtClean="0">
                <a:solidFill>
                  <a:schemeClr val="tx1"/>
                </a:solidFill>
                <a:effectLst/>
                <a:latin typeface="+mn-lt"/>
                <a:ea typeface="+mn-ea"/>
                <a:cs typeface="+mn-cs"/>
              </a:rPr>
              <a:t> infection in the gut (bacteria)</a:t>
            </a:r>
          </a:p>
          <a:p>
            <a:pPr marL="171450" indent="-171450">
              <a:buFont typeface="Arial" panose="020B0604020202020204" pitchFamily="34" charset="0"/>
              <a:buChar char="•"/>
            </a:pPr>
            <a:r>
              <a:rPr lang="en-AU" sz="1200" kern="1200" baseline="0" dirty="0" smtClean="0">
                <a:solidFill>
                  <a:schemeClr val="tx1"/>
                </a:solidFill>
                <a:effectLst/>
                <a:latin typeface="+mn-lt"/>
                <a:ea typeface="+mn-ea"/>
                <a:cs typeface="+mn-cs"/>
              </a:rPr>
              <a:t>Johne’s disease (bacteria)</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Bovine viral diarrhoea (virus)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Very rich,</a:t>
            </a:r>
            <a:r>
              <a:rPr lang="en-AU" sz="1200" kern="1200" baseline="0" dirty="0" smtClean="0">
                <a:solidFill>
                  <a:schemeClr val="tx1"/>
                </a:solidFill>
                <a:effectLst/>
                <a:latin typeface="+mn-lt"/>
                <a:ea typeface="+mn-ea"/>
                <a:cs typeface="+mn-cs"/>
              </a:rPr>
              <a:t> fresh pasture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With some more information from Budi on the history of the animals Pak Paimen can rule out some of these diseases or he may want to investigate some of the possibilities more intensively.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Once Pak Paimen has finished a clinical exam he may rule out some more of the diseases and he may want to take some samples to investigate a certain possibility more intensively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[make text box appear at end of voice over for this slide and give some time for the participants to read the</a:t>
            </a:r>
            <a:r>
              <a:rPr lang="en-AU" sz="1200" kern="1200" baseline="0" dirty="0" smtClean="0">
                <a:solidFill>
                  <a:schemeClr val="tx1"/>
                </a:solidFill>
                <a:effectLst/>
                <a:latin typeface="+mn-lt"/>
                <a:ea typeface="+mn-ea"/>
                <a:cs typeface="+mn-cs"/>
              </a:rPr>
              <a:t> words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405680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lstStyle/>
          <a:p>
            <a:r>
              <a:rPr lang="en-AU" dirty="0" smtClean="0"/>
              <a:t>Session </a:t>
            </a:r>
            <a:r>
              <a:rPr lang="en-AU" dirty="0"/>
              <a:t>3</a:t>
            </a:r>
            <a:r>
              <a:rPr lang="en-AU" dirty="0" smtClean="0"/>
              <a:t> – Signs, Syndrome, and making a diagnosis</a:t>
            </a:r>
          </a:p>
          <a:p>
            <a:r>
              <a:rPr lang="en-AU" dirty="0" smtClean="0"/>
              <a:t>Recorded </a:t>
            </a:r>
            <a:r>
              <a:rPr lang="en-AU" dirty="0" smtClean="0"/>
              <a:t>PowerPoint </a:t>
            </a:r>
            <a:r>
              <a:rPr lang="en-AU" dirty="0" smtClean="0"/>
              <a:t>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Differential diagnosis</a:t>
            </a:r>
            <a:endParaRPr lang="en-AU" b="1" dirty="0"/>
          </a:p>
        </p:txBody>
      </p:sp>
      <p:sp>
        <p:nvSpPr>
          <p:cNvPr id="3" name="Content Placeholder 2"/>
          <p:cNvSpPr>
            <a:spLocks noGrp="1"/>
          </p:cNvSpPr>
          <p:nvPr>
            <p:ph idx="1"/>
          </p:nvPr>
        </p:nvSpPr>
        <p:spPr>
          <a:xfrm>
            <a:off x="282352" y="1484784"/>
            <a:ext cx="8579296" cy="2808312"/>
          </a:xfrm>
        </p:spPr>
        <p:txBody>
          <a:bodyPr>
            <a:normAutofit fontScale="70000" lnSpcReduction="20000"/>
          </a:bodyPr>
          <a:lstStyle/>
          <a:p>
            <a:r>
              <a:rPr lang="en-AU" dirty="0" smtClean="0"/>
              <a:t>A </a:t>
            </a:r>
            <a:r>
              <a:rPr lang="en-AU" dirty="0"/>
              <a:t>differential diagnosis is a disease that could cause the clinical signs that have been </a:t>
            </a:r>
            <a:r>
              <a:rPr lang="en-AU" dirty="0" smtClean="0"/>
              <a:t>observed</a:t>
            </a:r>
          </a:p>
          <a:p>
            <a:endParaRPr lang="en-AU" dirty="0" smtClean="0"/>
          </a:p>
          <a:p>
            <a:r>
              <a:rPr lang="en-AU" dirty="0" smtClean="0"/>
              <a:t>Often </a:t>
            </a:r>
            <a:r>
              <a:rPr lang="en-AU" dirty="0"/>
              <a:t>there is more than one disease that can cause the same signs. </a:t>
            </a:r>
            <a:endParaRPr lang="en-AU" dirty="0" smtClean="0"/>
          </a:p>
          <a:p>
            <a:endParaRPr lang="en-AU" dirty="0"/>
          </a:p>
          <a:p>
            <a:r>
              <a:rPr lang="en-AU" dirty="0" smtClean="0"/>
              <a:t>When </a:t>
            </a:r>
            <a:r>
              <a:rPr lang="en-AU" dirty="0"/>
              <a:t>sick animals are examined it is common to produce a list of multiple differential diagnoses as possible diseases that could be affecting the animals</a:t>
            </a:r>
            <a:r>
              <a:rPr lang="en-AU" dirty="0" smtClean="0"/>
              <a:t>.</a:t>
            </a:r>
          </a:p>
          <a:p>
            <a:endParaRPr lang="en-AU" dirty="0" smtClean="0"/>
          </a:p>
          <a:p>
            <a:endParaRPr lang="en-AU" dirty="0" smtClean="0"/>
          </a:p>
        </p:txBody>
      </p:sp>
    </p:spTree>
    <p:extLst>
      <p:ext uri="{BB962C8B-B14F-4D97-AF65-F5344CB8AC3E}">
        <p14:creationId xmlns:p14="http://schemas.microsoft.com/office/powerpoint/2010/main" val="3542830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Definitive diagnosis</a:t>
            </a:r>
            <a:endParaRPr lang="en-AU" b="1" dirty="0"/>
          </a:p>
        </p:txBody>
      </p:sp>
      <p:sp>
        <p:nvSpPr>
          <p:cNvPr id="3" name="Content Placeholder 2"/>
          <p:cNvSpPr>
            <a:spLocks noGrp="1"/>
          </p:cNvSpPr>
          <p:nvPr>
            <p:ph idx="1"/>
          </p:nvPr>
        </p:nvSpPr>
        <p:spPr>
          <a:xfrm>
            <a:off x="282352" y="1484784"/>
            <a:ext cx="8579296" cy="3600400"/>
          </a:xfrm>
        </p:spPr>
        <p:txBody>
          <a:bodyPr>
            <a:normAutofit fontScale="92500"/>
          </a:bodyPr>
          <a:lstStyle/>
          <a:p>
            <a:r>
              <a:rPr lang="en-AU" dirty="0" smtClean="0"/>
              <a:t>A </a:t>
            </a:r>
            <a:r>
              <a:rPr lang="en-AU" dirty="0"/>
              <a:t>definitive diagnosis is reached when the </a:t>
            </a:r>
            <a:r>
              <a:rPr lang="en-AU" dirty="0" smtClean="0"/>
              <a:t>veterinarian </a:t>
            </a:r>
            <a:r>
              <a:rPr lang="en-AU" dirty="0"/>
              <a:t>is confident there is one disease that is most likely to be affecting the sick animal(s). </a:t>
            </a:r>
            <a:endParaRPr lang="en-AU" dirty="0" smtClean="0"/>
          </a:p>
          <a:p>
            <a:r>
              <a:rPr lang="en-AU" dirty="0" smtClean="0"/>
              <a:t>The veterinarian </a:t>
            </a:r>
            <a:r>
              <a:rPr lang="en-AU" dirty="0"/>
              <a:t>uses all the diagnostic information available (including history, clinical, environmental, laboratory and epidemiological information</a:t>
            </a:r>
            <a:r>
              <a:rPr lang="en-AU" dirty="0" smtClean="0"/>
              <a:t>).</a:t>
            </a:r>
          </a:p>
        </p:txBody>
      </p:sp>
    </p:spTree>
    <p:extLst>
      <p:ext uri="{BB962C8B-B14F-4D97-AF65-F5344CB8AC3E}">
        <p14:creationId xmlns:p14="http://schemas.microsoft.com/office/powerpoint/2010/main" val="200767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5495"/>
            <a:ext cx="8229600" cy="3700668"/>
          </a:xfrm>
        </p:spPr>
        <p:txBody>
          <a:bodyPr>
            <a:normAutofit/>
          </a:bodyPr>
          <a:lstStyle/>
          <a:p>
            <a:pPr marL="171450" indent="-171450">
              <a:buFont typeface="Arial" panose="020B0604020202020204" pitchFamily="34" charset="0"/>
              <a:buChar char="•"/>
            </a:pPr>
            <a:endParaRPr lang="en-AU" dirty="0"/>
          </a:p>
        </p:txBody>
      </p:sp>
      <p:graphicFrame>
        <p:nvGraphicFramePr>
          <p:cNvPr id="5" name="Object 4"/>
          <p:cNvGraphicFramePr>
            <a:graphicFrameLocks noChangeAspect="1"/>
          </p:cNvGraphicFramePr>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20491"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3950522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a:t>
            </a:r>
            <a:r>
              <a:rPr lang="en-AU" b="1" dirty="0" smtClean="0"/>
              <a:t>3 </a:t>
            </a:r>
            <a:r>
              <a:rPr lang="en-AU" b="1" dirty="0" smtClean="0"/>
              <a:t>- Summary</a:t>
            </a:r>
            <a:endParaRPr lang="en-AU" b="1" dirty="0"/>
          </a:p>
        </p:txBody>
      </p:sp>
      <p:sp>
        <p:nvSpPr>
          <p:cNvPr id="3" name="Content Placeholder 2"/>
          <p:cNvSpPr>
            <a:spLocks noGrp="1"/>
          </p:cNvSpPr>
          <p:nvPr>
            <p:ph idx="1"/>
          </p:nvPr>
        </p:nvSpPr>
        <p:spPr>
          <a:xfrm>
            <a:off x="251520" y="1268760"/>
            <a:ext cx="8712968" cy="4857403"/>
          </a:xfrm>
        </p:spPr>
        <p:txBody>
          <a:bodyPr>
            <a:normAutofit fontScale="70000" lnSpcReduction="20000"/>
          </a:bodyPr>
          <a:lstStyle/>
          <a:p>
            <a:pPr lvl="0"/>
            <a:r>
              <a:rPr lang="en-AU" b="1" dirty="0"/>
              <a:t>Diseases</a:t>
            </a:r>
            <a:r>
              <a:rPr lang="en-AU" dirty="0"/>
              <a:t> in animals will often result in reduced health and production and may result in death</a:t>
            </a:r>
          </a:p>
          <a:p>
            <a:pPr lvl="0"/>
            <a:endParaRPr lang="en-AU" dirty="0"/>
          </a:p>
          <a:p>
            <a:pPr lvl="0"/>
            <a:r>
              <a:rPr lang="en-AU" b="1" dirty="0"/>
              <a:t>Signs</a:t>
            </a:r>
            <a:r>
              <a:rPr lang="en-AU" dirty="0"/>
              <a:t> are changes in an animal that are caused by disease and that people can detect</a:t>
            </a:r>
          </a:p>
          <a:p>
            <a:pPr lvl="0"/>
            <a:endParaRPr lang="en-AU" dirty="0"/>
          </a:p>
          <a:p>
            <a:pPr lvl="0"/>
            <a:r>
              <a:rPr lang="en-AU" b="1" dirty="0"/>
              <a:t>Syndrome</a:t>
            </a:r>
            <a:r>
              <a:rPr lang="en-AU" dirty="0"/>
              <a:t> refers to a particular sign or a group of signs that can be easily recognised and which may indicate a particular important disease</a:t>
            </a:r>
          </a:p>
          <a:p>
            <a:pPr lvl="0"/>
            <a:endParaRPr lang="en-AU" dirty="0"/>
          </a:p>
          <a:p>
            <a:pPr lvl="0"/>
            <a:r>
              <a:rPr lang="en-AU" dirty="0"/>
              <a:t>A </a:t>
            </a:r>
            <a:r>
              <a:rPr lang="en-AU" b="1" dirty="0"/>
              <a:t>differential diagnosis</a:t>
            </a:r>
            <a:r>
              <a:rPr lang="en-AU" dirty="0"/>
              <a:t> is a disease that could cause the clinical signs that have been observed. Often there is more than one disease that can cause the same signs</a:t>
            </a:r>
          </a:p>
          <a:p>
            <a:pPr lvl="0"/>
            <a:endParaRPr lang="en-AU" dirty="0"/>
          </a:p>
          <a:p>
            <a:pPr lvl="0"/>
            <a:r>
              <a:rPr lang="en-AU" dirty="0"/>
              <a:t>A </a:t>
            </a:r>
            <a:r>
              <a:rPr lang="en-AU" b="1" dirty="0"/>
              <a:t>definitive diagnosis</a:t>
            </a:r>
            <a:r>
              <a:rPr lang="en-AU" dirty="0"/>
              <a:t> is reached when the veterinarian is confident there is one disease that is most likely to be affecting the sick animal(s)</a:t>
            </a:r>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a:t>
            </a:r>
            <a:r>
              <a:rPr lang="en-AU" b="1" dirty="0" smtClean="0"/>
              <a:t>3 we </a:t>
            </a:r>
            <a:r>
              <a:rPr lang="en-AU" b="1" dirty="0"/>
              <a:t>will explore:</a:t>
            </a:r>
            <a:endParaRPr lang="en-AU" b="1" dirty="0"/>
          </a:p>
        </p:txBody>
      </p:sp>
      <p:sp>
        <p:nvSpPr>
          <p:cNvPr id="3" name="Content Placeholder 2"/>
          <p:cNvSpPr>
            <a:spLocks noGrp="1"/>
          </p:cNvSpPr>
          <p:nvPr>
            <p:ph idx="1"/>
          </p:nvPr>
        </p:nvSpPr>
        <p:spPr/>
        <p:txBody>
          <a:bodyPr>
            <a:normAutofit fontScale="92500" lnSpcReduction="10000"/>
          </a:bodyPr>
          <a:lstStyle/>
          <a:p>
            <a:pPr marL="171450" indent="-171450">
              <a:buFont typeface="Arial" panose="020B0604020202020204" pitchFamily="34" charset="0"/>
              <a:buChar char="•"/>
            </a:pPr>
            <a:r>
              <a:rPr lang="en-AU" dirty="0" smtClean="0"/>
              <a:t>The effect </a:t>
            </a:r>
            <a:r>
              <a:rPr lang="en-AU" dirty="0"/>
              <a:t>of disease on animal health and </a:t>
            </a:r>
            <a:r>
              <a:rPr lang="en-AU" dirty="0" smtClean="0"/>
              <a:t>production</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Signs of </a:t>
            </a:r>
            <a:r>
              <a:rPr lang="en-AU" dirty="0" smtClean="0"/>
              <a:t>disease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Syndromes and why they are </a:t>
            </a:r>
            <a:r>
              <a:rPr lang="en-AU" dirty="0" smtClean="0"/>
              <a:t>useful</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Diagnoses and the difference between differential diagnoses and a definitive diagnosis</a:t>
            </a:r>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5495"/>
            <a:ext cx="8229600" cy="3700668"/>
          </a:xfrm>
        </p:spPr>
        <p:txBody>
          <a:bodyPr>
            <a:normAutofit fontScale="70000" lnSpcReduction="20000"/>
          </a:bodyPr>
          <a:lstStyle/>
          <a:p>
            <a:pPr marL="171450" indent="-171450">
              <a:buFont typeface="Arial" panose="020B0604020202020204" pitchFamily="34" charset="0"/>
              <a:buChar char="•"/>
            </a:pPr>
            <a:r>
              <a:rPr lang="en-AU" dirty="0"/>
              <a:t>1 cow that is </a:t>
            </a:r>
            <a:r>
              <a:rPr lang="en-AU" dirty="0" smtClean="0"/>
              <a:t>lame</a:t>
            </a:r>
          </a:p>
          <a:p>
            <a:pPr marL="571500" lvl="1" indent="-171450">
              <a:buFont typeface="Arial" panose="020B0604020202020204" pitchFamily="34" charset="0"/>
              <a:buChar char="•"/>
            </a:pPr>
            <a:r>
              <a:rPr lang="en-AU" dirty="0"/>
              <a:t>injury, abscess, infectious diseases (brucellosis, black leg, etc.), or trauma (broken leg</a:t>
            </a:r>
            <a:r>
              <a:rPr lang="en-AU" dirty="0" smtClean="0"/>
              <a:t>)</a:t>
            </a:r>
          </a:p>
          <a:p>
            <a:pPr marL="57150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smtClean="0"/>
              <a:t>2 </a:t>
            </a:r>
            <a:r>
              <a:rPr lang="en-AU" dirty="0"/>
              <a:t>cows have </a:t>
            </a:r>
            <a:r>
              <a:rPr lang="en-AU" dirty="0" smtClean="0"/>
              <a:t>diarrhoea</a:t>
            </a:r>
          </a:p>
          <a:p>
            <a:pPr marL="571500" lvl="1" indent="-171450">
              <a:buFont typeface="Arial" panose="020B0604020202020204" pitchFamily="34" charset="0"/>
              <a:buChar char="•"/>
            </a:pPr>
            <a:r>
              <a:rPr lang="en-AU" dirty="0" smtClean="0"/>
              <a:t>parasites</a:t>
            </a:r>
            <a:r>
              <a:rPr lang="en-AU" dirty="0"/>
              <a:t>, grain overload, bacterial infection, or liver disease from </a:t>
            </a:r>
            <a:r>
              <a:rPr lang="en-AU" dirty="0" smtClean="0"/>
              <a:t>poisons</a:t>
            </a:r>
          </a:p>
          <a:p>
            <a:pPr marL="57150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They have been kept </a:t>
            </a:r>
            <a:r>
              <a:rPr lang="en-AU" dirty="0" smtClean="0"/>
              <a:t>separate </a:t>
            </a:r>
            <a:r>
              <a:rPr lang="en-AU" dirty="0"/>
              <a:t>from the other cows and don’t have </a:t>
            </a:r>
            <a:r>
              <a:rPr lang="en-AU" dirty="0" smtClean="0"/>
              <a:t>calves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Budi wormed all the cows 3 weeks ago</a:t>
            </a:r>
          </a:p>
        </p:txBody>
      </p:sp>
      <p:graphicFrame>
        <p:nvGraphicFramePr>
          <p:cNvPr id="5" name="Object 4"/>
          <p:cNvGraphicFramePr>
            <a:graphicFrameLocks noChangeAspect="1"/>
          </p:cNvGraphicFramePr>
          <p:nvPr>
            <p:extLst>
              <p:ext uri="{D42A27DB-BD31-4B8C-83A1-F6EECF244321}">
                <p14:modId xmlns:p14="http://schemas.microsoft.com/office/powerpoint/2010/main" val="608613690"/>
              </p:ext>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16398"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2546597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Epidemiology skills</a:t>
            </a:r>
            <a:endParaRPr lang="en-AU" b="1" dirty="0"/>
          </a:p>
        </p:txBody>
      </p:sp>
      <p:sp>
        <p:nvSpPr>
          <p:cNvPr id="3" name="Content Placeholder 2"/>
          <p:cNvSpPr>
            <a:spLocks noGrp="1"/>
          </p:cNvSpPr>
          <p:nvPr>
            <p:ph idx="1"/>
          </p:nvPr>
        </p:nvSpPr>
        <p:spPr>
          <a:xfrm>
            <a:off x="282352" y="1484784"/>
            <a:ext cx="8579296" cy="2808312"/>
          </a:xfrm>
        </p:spPr>
        <p:txBody>
          <a:bodyPr>
            <a:normAutofit/>
          </a:bodyPr>
          <a:lstStyle/>
          <a:p>
            <a:r>
              <a:rPr lang="en-AU" dirty="0" smtClean="0"/>
              <a:t>Epidemiology skills are need in</a:t>
            </a:r>
          </a:p>
          <a:p>
            <a:pPr lvl="1"/>
            <a:r>
              <a:rPr lang="en-AU" dirty="0" smtClean="0"/>
              <a:t>Infectious disease investigations and</a:t>
            </a:r>
          </a:p>
          <a:p>
            <a:pPr lvl="1"/>
            <a:r>
              <a:rPr lang="en-AU" dirty="0" smtClean="0"/>
              <a:t>Investigations into the causes of poor performance</a:t>
            </a:r>
            <a:endParaRPr lang="en-AU" dirty="0"/>
          </a:p>
          <a:p>
            <a:endParaRPr lang="en-AU" dirty="0" smtClean="0"/>
          </a:p>
        </p:txBody>
      </p:sp>
    </p:spTree>
    <p:extLst>
      <p:ext uri="{BB962C8B-B14F-4D97-AF65-F5344CB8AC3E}">
        <p14:creationId xmlns:p14="http://schemas.microsoft.com/office/powerpoint/2010/main" val="185954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Diseases in animals</a:t>
            </a:r>
            <a:endParaRPr lang="en-AU" b="1" dirty="0"/>
          </a:p>
        </p:txBody>
      </p:sp>
      <p:sp>
        <p:nvSpPr>
          <p:cNvPr id="3" name="Content Placeholder 2"/>
          <p:cNvSpPr>
            <a:spLocks noGrp="1"/>
          </p:cNvSpPr>
          <p:nvPr>
            <p:ph idx="1"/>
          </p:nvPr>
        </p:nvSpPr>
        <p:spPr>
          <a:xfrm>
            <a:off x="282352" y="3501008"/>
            <a:ext cx="8579296" cy="2808312"/>
          </a:xfrm>
        </p:spPr>
        <p:txBody>
          <a:bodyPr>
            <a:normAutofit/>
          </a:bodyPr>
          <a:lstStyle/>
          <a:p>
            <a:r>
              <a:rPr lang="en-AU" dirty="0"/>
              <a:t>Disease in animals will often result in reduced health and production, and may result in death</a:t>
            </a:r>
            <a:endParaRPr lang="en-AU"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33433822"/>
              </p:ext>
            </p:extLst>
          </p:nvPr>
        </p:nvGraphicFramePr>
        <p:xfrm>
          <a:off x="3170888" y="1100708"/>
          <a:ext cx="2802223" cy="2354445"/>
        </p:xfrm>
        <a:graphic>
          <a:graphicData uri="http://schemas.openxmlformats.org/presentationml/2006/ole">
            <mc:AlternateContent xmlns:mc="http://schemas.openxmlformats.org/markup-compatibility/2006">
              <mc:Choice xmlns:v="urn:schemas-microsoft-com:vml" Requires="v">
                <p:oleObj spid="_x0000_s17446" r:id="rId4" imgW="13177736" imgH="11085022" progId="Unknown">
                  <p:embed/>
                </p:oleObj>
              </mc:Choice>
              <mc:Fallback>
                <p:oleObj r:id="rId4" imgW="13177736" imgH="11085022" progId="Unknown">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888" y="1100708"/>
                        <a:ext cx="2802223" cy="235444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11302113"/>
              </p:ext>
            </p:extLst>
          </p:nvPr>
        </p:nvGraphicFramePr>
        <p:xfrm>
          <a:off x="276796" y="1490645"/>
          <a:ext cx="2761627" cy="1314357"/>
        </p:xfrm>
        <a:graphic>
          <a:graphicData uri="http://schemas.openxmlformats.org/presentationml/2006/ole">
            <mc:AlternateContent xmlns:mc="http://schemas.openxmlformats.org/markup-compatibility/2006">
              <mc:Choice xmlns:v="urn:schemas-microsoft-com:vml" Requires="v">
                <p:oleObj spid="_x0000_s17447" r:id="rId6" imgW="13177736" imgH="6334298" progId="Unknown">
                  <p:embed/>
                </p:oleObj>
              </mc:Choice>
              <mc:Fallback>
                <p:oleObj r:id="rId6" imgW="13177736" imgH="6334298" progId="Unknown">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796" y="1490645"/>
                        <a:ext cx="2761627" cy="1314357"/>
                      </a:xfrm>
                      <a:prstGeom prst="rect">
                        <a:avLst/>
                      </a:prstGeom>
                      <a:noFill/>
                    </p:spPr>
                  </p:pic>
                </p:oleObj>
              </mc:Fallback>
            </mc:AlternateContent>
          </a:graphicData>
        </a:graphic>
      </p:graphicFrame>
      <p:pic>
        <p:nvPicPr>
          <p:cNvPr id="14" name="Picture 13"/>
          <p:cNvPicPr>
            <a:picLocks noChangeAspect="1"/>
          </p:cNvPicPr>
          <p:nvPr/>
        </p:nvPicPr>
        <p:blipFill>
          <a:blip r:embed="rId8"/>
          <a:stretch>
            <a:fillRect/>
          </a:stretch>
        </p:blipFill>
        <p:spPr>
          <a:xfrm>
            <a:off x="6077495" y="1348412"/>
            <a:ext cx="3066505" cy="1456590"/>
          </a:xfrm>
          <a:prstGeom prst="rect">
            <a:avLst/>
          </a:prstGeom>
        </p:spPr>
      </p:pic>
    </p:spTree>
    <p:extLst>
      <p:ext uri="{BB962C8B-B14F-4D97-AF65-F5344CB8AC3E}">
        <p14:creationId xmlns:p14="http://schemas.microsoft.com/office/powerpoint/2010/main" val="3102193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Diseases in animals</a:t>
            </a:r>
            <a:endParaRPr lang="en-AU" b="1" dirty="0"/>
          </a:p>
        </p:txBody>
      </p:sp>
      <p:sp>
        <p:nvSpPr>
          <p:cNvPr id="3" name="Content Placeholder 2"/>
          <p:cNvSpPr>
            <a:spLocks noGrp="1"/>
          </p:cNvSpPr>
          <p:nvPr>
            <p:ph idx="1"/>
          </p:nvPr>
        </p:nvSpPr>
        <p:spPr>
          <a:xfrm>
            <a:off x="282352" y="3501008"/>
            <a:ext cx="8579296" cy="2808312"/>
          </a:xfrm>
        </p:spPr>
        <p:txBody>
          <a:bodyPr>
            <a:normAutofit/>
          </a:bodyPr>
          <a:lstStyle/>
          <a:p>
            <a:r>
              <a:rPr lang="en-AU" dirty="0"/>
              <a:t>Most signs of disease that we can see just provide an indication of the organs that are present but not necessary the specific disease</a:t>
            </a:r>
            <a:endParaRPr lang="en-AU"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nvGraphicFramePr>
        <p:xfrm>
          <a:off x="3170888" y="1100708"/>
          <a:ext cx="2802223" cy="2354445"/>
        </p:xfrm>
        <a:graphic>
          <a:graphicData uri="http://schemas.openxmlformats.org/presentationml/2006/ole">
            <mc:AlternateContent xmlns:mc="http://schemas.openxmlformats.org/markup-compatibility/2006">
              <mc:Choice xmlns:v="urn:schemas-microsoft-com:vml" Requires="v">
                <p:oleObj spid="_x0000_s18458" r:id="rId4" imgW="13177736" imgH="11085022" progId="Unknown">
                  <p:embed/>
                </p:oleObj>
              </mc:Choice>
              <mc:Fallback>
                <p:oleObj r:id="rId4" imgW="13177736" imgH="11085022"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888" y="1100708"/>
                        <a:ext cx="2802223" cy="235444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17196070"/>
              </p:ext>
            </p:extLst>
          </p:nvPr>
        </p:nvGraphicFramePr>
        <p:xfrm>
          <a:off x="123483" y="1435429"/>
          <a:ext cx="2761627" cy="1314357"/>
        </p:xfrm>
        <a:graphic>
          <a:graphicData uri="http://schemas.openxmlformats.org/presentationml/2006/ole">
            <mc:AlternateContent xmlns:mc="http://schemas.openxmlformats.org/markup-compatibility/2006">
              <mc:Choice xmlns:v="urn:schemas-microsoft-com:vml" Requires="v">
                <p:oleObj spid="_x0000_s18459" r:id="rId6" imgW="13177736" imgH="6334298" progId="Unknown">
                  <p:embed/>
                </p:oleObj>
              </mc:Choice>
              <mc:Fallback>
                <p:oleObj r:id="rId6" imgW="13177736" imgH="6334298" progId="Unknow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483" y="1435429"/>
                        <a:ext cx="2761627" cy="1314357"/>
                      </a:xfrm>
                      <a:prstGeom prst="rect">
                        <a:avLst/>
                      </a:prstGeom>
                      <a:noFill/>
                    </p:spPr>
                  </p:pic>
                </p:oleObj>
              </mc:Fallback>
            </mc:AlternateContent>
          </a:graphicData>
        </a:graphic>
      </p:graphicFrame>
      <p:pic>
        <p:nvPicPr>
          <p:cNvPr id="14" name="Picture 13"/>
          <p:cNvPicPr>
            <a:picLocks noChangeAspect="1"/>
          </p:cNvPicPr>
          <p:nvPr/>
        </p:nvPicPr>
        <p:blipFill>
          <a:blip r:embed="rId8"/>
          <a:stretch>
            <a:fillRect/>
          </a:stretch>
        </p:blipFill>
        <p:spPr>
          <a:xfrm>
            <a:off x="5973111" y="1293196"/>
            <a:ext cx="3066505" cy="1456590"/>
          </a:xfrm>
          <a:prstGeom prst="rect">
            <a:avLst/>
          </a:prstGeom>
        </p:spPr>
      </p:pic>
    </p:spTree>
    <p:extLst>
      <p:ext uri="{BB962C8B-B14F-4D97-AF65-F5344CB8AC3E}">
        <p14:creationId xmlns:p14="http://schemas.microsoft.com/office/powerpoint/2010/main" val="501320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AU" b="1" dirty="0" smtClean="0"/>
              <a:t>Syndromes</a:t>
            </a:r>
            <a:endParaRPr lang="en-AU" b="1" dirty="0"/>
          </a:p>
        </p:txBody>
      </p:sp>
      <p:sp>
        <p:nvSpPr>
          <p:cNvPr id="3" name="Content Placeholder 2"/>
          <p:cNvSpPr>
            <a:spLocks noGrp="1"/>
          </p:cNvSpPr>
          <p:nvPr>
            <p:ph idx="1"/>
          </p:nvPr>
        </p:nvSpPr>
        <p:spPr>
          <a:xfrm>
            <a:off x="282352" y="3212976"/>
            <a:ext cx="8579296" cy="3096344"/>
          </a:xfrm>
        </p:spPr>
        <p:txBody>
          <a:bodyPr>
            <a:normAutofit fontScale="70000" lnSpcReduction="20000"/>
          </a:bodyPr>
          <a:lstStyle/>
          <a:p>
            <a:r>
              <a:rPr lang="en-AU" dirty="0"/>
              <a:t>Syndrome refers to a particular sign or a group of signs that can be easily recognised and which may indicate a particular important </a:t>
            </a:r>
            <a:r>
              <a:rPr lang="en-AU" dirty="0" smtClean="0"/>
              <a:t>disease</a:t>
            </a:r>
          </a:p>
          <a:p>
            <a:endParaRPr lang="en-AU" dirty="0"/>
          </a:p>
          <a:p>
            <a:r>
              <a:rPr lang="en-AU" dirty="0"/>
              <a:t>A respiratory syndrome may be defined as including any animal that shows one or more of the following clinical signs: </a:t>
            </a:r>
          </a:p>
          <a:p>
            <a:pPr lvl="1"/>
            <a:r>
              <a:rPr lang="en-AU" dirty="0" smtClean="0"/>
              <a:t>coughing</a:t>
            </a:r>
            <a:endParaRPr lang="en-AU" dirty="0"/>
          </a:p>
          <a:p>
            <a:pPr lvl="1"/>
            <a:r>
              <a:rPr lang="en-AU" dirty="0"/>
              <a:t>difficulty </a:t>
            </a:r>
            <a:r>
              <a:rPr lang="en-AU" dirty="0" smtClean="0"/>
              <a:t>breathing</a:t>
            </a:r>
            <a:endParaRPr lang="en-AU" dirty="0"/>
          </a:p>
          <a:p>
            <a:pPr lvl="1"/>
            <a:r>
              <a:rPr lang="en-AU" dirty="0"/>
              <a:t>nasal </a:t>
            </a:r>
            <a:r>
              <a:rPr lang="en-AU" dirty="0" smtClean="0"/>
              <a:t>discharge</a:t>
            </a:r>
            <a:endParaRPr lang="en-AU" dirty="0"/>
          </a:p>
          <a:p>
            <a:pPr lvl="1"/>
            <a:r>
              <a:rPr lang="en-AU" dirty="0"/>
              <a:t>elevated respiratory </a:t>
            </a:r>
            <a:r>
              <a:rPr lang="en-AU" dirty="0" smtClean="0"/>
              <a:t>rate</a:t>
            </a:r>
            <a:endParaRPr lang="en-AU" dirty="0"/>
          </a:p>
          <a:p>
            <a:endParaRPr lang="en-AU"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1" name="Object 10"/>
          <p:cNvGraphicFramePr>
            <a:graphicFrameLocks noChangeAspect="1"/>
          </p:cNvGraphicFramePr>
          <p:nvPr>
            <p:extLst>
              <p:ext uri="{D42A27DB-BD31-4B8C-83A1-F6EECF244321}">
                <p14:modId xmlns:p14="http://schemas.microsoft.com/office/powerpoint/2010/main" val="1422837489"/>
              </p:ext>
            </p:extLst>
          </p:nvPr>
        </p:nvGraphicFramePr>
        <p:xfrm>
          <a:off x="2339752" y="1460085"/>
          <a:ext cx="2761627" cy="1314357"/>
        </p:xfrm>
        <a:graphic>
          <a:graphicData uri="http://schemas.openxmlformats.org/presentationml/2006/ole">
            <mc:AlternateContent xmlns:mc="http://schemas.openxmlformats.org/markup-compatibility/2006">
              <mc:Choice xmlns:v="urn:schemas-microsoft-com:vml" Requires="v">
                <p:oleObj spid="_x0000_s19472" r:id="rId4" imgW="13177736" imgH="6334298" progId="Unknown">
                  <p:embed/>
                </p:oleObj>
              </mc:Choice>
              <mc:Fallback>
                <p:oleObj r:id="rId4" imgW="13177736" imgH="6334298"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460085"/>
                        <a:ext cx="2761627" cy="1314357"/>
                      </a:xfrm>
                      <a:prstGeom prst="rect">
                        <a:avLst/>
                      </a:prstGeom>
                      <a:noFill/>
                    </p:spPr>
                  </p:pic>
                </p:oleObj>
              </mc:Fallback>
            </mc:AlternateContent>
          </a:graphicData>
        </a:graphic>
      </p:graphicFrame>
    </p:spTree>
    <p:extLst>
      <p:ext uri="{BB962C8B-B14F-4D97-AF65-F5344CB8AC3E}">
        <p14:creationId xmlns:p14="http://schemas.microsoft.com/office/powerpoint/2010/main" val="2047851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4869160"/>
            <a:ext cx="8229600" cy="1257003"/>
          </a:xfrm>
        </p:spPr>
        <p:txBody>
          <a:bodyPr numCol="2">
            <a:normAutofit fontScale="85000" lnSpcReduction="20000"/>
          </a:bodyPr>
          <a:lstStyle/>
          <a:p>
            <a:r>
              <a:rPr lang="en-AU" sz="2400" dirty="0" smtClean="0"/>
              <a:t>MMU</a:t>
            </a:r>
          </a:p>
          <a:p>
            <a:r>
              <a:rPr lang="en-AU" sz="2400" dirty="0" smtClean="0"/>
              <a:t>KGS</a:t>
            </a:r>
          </a:p>
          <a:p>
            <a:r>
              <a:rPr lang="en-AU" sz="2400" dirty="0" smtClean="0"/>
              <a:t>MTD</a:t>
            </a:r>
          </a:p>
          <a:p>
            <a:r>
              <a:rPr lang="en-AU" sz="2400" dirty="0" smtClean="0"/>
              <a:t>PLL</a:t>
            </a:r>
          </a:p>
          <a:p>
            <a:r>
              <a:rPr lang="en-AU" sz="2400" dirty="0" smtClean="0"/>
              <a:t>GGA</a:t>
            </a:r>
          </a:p>
          <a:p>
            <a:r>
              <a:rPr lang="en-AU" sz="2400" dirty="0" smtClean="0"/>
              <a:t>DMB</a:t>
            </a:r>
          </a:p>
          <a:p>
            <a:r>
              <a:rPr lang="en-AU" sz="2400" dirty="0" smtClean="0"/>
              <a:t>PLB</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78339" y="109024"/>
            <a:ext cx="8587321" cy="3888432"/>
          </a:xfrm>
          <a:prstGeom prst="rect">
            <a:avLst/>
          </a:prstGeom>
        </p:spPr>
      </p:pic>
      <p:sp>
        <p:nvSpPr>
          <p:cNvPr id="4" name="TextBox 3"/>
          <p:cNvSpPr txBox="1"/>
          <p:nvPr/>
        </p:nvSpPr>
        <p:spPr>
          <a:xfrm>
            <a:off x="457200" y="4235777"/>
            <a:ext cx="7272808" cy="646331"/>
          </a:xfrm>
          <a:prstGeom prst="rect">
            <a:avLst/>
          </a:prstGeom>
          <a:noFill/>
        </p:spPr>
        <p:txBody>
          <a:bodyPr wrap="square" rtlCol="0">
            <a:spAutoFit/>
          </a:bodyPr>
          <a:lstStyle/>
          <a:p>
            <a:r>
              <a:rPr lang="en-AU" dirty="0"/>
              <a:t>iSIKHNAS syndrome codes</a:t>
            </a:r>
          </a:p>
          <a:p>
            <a:endParaRPr lang="en-AU" dirty="0"/>
          </a:p>
        </p:txBody>
      </p:sp>
    </p:spTree>
    <p:extLst>
      <p:ext uri="{BB962C8B-B14F-4D97-AF65-F5344CB8AC3E}">
        <p14:creationId xmlns:p14="http://schemas.microsoft.com/office/powerpoint/2010/main" val="4264891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9" name="Content Placeholder 2"/>
          <p:cNvSpPr>
            <a:spLocks noGrp="1"/>
          </p:cNvSpPr>
          <p:nvPr>
            <p:ph idx="1"/>
          </p:nvPr>
        </p:nvSpPr>
        <p:spPr>
          <a:xfrm>
            <a:off x="457200" y="2969568"/>
            <a:ext cx="8229600" cy="3156595"/>
          </a:xfrm>
        </p:spPr>
        <p:txBody>
          <a:bodyPr>
            <a:normAutofit/>
          </a:bodyPr>
          <a:lstStyle/>
          <a:p>
            <a:r>
              <a:rPr lang="en-AU" sz="2400" dirty="0"/>
              <a:t>2 cows with diarrhoea</a:t>
            </a:r>
          </a:p>
          <a:p>
            <a:pPr lvl="1"/>
            <a:endParaRPr lang="en-AU" sz="2000" dirty="0" smtClean="0"/>
          </a:p>
          <a:p>
            <a:pPr lvl="1"/>
            <a:endParaRPr lang="en-AU" sz="2000" dirty="0"/>
          </a:p>
          <a:p>
            <a:endParaRPr lang="en-AU" sz="2000" dirty="0" smtClean="0"/>
          </a:p>
          <a:p>
            <a:pPr lvl="1"/>
            <a:endParaRPr lang="fr-FR" sz="2000" dirty="0"/>
          </a:p>
        </p:txBody>
      </p:sp>
      <p:sp>
        <p:nvSpPr>
          <p:cNvPr id="2" name="Rectangle 10"/>
          <p:cNvSpPr>
            <a:spLocks noChangeArrowheads="1"/>
          </p:cNvSpPr>
          <p:nvPr/>
        </p:nvSpPr>
        <p:spPr bwMode="auto">
          <a:xfrm>
            <a:off x="2195735" y="302027"/>
            <a:ext cx="21880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3" name="Object 2"/>
          <p:cNvGraphicFramePr>
            <a:graphicFrameLocks noChangeAspect="1"/>
          </p:cNvGraphicFramePr>
          <p:nvPr>
            <p:extLst>
              <p:ext uri="{D42A27DB-BD31-4B8C-83A1-F6EECF244321}">
                <p14:modId xmlns:p14="http://schemas.microsoft.com/office/powerpoint/2010/main" val="665348904"/>
              </p:ext>
            </p:extLst>
          </p:nvPr>
        </p:nvGraphicFramePr>
        <p:xfrm>
          <a:off x="2195736" y="302028"/>
          <a:ext cx="3851920" cy="2461582"/>
        </p:xfrm>
        <a:graphic>
          <a:graphicData uri="http://schemas.openxmlformats.org/presentationml/2006/ole">
            <mc:AlternateContent xmlns:mc="http://schemas.openxmlformats.org/markup-compatibility/2006">
              <mc:Choice xmlns:v="urn:schemas-microsoft-com:vml" Requires="v">
                <p:oleObj spid="_x0000_s4125" r:id="rId4" imgW="9883302" imgH="6334298" progId="Unknown">
                  <p:embed/>
                </p:oleObj>
              </mc:Choice>
              <mc:Fallback>
                <p:oleObj r:id="rId4" imgW="9883302" imgH="6334298" progId="Unknown">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2028"/>
                        <a:ext cx="3851920" cy="2461582"/>
                      </a:xfrm>
                      <a:prstGeom prst="rect">
                        <a:avLst/>
                      </a:prstGeom>
                      <a:noFill/>
                    </p:spPr>
                  </p:pic>
                </p:oleObj>
              </mc:Fallback>
            </mc:AlternateContent>
          </a:graphicData>
        </a:graphic>
      </p:graphicFrame>
      <p:sp>
        <p:nvSpPr>
          <p:cNvPr id="4" name="TextBox 3"/>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Tree>
    <p:extLst>
      <p:ext uri="{BB962C8B-B14F-4D97-AF65-F5344CB8AC3E}">
        <p14:creationId xmlns:p14="http://schemas.microsoft.com/office/powerpoint/2010/main" val="1434292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2283</TotalTime>
  <Words>1114</Words>
  <Application>Microsoft Office PowerPoint</Application>
  <PresentationFormat>On-screen Show (4:3)</PresentationFormat>
  <Paragraphs>239</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Office Theme</vt:lpstr>
      <vt:lpstr>Unknown</vt:lpstr>
      <vt:lpstr>Basic Field Epidemiology</vt:lpstr>
      <vt:lpstr>In Session 3 we will explore:</vt:lpstr>
      <vt:lpstr>PowerPoint Presentation</vt:lpstr>
      <vt:lpstr>Epidemiology skills</vt:lpstr>
      <vt:lpstr>Diseases in animals</vt:lpstr>
      <vt:lpstr>Diseases in animals</vt:lpstr>
      <vt:lpstr>Syndromes</vt:lpstr>
      <vt:lpstr>PowerPoint Presentation</vt:lpstr>
      <vt:lpstr>PowerPoint Presentation</vt:lpstr>
      <vt:lpstr>Differential diagnosis</vt:lpstr>
      <vt:lpstr>Definitive diagnosis</vt:lpstr>
      <vt:lpstr>PowerPoint Presentation</vt:lpstr>
      <vt:lpstr>Session 3 - Summary</vt:lpstr>
      <vt:lpstr>Close of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andy way</cp:lastModifiedBy>
  <cp:revision>62</cp:revision>
  <dcterms:created xsi:type="dcterms:W3CDTF">2013-03-15T18:03:41Z</dcterms:created>
  <dcterms:modified xsi:type="dcterms:W3CDTF">2014-02-27T02:07:33Z</dcterms:modified>
</cp:coreProperties>
</file>