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65" r:id="rId3"/>
    <p:sldId id="266" r:id="rId4"/>
    <p:sldId id="267" r:id="rId5"/>
    <p:sldId id="258" r:id="rId6"/>
    <p:sldId id="271" r:id="rId7"/>
    <p:sldId id="263" r:id="rId8"/>
    <p:sldId id="272" r:id="rId9"/>
    <p:sldId id="273" r:id="rId10"/>
    <p:sldId id="274" r:id="rId11"/>
    <p:sldId id="275" r:id="rId12"/>
    <p:sldId id="277" r:id="rId13"/>
    <p:sldId id="27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75" autoAdjust="0"/>
  </p:normalViewPr>
  <p:slideViewPr>
    <p:cSldViewPr snapToObjects="1">
      <p:cViewPr varScale="1">
        <p:scale>
          <a:sx n="81" d="100"/>
          <a:sy n="81" d="100"/>
        </p:scale>
        <p:origin x="24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18/03/2014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Abortion</a:t>
            </a:r>
            <a:r>
              <a:rPr lang="en-AU" b="1" baseline="0" dirty="0" smtClean="0"/>
              <a:t> </a:t>
            </a:r>
            <a:r>
              <a:rPr lang="en-AU" b="1" baseline="0" dirty="0" smtClean="0"/>
              <a:t>in </a:t>
            </a:r>
            <a:r>
              <a:rPr lang="en-AU" b="1" baseline="0" dirty="0" smtClean="0"/>
              <a:t>cows</a:t>
            </a:r>
            <a:endParaRPr lang="en-AU" b="1" baseline="0" dirty="0" smtClean="0"/>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1" baseline="0" dirty="0" smtClean="0"/>
              <a:t>Question 2</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This is for group discussion</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answers may vary depending on the area the participants are from and the prevalence of diseases within that area.</a:t>
            </a:r>
          </a:p>
          <a:p>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Some general issues may include: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There are many causes</a:t>
            </a:r>
            <a:r>
              <a:rPr lang="en-AU" sz="1200" i="0" kern="1200" baseline="0" dirty="0" smtClean="0">
                <a:solidFill>
                  <a:schemeClr val="tx1"/>
                </a:solidFill>
                <a:effectLst/>
                <a:latin typeface="+mn-lt"/>
                <a:ea typeface="+mn-ea"/>
                <a:cs typeface="+mn-cs"/>
              </a:rPr>
              <a:t> that may result in abortion in cows</a:t>
            </a:r>
          </a:p>
          <a:p>
            <a:pPr marL="628650" lvl="1" indent="-171450">
              <a:buFont typeface="Arial" panose="020B0604020202020204" pitchFamily="34" charset="0"/>
              <a:buChar char="•"/>
            </a:pPr>
            <a:r>
              <a:rPr lang="en-AU" sz="1200" i="0" kern="1200" baseline="0" dirty="0" smtClean="0">
                <a:solidFill>
                  <a:schemeClr val="tx1"/>
                </a:solidFill>
                <a:effectLst/>
                <a:latin typeface="+mn-lt"/>
                <a:ea typeface="+mn-ea"/>
                <a:cs typeface="+mn-cs"/>
              </a:rPr>
              <a:t>Up to 5% of pregnant cows may abort each year even under good management</a:t>
            </a:r>
          </a:p>
          <a:p>
            <a:pPr marL="628650" lvl="1" indent="-171450">
              <a:buFont typeface="Arial" panose="020B0604020202020204" pitchFamily="34" charset="0"/>
              <a:buChar char="•"/>
            </a:pPr>
            <a:r>
              <a:rPr lang="en-AU" sz="1200" i="0" kern="1200" baseline="0" dirty="0" smtClean="0">
                <a:solidFill>
                  <a:schemeClr val="tx1"/>
                </a:solidFill>
                <a:effectLst/>
                <a:latin typeface="+mn-lt"/>
                <a:ea typeface="+mn-ea"/>
                <a:cs typeface="+mn-cs"/>
              </a:rPr>
              <a:t>Investigation of abortion often does not identify a diagnosis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Time </a:t>
            </a:r>
            <a:r>
              <a:rPr lang="en-AU" sz="1200" i="0" kern="1200" dirty="0" smtClean="0">
                <a:solidFill>
                  <a:schemeClr val="tx1"/>
                </a:solidFill>
                <a:effectLst/>
                <a:latin typeface="+mn-lt"/>
                <a:ea typeface="+mn-ea"/>
                <a:cs typeface="+mn-cs"/>
              </a:rPr>
              <a:t>delays in:</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reporting to iSIKHNAS</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visiting the property</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collecting the sample</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transport of sample to laboratory</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Organising with the Dinas Vet</a:t>
            </a:r>
            <a:r>
              <a:rPr lang="en-AU" sz="1200" i="0" kern="1200" baseline="0" dirty="0" smtClean="0">
                <a:solidFill>
                  <a:schemeClr val="tx1"/>
                </a:solidFill>
                <a:effectLst/>
                <a:latin typeface="+mn-lt"/>
                <a:ea typeface="+mn-ea"/>
                <a:cs typeface="+mn-cs"/>
              </a:rPr>
              <a:t> and being able to be at the farm at the right time to conduct the investigation</a:t>
            </a:r>
            <a:endParaRPr lang="en-AU" sz="1200" i="0" kern="1200" dirty="0" smtClean="0">
              <a:solidFill>
                <a:schemeClr val="tx1"/>
              </a:solidFill>
              <a:effectLst/>
              <a:latin typeface="+mn-lt"/>
              <a:ea typeface="+mn-ea"/>
              <a:cs typeface="+mn-cs"/>
            </a:endParaRPr>
          </a:p>
          <a:p>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baseline="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83554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Abortion</a:t>
            </a:r>
            <a:r>
              <a:rPr lang="en-AU" b="1" baseline="0" dirty="0" smtClean="0"/>
              <a:t> </a:t>
            </a:r>
            <a:r>
              <a:rPr lang="en-AU" b="1" baseline="0" dirty="0" smtClean="0"/>
              <a:t>in </a:t>
            </a:r>
            <a:r>
              <a:rPr lang="en-AU" b="1" baseline="0" dirty="0" smtClean="0"/>
              <a:t>cows</a:t>
            </a:r>
            <a:endParaRPr lang="en-AU" b="1" baseline="0" dirty="0" smtClean="0"/>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1" baseline="0" dirty="0" smtClean="0"/>
              <a:t>Question 3</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This is for group discussion</a:t>
            </a:r>
          </a:p>
          <a:p>
            <a:endParaRPr lang="en-AU" sz="1200" i="0" kern="1200" dirty="0" smtClean="0">
              <a:solidFill>
                <a:schemeClr val="tx1"/>
              </a:solidFill>
              <a:effectLst/>
              <a:latin typeface="+mn-lt"/>
              <a:ea typeface="+mn-ea"/>
              <a:cs typeface="+mn-cs"/>
            </a:endParaRPr>
          </a:p>
          <a:p>
            <a:r>
              <a:rPr lang="en-AU" sz="1200" b="0" kern="1200" baseline="0" dirty="0" smtClean="0">
                <a:solidFill>
                  <a:schemeClr val="tx1"/>
                </a:solidFill>
                <a:effectLst/>
                <a:latin typeface="+mn-lt"/>
                <a:ea typeface="+mn-ea"/>
                <a:cs typeface="+mn-cs"/>
              </a:rPr>
              <a:t>Review the priority syndrome: KGS – abortion in the third trimester or swollen joints in cattle</a:t>
            </a:r>
          </a:p>
          <a:p>
            <a:endParaRPr lang="en-AU" sz="1200" b="0" kern="1200" baseline="0" dirty="0" smtClean="0">
              <a:solidFill>
                <a:schemeClr val="tx1"/>
              </a:solidFill>
              <a:effectLst/>
              <a:latin typeface="+mn-lt"/>
              <a:ea typeface="+mn-ea"/>
              <a:cs typeface="+mn-cs"/>
            </a:endParaRPr>
          </a:p>
          <a:p>
            <a:r>
              <a:rPr lang="en-AU" sz="1200" b="0" kern="1200" baseline="0" dirty="0" smtClean="0">
                <a:solidFill>
                  <a:schemeClr val="tx1"/>
                </a:solidFill>
                <a:effectLst/>
                <a:latin typeface="+mn-lt"/>
                <a:ea typeface="+mn-ea"/>
                <a:cs typeface="+mn-cs"/>
              </a:rPr>
              <a:t>The syndrome is trying to detect </a:t>
            </a:r>
            <a:r>
              <a:rPr lang="en-AU" sz="1200" b="0" kern="1200" baseline="0" dirty="0" err="1" smtClean="0">
                <a:solidFill>
                  <a:schemeClr val="tx1"/>
                </a:solidFill>
                <a:effectLst/>
                <a:latin typeface="+mn-lt"/>
                <a:ea typeface="+mn-ea"/>
                <a:cs typeface="+mn-cs"/>
              </a:rPr>
              <a:t>Brucella</a:t>
            </a:r>
            <a:r>
              <a:rPr lang="en-AU" sz="1200" b="0" kern="1200" baseline="0" dirty="0" smtClean="0">
                <a:solidFill>
                  <a:schemeClr val="tx1"/>
                </a:solidFill>
                <a:effectLst/>
                <a:latin typeface="+mn-lt"/>
                <a:ea typeface="+mn-ea"/>
                <a:cs typeface="+mn-cs"/>
              </a:rPr>
              <a:t> </a:t>
            </a:r>
            <a:r>
              <a:rPr lang="en-AU" sz="1200" b="0" kern="1200" baseline="0" dirty="0" err="1" smtClean="0">
                <a:solidFill>
                  <a:schemeClr val="tx1"/>
                </a:solidFill>
                <a:effectLst/>
                <a:latin typeface="+mn-lt"/>
                <a:ea typeface="+mn-ea"/>
                <a:cs typeface="+mn-cs"/>
              </a:rPr>
              <a:t>abortus</a:t>
            </a:r>
            <a:r>
              <a:rPr lang="en-AU" sz="1200" b="0" kern="1200" baseline="0" dirty="0" smtClean="0">
                <a:solidFill>
                  <a:schemeClr val="tx1"/>
                </a:solidFill>
                <a:effectLst/>
                <a:latin typeface="+mn-lt"/>
                <a:ea typeface="+mn-ea"/>
                <a:cs typeface="+mn-cs"/>
              </a:rPr>
              <a:t> infections in cattle. </a:t>
            </a:r>
            <a:r>
              <a:rPr lang="en-AU" sz="1200" b="0" kern="1200" baseline="0" dirty="0" err="1" smtClean="0">
                <a:solidFill>
                  <a:schemeClr val="tx1"/>
                </a:solidFill>
                <a:effectLst/>
                <a:latin typeface="+mn-lt"/>
                <a:ea typeface="+mn-ea"/>
                <a:cs typeface="+mn-cs"/>
              </a:rPr>
              <a:t>Brucella</a:t>
            </a:r>
            <a:r>
              <a:rPr lang="en-AU" sz="1200" b="0" kern="1200" baseline="0" dirty="0" smtClean="0">
                <a:solidFill>
                  <a:schemeClr val="tx1"/>
                </a:solidFill>
                <a:effectLst/>
                <a:latin typeface="+mn-lt"/>
                <a:ea typeface="+mn-ea"/>
                <a:cs typeface="+mn-cs"/>
              </a:rPr>
              <a:t> causes abortions in the third trimester (7 months +)</a:t>
            </a:r>
          </a:p>
          <a:p>
            <a:endParaRPr lang="en-AU" sz="1200" b="0" kern="1200" baseline="0" dirty="0" smtClean="0">
              <a:solidFill>
                <a:schemeClr val="tx1"/>
              </a:solidFill>
              <a:effectLst/>
              <a:latin typeface="+mn-lt"/>
              <a:ea typeface="+mn-ea"/>
              <a:cs typeface="+mn-cs"/>
            </a:endParaRPr>
          </a:p>
          <a:p>
            <a:r>
              <a:rPr lang="en-AU" sz="1200" b="0" kern="1200" baseline="0" dirty="0" smtClean="0">
                <a:solidFill>
                  <a:schemeClr val="tx1"/>
                </a:solidFill>
                <a:effectLst/>
                <a:latin typeface="+mn-lt"/>
                <a:ea typeface="+mn-ea"/>
                <a:cs typeface="+mn-cs"/>
              </a:rPr>
              <a:t>Need to gather information about whether Brucellosis has been diagnosed in the region before, are any animals vaccinated, determine stage of gestation when animals aborted.</a:t>
            </a:r>
          </a:p>
          <a:p>
            <a:endParaRPr lang="en-AU" sz="1200" b="0" kern="1200" baseline="0" dirty="0" smtClean="0">
              <a:solidFill>
                <a:schemeClr val="tx1"/>
              </a:solidFill>
              <a:effectLst/>
              <a:latin typeface="+mn-lt"/>
              <a:ea typeface="+mn-ea"/>
              <a:cs typeface="+mn-cs"/>
            </a:endParaRPr>
          </a:p>
          <a:p>
            <a:r>
              <a:rPr lang="en-AU" sz="1200" b="0" kern="1200" baseline="0" dirty="0" smtClean="0">
                <a:solidFill>
                  <a:schemeClr val="tx1"/>
                </a:solidFill>
                <a:effectLst/>
                <a:latin typeface="+mn-lt"/>
                <a:ea typeface="+mn-ea"/>
                <a:cs typeface="+mn-cs"/>
              </a:rPr>
              <a:t>If the signs meet the case definition for the priority syndrome then need to report it to </a:t>
            </a:r>
            <a:r>
              <a:rPr lang="en-AU" sz="1200" b="0" kern="1200" baseline="0" dirty="0" err="1" smtClean="0">
                <a:solidFill>
                  <a:schemeClr val="tx1"/>
                </a:solidFill>
                <a:effectLst/>
                <a:latin typeface="+mn-lt"/>
                <a:ea typeface="+mn-ea"/>
                <a:cs typeface="+mn-cs"/>
              </a:rPr>
              <a:t>iSIKHNAS</a:t>
            </a:r>
            <a:r>
              <a:rPr lang="en-AU" sz="1200" b="0" kern="1200" baseline="0" dirty="0" smtClean="0">
                <a:solidFill>
                  <a:schemeClr val="tx1"/>
                </a:solidFill>
                <a:effectLst/>
                <a:latin typeface="+mn-lt"/>
                <a:ea typeface="+mn-ea"/>
                <a:cs typeface="+mn-cs"/>
              </a:rPr>
              <a:t> and discuss with the vet how to proceed.</a:t>
            </a:r>
          </a:p>
          <a:p>
            <a:endParaRPr lang="en-AU" sz="1200" b="0" kern="1200" baseline="0" dirty="0" smtClean="0">
              <a:solidFill>
                <a:schemeClr val="tx1"/>
              </a:solidFill>
              <a:effectLst/>
              <a:latin typeface="+mn-lt"/>
              <a:ea typeface="+mn-ea"/>
              <a:cs typeface="+mn-cs"/>
            </a:endParaRPr>
          </a:p>
          <a:p>
            <a:r>
              <a:rPr lang="en-AU" sz="1200" b="0" kern="1200" baseline="0" dirty="0" smtClean="0">
                <a:solidFill>
                  <a:schemeClr val="tx1"/>
                </a:solidFill>
                <a:effectLst/>
                <a:latin typeface="+mn-lt"/>
                <a:ea typeface="+mn-ea"/>
                <a:cs typeface="+mn-cs"/>
              </a:rPr>
              <a:t>Probably will need to collect samples to test for Brucellosis – aborted foetus and placenta to send to lab, paired blood samples from aborting cows and some healthy cows (initial blood sample now and a second sample from same animals 2 weeks later). Paired samples look for a rise in antibody to </a:t>
            </a:r>
            <a:r>
              <a:rPr lang="en-AU" sz="1200" b="0" kern="1200" baseline="0" dirty="0" err="1" smtClean="0">
                <a:solidFill>
                  <a:schemeClr val="tx1"/>
                </a:solidFill>
                <a:effectLst/>
                <a:latin typeface="+mn-lt"/>
                <a:ea typeface="+mn-ea"/>
                <a:cs typeface="+mn-cs"/>
              </a:rPr>
              <a:t>Brucella</a:t>
            </a:r>
            <a:r>
              <a:rPr lang="en-AU" sz="1200" b="0" kern="1200" baseline="0" dirty="0" smtClean="0">
                <a:solidFill>
                  <a:schemeClr val="tx1"/>
                </a:solidFill>
                <a:effectLst/>
                <a:latin typeface="+mn-lt"/>
                <a:ea typeface="+mn-ea"/>
                <a:cs typeface="+mn-cs"/>
              </a:rPr>
              <a:t> over time that indicates recent infection.</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baseline="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3710785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smtClean="0"/>
              <a:t>Step 6 </a:t>
            </a:r>
            <a:r>
              <a:rPr lang="en-AU" b="1" baseline="0" dirty="0" smtClean="0"/>
              <a:t>–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3</a:t>
            </a:r>
          </a:p>
          <a:p>
            <a:pPr marL="628650" lvl="1" indent="-171450">
              <a:buFont typeface="Arial" panose="020B0604020202020204" pitchFamily="34" charset="0"/>
              <a:buChar char="•"/>
            </a:pPr>
            <a:r>
              <a:rPr lang="en-AU" baseline="0" dirty="0" smtClean="0"/>
              <a:t>What signs and syndromes are and why they are important</a:t>
            </a:r>
          </a:p>
          <a:p>
            <a:pPr marL="628650" lvl="1" indent="-171450">
              <a:buFont typeface="Arial" panose="020B0604020202020204" pitchFamily="34" charset="0"/>
              <a:buChar char="•"/>
            </a:pPr>
            <a:r>
              <a:rPr lang="en-AU" baseline="0" dirty="0" smtClean="0"/>
              <a:t>What differential and definitive diagnoses are and how you arrive at a differential diagnosis or definitive diagnosis</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answer the questions and write their answer on a piece of note paper</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If you think the participants would respond well,</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ask for someone to take notes of their definitions on the flipchart so that you can check them as a group </a:t>
            </a:r>
            <a:r>
              <a:rPr lang="en-AU" sz="1200" i="1" kern="1200" dirty="0" smtClean="0">
                <a:solidFill>
                  <a:schemeClr val="tx1"/>
                </a:solidFill>
                <a:effectLst/>
                <a:latin typeface="+mn-lt"/>
                <a:ea typeface="+mn-ea"/>
                <a:cs typeface="+mn-cs"/>
              </a:rPr>
              <a:t>after</a:t>
            </a:r>
            <a:r>
              <a:rPr lang="en-AU" sz="1200" kern="1200" dirty="0" smtClean="0">
                <a:solidFill>
                  <a:schemeClr val="tx1"/>
                </a:solidFill>
                <a:effectLst/>
                <a:latin typeface="+mn-lt"/>
                <a:ea typeface="+mn-ea"/>
                <a:cs typeface="+mn-cs"/>
              </a:rPr>
              <a:t> the video.</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If</a:t>
            </a:r>
            <a:r>
              <a:rPr lang="en-AU" sz="1200" kern="1200" baseline="0" dirty="0" smtClean="0">
                <a:solidFill>
                  <a:schemeClr val="tx1"/>
                </a:solidFill>
                <a:effectLst/>
                <a:latin typeface="+mn-lt"/>
                <a:ea typeface="+mn-ea"/>
                <a:cs typeface="+mn-cs"/>
              </a:rPr>
              <a:t> there is time ask the participants if anyone wants to talk about the different approach or issues they might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the order or</a:t>
            </a:r>
            <a:r>
              <a:rPr lang="en-AU" sz="1200" kern="1200" baseline="0" dirty="0" smtClean="0">
                <a:solidFill>
                  <a:schemeClr val="tx1"/>
                </a:solidFill>
                <a:effectLst/>
                <a:latin typeface="+mn-lt"/>
                <a:ea typeface="+mn-ea"/>
                <a:cs typeface="+mn-cs"/>
              </a:rPr>
              <a:t> approach to a disease investigation</a:t>
            </a:r>
            <a:r>
              <a:rPr lang="en-AU" sz="1200" kern="1200" dirty="0" smtClean="0">
                <a:solidFill>
                  <a:schemeClr val="tx1"/>
                </a:solidFill>
                <a:effectLst/>
                <a:latin typeface="+mn-lt"/>
                <a:ea typeface="+mn-ea"/>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Suggestion: In general some</a:t>
            </a:r>
            <a:r>
              <a:rPr lang="en-AU" sz="1200" kern="1200" baseline="0" dirty="0" smtClean="0">
                <a:solidFill>
                  <a:schemeClr val="tx1"/>
                </a:solidFill>
                <a:effectLst/>
                <a:latin typeface="+mn-lt"/>
                <a:ea typeface="+mn-ea"/>
                <a:cs typeface="+mn-cs"/>
              </a:rPr>
              <a:t> of these steps are conducted at the same time – talking to the owner and taking the history while you are examining the animals and the immediate environment at the same time. Be careful not to let this discussion go on for too long</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If the time is tight – then ask</a:t>
            </a:r>
            <a:r>
              <a:rPr lang="en-AU" sz="1200" kern="1200" baseline="0" dirty="0" smtClean="0">
                <a:solidFill>
                  <a:schemeClr val="tx1"/>
                </a:solidFill>
                <a:effectLst/>
                <a:latin typeface="+mn-lt"/>
                <a:ea typeface="+mn-ea"/>
                <a:cs typeface="+mn-cs"/>
              </a:rPr>
              <a:t> the participants to put their hands up if they have changed their approach or will think of new things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Abortion in cows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read the background information to the participants</a:t>
            </a:r>
            <a:r>
              <a:rPr lang="en-AU" sz="1200" kern="1200" baseline="0" dirty="0" smtClean="0">
                <a:solidFill>
                  <a:schemeClr val="tx1"/>
                </a:solidFill>
                <a:effectLst/>
                <a:latin typeface="+mn-lt"/>
                <a:ea typeface="+mn-ea"/>
                <a:cs typeface="+mn-cs"/>
              </a:rPr>
              <a:t> to set the scene and give them the information they need to answer the questions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Abortion in cows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51562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Abortion in cows</a:t>
            </a:r>
            <a:endParaRPr lang="en-AU" b="1" baseline="0" dirty="0" smtClean="0"/>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1" baseline="0" dirty="0" smtClean="0"/>
              <a:t>Question 1</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This is for group discussion</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answers may vary depending on the area the participants are from and the prevalence of diseases within that area.</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overall concepts that need to be covered in their answers are:</a:t>
            </a: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Determine the history of the problem in your area, </a:t>
            </a:r>
            <a:r>
              <a:rPr lang="en-AU" sz="1200" i="0" kern="1200" dirty="0" smtClean="0">
                <a:solidFill>
                  <a:schemeClr val="tx1"/>
                </a:solidFill>
                <a:effectLst/>
                <a:latin typeface="+mn-lt"/>
                <a:ea typeface="+mn-ea"/>
                <a:cs typeface="+mn-cs"/>
              </a:rPr>
              <a:t>asking questions to gather</a:t>
            </a:r>
            <a:r>
              <a:rPr lang="en-AU" sz="1200" i="0" kern="1200" baseline="0" dirty="0" smtClean="0">
                <a:solidFill>
                  <a:schemeClr val="tx1"/>
                </a:solidFill>
                <a:effectLst/>
                <a:latin typeface="+mn-lt"/>
                <a:ea typeface="+mn-ea"/>
                <a:cs typeface="+mn-cs"/>
              </a:rPr>
              <a:t> </a:t>
            </a:r>
            <a:r>
              <a:rPr lang="en-AU" sz="1200" i="0" kern="1200" baseline="0" dirty="0" smtClean="0">
                <a:solidFill>
                  <a:schemeClr val="tx1"/>
                </a:solidFill>
                <a:effectLst/>
                <a:latin typeface="+mn-lt"/>
                <a:ea typeface="+mn-ea"/>
                <a:cs typeface="+mn-cs"/>
              </a:rPr>
              <a:t>information on the animal, the</a:t>
            </a:r>
            <a:r>
              <a:rPr lang="en-AU" sz="1200" i="0" kern="1200" dirty="0" smtClean="0">
                <a:solidFill>
                  <a:schemeClr val="tx1"/>
                </a:solidFill>
                <a:effectLst/>
                <a:latin typeface="+mn-lt"/>
                <a:ea typeface="+mn-ea"/>
                <a:cs typeface="+mn-cs"/>
              </a:rPr>
              <a:t> </a:t>
            </a:r>
            <a:r>
              <a:rPr lang="en-AU" sz="1200" i="0" kern="1200" dirty="0" smtClean="0">
                <a:solidFill>
                  <a:schemeClr val="tx1"/>
                </a:solidFill>
                <a:effectLst/>
                <a:latin typeface="+mn-lt"/>
                <a:ea typeface="+mn-ea"/>
                <a:cs typeface="+mn-cs"/>
              </a:rPr>
              <a:t>environment, </a:t>
            </a:r>
            <a:r>
              <a:rPr lang="en-AU" sz="1200" i="0" kern="1200" dirty="0" smtClean="0">
                <a:solidFill>
                  <a:schemeClr val="tx1"/>
                </a:solidFill>
                <a:effectLst/>
                <a:latin typeface="+mn-lt"/>
                <a:ea typeface="+mn-ea"/>
                <a:cs typeface="+mn-cs"/>
              </a:rPr>
              <a:t>and the time period</a:t>
            </a:r>
            <a:r>
              <a:rPr lang="en-AU" sz="1200" i="0" kern="1200" baseline="0" dirty="0" smtClean="0">
                <a:solidFill>
                  <a:schemeClr val="tx1"/>
                </a:solidFill>
                <a:effectLst/>
                <a:latin typeface="+mn-lt"/>
                <a:ea typeface="+mn-ea"/>
                <a:cs typeface="+mn-cs"/>
              </a:rPr>
              <a:t> of cases</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Which animals are affected (age, breed) and which animals are unaffected</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When were animals mated (how advanced is the pregnancy) and have all cows been pregnancy tested to ensure they are pregnant</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What signs have affected animals shown</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Have animals been moved onto or off the farm recently</a:t>
            </a: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When did each cow abort and where were cows located when abortions occurred</a:t>
            </a:r>
            <a:endParaRPr lang="en-AU" sz="1200" i="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Has</a:t>
            </a:r>
            <a:r>
              <a:rPr lang="en-AU" sz="1200" i="0" kern="1200" baseline="0" dirty="0" smtClean="0">
                <a:solidFill>
                  <a:schemeClr val="tx1"/>
                </a:solidFill>
                <a:effectLst/>
                <a:latin typeface="+mn-lt"/>
                <a:ea typeface="+mn-ea"/>
                <a:cs typeface="+mn-cs"/>
              </a:rPr>
              <a:t> there been any environmental or management change recently – rain, feed change, treatments </a:t>
            </a:r>
            <a:r>
              <a:rPr lang="en-AU" sz="1200" i="0" kern="1200" baseline="0" dirty="0" err="1" smtClean="0">
                <a:solidFill>
                  <a:schemeClr val="tx1"/>
                </a:solidFill>
                <a:effectLst/>
                <a:latin typeface="+mn-lt"/>
                <a:ea typeface="+mn-ea"/>
                <a:cs typeface="+mn-cs"/>
              </a:rPr>
              <a:t>etc</a:t>
            </a: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Can you develop a </a:t>
            </a:r>
            <a:r>
              <a:rPr lang="en-AU" sz="1200" i="0" kern="1200" dirty="0" smtClean="0">
                <a:solidFill>
                  <a:schemeClr val="tx1"/>
                </a:solidFill>
                <a:effectLst/>
                <a:latin typeface="+mn-lt"/>
                <a:ea typeface="+mn-ea"/>
                <a:cs typeface="+mn-cs"/>
              </a:rPr>
              <a:t>differential diagnosis list.</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This does not have to be complete and</a:t>
            </a:r>
            <a:r>
              <a:rPr lang="en-AU" sz="1200" i="0" kern="1200" baseline="0" dirty="0" smtClean="0">
                <a:solidFill>
                  <a:schemeClr val="tx1"/>
                </a:solidFill>
                <a:effectLst/>
                <a:latin typeface="+mn-lt"/>
                <a:ea typeface="+mn-ea"/>
                <a:cs typeface="+mn-cs"/>
              </a:rPr>
              <a:t> will vary between areas. What we want the participants to display is some recognition </a:t>
            </a:r>
            <a:r>
              <a:rPr lang="en-AU" sz="1200" i="0" kern="1200" baseline="0" dirty="0" smtClean="0">
                <a:solidFill>
                  <a:schemeClr val="tx1"/>
                </a:solidFill>
                <a:effectLst/>
                <a:latin typeface="+mn-lt"/>
                <a:ea typeface="+mn-ea"/>
                <a:cs typeface="+mn-cs"/>
              </a:rPr>
              <a:t>that there may be many causes of abortion in cows</a:t>
            </a:r>
            <a:endParaRPr lang="en-AU" sz="1200" i="0" kern="1200" baseline="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AU" sz="1200" i="0" kern="1200" baseline="0" dirty="0" smtClean="0">
                <a:solidFill>
                  <a:schemeClr val="tx1"/>
                </a:solidFill>
                <a:effectLst/>
                <a:latin typeface="+mn-lt"/>
                <a:ea typeface="+mn-ea"/>
                <a:cs typeface="+mn-cs"/>
              </a:rPr>
              <a:t>Infectious agents</a:t>
            </a:r>
          </a:p>
          <a:p>
            <a:pPr marL="1543050" lvl="3" indent="-171450">
              <a:buFont typeface="Arial" panose="020B0604020202020204" pitchFamily="34" charset="0"/>
              <a:buChar char="•"/>
            </a:pPr>
            <a:r>
              <a:rPr lang="en-AU" sz="1200" i="0" kern="1200" baseline="0" dirty="0" err="1" smtClean="0">
                <a:solidFill>
                  <a:schemeClr val="tx1"/>
                </a:solidFill>
                <a:effectLst/>
                <a:latin typeface="+mn-lt"/>
                <a:ea typeface="+mn-ea"/>
                <a:cs typeface="+mn-cs"/>
              </a:rPr>
              <a:t>Neospora</a:t>
            </a:r>
            <a:r>
              <a:rPr lang="en-AU" sz="1200" i="0" kern="1200" baseline="0" dirty="0" smtClean="0">
                <a:solidFill>
                  <a:schemeClr val="tx1"/>
                </a:solidFill>
                <a:effectLst/>
                <a:latin typeface="+mn-lt"/>
                <a:ea typeface="+mn-ea"/>
                <a:cs typeface="+mn-cs"/>
              </a:rPr>
              <a:t> (protozoa), </a:t>
            </a:r>
          </a:p>
          <a:p>
            <a:pPr marL="1543050" lvl="3" indent="-171450">
              <a:buFont typeface="Arial" panose="020B0604020202020204" pitchFamily="34" charset="0"/>
              <a:buChar char="•"/>
            </a:pPr>
            <a:r>
              <a:rPr lang="en-AU" sz="1200" i="0" kern="1200" baseline="0" dirty="0" err="1" smtClean="0">
                <a:solidFill>
                  <a:schemeClr val="tx1"/>
                </a:solidFill>
                <a:effectLst/>
                <a:latin typeface="+mn-lt"/>
                <a:ea typeface="+mn-ea"/>
                <a:cs typeface="+mn-cs"/>
              </a:rPr>
              <a:t>Brucella</a:t>
            </a:r>
            <a:r>
              <a:rPr lang="en-AU" sz="1200" i="0" kern="1200" baseline="0" dirty="0" smtClean="0">
                <a:solidFill>
                  <a:schemeClr val="tx1"/>
                </a:solidFill>
                <a:effectLst/>
                <a:latin typeface="+mn-lt"/>
                <a:ea typeface="+mn-ea"/>
                <a:cs typeface="+mn-cs"/>
              </a:rPr>
              <a:t> </a:t>
            </a:r>
            <a:r>
              <a:rPr lang="en-AU" sz="1200" i="0" kern="1200" baseline="0" dirty="0" err="1" smtClean="0">
                <a:solidFill>
                  <a:schemeClr val="tx1"/>
                </a:solidFill>
                <a:effectLst/>
                <a:latin typeface="+mn-lt"/>
                <a:ea typeface="+mn-ea"/>
                <a:cs typeface="+mn-cs"/>
              </a:rPr>
              <a:t>abortus</a:t>
            </a:r>
            <a:r>
              <a:rPr lang="en-AU" sz="1200" i="0" kern="1200" baseline="0" dirty="0" smtClean="0">
                <a:solidFill>
                  <a:schemeClr val="tx1"/>
                </a:solidFill>
                <a:effectLst/>
                <a:latin typeface="+mn-lt"/>
                <a:ea typeface="+mn-ea"/>
                <a:cs typeface="+mn-cs"/>
              </a:rPr>
              <a:t> (bacteria) – priority disease in cattle in Indonesia</a:t>
            </a:r>
          </a:p>
          <a:p>
            <a:pPr marL="1543050" lvl="3" indent="-171450">
              <a:buFont typeface="Arial" panose="020B0604020202020204" pitchFamily="34" charset="0"/>
              <a:buChar char="•"/>
            </a:pPr>
            <a:r>
              <a:rPr lang="en-AU" sz="1200" i="0" kern="1200" baseline="0" dirty="0" err="1" smtClean="0">
                <a:solidFill>
                  <a:schemeClr val="tx1"/>
                </a:solidFill>
                <a:effectLst/>
                <a:latin typeface="+mn-lt"/>
                <a:ea typeface="+mn-ea"/>
                <a:cs typeface="+mn-cs"/>
              </a:rPr>
              <a:t>Leptospira</a:t>
            </a:r>
            <a:r>
              <a:rPr lang="en-AU" sz="1200" i="0" kern="1200" baseline="0" dirty="0" smtClean="0">
                <a:solidFill>
                  <a:schemeClr val="tx1"/>
                </a:solidFill>
                <a:effectLst/>
                <a:latin typeface="+mn-lt"/>
                <a:ea typeface="+mn-ea"/>
                <a:cs typeface="+mn-cs"/>
              </a:rPr>
              <a:t> (bacteria – spirochetes)</a:t>
            </a:r>
          </a:p>
          <a:p>
            <a:pPr marL="1543050" lvl="3" indent="-171450">
              <a:buFont typeface="Arial" panose="020B0604020202020204" pitchFamily="34" charset="0"/>
              <a:buChar char="•"/>
            </a:pPr>
            <a:r>
              <a:rPr lang="en-AU" sz="1200" i="0" kern="1200" baseline="0" dirty="0" smtClean="0">
                <a:solidFill>
                  <a:schemeClr val="tx1"/>
                </a:solidFill>
                <a:effectLst/>
                <a:latin typeface="+mn-lt"/>
                <a:ea typeface="+mn-ea"/>
                <a:cs typeface="+mn-cs"/>
              </a:rPr>
              <a:t>Campylobacter (bacteria)</a:t>
            </a:r>
          </a:p>
          <a:p>
            <a:pPr marL="1543050" lvl="3" indent="-171450">
              <a:buFont typeface="Arial" panose="020B0604020202020204" pitchFamily="34" charset="0"/>
              <a:buChar char="•"/>
            </a:pPr>
            <a:r>
              <a:rPr lang="en-AU" sz="1200" i="0" kern="1200" baseline="0" dirty="0" smtClean="0">
                <a:solidFill>
                  <a:schemeClr val="tx1"/>
                </a:solidFill>
                <a:effectLst/>
                <a:latin typeface="+mn-lt"/>
                <a:ea typeface="+mn-ea"/>
                <a:cs typeface="+mn-cs"/>
              </a:rPr>
              <a:t>Listeria (bacteria)</a:t>
            </a:r>
          </a:p>
          <a:p>
            <a:pPr marL="1543050" lvl="3" indent="-171450">
              <a:buFont typeface="Arial" panose="020B0604020202020204" pitchFamily="34" charset="0"/>
              <a:buChar char="•"/>
            </a:pPr>
            <a:r>
              <a:rPr lang="en-AU" sz="1200" i="0" kern="1200" baseline="0" dirty="0" smtClean="0">
                <a:solidFill>
                  <a:schemeClr val="tx1"/>
                </a:solidFill>
                <a:effectLst/>
                <a:latin typeface="+mn-lt"/>
                <a:ea typeface="+mn-ea"/>
                <a:cs typeface="+mn-cs"/>
              </a:rPr>
              <a:t>Viruses </a:t>
            </a:r>
            <a:r>
              <a:rPr lang="en-AU" sz="1200" i="0" kern="1200" baseline="0" dirty="0" err="1" smtClean="0">
                <a:solidFill>
                  <a:schemeClr val="tx1"/>
                </a:solidFill>
                <a:effectLst/>
                <a:latin typeface="+mn-lt"/>
                <a:ea typeface="+mn-ea"/>
                <a:cs typeface="+mn-cs"/>
              </a:rPr>
              <a:t>eg</a:t>
            </a:r>
            <a:r>
              <a:rPr lang="en-AU" sz="1200" i="0" kern="1200" baseline="0" dirty="0" smtClean="0">
                <a:solidFill>
                  <a:schemeClr val="tx1"/>
                </a:solidFill>
                <a:effectLst/>
                <a:latin typeface="+mn-lt"/>
                <a:ea typeface="+mn-ea"/>
                <a:cs typeface="+mn-cs"/>
              </a:rPr>
              <a:t> Bovine Virus Diarrhoea, Bovine </a:t>
            </a:r>
            <a:r>
              <a:rPr lang="en-AU" sz="1200" i="0" kern="1200" baseline="0" dirty="0" err="1" smtClean="0">
                <a:solidFill>
                  <a:schemeClr val="tx1"/>
                </a:solidFill>
                <a:effectLst/>
                <a:latin typeface="+mn-lt"/>
                <a:ea typeface="+mn-ea"/>
                <a:cs typeface="+mn-cs"/>
              </a:rPr>
              <a:t>herpesvirus</a:t>
            </a:r>
            <a:endParaRPr lang="en-AU" sz="1200" i="0" kern="1200" baseline="0" dirty="0" smtClean="0">
              <a:solidFill>
                <a:schemeClr val="tx1"/>
              </a:solidFill>
              <a:effectLst/>
              <a:latin typeface="+mn-lt"/>
              <a:ea typeface="+mn-ea"/>
              <a:cs typeface="+mn-cs"/>
            </a:endParaRPr>
          </a:p>
          <a:p>
            <a:pPr marL="1543050" lvl="3" indent="-171450">
              <a:buFont typeface="Arial" panose="020B0604020202020204" pitchFamily="34" charset="0"/>
              <a:buChar char="•"/>
            </a:pPr>
            <a:r>
              <a:rPr lang="en-AU" sz="1200" i="0" kern="1200" baseline="0" dirty="0" smtClean="0">
                <a:solidFill>
                  <a:schemeClr val="tx1"/>
                </a:solidFill>
                <a:effectLst/>
                <a:latin typeface="+mn-lt"/>
                <a:ea typeface="+mn-ea"/>
                <a:cs typeface="+mn-cs"/>
              </a:rPr>
              <a:t>Fungal infection</a:t>
            </a:r>
            <a:endParaRPr lang="en-AU" sz="1200" i="0" kern="1200" baseline="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AU" sz="1200" i="0" kern="1200" baseline="0" dirty="0" err="1" smtClean="0">
                <a:solidFill>
                  <a:schemeClr val="tx1"/>
                </a:solidFill>
                <a:effectLst/>
                <a:latin typeface="+mn-lt"/>
                <a:ea typeface="+mn-ea"/>
                <a:cs typeface="+mn-cs"/>
              </a:rPr>
              <a:t>Noninfectious</a:t>
            </a:r>
            <a:r>
              <a:rPr lang="en-AU" sz="1200" i="0" kern="1200" baseline="0" dirty="0" smtClean="0">
                <a:solidFill>
                  <a:schemeClr val="tx1"/>
                </a:solidFill>
                <a:effectLst/>
                <a:latin typeface="+mn-lt"/>
                <a:ea typeface="+mn-ea"/>
                <a:cs typeface="+mn-cs"/>
              </a:rPr>
              <a:t> causes</a:t>
            </a:r>
          </a:p>
          <a:p>
            <a:pPr marL="1543050" lvl="3" indent="-171450">
              <a:buFont typeface="Arial" panose="020B0604020202020204" pitchFamily="34" charset="0"/>
              <a:buChar char="•"/>
            </a:pPr>
            <a:r>
              <a:rPr lang="en-AU" sz="1200" i="0" kern="1200" baseline="0" dirty="0" smtClean="0">
                <a:solidFill>
                  <a:schemeClr val="tx1"/>
                </a:solidFill>
                <a:effectLst/>
                <a:latin typeface="+mn-lt"/>
                <a:ea typeface="+mn-ea"/>
                <a:cs typeface="+mn-cs"/>
              </a:rPr>
              <a:t>High </a:t>
            </a:r>
            <a:r>
              <a:rPr lang="en-AU" sz="1200" i="0" kern="1200" baseline="0" dirty="0" smtClean="0">
                <a:solidFill>
                  <a:schemeClr val="tx1"/>
                </a:solidFill>
                <a:effectLst/>
                <a:latin typeface="+mn-lt"/>
                <a:ea typeface="+mn-ea"/>
                <a:cs typeface="+mn-cs"/>
              </a:rPr>
              <a:t>temperature due to heat wave </a:t>
            </a:r>
            <a:endParaRPr lang="en-AU" sz="1200" i="0" kern="1200" baseline="0" dirty="0" smtClean="0">
              <a:solidFill>
                <a:schemeClr val="tx1"/>
              </a:solidFill>
              <a:effectLst/>
              <a:latin typeface="+mn-lt"/>
              <a:ea typeface="+mn-ea"/>
              <a:cs typeface="+mn-cs"/>
            </a:endParaRPr>
          </a:p>
          <a:p>
            <a:pPr marL="1543050" lvl="3" indent="-171450">
              <a:buFont typeface="Arial" panose="020B0604020202020204" pitchFamily="34" charset="0"/>
              <a:buChar char="•"/>
            </a:pPr>
            <a:r>
              <a:rPr lang="en-AU" sz="1200" i="0" kern="1200" baseline="0" dirty="0" smtClean="0">
                <a:solidFill>
                  <a:schemeClr val="tx1"/>
                </a:solidFill>
                <a:effectLst/>
                <a:latin typeface="+mn-lt"/>
                <a:ea typeface="+mn-ea"/>
                <a:cs typeface="+mn-cs"/>
              </a:rPr>
              <a:t>Poisoning from plants or exposure to chemicals or other toxins</a:t>
            </a:r>
          </a:p>
          <a:p>
            <a:pPr marL="171450" lvl="0" indent="-171450">
              <a:buFont typeface="Arial" panose="020B0604020202020204" pitchFamily="34" charset="0"/>
              <a:buChar char="•"/>
            </a:pPr>
            <a:endParaRPr lang="en-AU" sz="1200" i="0" kern="1200" baseline="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baseline="0" dirty="0" smtClean="0">
                <a:solidFill>
                  <a:schemeClr val="tx1"/>
                </a:solidFill>
                <a:effectLst/>
                <a:latin typeface="+mn-lt"/>
                <a:ea typeface="+mn-ea"/>
                <a:cs typeface="+mn-cs"/>
              </a:rPr>
              <a:t>An important point is that abortion is difficult to investigate and to find a specific cause. Often only reach a diagnosis in less than 50% of cases.</a:t>
            </a:r>
          </a:p>
          <a:p>
            <a:pPr marL="171450" lvl="0" indent="-171450">
              <a:buFont typeface="Arial" panose="020B0604020202020204" pitchFamily="34" charset="0"/>
              <a:buChar char="•"/>
            </a:pPr>
            <a:r>
              <a:rPr lang="en-AU" sz="1200" i="0" kern="1200" baseline="0" dirty="0" smtClean="0">
                <a:solidFill>
                  <a:schemeClr val="tx1"/>
                </a:solidFill>
                <a:effectLst/>
                <a:latin typeface="+mn-lt"/>
                <a:ea typeface="+mn-ea"/>
                <a:cs typeface="+mn-cs"/>
              </a:rPr>
              <a:t>May be practical to investigate whether or not it meets a priority syndrome definition and test for </a:t>
            </a:r>
            <a:r>
              <a:rPr lang="en-AU" sz="1200" i="0" kern="1200" baseline="0" dirty="0" err="1" smtClean="0">
                <a:solidFill>
                  <a:schemeClr val="tx1"/>
                </a:solidFill>
                <a:effectLst/>
                <a:latin typeface="+mn-lt"/>
                <a:ea typeface="+mn-ea"/>
                <a:cs typeface="+mn-cs"/>
              </a:rPr>
              <a:t>brucella</a:t>
            </a:r>
            <a:r>
              <a:rPr lang="en-AU" sz="1200" i="0" kern="1200" baseline="0" dirty="0" smtClean="0">
                <a:solidFill>
                  <a:schemeClr val="tx1"/>
                </a:solidFill>
                <a:effectLst/>
                <a:latin typeface="+mn-lt"/>
                <a:ea typeface="+mn-ea"/>
                <a:cs typeface="+mn-cs"/>
              </a:rPr>
              <a:t> (paired blood test of aborting cows)</a:t>
            </a:r>
          </a:p>
          <a:p>
            <a:pPr marL="171450" lvl="0" indent="-171450">
              <a:buFont typeface="Arial" panose="020B0604020202020204" pitchFamily="34" charset="0"/>
              <a:buChar char="•"/>
            </a:pPr>
            <a:r>
              <a:rPr lang="en-AU" sz="1200" i="0" kern="1200" baseline="0" dirty="0" smtClean="0">
                <a:solidFill>
                  <a:schemeClr val="tx1"/>
                </a:solidFill>
                <a:effectLst/>
                <a:latin typeface="+mn-lt"/>
                <a:ea typeface="+mn-ea"/>
                <a:cs typeface="+mn-cs"/>
              </a:rPr>
              <a:t>May only be worth doing more intensive investigation if there are many cows affected in the area (more than 10-20% of pregnant cows aborting).</a:t>
            </a:r>
            <a:endParaRPr lang="en-AU" sz="1200" i="0" kern="1200" baseline="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Discuss how you might develop a</a:t>
            </a:r>
            <a:r>
              <a:rPr lang="en-AU" sz="1200" i="0" kern="1200" baseline="0" dirty="0" smtClean="0">
                <a:solidFill>
                  <a:schemeClr val="tx1"/>
                </a:solidFill>
                <a:effectLst/>
                <a:latin typeface="+mn-lt"/>
                <a:ea typeface="+mn-ea"/>
                <a:cs typeface="+mn-cs"/>
              </a:rPr>
              <a:t> more in depth </a:t>
            </a:r>
            <a:r>
              <a:rPr lang="en-AU" sz="1200" i="0" kern="1200" dirty="0" smtClean="0">
                <a:solidFill>
                  <a:schemeClr val="tx1"/>
                </a:solidFill>
                <a:effectLst/>
                <a:latin typeface="+mn-lt"/>
                <a:ea typeface="+mn-ea"/>
                <a:cs typeface="+mn-cs"/>
              </a:rPr>
              <a:t>epidemiological investigation.  </a:t>
            </a: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baseline="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8153713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3/18/2014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3/18/2014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3/18/2014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3/18/2014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smtClean="0"/>
              <a:t>Session 4 – Disease Investigation</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Group </a:t>
            </a:r>
            <a:r>
              <a:rPr lang="en-AU" b="1" dirty="0" smtClean="0"/>
              <a:t>activity </a:t>
            </a:r>
            <a:r>
              <a:rPr lang="en-AU" b="1" dirty="0"/>
              <a:t>– </a:t>
            </a:r>
            <a:r>
              <a:rPr lang="en-AU" b="1" dirty="0" smtClean="0"/>
              <a:t>Abortion in cows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AU" dirty="0" smtClean="0"/>
              <a:t>What </a:t>
            </a:r>
            <a:r>
              <a:rPr lang="en-AU" dirty="0"/>
              <a:t>problems are often experienced during disease investigations that may interfere with your ability to identify the causes</a:t>
            </a:r>
            <a:r>
              <a:rPr lang="en-AU" dirty="0" smtClean="0"/>
              <a:t>?</a:t>
            </a:r>
          </a:p>
          <a:p>
            <a:pPr marL="0" indent="0">
              <a:buNone/>
            </a:pPr>
            <a:endParaRPr lang="en-AU" dirty="0"/>
          </a:p>
        </p:txBody>
      </p:sp>
    </p:spTree>
    <p:extLst>
      <p:ext uri="{BB962C8B-B14F-4D97-AF65-F5344CB8AC3E}">
        <p14:creationId xmlns:p14="http://schemas.microsoft.com/office/powerpoint/2010/main" val="4200392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Group </a:t>
            </a:r>
            <a:r>
              <a:rPr lang="en-AU" b="1" dirty="0" smtClean="0"/>
              <a:t>activity </a:t>
            </a:r>
            <a:r>
              <a:rPr lang="en-AU" b="1" dirty="0"/>
              <a:t>– </a:t>
            </a:r>
            <a:r>
              <a:rPr lang="en-AU" b="1" dirty="0" smtClean="0"/>
              <a:t>Abortion in cows</a:t>
            </a:r>
            <a:endParaRPr lang="en-AU" b="1" dirty="0"/>
          </a:p>
        </p:txBody>
      </p:sp>
      <p:sp>
        <p:nvSpPr>
          <p:cNvPr id="3" name="Content Placeholder 2"/>
          <p:cNvSpPr>
            <a:spLocks noGrp="1"/>
          </p:cNvSpPr>
          <p:nvPr>
            <p:ph idx="1"/>
          </p:nvPr>
        </p:nvSpPr>
        <p:spPr>
          <a:xfrm>
            <a:off x="457200" y="1600201"/>
            <a:ext cx="8229600" cy="2044823"/>
          </a:xfrm>
        </p:spPr>
        <p:txBody>
          <a:bodyPr>
            <a:normAutofit fontScale="92500" lnSpcReduction="20000"/>
          </a:bodyPr>
          <a:lstStyle/>
          <a:p>
            <a:pPr marL="514350" indent="-514350">
              <a:buFont typeface="+mj-lt"/>
              <a:buAutoNum type="arabicPeriod" startAt="3"/>
            </a:pPr>
            <a:r>
              <a:rPr lang="en-AU" dirty="0"/>
              <a:t>There is a priority syndrome related to abortion in cows. How can you determine whether or not this situation meets the syndrome definition</a:t>
            </a:r>
            <a:r>
              <a:rPr lang="en-AU" dirty="0" smtClean="0"/>
              <a:t>? </a:t>
            </a:r>
          </a:p>
          <a:p>
            <a:pPr marL="514350" indent="-514350">
              <a:buFont typeface="+mj-lt"/>
              <a:buAutoNum type="arabicPeriod" startAt="3"/>
            </a:pPr>
            <a:r>
              <a:rPr lang="en-AU" dirty="0" smtClean="0"/>
              <a:t>What might you do if it does meet the syndrome definition?</a:t>
            </a:r>
            <a:endParaRPr lang="en-AU" dirty="0"/>
          </a:p>
          <a:p>
            <a:pPr marL="514350" indent="-514350">
              <a:buFont typeface="+mj-lt"/>
              <a:buAutoNum type="arabicPeriod" startAt="3"/>
            </a:pPr>
            <a:endParaRPr lang="en-AU" dirty="0"/>
          </a:p>
          <a:p>
            <a:pPr marL="0" indent="0">
              <a:buNone/>
            </a:pPr>
            <a:endParaRPr lang="en-AU" dirty="0"/>
          </a:p>
        </p:txBody>
      </p:sp>
    </p:spTree>
    <p:extLst>
      <p:ext uri="{BB962C8B-B14F-4D97-AF65-F5344CB8AC3E}">
        <p14:creationId xmlns:p14="http://schemas.microsoft.com/office/powerpoint/2010/main" val="2616936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fontScale="92500" lnSpcReduction="10000"/>
          </a:bodyPr>
          <a:lstStyle/>
          <a:p>
            <a:r>
              <a:rPr lang="en-AU" dirty="0" smtClean="0"/>
              <a:t>the </a:t>
            </a:r>
            <a:r>
              <a:rPr lang="en-AU" dirty="0"/>
              <a:t>approach to disease </a:t>
            </a:r>
            <a:r>
              <a:rPr lang="en-AU" dirty="0" smtClean="0"/>
              <a:t>investigation </a:t>
            </a:r>
          </a:p>
          <a:p>
            <a:r>
              <a:rPr lang="en-AU" dirty="0" smtClean="0"/>
              <a:t>how </a:t>
            </a:r>
            <a:r>
              <a:rPr lang="en-AU" dirty="0"/>
              <a:t>to collect and use information to modify your differential diagnosis </a:t>
            </a:r>
            <a:r>
              <a:rPr lang="en-AU" dirty="0" smtClean="0"/>
              <a:t>list</a:t>
            </a:r>
            <a:endParaRPr lang="en-AU" dirty="0"/>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048909"/>
          </a:xfrm>
        </p:spPr>
        <p:txBody>
          <a:bodyPr>
            <a:normAutofit fontScale="70000" lnSpcReduction="20000"/>
          </a:bodyPr>
          <a:lstStyle/>
          <a:p>
            <a:pPr>
              <a:buFont typeface="Arial" panose="020B0604020202020204" pitchFamily="34" charset="0"/>
              <a:buChar char="•"/>
            </a:pPr>
            <a:r>
              <a:rPr lang="en-AU" dirty="0"/>
              <a:t>A disease investigation involves</a:t>
            </a:r>
          </a:p>
          <a:p>
            <a:pPr lvl="1">
              <a:buFont typeface="Arial" panose="020B0604020202020204" pitchFamily="34" charset="0"/>
              <a:buChar char="•"/>
            </a:pPr>
            <a:r>
              <a:rPr lang="en-AU" dirty="0"/>
              <a:t>The history</a:t>
            </a:r>
          </a:p>
          <a:p>
            <a:pPr lvl="1">
              <a:buFont typeface="Arial" panose="020B0604020202020204" pitchFamily="34" charset="0"/>
              <a:buChar char="•"/>
            </a:pPr>
            <a:r>
              <a:rPr lang="en-AU" dirty="0"/>
              <a:t>Clinical examination of sick animals</a:t>
            </a:r>
          </a:p>
          <a:p>
            <a:pPr lvl="1">
              <a:buFont typeface="Arial" panose="020B0604020202020204" pitchFamily="34" charset="0"/>
              <a:buChar char="•"/>
            </a:pPr>
            <a:r>
              <a:rPr lang="en-AU" dirty="0"/>
              <a:t>Examination of the environment</a:t>
            </a:r>
          </a:p>
          <a:p>
            <a:pPr lvl="1">
              <a:buFont typeface="Arial" panose="020B0604020202020204" pitchFamily="34" charset="0"/>
              <a:buChar char="•"/>
            </a:pPr>
            <a:r>
              <a:rPr lang="en-AU" dirty="0"/>
              <a:t>Collection of samples for laboratory submission (in some cases</a:t>
            </a:r>
            <a:r>
              <a:rPr lang="en-AU" dirty="0" smtClean="0"/>
              <a:t>)</a:t>
            </a:r>
          </a:p>
          <a:p>
            <a:pPr lvl="1">
              <a:buFont typeface="Arial" panose="020B0604020202020204" pitchFamily="34" charset="0"/>
              <a:buChar char="•"/>
            </a:pPr>
            <a:endParaRPr lang="en-AU" dirty="0"/>
          </a:p>
          <a:p>
            <a:pPr>
              <a:buFont typeface="Arial" panose="020B0604020202020204" pitchFamily="34" charset="0"/>
              <a:buChar char="•"/>
            </a:pPr>
            <a:r>
              <a:rPr lang="en-AU" dirty="0"/>
              <a:t>Information from the investigation is used to:</a:t>
            </a:r>
          </a:p>
          <a:p>
            <a:pPr lvl="1">
              <a:buFont typeface="Arial" panose="020B0604020202020204" pitchFamily="34" charset="0"/>
              <a:buChar char="•"/>
            </a:pPr>
            <a:r>
              <a:rPr lang="en-AU" dirty="0"/>
              <a:t>Develop a list of possible causes</a:t>
            </a:r>
          </a:p>
          <a:p>
            <a:pPr lvl="1">
              <a:buFont typeface="Arial" panose="020B0604020202020204" pitchFamily="34" charset="0"/>
              <a:buChar char="•"/>
            </a:pPr>
            <a:r>
              <a:rPr lang="en-AU" dirty="0"/>
              <a:t>Narrow the list of differential diagnoses</a:t>
            </a:r>
          </a:p>
          <a:p>
            <a:pPr lvl="1">
              <a:buFont typeface="Arial" panose="020B0604020202020204" pitchFamily="34" charset="0"/>
              <a:buChar char="•"/>
            </a:pPr>
            <a:r>
              <a:rPr lang="en-AU" dirty="0"/>
              <a:t>Understand possible causes and decide on treatment</a:t>
            </a:r>
          </a:p>
          <a:p>
            <a:pPr lvl="1">
              <a:buFont typeface="Arial" panose="020B0604020202020204" pitchFamily="34" charset="0"/>
              <a:buChar char="•"/>
            </a:pPr>
            <a:r>
              <a:rPr lang="en-AU" dirty="0"/>
              <a:t>Advise the farmer on control strategies to prevent future cases to animals or humans </a:t>
            </a:r>
          </a:p>
          <a:p>
            <a:pPr marL="0" lvl="0" indent="0">
              <a:buNone/>
            </a:pPr>
            <a:endParaRPr lang="en-AU" dirty="0"/>
          </a:p>
        </p:txBody>
      </p:sp>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session 4</a:t>
            </a:r>
            <a:endParaRPr lang="en-AU" b="1"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smtClean="0"/>
              <a:t>Applying a systematic </a:t>
            </a:r>
            <a:r>
              <a:rPr lang="en-AU" dirty="0"/>
              <a:t>approach to disease </a:t>
            </a:r>
            <a:r>
              <a:rPr lang="en-AU" dirty="0" smtClean="0"/>
              <a:t>investigation</a:t>
            </a:r>
          </a:p>
          <a:p>
            <a:pPr lvl="1"/>
            <a:r>
              <a:rPr lang="en-AU" dirty="0" smtClean="0"/>
              <a:t>History, clinical examination, examination of environment</a:t>
            </a:r>
            <a:r>
              <a:rPr lang="en-AU" smtClean="0"/>
              <a:t>, laboratory testing</a:t>
            </a:r>
            <a:endParaRPr lang="en-AU" dirty="0"/>
          </a:p>
          <a:p>
            <a:r>
              <a:rPr lang="en-AU" dirty="0"/>
              <a:t>How to collect and use information to modify your differential diagnosis list</a:t>
            </a:r>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r>
              <a:rPr lang="en-AU" dirty="0" smtClean="0"/>
              <a:t>Briefly write down the steps you would take if you were doing a disease investigation right now.</a:t>
            </a:r>
          </a:p>
          <a:p>
            <a:r>
              <a:rPr lang="en-AU" dirty="0" smtClean="0"/>
              <a:t>What information would you collect and how would you use this information?</a:t>
            </a:r>
          </a:p>
          <a:p>
            <a:endParaRPr lang="en-AU" dirty="0" smtClean="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4</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In </a:t>
            </a:r>
            <a:r>
              <a:rPr lang="en-AU" dirty="0"/>
              <a:t>this video we learnt about </a:t>
            </a:r>
            <a:endParaRPr lang="en-AU" dirty="0" smtClean="0"/>
          </a:p>
          <a:p>
            <a:pPr marL="571500" lvl="1" indent="-171450">
              <a:buFont typeface="Arial" panose="020B0604020202020204" pitchFamily="34" charset="0"/>
              <a:buChar char="•"/>
            </a:pPr>
            <a:r>
              <a:rPr lang="en-AU" dirty="0" smtClean="0"/>
              <a:t>the </a:t>
            </a:r>
            <a:r>
              <a:rPr lang="en-AU" dirty="0"/>
              <a:t>approach to a new disease </a:t>
            </a:r>
            <a:r>
              <a:rPr lang="en-AU" dirty="0" smtClean="0"/>
              <a:t>investigation</a:t>
            </a:r>
          </a:p>
          <a:p>
            <a:pPr marL="571500" lvl="1" indent="-171450">
              <a:buFont typeface="Arial" panose="020B0604020202020204" pitchFamily="34" charset="0"/>
              <a:buChar char="•"/>
            </a:pPr>
            <a:r>
              <a:rPr lang="en-AU" dirty="0" smtClean="0"/>
              <a:t>how </a:t>
            </a:r>
            <a:r>
              <a:rPr lang="en-AU" dirty="0"/>
              <a:t>to use new information collected at different stages of the investigation to modify your differential diagnosis list</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abortion in cows</a:t>
            </a:r>
            <a:r>
              <a:rPr lang="en-AU" b="1" dirty="0" smtClean="0"/>
              <a:t/>
            </a:r>
            <a:br>
              <a:rPr lang="en-AU" b="1" dirty="0" smtClean="0"/>
            </a:br>
            <a:r>
              <a:rPr lang="en-AU" b="1" dirty="0" smtClean="0"/>
              <a:t>Background information</a:t>
            </a:r>
            <a:endParaRPr lang="en-AU" b="1" dirty="0"/>
          </a:p>
        </p:txBody>
      </p:sp>
      <p:sp>
        <p:nvSpPr>
          <p:cNvPr id="3" name="Content Placeholder 2"/>
          <p:cNvSpPr>
            <a:spLocks noGrp="1"/>
          </p:cNvSpPr>
          <p:nvPr>
            <p:ph idx="1"/>
          </p:nvPr>
        </p:nvSpPr>
        <p:spPr/>
        <p:txBody>
          <a:bodyPr>
            <a:normAutofit fontScale="92500" lnSpcReduction="10000"/>
          </a:bodyPr>
          <a:lstStyle/>
          <a:p>
            <a:pPr marL="0" indent="0">
              <a:buNone/>
            </a:pPr>
            <a:r>
              <a:rPr lang="en-AU" i="1" dirty="0" smtClean="0"/>
              <a:t>A farmer </a:t>
            </a:r>
            <a:r>
              <a:rPr lang="en-AU" i="1" dirty="0" smtClean="0"/>
              <a:t>reports that 3 cows have aborted on his farm. He has found two of the aborted foetuses in the paddock and the third cow has membranes hanging from her vulva and a bloody discharge. </a:t>
            </a:r>
          </a:p>
          <a:p>
            <a:pPr marL="0" indent="0">
              <a:buNone/>
            </a:pPr>
            <a:endParaRPr lang="en-AU" i="1" dirty="0"/>
          </a:p>
          <a:p>
            <a:pPr marL="0" indent="0">
              <a:buNone/>
            </a:pPr>
            <a:r>
              <a:rPr lang="en-AU" i="1" dirty="0" smtClean="0"/>
              <a:t>He has another 5 cows that are pregnant.</a:t>
            </a:r>
            <a:r>
              <a:rPr lang="en-AU" i="1" dirty="0" smtClean="0"/>
              <a:t> </a:t>
            </a:r>
            <a:endParaRPr lang="en-AU" i="1" dirty="0" smtClean="0"/>
          </a:p>
          <a:p>
            <a:pPr marL="0" indent="0">
              <a:buNone/>
            </a:pPr>
            <a:endParaRPr lang="en-AU" dirty="0"/>
          </a:p>
          <a:p>
            <a:pPr marL="0" indent="0">
              <a:buNone/>
            </a:pPr>
            <a:r>
              <a:rPr lang="en-AU" i="1" dirty="0" smtClean="0"/>
              <a:t>You plan a visit to the farm to investigate these </a:t>
            </a:r>
            <a:r>
              <a:rPr lang="en-AU" i="1" dirty="0"/>
              <a:t>cases of </a:t>
            </a:r>
            <a:r>
              <a:rPr lang="en-AU" i="1" dirty="0" smtClean="0"/>
              <a:t>abortion.</a:t>
            </a: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Abortion in cows</a:t>
            </a:r>
            <a:r>
              <a:rPr lang="en-AU" b="1" dirty="0" smtClean="0"/>
              <a:t/>
            </a:r>
            <a:br>
              <a:rPr lang="en-AU" b="1" dirty="0" smtClean="0"/>
            </a:br>
            <a:r>
              <a:rPr lang="en-AU" b="1" dirty="0" smtClean="0"/>
              <a:t>Background information</a:t>
            </a:r>
            <a:endParaRPr lang="en-AU" b="1"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AU" dirty="0" smtClean="0"/>
              <a:t>Discuss </a:t>
            </a:r>
            <a:r>
              <a:rPr lang="en-AU" dirty="0"/>
              <a:t>how this sort of disease problem might be investigated in your area and what steps you would take</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What </a:t>
            </a:r>
            <a:r>
              <a:rPr lang="en-AU" dirty="0"/>
              <a:t>problems are often experienced during disease investigations that may interfere with your ability to identify the causes</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There is a priority syndrome related to abortion in cows. </a:t>
            </a:r>
            <a:r>
              <a:rPr lang="en-AU" dirty="0" smtClean="0"/>
              <a:t>How can you determine whether or not this situation meets the syndrome definition?</a:t>
            </a:r>
          </a:p>
          <a:p>
            <a:pPr marL="0" indent="0">
              <a:buNone/>
            </a:pPr>
            <a:endParaRPr lang="en-AU" dirty="0" smtClean="0"/>
          </a:p>
          <a:p>
            <a:pPr marL="514350" indent="-514350">
              <a:buFont typeface="+mj-lt"/>
              <a:buAutoNum type="arabicPeriod" startAt="4"/>
            </a:pPr>
            <a:r>
              <a:rPr lang="en-AU" dirty="0"/>
              <a:t>What might you do if it does meet the syndrome definition?</a:t>
            </a:r>
          </a:p>
          <a:p>
            <a:pPr marL="514350" indent="-514350">
              <a:buFont typeface="+mj-lt"/>
              <a:buAutoNum type="arabicPeriod" startAt="4"/>
            </a:pPr>
            <a:endParaRPr lang="en-AU" dirty="0" smtClean="0"/>
          </a:p>
          <a:p>
            <a:pPr marL="514350" indent="-514350">
              <a:buFont typeface="+mj-lt"/>
              <a:buAutoNum type="arabicPeriod" startAt="4"/>
            </a:pPr>
            <a:endParaRPr lang="en-AU" dirty="0"/>
          </a:p>
          <a:p>
            <a:pPr marL="0" indent="0">
              <a:buNone/>
            </a:pPr>
            <a:endParaRPr lang="en-AU" dirty="0"/>
          </a:p>
        </p:txBody>
      </p:sp>
    </p:spTree>
    <p:extLst>
      <p:ext uri="{BB962C8B-B14F-4D97-AF65-F5344CB8AC3E}">
        <p14:creationId xmlns:p14="http://schemas.microsoft.com/office/powerpoint/2010/main" val="400070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Group </a:t>
            </a:r>
            <a:r>
              <a:rPr lang="en-AU" b="1" dirty="0" smtClean="0"/>
              <a:t>activity </a:t>
            </a:r>
            <a:r>
              <a:rPr lang="en-AU" b="1" dirty="0"/>
              <a:t>– </a:t>
            </a:r>
            <a:r>
              <a:rPr lang="en-AU" b="1" dirty="0" smtClean="0"/>
              <a:t>Abortion in cows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dirty="0" smtClean="0"/>
              <a:t>Discuss </a:t>
            </a:r>
            <a:r>
              <a:rPr lang="en-AU" dirty="0"/>
              <a:t>how this sort of disease problem might be investigated in your area and what steps you would take</a:t>
            </a:r>
            <a:r>
              <a:rPr lang="en-AU" dirty="0" smtClean="0"/>
              <a:t>.</a:t>
            </a:r>
          </a:p>
        </p:txBody>
      </p:sp>
    </p:spTree>
    <p:extLst>
      <p:ext uri="{BB962C8B-B14F-4D97-AF65-F5344CB8AC3E}">
        <p14:creationId xmlns:p14="http://schemas.microsoft.com/office/powerpoint/2010/main" val="4203176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2579</TotalTime>
  <Words>1764</Words>
  <Application>Microsoft Office PowerPoint</Application>
  <PresentationFormat>On-screen Show (4:3)</PresentationFormat>
  <Paragraphs>229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abortion in cows Background information</vt:lpstr>
      <vt:lpstr>Group activity – Abortion in cows Background information</vt:lpstr>
      <vt:lpstr>Group activity – Abortion in cows</vt:lpstr>
      <vt:lpstr>Group activity – Abortion in cows</vt:lpstr>
      <vt:lpstr>Group activity – Abortion in cows</vt:lpstr>
      <vt:lpstr>In this session we talked about:</vt:lpstr>
      <vt:lpstr>Key concepts of session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62</cp:revision>
  <dcterms:created xsi:type="dcterms:W3CDTF">2013-03-15T18:03:41Z</dcterms:created>
  <dcterms:modified xsi:type="dcterms:W3CDTF">2014-03-18T00:27:55Z</dcterms:modified>
</cp:coreProperties>
</file>