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66" r:id="rId3"/>
    <p:sldId id="269" r:id="rId4"/>
    <p:sldId id="270" r:id="rId5"/>
    <p:sldId id="267" r:id="rId6"/>
    <p:sldId id="273" r:id="rId7"/>
    <p:sldId id="287" r:id="rId8"/>
    <p:sldId id="288" r:id="rId9"/>
    <p:sldId id="289" r:id="rId10"/>
    <p:sldId id="290" r:id="rId11"/>
    <p:sldId id="291" r:id="rId12"/>
    <p:sldId id="292" r:id="rId13"/>
    <p:sldId id="258"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9678" autoAdjust="0"/>
  </p:normalViewPr>
  <p:slideViewPr>
    <p:cSldViewPr snapToObjects="1">
      <p:cViewPr>
        <p:scale>
          <a:sx n="60" d="100"/>
          <a:sy n="60" d="100"/>
        </p:scale>
        <p:origin x="-310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2/12/2014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P</a:t>
            </a:r>
            <a:r>
              <a:rPr lang="id-ID" sz="1200" kern="1200" dirty="0" smtClean="0">
                <a:solidFill>
                  <a:schemeClr val="tx1"/>
                </a:solidFill>
                <a:effectLst/>
                <a:latin typeface="+mn-lt"/>
                <a:ea typeface="+mn-ea"/>
                <a:cs typeface="+mn-cs"/>
              </a:rPr>
              <a:t>a</a:t>
            </a:r>
            <a:r>
              <a:rPr lang="en-AU" sz="1200" kern="1200" dirty="0" smtClean="0">
                <a:solidFill>
                  <a:schemeClr val="tx1"/>
                </a:solidFill>
                <a:effectLst/>
                <a:latin typeface="+mn-lt"/>
                <a:ea typeface="+mn-ea"/>
                <a:cs typeface="+mn-cs"/>
              </a:rPr>
              <a:t>k </a:t>
            </a:r>
            <a:r>
              <a:rPr lang="en-AU" sz="1200" kern="1200" dirty="0" err="1" smtClean="0">
                <a:solidFill>
                  <a:schemeClr val="tx1"/>
                </a:solidFill>
                <a:effectLst/>
                <a:latin typeface="+mn-lt"/>
                <a:ea typeface="+mn-ea"/>
                <a:cs typeface="+mn-cs"/>
              </a:rPr>
              <a:t>Paimin</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terus berpikir apa daftar kemungkinan-kemungkinan penyakit. </a:t>
            </a:r>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a:t>
            </a:r>
          </a:p>
          <a:p>
            <a:r>
              <a:rPr lang="id-ID" sz="1200" kern="1200" dirty="0" smtClean="0">
                <a:solidFill>
                  <a:schemeClr val="tx1"/>
                </a:solidFill>
                <a:effectLst/>
                <a:latin typeface="+mn-lt"/>
                <a:ea typeface="+mn-ea"/>
                <a:cs typeface="+mn-cs"/>
              </a:rPr>
              <a:t>Dia mulai membuat</a:t>
            </a:r>
            <a:r>
              <a:rPr lang="id-ID" sz="1200" kern="1200" baseline="0" dirty="0" smtClean="0">
                <a:solidFill>
                  <a:schemeClr val="tx1"/>
                </a:solidFill>
                <a:effectLst/>
                <a:latin typeface="+mn-lt"/>
                <a:ea typeface="+mn-ea"/>
                <a:cs typeface="+mn-cs"/>
              </a:rPr>
              <a:t> daftar panjang di kepalanya dan dia bahkan memasukkan kemungkinan adanya penyakit baru yang belum pernah dilihat oleh siapa pun.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r>
              <a:rPr lang="id-ID" sz="1200" kern="1200" dirty="0" smtClean="0">
                <a:solidFill>
                  <a:schemeClr val="tx1"/>
                </a:solidFill>
                <a:effectLst/>
                <a:latin typeface="+mn-lt"/>
                <a:ea typeface="+mn-ea"/>
                <a:cs typeface="+mn-cs"/>
              </a:rPr>
              <a:t>Ketika investigasinya mengalami</a:t>
            </a:r>
            <a:r>
              <a:rPr lang="id-ID" sz="1200" kern="1200" baseline="0" dirty="0" smtClean="0">
                <a:solidFill>
                  <a:schemeClr val="tx1"/>
                </a:solidFill>
                <a:effectLst/>
                <a:latin typeface="+mn-lt"/>
                <a:ea typeface="+mn-ea"/>
                <a:cs typeface="+mn-cs"/>
              </a:rPr>
              <a:t> perkembangan, dia mulai mencoret beberapa kemungkinan penyebab penyakit dari daftarnya dan atau memindahkannya ke urutan bawah. </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Dalam kasus ini, menurut </a:t>
            </a:r>
            <a:r>
              <a:rPr lang="en-AU" sz="1200" kern="1200" dirty="0" smtClean="0">
                <a:solidFill>
                  <a:schemeClr val="tx1"/>
                </a:solidFill>
                <a:effectLst/>
                <a:latin typeface="+mn-lt"/>
                <a:ea typeface="+mn-ea"/>
                <a:cs typeface="+mn-cs"/>
              </a:rPr>
              <a:t>Pak </a:t>
            </a:r>
            <a:r>
              <a:rPr lang="en-AU" sz="1200" kern="1200" dirty="0" err="1" smtClean="0">
                <a:solidFill>
                  <a:schemeClr val="tx1"/>
                </a:solidFill>
                <a:effectLst/>
                <a:latin typeface="+mn-lt"/>
                <a:ea typeface="+mn-ea"/>
                <a:cs typeface="+mn-cs"/>
              </a:rPr>
              <a:t>Paimin</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keracunan bukan</a:t>
            </a:r>
            <a:r>
              <a:rPr lang="id-ID" sz="1200" kern="1200" baseline="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penyebab</a:t>
            </a:r>
            <a:r>
              <a:rPr lang="id-ID" sz="1200" kern="1200" baseline="0" dirty="0" smtClean="0">
                <a:solidFill>
                  <a:schemeClr val="tx1"/>
                </a:solidFill>
                <a:effectLst/>
                <a:latin typeface="+mn-lt"/>
                <a:ea typeface="+mn-ea"/>
                <a:cs typeface="+mn-cs"/>
              </a:rPr>
              <a:t> penyakit</a:t>
            </a:r>
            <a:r>
              <a:rPr lang="id-ID" sz="1200" kern="1200" dirty="0" smtClean="0">
                <a:solidFill>
                  <a:schemeClr val="tx1"/>
                </a:solidFill>
                <a:effectLst/>
                <a:latin typeface="+mn-lt"/>
                <a:ea typeface="+mn-ea"/>
                <a:cs typeface="+mn-cs"/>
              </a:rPr>
              <a:t> karena dia tidak mengidentifikasikan apa</a:t>
            </a:r>
            <a:r>
              <a:rPr lang="id-ID" sz="1200" kern="1200" baseline="0" dirty="0" smtClean="0">
                <a:solidFill>
                  <a:schemeClr val="tx1"/>
                </a:solidFill>
                <a:effectLst/>
                <a:latin typeface="+mn-lt"/>
                <a:ea typeface="+mn-ea"/>
                <a:cs typeface="+mn-cs"/>
              </a:rPr>
              <a:t> pun dari riwayat penyakit atau hal-hal di peternakan yang mengindikasikan kemungkinan akses ke tanaman beracun atau bahan-bahan kimia. Dari pembicaraan dengan Pak Budi, Pak Paimin tidak berpendapat bahwa mungkin Pak Budi terlalu banyak memberi obat cacing pada kedua sapi ini. </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Tidak ada bukti yang menunjukkan sapi-sapi ini makan banyak biji-bijian,</a:t>
            </a:r>
            <a:r>
              <a:rPr lang="id-ID" sz="1200" kern="1200" baseline="0" dirty="0" smtClean="0">
                <a:solidFill>
                  <a:schemeClr val="tx1"/>
                </a:solidFill>
                <a:effectLst/>
                <a:latin typeface="+mn-lt"/>
                <a:ea typeface="+mn-ea"/>
                <a:cs typeface="+mn-cs"/>
              </a:rPr>
              <a:t> dan rumput yang mereka makan bukanlah rumput yang segar, berair, dan hijau. Dengan demikian, dua kemungkinan penyebab penyakit lainnya bisa dicoret. </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S</a:t>
            </a:r>
            <a:r>
              <a:rPr lang="id-ID" sz="1200" kern="1200" dirty="0" smtClean="0">
                <a:solidFill>
                  <a:schemeClr val="tx1"/>
                </a:solidFill>
                <a:effectLst/>
                <a:latin typeface="+mn-lt"/>
                <a:ea typeface="+mn-ea"/>
                <a:cs typeface="+mn-cs"/>
              </a:rPr>
              <a:t>ehingga</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isi</a:t>
            </a:r>
            <a:r>
              <a:rPr lang="id-ID" sz="1200" kern="1200" baseline="0" dirty="0" smtClean="0">
                <a:solidFill>
                  <a:schemeClr val="tx1"/>
                </a:solidFill>
                <a:effectLst/>
                <a:latin typeface="+mn-lt"/>
                <a:ea typeface="+mn-ea"/>
                <a:cs typeface="+mn-cs"/>
              </a:rPr>
              <a:t> diagnosis banding </a:t>
            </a:r>
            <a:r>
              <a:rPr lang="en-AU" sz="1200" kern="1200" dirty="0" smtClean="0">
                <a:solidFill>
                  <a:schemeClr val="tx1"/>
                </a:solidFill>
                <a:effectLst/>
                <a:latin typeface="+mn-lt"/>
                <a:ea typeface="+mn-ea"/>
                <a:cs typeface="+mn-cs"/>
              </a:rPr>
              <a:t>Pak </a:t>
            </a:r>
            <a:r>
              <a:rPr lang="en-AU" sz="1200" kern="1200" dirty="0" err="1" smtClean="0">
                <a:solidFill>
                  <a:schemeClr val="tx1"/>
                </a:solidFill>
                <a:effectLst/>
                <a:latin typeface="+mn-lt"/>
                <a:ea typeface="+mn-ea"/>
                <a:cs typeface="+mn-cs"/>
              </a:rPr>
              <a:t>Paimin</a:t>
            </a:r>
            <a:r>
              <a:rPr lang="en-AU" sz="1200" kern="1200" dirty="0" smtClean="0">
                <a:solidFill>
                  <a:schemeClr val="tx1"/>
                </a:solidFill>
                <a:effectLst/>
                <a:latin typeface="+mn-lt"/>
                <a:ea typeface="+mn-ea"/>
                <a:cs typeface="+mn-cs"/>
              </a:rPr>
              <a:t>;</a:t>
            </a:r>
          </a:p>
          <a:p>
            <a:r>
              <a:rPr lang="en-AU" sz="1200" kern="1200" dirty="0" smtClean="0">
                <a:solidFill>
                  <a:schemeClr val="tx1"/>
                </a:solidFill>
                <a:effectLst/>
                <a:latin typeface="+mn-lt"/>
                <a:ea typeface="+mn-ea"/>
                <a:cs typeface="+mn-cs"/>
              </a:rPr>
              <a:t>•</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Bacterial enteritis – Salmonella, E-coli (</a:t>
            </a:r>
            <a:r>
              <a:rPr lang="id-ID" sz="1200" kern="1200" baseline="0" dirty="0" smtClean="0">
                <a:solidFill>
                  <a:schemeClr val="tx1"/>
                </a:solidFill>
                <a:effectLst/>
                <a:latin typeface="+mn-lt"/>
                <a:ea typeface="+mn-ea"/>
                <a:cs typeface="+mn-cs"/>
              </a:rPr>
              <a:t>kemungkinan </a:t>
            </a:r>
            <a:r>
              <a:rPr lang="id-ID" sz="1200" kern="1200" dirty="0" smtClean="0">
                <a:solidFill>
                  <a:schemeClr val="tx1"/>
                </a:solidFill>
                <a:effectLst/>
                <a:latin typeface="+mn-lt"/>
                <a:ea typeface="+mn-ea"/>
                <a:cs typeface="+mn-cs"/>
              </a:rPr>
              <a:t>paling</a:t>
            </a:r>
            <a:r>
              <a:rPr lang="id-ID" sz="1200" kern="1200" baseline="0" dirty="0" smtClean="0">
                <a:solidFill>
                  <a:schemeClr val="tx1"/>
                </a:solidFill>
                <a:effectLst/>
                <a:latin typeface="+mn-lt"/>
                <a:ea typeface="+mn-ea"/>
                <a:cs typeface="+mn-cs"/>
              </a:rPr>
              <a:t> besar </a:t>
            </a:r>
            <a:r>
              <a:rPr lang="en-AU" sz="1200" kern="1200" dirty="0" smtClean="0">
                <a:solidFill>
                  <a:schemeClr val="tx1"/>
                </a:solidFill>
                <a:effectLst/>
                <a:latin typeface="+mn-lt"/>
                <a:ea typeface="+mn-ea"/>
                <a:cs typeface="+mn-cs"/>
              </a:rPr>
              <a:t>)</a:t>
            </a:r>
          </a:p>
          <a:p>
            <a:r>
              <a:rPr lang="en-AU" sz="1200" kern="1200" dirty="0" smtClean="0">
                <a:solidFill>
                  <a:schemeClr val="tx1"/>
                </a:solidFill>
                <a:effectLst/>
                <a:latin typeface="+mn-lt"/>
                <a:ea typeface="+mn-ea"/>
                <a:cs typeface="+mn-cs"/>
              </a:rPr>
              <a:t>• Bovine Viral Diarrhoea Virus</a:t>
            </a:r>
          </a:p>
          <a:p>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Parasit</a:t>
            </a:r>
            <a:r>
              <a:rPr lang="en-AU" sz="1200" kern="1200" dirty="0" smtClean="0">
                <a:solidFill>
                  <a:schemeClr val="tx1"/>
                </a:solidFill>
                <a:effectLst/>
                <a:latin typeface="+mn-lt"/>
                <a:ea typeface="+mn-ea"/>
                <a:cs typeface="+mn-cs"/>
              </a:rPr>
              <a:t> (</a:t>
            </a:r>
            <a:r>
              <a:rPr lang="id-ID" sz="1200" kern="1200" baseline="0" dirty="0" smtClean="0">
                <a:solidFill>
                  <a:schemeClr val="tx1"/>
                </a:solidFill>
                <a:effectLst/>
                <a:latin typeface="+mn-lt"/>
                <a:ea typeface="+mn-ea"/>
                <a:cs typeface="+mn-cs"/>
              </a:rPr>
              <a:t>kemungkinan </a:t>
            </a:r>
            <a:r>
              <a:rPr lang="id-ID" sz="1200" kern="1200" dirty="0" smtClean="0">
                <a:solidFill>
                  <a:schemeClr val="tx1"/>
                </a:solidFill>
                <a:effectLst/>
                <a:latin typeface="+mn-lt"/>
                <a:ea typeface="+mn-ea"/>
                <a:cs typeface="+mn-cs"/>
              </a:rPr>
              <a:t>paling kecil</a:t>
            </a:r>
            <a:r>
              <a:rPr lang="id-ID" sz="1200" kern="1200" baseline="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[make text box appear at end of voice over for this slide and give some time for the participants to read the</a:t>
            </a:r>
            <a:r>
              <a:rPr lang="en-AU" sz="1200" kern="1200" baseline="0" dirty="0" smtClean="0">
                <a:solidFill>
                  <a:schemeClr val="tx1"/>
                </a:solidFill>
                <a:effectLst/>
                <a:latin typeface="+mn-lt"/>
                <a:ea typeface="+mn-ea"/>
                <a:cs typeface="+mn-cs"/>
              </a:rPr>
              <a:t> words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4185039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err="1" smtClean="0">
                <a:solidFill>
                  <a:schemeClr val="tx1"/>
                </a:solidFill>
                <a:effectLst/>
                <a:latin typeface="+mn-lt"/>
                <a:ea typeface="+mn-ea"/>
                <a:cs typeface="+mn-cs"/>
              </a:rPr>
              <a:t>Meluangkan</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waktu</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untuk</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memeriksa</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lingkungan</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dimana</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hewan</a:t>
            </a:r>
            <a:r>
              <a:rPr lang="en-AU" sz="1200" kern="1200" dirty="0" smtClean="0">
                <a:solidFill>
                  <a:schemeClr val="tx1"/>
                </a:solidFill>
                <a:effectLst/>
                <a:latin typeface="+mn-lt"/>
                <a:ea typeface="+mn-ea"/>
                <a:cs typeface="+mn-cs"/>
              </a:rPr>
              <a:t> yang </a:t>
            </a:r>
            <a:r>
              <a:rPr lang="en-AU" sz="1200" kern="1200" dirty="0" err="1" smtClean="0">
                <a:solidFill>
                  <a:schemeClr val="tx1"/>
                </a:solidFill>
                <a:effectLst/>
                <a:latin typeface="+mn-lt"/>
                <a:ea typeface="+mn-ea"/>
                <a:cs typeface="+mn-cs"/>
              </a:rPr>
              <a:t>sakit</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berada</a:t>
            </a:r>
            <a:r>
              <a:rPr lang="en-AU" sz="1200" kern="1200" dirty="0" smtClean="0">
                <a:solidFill>
                  <a:schemeClr val="tx1"/>
                </a:solidFill>
                <a:effectLst/>
                <a:latin typeface="+mn-lt"/>
                <a:ea typeface="+mn-ea"/>
                <a:cs typeface="+mn-cs"/>
              </a:rPr>
              <a:t> ( </a:t>
            </a:r>
            <a:r>
              <a:rPr lang="en-AU" sz="1200" kern="1200" dirty="0" err="1" smtClean="0">
                <a:solidFill>
                  <a:schemeClr val="tx1"/>
                </a:solidFill>
                <a:effectLst/>
                <a:latin typeface="+mn-lt"/>
                <a:ea typeface="+mn-ea"/>
                <a:cs typeface="+mn-cs"/>
              </a:rPr>
              <a:t>atau</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lingkungan</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darimana</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mereka</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berasal</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sebelumnya</a:t>
            </a:r>
            <a:r>
              <a:rPr lang="en-AU" sz="1200" kern="1200" dirty="0" smtClean="0">
                <a:solidFill>
                  <a:schemeClr val="tx1"/>
                </a:solidFill>
                <a:effectLst/>
                <a:latin typeface="+mn-lt"/>
                <a:ea typeface="+mn-ea"/>
                <a:cs typeface="+mn-cs"/>
              </a:rPr>
              <a:t> ) </a:t>
            </a:r>
            <a:r>
              <a:rPr lang="en-AU" sz="1200" kern="1200" dirty="0" err="1" smtClean="0">
                <a:solidFill>
                  <a:schemeClr val="tx1"/>
                </a:solidFill>
                <a:effectLst/>
                <a:latin typeface="+mn-lt"/>
                <a:ea typeface="+mn-ea"/>
                <a:cs typeface="+mn-cs"/>
              </a:rPr>
              <a:t>seringkali</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sangat</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membantu</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untuk</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memahami</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penyakit</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apa</a:t>
            </a:r>
            <a:r>
              <a:rPr lang="en-AU" sz="1200" kern="1200" baseline="0" dirty="0" smtClean="0">
                <a:solidFill>
                  <a:schemeClr val="tx1"/>
                </a:solidFill>
                <a:effectLst/>
                <a:latin typeface="+mn-lt"/>
                <a:ea typeface="+mn-ea"/>
                <a:cs typeface="+mn-cs"/>
              </a:rPr>
              <a:t> yang </a:t>
            </a:r>
            <a:r>
              <a:rPr lang="en-AU" sz="1200" kern="1200" baseline="0" dirty="0" err="1" smtClean="0">
                <a:solidFill>
                  <a:schemeClr val="tx1"/>
                </a:solidFill>
                <a:effectLst/>
                <a:latin typeface="+mn-lt"/>
                <a:ea typeface="+mn-ea"/>
                <a:cs typeface="+mn-cs"/>
              </a:rPr>
              <a:t>menimpa</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hewan</a:t>
            </a:r>
            <a:r>
              <a:rPr lang="en-AU" sz="1200" kern="1200" baseline="0" dirty="0" smtClean="0">
                <a:solidFill>
                  <a:schemeClr val="tx1"/>
                </a:solidFill>
                <a:effectLst/>
                <a:latin typeface="+mn-lt"/>
                <a:ea typeface="+mn-ea"/>
                <a:cs typeface="+mn-cs"/>
              </a:rPr>
              <a:t> yang </a:t>
            </a:r>
            <a:r>
              <a:rPr lang="en-AU" sz="1200" kern="1200" baseline="0" dirty="0" err="1" smtClean="0">
                <a:solidFill>
                  <a:schemeClr val="tx1"/>
                </a:solidFill>
                <a:effectLst/>
                <a:latin typeface="+mn-lt"/>
                <a:ea typeface="+mn-ea"/>
                <a:cs typeface="+mn-cs"/>
              </a:rPr>
              <a:t>sakit</a:t>
            </a:r>
            <a:r>
              <a:rPr lang="en-AU" sz="1200" kern="1200" baseline="0" dirty="0" smtClean="0">
                <a:solidFill>
                  <a:schemeClr val="tx1"/>
                </a:solidFill>
                <a:effectLst/>
                <a:latin typeface="+mn-lt"/>
                <a:ea typeface="+mn-ea"/>
                <a:cs typeface="+mn-cs"/>
              </a:rPr>
              <a:t>.</a:t>
            </a:r>
          </a:p>
          <a:p>
            <a:endParaRPr lang="en-AU" sz="1200" kern="1200" baseline="0" dirty="0" smtClean="0">
              <a:solidFill>
                <a:schemeClr val="tx1"/>
              </a:solidFill>
              <a:effectLst/>
              <a:latin typeface="+mn-lt"/>
              <a:ea typeface="+mn-ea"/>
              <a:cs typeface="+mn-cs"/>
            </a:endParaRPr>
          </a:p>
          <a:p>
            <a:r>
              <a:rPr lang="en-AU" sz="1200" kern="1200" baseline="0" dirty="0" err="1" smtClean="0">
                <a:solidFill>
                  <a:schemeClr val="tx1"/>
                </a:solidFill>
                <a:effectLst/>
                <a:latin typeface="+mn-lt"/>
                <a:ea typeface="+mn-ea"/>
                <a:cs typeface="+mn-cs"/>
              </a:rPr>
              <a:t>Juga</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sangat</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membantu</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untuk</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menghabiskan</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waktu</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lebih</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banyak</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untuk</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dapat</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bercakap</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cakap</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dengan</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peternak</a:t>
            </a:r>
            <a:r>
              <a:rPr lang="en-AU" sz="1200" kern="1200" baseline="0" dirty="0" smtClean="0">
                <a:solidFill>
                  <a:schemeClr val="tx1"/>
                </a:solidFill>
                <a:effectLst/>
                <a:latin typeface="+mn-lt"/>
                <a:ea typeface="+mn-ea"/>
                <a:cs typeface="+mn-cs"/>
              </a:rPr>
              <a:t> – </a:t>
            </a:r>
            <a:r>
              <a:rPr lang="en-AU" sz="1200" kern="1200" baseline="0" dirty="0" err="1" smtClean="0">
                <a:solidFill>
                  <a:schemeClr val="tx1"/>
                </a:solidFill>
                <a:effectLst/>
                <a:latin typeface="+mn-lt"/>
                <a:ea typeface="+mn-ea"/>
                <a:cs typeface="+mn-cs"/>
              </a:rPr>
              <a:t>seringkali</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percakapan</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ini</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menghasilkan</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informasi</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informasi</a:t>
            </a:r>
            <a:r>
              <a:rPr lang="en-AU" sz="1200" kern="1200" baseline="0" dirty="0" smtClean="0">
                <a:solidFill>
                  <a:schemeClr val="tx1"/>
                </a:solidFill>
                <a:effectLst/>
                <a:latin typeface="+mn-lt"/>
                <a:ea typeface="+mn-ea"/>
                <a:cs typeface="+mn-cs"/>
              </a:rPr>
              <a:t> yang </a:t>
            </a:r>
            <a:r>
              <a:rPr lang="en-AU" sz="1200" kern="1200" baseline="0" dirty="0" err="1" smtClean="0">
                <a:solidFill>
                  <a:schemeClr val="tx1"/>
                </a:solidFill>
                <a:effectLst/>
                <a:latin typeface="+mn-lt"/>
                <a:ea typeface="+mn-ea"/>
                <a:cs typeface="+mn-cs"/>
              </a:rPr>
              <a:t>menurut</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mereka</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tidak</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penting</a:t>
            </a:r>
            <a:r>
              <a:rPr lang="en-AU" sz="1200" kern="1200" baseline="0" dirty="0" smtClean="0">
                <a:solidFill>
                  <a:schemeClr val="tx1"/>
                </a:solidFill>
                <a:effectLst/>
                <a:latin typeface="+mn-lt"/>
                <a:ea typeface="+mn-ea"/>
                <a:cs typeface="+mn-cs"/>
              </a:rPr>
              <a:t> yang </a:t>
            </a:r>
            <a:r>
              <a:rPr lang="en-AU" sz="1200" kern="1200" baseline="0" dirty="0" err="1" smtClean="0">
                <a:solidFill>
                  <a:schemeClr val="tx1"/>
                </a:solidFill>
                <a:effectLst/>
                <a:latin typeface="+mn-lt"/>
                <a:ea typeface="+mn-ea"/>
                <a:cs typeface="+mn-cs"/>
              </a:rPr>
              <a:t>kadang</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justru</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menjadi</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informasi</a:t>
            </a:r>
            <a:r>
              <a:rPr lang="en-AU" sz="1200" kern="1200" baseline="0" dirty="0" smtClean="0">
                <a:solidFill>
                  <a:schemeClr val="tx1"/>
                </a:solidFill>
                <a:effectLst/>
                <a:latin typeface="+mn-lt"/>
                <a:ea typeface="+mn-ea"/>
                <a:cs typeface="+mn-cs"/>
              </a:rPr>
              <a:t> yang </a:t>
            </a:r>
            <a:r>
              <a:rPr lang="en-AU" sz="1200" kern="1200" baseline="0" dirty="0" err="1" smtClean="0">
                <a:solidFill>
                  <a:schemeClr val="tx1"/>
                </a:solidFill>
                <a:effectLst/>
                <a:latin typeface="+mn-lt"/>
                <a:ea typeface="+mn-ea"/>
                <a:cs typeface="+mn-cs"/>
              </a:rPr>
              <a:t>berharga</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2143814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Pak </a:t>
            </a:r>
            <a:r>
              <a:rPr lang="en-AU" sz="1200" kern="1200" dirty="0" err="1" smtClean="0">
                <a:solidFill>
                  <a:schemeClr val="tx1"/>
                </a:solidFill>
                <a:effectLst/>
                <a:latin typeface="+mn-lt"/>
                <a:ea typeface="+mn-ea"/>
                <a:cs typeface="+mn-cs"/>
              </a:rPr>
              <a:t>Paimin</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tidak</a:t>
            </a:r>
            <a:r>
              <a:rPr lang="id-ID" sz="1200" kern="1200" baseline="0" dirty="0" smtClean="0">
                <a:solidFill>
                  <a:schemeClr val="tx1"/>
                </a:solidFill>
                <a:effectLst/>
                <a:latin typeface="+mn-lt"/>
                <a:ea typeface="+mn-ea"/>
                <a:cs typeface="+mn-cs"/>
              </a:rPr>
              <a:t> 100% yakin diagnosisnya tetapi dia cukup yakin bahwa agen infeksius adalah infeksi bakteri yang menyebabkan e</a:t>
            </a:r>
            <a:r>
              <a:rPr lang="en-AU" sz="1200" kern="1200" dirty="0" err="1" smtClean="0">
                <a:solidFill>
                  <a:schemeClr val="tx1"/>
                </a:solidFill>
                <a:effectLst/>
                <a:latin typeface="+mn-lt"/>
                <a:ea typeface="+mn-ea"/>
                <a:cs typeface="+mn-cs"/>
              </a:rPr>
              <a:t>nteritis</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dan</a:t>
            </a:r>
            <a:r>
              <a:rPr lang="id-ID" sz="1200" kern="1200" baseline="0" dirty="0" smtClean="0">
                <a:solidFill>
                  <a:schemeClr val="tx1"/>
                </a:solidFill>
                <a:effectLst/>
                <a:latin typeface="+mn-lt"/>
                <a:ea typeface="+mn-ea"/>
                <a:cs typeface="+mn-cs"/>
              </a:rPr>
              <a:t> membuat sapi sakit. </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Pak </a:t>
            </a:r>
            <a:r>
              <a:rPr lang="en-AU" sz="1200" kern="1200" dirty="0" err="1" smtClean="0">
                <a:solidFill>
                  <a:schemeClr val="tx1"/>
                </a:solidFill>
                <a:effectLst/>
                <a:latin typeface="+mn-lt"/>
                <a:ea typeface="+mn-ea"/>
                <a:cs typeface="+mn-cs"/>
              </a:rPr>
              <a:t>Paimin</a:t>
            </a:r>
            <a:r>
              <a:rPr lang="id-ID" sz="1200" kern="1200" dirty="0" smtClean="0">
                <a:solidFill>
                  <a:schemeClr val="tx1"/>
                </a:solidFill>
                <a:effectLst/>
                <a:latin typeface="+mn-lt"/>
                <a:ea typeface="+mn-ea"/>
                <a:cs typeface="+mn-cs"/>
              </a:rPr>
              <a:t> mengobati kedua</a:t>
            </a:r>
            <a:r>
              <a:rPr lang="id-ID" sz="1200" kern="1200" baseline="0" dirty="0" smtClean="0">
                <a:solidFill>
                  <a:schemeClr val="tx1"/>
                </a:solidFill>
                <a:effectLst/>
                <a:latin typeface="+mn-lt"/>
                <a:ea typeface="+mn-ea"/>
                <a:cs typeface="+mn-cs"/>
              </a:rPr>
              <a:t> sapi tersebut dengan antibiotik ber</a:t>
            </a:r>
            <a:r>
              <a:rPr lang="en-US" sz="1200" kern="1200" baseline="0" dirty="0" smtClean="0">
                <a:solidFill>
                  <a:schemeClr val="tx1"/>
                </a:solidFill>
                <a:effectLst/>
                <a:latin typeface="+mn-lt"/>
                <a:ea typeface="+mn-ea"/>
                <a:cs typeface="+mn-cs"/>
              </a:rPr>
              <a:t>s</a:t>
            </a:r>
            <a:r>
              <a:rPr lang="id-ID" sz="1200" kern="1200" baseline="0" dirty="0" smtClean="0">
                <a:solidFill>
                  <a:schemeClr val="tx1"/>
                </a:solidFill>
                <a:effectLst/>
                <a:latin typeface="+mn-lt"/>
                <a:ea typeface="+mn-ea"/>
                <a:cs typeface="+mn-cs"/>
              </a:rPr>
              <a:t>pektrum luas dan, dengan menggunakan keterampilan epidemiologi lapangan, memberi saran kepada Pak Budi mengenai kemungkinan mengapa penyakit terjadi dan bagaimana mengendalikannya di masa depan.</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Pak </a:t>
            </a:r>
            <a:r>
              <a:rPr lang="en-AU" sz="1200" kern="1200" dirty="0" err="1" smtClean="0">
                <a:solidFill>
                  <a:schemeClr val="tx1"/>
                </a:solidFill>
                <a:effectLst/>
                <a:latin typeface="+mn-lt"/>
                <a:ea typeface="+mn-ea"/>
                <a:cs typeface="+mn-cs"/>
              </a:rPr>
              <a:t>Paimin</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 tahu</a:t>
            </a:r>
            <a:r>
              <a:rPr lang="id-ID" sz="1200" kern="1200" baseline="0" dirty="0" smtClean="0">
                <a:solidFill>
                  <a:schemeClr val="tx1"/>
                </a:solidFill>
                <a:effectLst/>
                <a:latin typeface="+mn-lt"/>
                <a:ea typeface="+mn-ea"/>
                <a:cs typeface="+mn-cs"/>
              </a:rPr>
              <a:t> penyakit ini bisa jadi </a:t>
            </a:r>
            <a:r>
              <a:rPr lang="en-AU" sz="1200" kern="1200" dirty="0" err="1" smtClean="0">
                <a:solidFill>
                  <a:schemeClr val="tx1"/>
                </a:solidFill>
                <a:effectLst/>
                <a:latin typeface="+mn-lt"/>
                <a:ea typeface="+mn-ea"/>
                <a:cs typeface="+mn-cs"/>
              </a:rPr>
              <a:t>zoonoti</a:t>
            </a:r>
            <a:r>
              <a:rPr lang="id-ID" sz="1200" kern="1200" dirty="0" smtClean="0">
                <a:solidFill>
                  <a:schemeClr val="tx1"/>
                </a:solidFill>
                <a:effectLst/>
                <a:latin typeface="+mn-lt"/>
                <a:ea typeface="+mn-ea"/>
                <a:cs typeface="+mn-cs"/>
              </a:rPr>
              <a:t>k</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dan</a:t>
            </a:r>
            <a:r>
              <a:rPr lang="id-ID" sz="1200" kern="1200" baseline="0" dirty="0" smtClean="0">
                <a:solidFill>
                  <a:schemeClr val="tx1"/>
                </a:solidFill>
                <a:effectLst/>
                <a:latin typeface="+mn-lt"/>
                <a:ea typeface="+mn-ea"/>
                <a:cs typeface="+mn-cs"/>
              </a:rPr>
              <a:t> memberi saran kepada Pak Budi untuk menjaga kebersihan secara umum (</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seperti</a:t>
            </a:r>
            <a:r>
              <a:rPr lang="en-US" sz="1200" kern="1200" baseline="0" dirty="0" smtClean="0">
                <a:solidFill>
                  <a:schemeClr val="tx1"/>
                </a:solidFill>
                <a:effectLst/>
                <a:latin typeface="+mn-lt"/>
                <a:ea typeface="+mn-ea"/>
                <a:cs typeface="+mn-cs"/>
              </a:rPr>
              <a:t> </a:t>
            </a:r>
            <a:r>
              <a:rPr lang="id-ID" sz="1200" kern="1200" baseline="0" dirty="0" smtClean="0">
                <a:solidFill>
                  <a:schemeClr val="tx1"/>
                </a:solidFill>
                <a:effectLst/>
                <a:latin typeface="+mn-lt"/>
                <a:ea typeface="+mn-ea"/>
                <a:cs typeface="+mn-cs"/>
              </a:rPr>
              <a:t>mencuci tangan setelah memegang sapi</a:t>
            </a:r>
            <a:r>
              <a:rPr lang="en-US" sz="1200" kern="1200" baseline="0" dirty="0" smtClean="0">
                <a:solidFill>
                  <a:schemeClr val="tx1"/>
                </a:solidFill>
                <a:effectLst/>
                <a:latin typeface="+mn-lt"/>
                <a:ea typeface="+mn-ea"/>
                <a:cs typeface="+mn-cs"/>
              </a:rPr>
              <a:t>)</a:t>
            </a:r>
            <a:r>
              <a:rPr lang="id-ID"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Sering sapi </a:t>
            </a:r>
            <a:r>
              <a:rPr lang="en-US" sz="1200" kern="1200" dirty="0" smtClean="0">
                <a:solidFill>
                  <a:schemeClr val="tx1"/>
                </a:solidFill>
                <a:effectLst/>
                <a:latin typeface="+mn-lt"/>
                <a:ea typeface="+mn-ea"/>
                <a:cs typeface="+mn-cs"/>
              </a:rPr>
              <a:t>yang </a:t>
            </a:r>
            <a:r>
              <a:rPr lang="id-ID" sz="1200" kern="1200" dirty="0" smtClean="0">
                <a:solidFill>
                  <a:schemeClr val="tx1"/>
                </a:solidFill>
                <a:effectLst/>
                <a:latin typeface="+mn-lt"/>
                <a:ea typeface="+mn-ea"/>
                <a:cs typeface="+mn-cs"/>
              </a:rPr>
              <a:t>terkena</a:t>
            </a:r>
            <a:r>
              <a:rPr lang="id-ID" sz="1200" kern="1200" baseline="0" dirty="0" smtClean="0">
                <a:solidFill>
                  <a:schemeClr val="tx1"/>
                </a:solidFill>
                <a:effectLst/>
                <a:latin typeface="+mn-lt"/>
                <a:ea typeface="+mn-ea"/>
                <a:cs typeface="+mn-cs"/>
              </a:rPr>
              <a:t> penyakit ini setelah kejadian-kejadian yang membuatnya stress </a:t>
            </a:r>
            <a:r>
              <a:rPr lang="en-US" sz="1200" kern="1200" baseline="0" dirty="0" err="1" smtClean="0">
                <a:solidFill>
                  <a:schemeClr val="tx1"/>
                </a:solidFill>
                <a:effectLst/>
                <a:latin typeface="+mn-lt"/>
                <a:ea typeface="+mn-ea"/>
                <a:cs typeface="+mn-cs"/>
              </a:rPr>
              <a:t>pasca</a:t>
            </a:r>
            <a:r>
              <a:rPr lang="id-ID" sz="1200" kern="1200" baseline="0" dirty="0" smtClean="0">
                <a:solidFill>
                  <a:schemeClr val="tx1"/>
                </a:solidFill>
                <a:effectLst/>
                <a:latin typeface="+mn-lt"/>
                <a:ea typeface="+mn-ea"/>
                <a:cs typeface="+mn-cs"/>
              </a:rPr>
              <a:t> melahirkan atau setelah pemberian pakan yang terkontaminasi </a:t>
            </a:r>
            <a:r>
              <a:rPr lang="en-US" sz="1200" kern="1200" baseline="0" dirty="0" err="1" smtClean="0">
                <a:solidFill>
                  <a:schemeClr val="tx1"/>
                </a:solidFill>
                <a:effectLst/>
                <a:latin typeface="+mn-lt"/>
                <a:ea typeface="+mn-ea"/>
                <a:cs typeface="+mn-cs"/>
              </a:rPr>
              <a:t>oleh</a:t>
            </a:r>
            <a:r>
              <a:rPr lang="en-US" sz="1200" kern="1200" baseline="0" dirty="0" smtClean="0">
                <a:solidFill>
                  <a:schemeClr val="tx1"/>
                </a:solidFill>
                <a:effectLst/>
                <a:latin typeface="+mn-lt"/>
                <a:ea typeface="+mn-ea"/>
                <a:cs typeface="+mn-cs"/>
              </a:rPr>
              <a:t> </a:t>
            </a:r>
            <a:r>
              <a:rPr lang="id-ID" sz="1200" kern="1200" baseline="0" dirty="0" smtClean="0">
                <a:solidFill>
                  <a:schemeClr val="tx1"/>
                </a:solidFill>
                <a:effectLst/>
                <a:latin typeface="+mn-lt"/>
                <a:ea typeface="+mn-ea"/>
                <a:cs typeface="+mn-cs"/>
              </a:rPr>
              <a:t>feses dari hewan lain. </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Pak </a:t>
            </a:r>
            <a:r>
              <a:rPr lang="en-AU" sz="1200" kern="1200" dirty="0" err="1" smtClean="0">
                <a:solidFill>
                  <a:schemeClr val="tx1"/>
                </a:solidFill>
                <a:effectLst/>
                <a:latin typeface="+mn-lt"/>
                <a:ea typeface="+mn-ea"/>
                <a:cs typeface="+mn-cs"/>
              </a:rPr>
              <a:t>Paimin</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menyarankan kepada Pak Budi untuk memeriksa apakah ternaknya</a:t>
            </a:r>
            <a:r>
              <a:rPr lang="id-ID" sz="1200" kern="1200" baseline="0" dirty="0" smtClean="0">
                <a:solidFill>
                  <a:schemeClr val="tx1"/>
                </a:solidFill>
                <a:effectLst/>
                <a:latin typeface="+mn-lt"/>
                <a:ea typeface="+mn-ea"/>
                <a:cs typeface="+mn-cs"/>
              </a:rPr>
              <a:t> mendapat pakan dan air yang bersih dan hewan yang dia beli di masa mendatang harus berasal dari orang yang dia percaya hanya memasok hewan sehat. </a:t>
            </a:r>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id-ID" sz="1200" kern="1200" baseline="0" dirty="0" smtClean="0">
                <a:solidFill>
                  <a:schemeClr val="tx1"/>
                </a:solidFill>
                <a:effectLst/>
                <a:latin typeface="+mn-lt"/>
                <a:ea typeface="+mn-ea"/>
                <a:cs typeface="+mn-cs"/>
              </a:rPr>
              <a:t>Semua strategi ini melibatkan pemahaman mengenai bagaimana perilaku salmonellosis pada populasi sapi. Strategi tersebut akan memba</a:t>
            </a:r>
            <a:r>
              <a:rPr lang="en-US" sz="1200" kern="1200" baseline="0" dirty="0" smtClean="0">
                <a:solidFill>
                  <a:schemeClr val="tx1"/>
                </a:solidFill>
                <a:effectLst/>
                <a:latin typeface="+mn-lt"/>
                <a:ea typeface="+mn-ea"/>
                <a:cs typeface="+mn-cs"/>
              </a:rPr>
              <a:t>n</a:t>
            </a:r>
            <a:r>
              <a:rPr lang="id-ID" sz="1200" kern="1200" baseline="0" dirty="0" smtClean="0">
                <a:solidFill>
                  <a:schemeClr val="tx1"/>
                </a:solidFill>
                <a:effectLst/>
                <a:latin typeface="+mn-lt"/>
                <a:ea typeface="+mn-ea"/>
                <a:cs typeface="+mn-cs"/>
              </a:rPr>
              <a:t>tu Pak Budi menurunkan risiko terjadi</a:t>
            </a:r>
            <a:r>
              <a:rPr lang="en-US" sz="1200" kern="1200" baseline="0" dirty="0" err="1" smtClean="0">
                <a:solidFill>
                  <a:schemeClr val="tx1"/>
                </a:solidFill>
                <a:effectLst/>
                <a:latin typeface="+mn-lt"/>
                <a:ea typeface="+mn-ea"/>
                <a:cs typeface="+mn-cs"/>
              </a:rPr>
              <a:t>mnya</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kasus</a:t>
            </a:r>
            <a:r>
              <a:rPr lang="id-ID" sz="1200" kern="1200" baseline="0" dirty="0" smtClean="0">
                <a:solidFill>
                  <a:schemeClr val="tx1"/>
                </a:solidFill>
                <a:effectLst/>
                <a:latin typeface="+mn-lt"/>
                <a:ea typeface="+mn-ea"/>
                <a:cs typeface="+mn-cs"/>
              </a:rPr>
              <a:t> salmonellosis lagi di masa mendatang.</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2</a:t>
            </a:r>
            <a:r>
              <a:rPr lang="id-ID" sz="1200" kern="1200" baseline="0" dirty="0" smtClean="0">
                <a:solidFill>
                  <a:schemeClr val="tx1"/>
                </a:solidFill>
                <a:effectLst/>
                <a:latin typeface="+mn-lt"/>
                <a:ea typeface="+mn-ea"/>
                <a:cs typeface="+mn-cs"/>
              </a:rPr>
              <a:t> sapi yang sakit harus dipisahkan dari sapi yang sehat. Semua sapi sehat ditaruh di bagian hulu parit yang lebih tinggi dibanding 2 sapi yang sakit dan anak sapi.</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kern="1200" dirty="0" smtClean="0">
                <a:solidFill>
                  <a:schemeClr val="tx1"/>
                </a:solidFill>
                <a:effectLst/>
                <a:latin typeface="+mn-lt"/>
                <a:ea typeface="+mn-ea"/>
                <a:cs typeface="+mn-cs"/>
              </a:rPr>
              <a:t>Sebelum Pak Paimin meninggalkan peternakan pak Budi, dia mengirimkan laporan Respons, Laboratorium, Pengobatan ke</a:t>
            </a:r>
            <a:r>
              <a:rPr lang="id-ID" sz="1200" kern="1200" baseline="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dari hp-nya</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[make text box appear at end of voice over for this slide and give some time for the participants to read the</a:t>
            </a:r>
            <a:r>
              <a:rPr lang="en-AU" sz="1200" kern="1200" baseline="0" dirty="0" smtClean="0">
                <a:solidFill>
                  <a:schemeClr val="tx1"/>
                </a:solidFill>
                <a:effectLst/>
                <a:latin typeface="+mn-lt"/>
                <a:ea typeface="+mn-ea"/>
                <a:cs typeface="+mn-cs"/>
              </a:rPr>
              <a:t> words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3211494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aseline="0" dirty="0" smtClean="0"/>
          </a:p>
          <a:p>
            <a:r>
              <a:rPr lang="id-ID" baseline="0" dirty="0" smtClean="0"/>
              <a:t>Selama sesi ini, kita melihat </a:t>
            </a:r>
            <a:endParaRPr lang="en-AU" baseline="0" dirty="0" smtClean="0"/>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sz="1200" kern="1200" baseline="0" dirty="0" smtClean="0">
                <a:solidFill>
                  <a:schemeClr val="tx1"/>
                </a:solidFill>
                <a:effectLst/>
                <a:latin typeface="+mn-lt"/>
                <a:ea typeface="+mn-ea"/>
                <a:cs typeface="+mn-cs"/>
              </a:rPr>
              <a:t>Pendekatan terhadap investigasi penyakit yang baru dan bagaimana menggunakan informasi baru yang dikumpulkan pada tingkat yang berbeda di dalam investigasi untuk mengubah daftar diagnosa banding. </a:t>
            </a:r>
            <a:endParaRPr lang="en-AU" baseline="0" dirty="0" smtClean="0"/>
          </a:p>
          <a:p>
            <a:endParaRPr lang="en-AU" baseline="0" dirty="0" smtClean="0"/>
          </a:p>
          <a:p>
            <a:r>
              <a:rPr lang="id-ID" sz="1200" kern="1200" dirty="0" smtClean="0">
                <a:solidFill>
                  <a:schemeClr val="tx1"/>
                </a:solidFill>
                <a:effectLst/>
                <a:latin typeface="+mn-lt"/>
                <a:ea typeface="+mn-ea"/>
                <a:cs typeface="+mn-cs"/>
              </a:rPr>
              <a:t>Contoh yang digunakan: </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id-ID" sz="1200" kern="1200" dirty="0" smtClean="0">
                <a:solidFill>
                  <a:schemeClr val="tx1"/>
                </a:solidFill>
                <a:effectLst/>
                <a:latin typeface="+mn-lt"/>
                <a:ea typeface="+mn-ea"/>
                <a:cs typeface="+mn-cs"/>
              </a:rPr>
              <a:t>Bagaimana investigasi penyakit dapat dimulai dengan laporan satu sapi</a:t>
            </a:r>
            <a:r>
              <a:rPr lang="id-ID" sz="1200" kern="1200" baseline="0" dirty="0" smtClean="0">
                <a:solidFill>
                  <a:schemeClr val="tx1"/>
                </a:solidFill>
                <a:effectLst/>
                <a:latin typeface="+mn-lt"/>
                <a:ea typeface="+mn-ea"/>
                <a:cs typeface="+mn-cs"/>
              </a:rPr>
              <a:t> atau lebih sakit, </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P</a:t>
            </a:r>
            <a:r>
              <a:rPr lang="id-ID" sz="1200" kern="1200" dirty="0" smtClean="0">
                <a:solidFill>
                  <a:schemeClr val="tx1"/>
                </a:solidFill>
                <a:effectLst/>
                <a:latin typeface="+mn-lt"/>
                <a:ea typeface="+mn-ea"/>
                <a:cs typeface="+mn-cs"/>
              </a:rPr>
              <a:t>erkembangan</a:t>
            </a:r>
            <a:r>
              <a:rPr lang="id-ID" sz="1200" kern="1200" baseline="0" dirty="0" smtClean="0">
                <a:solidFill>
                  <a:schemeClr val="tx1"/>
                </a:solidFill>
                <a:effectLst/>
                <a:latin typeface="+mn-lt"/>
                <a:ea typeface="+mn-ea"/>
                <a:cs typeface="+mn-cs"/>
              </a:rPr>
              <a:t> melalui investigasi dan berakhir dengan dignosis yang paling mungkin</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id-ID" sz="1200" kern="1200" dirty="0" smtClean="0">
                <a:solidFill>
                  <a:schemeClr val="tx1"/>
                </a:solidFill>
                <a:effectLst/>
                <a:latin typeface="+mn-lt"/>
                <a:ea typeface="+mn-ea"/>
                <a:cs typeface="+mn-cs"/>
              </a:rPr>
              <a:t>Pengobatan pada</a:t>
            </a:r>
            <a:r>
              <a:rPr lang="id-ID" sz="1200" kern="1200" baseline="0" dirty="0" smtClean="0">
                <a:solidFill>
                  <a:schemeClr val="tx1"/>
                </a:solidFill>
                <a:effectLst/>
                <a:latin typeface="+mn-lt"/>
                <a:ea typeface="+mn-ea"/>
                <a:cs typeface="+mn-cs"/>
              </a:rPr>
              <a:t> hewan yang terserang </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id-ID" sz="1200" kern="1200" dirty="0" smtClean="0">
                <a:solidFill>
                  <a:schemeClr val="tx1"/>
                </a:solidFill>
                <a:effectLst/>
                <a:latin typeface="+mn-lt"/>
                <a:ea typeface="+mn-ea"/>
                <a:cs typeface="+mn-cs"/>
              </a:rPr>
              <a:t>Bagaimana paravet juga memberikan saran kepada peternak tentang pencegahan penyebaran pada hewan lainnya dan bagaimana</a:t>
            </a:r>
            <a:r>
              <a:rPr lang="id-ID" sz="1200" kern="1200" baseline="0" dirty="0" smtClean="0">
                <a:solidFill>
                  <a:schemeClr val="tx1"/>
                </a:solidFill>
                <a:effectLst/>
                <a:latin typeface="+mn-lt"/>
                <a:ea typeface="+mn-ea"/>
                <a:cs typeface="+mn-cs"/>
              </a:rPr>
              <a:t> mencegah terjadinya penyakit yang sama di masa mendatang </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id-ID" sz="1200" kern="1200" dirty="0" smtClean="0">
                <a:solidFill>
                  <a:schemeClr val="tx1"/>
                </a:solidFill>
                <a:effectLst/>
                <a:latin typeface="+mn-lt"/>
                <a:ea typeface="+mn-ea"/>
                <a:cs typeface="+mn-cs"/>
              </a:rPr>
              <a:t>Juga bagaimana paravet memberikan saran mengenai penyakit zoonosis dan bagaimana menghindari orang menjadi</a:t>
            </a:r>
            <a:r>
              <a:rPr lang="id-ID" sz="1200" kern="1200" baseline="0" dirty="0" smtClean="0">
                <a:solidFill>
                  <a:schemeClr val="tx1"/>
                </a:solidFill>
                <a:effectLst/>
                <a:latin typeface="+mn-lt"/>
                <a:ea typeface="+mn-ea"/>
                <a:cs typeface="+mn-cs"/>
              </a:rPr>
              <a:t> sakit.</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Informasi</a:t>
            </a:r>
            <a:r>
              <a:rPr lang="id-ID" sz="1200" kern="1200" baseline="0" dirty="0" smtClean="0">
                <a:solidFill>
                  <a:schemeClr val="tx1"/>
                </a:solidFill>
                <a:effectLst/>
                <a:latin typeface="+mn-lt"/>
                <a:ea typeface="+mn-ea"/>
                <a:cs typeface="+mn-cs"/>
              </a:rPr>
              <a:t> lebih banyak lagi diberikan di sesi mengenai aplikasi pengetahuan epidemiologi dan keterampilan dalam menginvestigasi dan mengelola penyakit pada hewan. </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395366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Selama sesi ini kita akan menelaah </a:t>
            </a:r>
            <a:r>
              <a:rPr lang="id-ID" sz="1200" kern="1200" baseline="0" dirty="0" smtClean="0">
                <a:solidFill>
                  <a:schemeClr val="tx1"/>
                </a:solidFill>
                <a:effectLst/>
                <a:latin typeface="+mn-lt"/>
                <a:ea typeface="+mn-ea"/>
                <a:cs typeface="+mn-cs"/>
              </a:rPr>
              <a:t>pendekatan terhadap investigasi penyakit yang baru dan bagaimana menggunakan informasi baru yang dikumpulkan pada berbagai tingkatan dalam investigasi untuk memodifikasi daftar diagnosis banding Anda. </a:t>
            </a:r>
          </a:p>
          <a:p>
            <a:endParaRPr lang="en-AU" sz="1200" kern="1200" baseline="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Seraya Anda</a:t>
            </a:r>
            <a:r>
              <a:rPr lang="id-ID" sz="1200" kern="1200" baseline="0" dirty="0" smtClean="0">
                <a:solidFill>
                  <a:schemeClr val="tx1"/>
                </a:solidFill>
                <a:effectLst/>
                <a:latin typeface="+mn-lt"/>
                <a:ea typeface="+mn-ea"/>
                <a:cs typeface="+mn-cs"/>
              </a:rPr>
              <a:t> bergerak maju dari langkah demi langkah dalam proses investigasi penyakit, Anda berupaya mengidentifikasi penyebab dengan kemungkinan terbesar, dan hal ini kemudian memberikan petunjuk untuk perawatan dan pencegahan penyakit. </a:t>
            </a: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Jika Anda ingat di video</a:t>
            </a:r>
            <a:r>
              <a:rPr lang="id-ID" sz="1200" kern="1200" baseline="0" dirty="0" smtClean="0">
                <a:solidFill>
                  <a:schemeClr val="tx1"/>
                </a:solidFill>
                <a:effectLst/>
                <a:latin typeface="+mn-lt"/>
                <a:ea typeface="+mn-ea"/>
                <a:cs typeface="+mn-cs"/>
              </a:rPr>
              <a:t> sebelumnya, ada permasalahan pada bebarapa sapi milik Pak Budi</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Pak </a:t>
            </a:r>
            <a:r>
              <a:rPr lang="en-AU" sz="1200" kern="1200" dirty="0" err="1" smtClean="0">
                <a:solidFill>
                  <a:schemeClr val="tx1"/>
                </a:solidFill>
                <a:effectLst/>
                <a:latin typeface="+mn-lt"/>
                <a:ea typeface="+mn-ea"/>
                <a:cs typeface="+mn-cs"/>
              </a:rPr>
              <a:t>Paimin</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datang ke peternakan</a:t>
            </a:r>
            <a:r>
              <a:rPr lang="id-ID" sz="1200" kern="1200" baseline="0" dirty="0" smtClean="0">
                <a:solidFill>
                  <a:schemeClr val="tx1"/>
                </a:solidFill>
                <a:effectLst/>
                <a:latin typeface="+mn-lt"/>
                <a:ea typeface="+mn-ea"/>
                <a:cs typeface="+mn-cs"/>
              </a:rPr>
              <a:t> untuk memulai investigasi penyakit.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529890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Investigasi penyakit biasanya dimulai karena peternak khawatir hewannya</a:t>
            </a:r>
            <a:r>
              <a:rPr lang="id-ID" sz="1200" kern="1200" baseline="0" dirty="0" smtClean="0">
                <a:solidFill>
                  <a:schemeClr val="tx1"/>
                </a:solidFill>
                <a:effectLst/>
                <a:latin typeface="+mn-lt"/>
                <a:ea typeface="+mn-ea"/>
                <a:cs typeface="+mn-cs"/>
              </a:rPr>
              <a:t> mati atau menunjukkan tanda-tanda yang tidak biasa. </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Semua investigasi</a:t>
            </a:r>
            <a:r>
              <a:rPr lang="id-ID" sz="1200" kern="1200" baseline="0" dirty="0" smtClean="0">
                <a:solidFill>
                  <a:schemeClr val="tx1"/>
                </a:solidFill>
                <a:effectLst/>
                <a:latin typeface="+mn-lt"/>
                <a:ea typeface="+mn-ea"/>
                <a:cs typeface="+mn-cs"/>
              </a:rPr>
              <a:t> penyakit biasanya melibatkan empat kegiatan yang sama: </a:t>
            </a:r>
            <a:endParaRPr lang="en-AU" sz="1200" kern="1200" dirty="0" smtClean="0">
              <a:solidFill>
                <a:schemeClr val="tx1"/>
              </a:solidFill>
              <a:effectLst/>
              <a:latin typeface="+mn-lt"/>
              <a:ea typeface="+mn-ea"/>
              <a:cs typeface="+mn-cs"/>
            </a:endParaRPr>
          </a:p>
          <a:p>
            <a:pPr marL="228600" indent="-228600">
              <a:buFont typeface="+mj-lt"/>
              <a:buAutoNum type="arabicPeriod"/>
            </a:pPr>
            <a:r>
              <a:rPr lang="id-ID" sz="1200" kern="1200" dirty="0" smtClean="0">
                <a:solidFill>
                  <a:schemeClr val="tx1"/>
                </a:solidFill>
                <a:effectLst/>
                <a:latin typeface="+mn-lt"/>
                <a:ea typeface="+mn-ea"/>
                <a:cs typeface="+mn-cs"/>
              </a:rPr>
              <a:t>Riwayat penyakit (anamnesa)</a:t>
            </a:r>
            <a:endParaRPr lang="en-AU" sz="1200" kern="1200" dirty="0" smtClean="0">
              <a:solidFill>
                <a:schemeClr val="tx1"/>
              </a:solidFill>
              <a:effectLst/>
              <a:latin typeface="+mn-lt"/>
              <a:ea typeface="+mn-ea"/>
              <a:cs typeface="+mn-cs"/>
            </a:endParaRPr>
          </a:p>
          <a:p>
            <a:pPr marL="228600" indent="-228600">
              <a:buFont typeface="+mj-lt"/>
              <a:buAutoNum type="arabicPeriod"/>
            </a:pPr>
            <a:r>
              <a:rPr lang="id-ID" sz="1200" kern="1200" dirty="0" smtClean="0">
                <a:solidFill>
                  <a:schemeClr val="tx1"/>
                </a:solidFill>
                <a:effectLst/>
                <a:latin typeface="+mn-lt"/>
                <a:ea typeface="+mn-ea"/>
                <a:cs typeface="+mn-cs"/>
              </a:rPr>
              <a:t>Pemeriksaan klinis hewan sakit </a:t>
            </a:r>
            <a:endParaRPr lang="en-AU" sz="1200" kern="1200" dirty="0" smtClean="0">
              <a:solidFill>
                <a:schemeClr val="tx1"/>
              </a:solidFill>
              <a:effectLst/>
              <a:latin typeface="+mn-lt"/>
              <a:ea typeface="+mn-ea"/>
              <a:cs typeface="+mn-cs"/>
            </a:endParaRPr>
          </a:p>
          <a:p>
            <a:pPr marL="228600" indent="-228600">
              <a:buFont typeface="+mj-lt"/>
              <a:buAutoNum type="arabicPeriod"/>
            </a:pPr>
            <a:r>
              <a:rPr lang="id-ID" sz="1200" kern="1200" dirty="0" smtClean="0">
                <a:solidFill>
                  <a:schemeClr val="tx1"/>
                </a:solidFill>
                <a:effectLst/>
                <a:latin typeface="+mn-lt"/>
                <a:ea typeface="+mn-ea"/>
                <a:cs typeface="+mn-cs"/>
              </a:rPr>
              <a:t>Pemeriksaan lingkungan </a:t>
            </a:r>
            <a:endParaRPr lang="en-AU" sz="1200" kern="1200" dirty="0" smtClean="0">
              <a:solidFill>
                <a:schemeClr val="tx1"/>
              </a:solidFill>
              <a:effectLst/>
              <a:latin typeface="+mn-lt"/>
              <a:ea typeface="+mn-ea"/>
              <a:cs typeface="+mn-cs"/>
            </a:endParaRPr>
          </a:p>
          <a:p>
            <a:pPr marL="228600" indent="-228600">
              <a:buFont typeface="+mj-lt"/>
              <a:buAutoNum type="arabicPeriod"/>
            </a:pPr>
            <a:r>
              <a:rPr lang="id-ID" sz="1200" kern="1200" dirty="0" smtClean="0">
                <a:solidFill>
                  <a:schemeClr val="tx1"/>
                </a:solidFill>
                <a:effectLst/>
                <a:latin typeface="+mn-lt"/>
                <a:ea typeface="+mn-ea"/>
                <a:cs typeface="+mn-cs"/>
              </a:rPr>
              <a:t>Pengumpulan sampel untuk dikirim ke lab </a:t>
            </a:r>
            <a:endParaRPr lang="en-AU" sz="1200" kern="1200" dirty="0" smtClean="0">
              <a:solidFill>
                <a:schemeClr val="tx1"/>
              </a:solidFill>
              <a:effectLst/>
              <a:latin typeface="+mn-lt"/>
              <a:ea typeface="+mn-ea"/>
              <a:cs typeface="+mn-cs"/>
            </a:endParaRPr>
          </a:p>
          <a:p>
            <a:pPr marL="228600" indent="-228600">
              <a:buFont typeface="+mj-lt"/>
              <a:buAutoNum type="arabicPeriod"/>
            </a:pP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1368613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sz="1200" kern="1200" dirty="0" smtClean="0">
              <a:solidFill>
                <a:schemeClr val="tx1"/>
              </a:solidFill>
              <a:effectLst/>
              <a:latin typeface="+mn-lt"/>
              <a:ea typeface="+mn-ea"/>
              <a:cs typeface="+mn-cs"/>
            </a:endParaRPr>
          </a:p>
          <a:p>
            <a:pPr algn="l"/>
            <a:r>
              <a:rPr lang="id-ID" sz="1200" kern="1200" dirty="0" smtClean="0">
                <a:solidFill>
                  <a:schemeClr val="tx1"/>
                </a:solidFill>
                <a:effectLst/>
                <a:latin typeface="+mn-lt"/>
                <a:ea typeface="+mn-ea"/>
                <a:cs typeface="+mn-cs"/>
              </a:rPr>
              <a:t>Bagian</a:t>
            </a:r>
            <a:r>
              <a:rPr lang="id-ID" sz="1200" kern="1200" baseline="0" dirty="0" smtClean="0">
                <a:solidFill>
                  <a:schemeClr val="tx1"/>
                </a:solidFill>
                <a:effectLst/>
                <a:latin typeface="+mn-lt"/>
                <a:ea typeface="+mn-ea"/>
                <a:cs typeface="+mn-cs"/>
              </a:rPr>
              <a:t> pertama dari investigasi penyakit adalah selalu berbicara dengan peternak untuk mengetahui riwayat penyakit. </a:t>
            </a:r>
            <a:endParaRPr lang="en-AU" sz="1200" kern="1200" dirty="0" smtClean="0">
              <a:solidFill>
                <a:schemeClr val="tx1"/>
              </a:solidFill>
              <a:effectLst/>
              <a:latin typeface="+mn-lt"/>
              <a:ea typeface="+mn-ea"/>
              <a:cs typeface="+mn-cs"/>
            </a:endParaRPr>
          </a:p>
          <a:p>
            <a:pPr algn="l"/>
            <a:r>
              <a:rPr lang="en-AU" sz="1200" kern="1200" dirty="0" smtClean="0">
                <a:solidFill>
                  <a:schemeClr val="tx1"/>
                </a:solidFill>
                <a:effectLst/>
                <a:latin typeface="+mn-lt"/>
                <a:ea typeface="+mn-ea"/>
                <a:cs typeface="+mn-cs"/>
              </a:rPr>
              <a:t> </a:t>
            </a:r>
          </a:p>
          <a:p>
            <a:pPr algn="l"/>
            <a:r>
              <a:rPr lang="id-ID" sz="1200" kern="1200" dirty="0" smtClean="0">
                <a:solidFill>
                  <a:schemeClr val="tx1"/>
                </a:solidFill>
                <a:effectLst/>
                <a:latin typeface="+mn-lt"/>
                <a:ea typeface="+mn-ea"/>
                <a:cs typeface="+mn-cs"/>
              </a:rPr>
              <a:t>Pengumpulan riwayat penyakit mencakup pembicaraan</a:t>
            </a:r>
            <a:r>
              <a:rPr lang="id-ID" sz="1200" kern="1200" baseline="0" dirty="0" smtClean="0">
                <a:solidFill>
                  <a:schemeClr val="tx1"/>
                </a:solidFill>
                <a:effectLst/>
                <a:latin typeface="+mn-lt"/>
                <a:ea typeface="+mn-ea"/>
                <a:cs typeface="+mn-cs"/>
              </a:rPr>
              <a:t> dengan peternak untuk me</a:t>
            </a:r>
            <a:r>
              <a:rPr lang="en-US" sz="1200" kern="1200" baseline="0" dirty="0" smtClean="0">
                <a:solidFill>
                  <a:schemeClr val="tx1"/>
                </a:solidFill>
                <a:effectLst/>
                <a:latin typeface="+mn-lt"/>
                <a:ea typeface="+mn-ea"/>
                <a:cs typeface="+mn-cs"/>
              </a:rPr>
              <a:t>n</a:t>
            </a:r>
            <a:r>
              <a:rPr lang="id-ID" sz="1200" kern="1200" baseline="0" dirty="0" smtClean="0">
                <a:solidFill>
                  <a:schemeClr val="tx1"/>
                </a:solidFill>
                <a:effectLst/>
                <a:latin typeface="+mn-lt"/>
                <a:ea typeface="+mn-ea"/>
                <a:cs typeface="+mn-cs"/>
              </a:rPr>
              <a:t>cari informasi mengenai ternak dan praktik pengelolaan ternak mereka. </a:t>
            </a:r>
            <a:r>
              <a:rPr lang="en-AU" sz="1200" kern="1200" dirty="0" smtClean="0">
                <a:solidFill>
                  <a:schemeClr val="tx1"/>
                </a:solidFill>
                <a:effectLst/>
                <a:latin typeface="+mn-lt"/>
                <a:ea typeface="+mn-ea"/>
                <a:cs typeface="+mn-cs"/>
              </a:rPr>
              <a:t> </a:t>
            </a:r>
          </a:p>
          <a:p>
            <a:pPr algn="l"/>
            <a:endParaRPr lang="en-AU" sz="1200" kern="1200" dirty="0" smtClean="0">
              <a:solidFill>
                <a:schemeClr val="tx1"/>
              </a:solidFill>
              <a:effectLst/>
              <a:latin typeface="+mn-lt"/>
              <a:ea typeface="+mn-ea"/>
              <a:cs typeface="+mn-cs"/>
            </a:endParaRPr>
          </a:p>
          <a:p>
            <a:pPr algn="l"/>
            <a:r>
              <a:rPr lang="id-ID" sz="1200" kern="1200" dirty="0" smtClean="0">
                <a:solidFill>
                  <a:schemeClr val="tx1"/>
                </a:solidFill>
                <a:effectLst/>
                <a:latin typeface="+mn-lt"/>
                <a:ea typeface="+mn-ea"/>
                <a:cs typeface="+mn-cs"/>
              </a:rPr>
              <a:t>Pencarian</a:t>
            </a:r>
            <a:r>
              <a:rPr lang="id-ID" sz="1200" kern="1200" baseline="0" dirty="0" smtClean="0">
                <a:solidFill>
                  <a:schemeClr val="tx1"/>
                </a:solidFill>
                <a:effectLst/>
                <a:latin typeface="+mn-lt"/>
                <a:ea typeface="+mn-ea"/>
                <a:cs typeface="+mn-cs"/>
              </a:rPr>
              <a:t> riwayat yang baik merupakan suatu seni, memerlukan diplomasi, dan menggunakan bahasa non-teknis. Juga akan berguna jika ada hubungan yang baik antara peternak dan paravet. </a:t>
            </a:r>
            <a:r>
              <a:rPr lang="en-AU" sz="1200" kern="1200" dirty="0" smtClean="0">
                <a:solidFill>
                  <a:schemeClr val="tx1"/>
                </a:solidFill>
                <a:effectLst/>
                <a:latin typeface="+mn-lt"/>
                <a:ea typeface="+mn-ea"/>
                <a:cs typeface="+mn-cs"/>
              </a:rPr>
              <a:t> </a:t>
            </a:r>
          </a:p>
          <a:p>
            <a:pPr algn="l"/>
            <a:endParaRPr lang="en-AU" sz="1200" kern="1200" dirty="0" smtClean="0">
              <a:solidFill>
                <a:schemeClr val="tx1"/>
              </a:solidFill>
              <a:effectLst/>
              <a:latin typeface="+mn-lt"/>
              <a:ea typeface="+mn-ea"/>
              <a:cs typeface="+mn-cs"/>
            </a:endParaRPr>
          </a:p>
          <a:p>
            <a:pPr algn="l"/>
            <a:r>
              <a:rPr lang="id-ID" sz="1200" kern="1200" dirty="0" smtClean="0">
                <a:solidFill>
                  <a:schemeClr val="tx1"/>
                </a:solidFill>
                <a:effectLst/>
                <a:latin typeface="+mn-lt"/>
                <a:ea typeface="+mn-ea"/>
                <a:cs typeface="+mn-cs"/>
              </a:rPr>
              <a:t>Pengumpulan riwayat</a:t>
            </a:r>
            <a:r>
              <a:rPr lang="id-ID" sz="1200" kern="1200" baseline="0" dirty="0" smtClean="0">
                <a:solidFill>
                  <a:schemeClr val="tx1"/>
                </a:solidFill>
                <a:effectLst/>
                <a:latin typeface="+mn-lt"/>
                <a:ea typeface="+mn-ea"/>
                <a:cs typeface="+mn-cs"/>
              </a:rPr>
              <a:t> ini dilakukan dengan menanyai peternak mengenai: </a:t>
            </a:r>
            <a:endParaRPr lang="en-AU" sz="1200" kern="1200" dirty="0" smtClean="0">
              <a:solidFill>
                <a:schemeClr val="tx1"/>
              </a:solidFill>
              <a:effectLst/>
              <a:latin typeface="+mn-lt"/>
              <a:ea typeface="+mn-ea"/>
              <a:cs typeface="+mn-cs"/>
            </a:endParaRPr>
          </a:p>
          <a:p>
            <a:pPr marL="0" indent="0" algn="l">
              <a:buFont typeface="Arial" panose="020B0604020202020204" pitchFamily="34" charset="0"/>
              <a:buNone/>
            </a:pPr>
            <a:endParaRPr lang="en-AU" sz="1200" kern="1200" dirty="0" smtClean="0">
              <a:solidFill>
                <a:schemeClr val="tx1"/>
              </a:solidFill>
              <a:effectLst/>
              <a:latin typeface="+mn-lt"/>
              <a:ea typeface="+mn-ea"/>
              <a:cs typeface="+mn-cs"/>
            </a:endParaRPr>
          </a:p>
          <a:p>
            <a:pPr marL="171450" indent="-171450" algn="l">
              <a:buFont typeface="Arial" panose="020B0604020202020204" pitchFamily="34" charset="0"/>
              <a:buChar char="•"/>
            </a:pPr>
            <a:r>
              <a:rPr lang="id-ID" sz="1200" kern="1200" dirty="0" smtClean="0">
                <a:solidFill>
                  <a:schemeClr val="tx1"/>
                </a:solidFill>
                <a:effectLst/>
                <a:latin typeface="+mn-lt"/>
                <a:ea typeface="+mn-ea"/>
                <a:cs typeface="+mn-cs"/>
              </a:rPr>
              <a:t>Hewan yang sakit </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seperti spesies, </a:t>
            </a:r>
            <a:r>
              <a:rPr lang="id-ID" sz="1200" i="1" kern="1200" dirty="0" smtClean="0">
                <a:solidFill>
                  <a:schemeClr val="tx1"/>
                </a:solidFill>
                <a:effectLst/>
                <a:latin typeface="+mn-lt"/>
                <a:ea typeface="+mn-ea"/>
                <a:cs typeface="+mn-cs"/>
              </a:rPr>
              <a:t>breed</a:t>
            </a:r>
            <a:r>
              <a:rPr lang="id-ID" sz="1200" kern="1200" dirty="0" smtClean="0">
                <a:solidFill>
                  <a:schemeClr val="tx1"/>
                </a:solidFill>
                <a:effectLst/>
                <a:latin typeface="+mn-lt"/>
                <a:ea typeface="+mn-ea"/>
                <a:cs typeface="+mn-cs"/>
              </a:rPr>
              <a:t>, kelamin, umur, dsb. </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id-ID" sz="1200" kern="1200" dirty="0" smtClean="0">
                <a:solidFill>
                  <a:schemeClr val="tx1"/>
                </a:solidFill>
                <a:effectLst/>
                <a:latin typeface="+mn-lt"/>
                <a:ea typeface="+mn-ea"/>
                <a:cs typeface="+mn-cs"/>
              </a:rPr>
              <a:t>Masalah</a:t>
            </a:r>
            <a:r>
              <a:rPr lang="en-AU" sz="1200" kern="1200" dirty="0" smtClean="0">
                <a:solidFill>
                  <a:schemeClr val="tx1"/>
                </a:solidFill>
                <a:effectLst/>
                <a:latin typeface="+mn-lt"/>
                <a:ea typeface="+mn-ea"/>
                <a:cs typeface="+mn-cs"/>
              </a:rPr>
              <a:t> – </a:t>
            </a:r>
            <a:r>
              <a:rPr lang="id-ID" sz="1200" kern="1200" dirty="0" smtClean="0">
                <a:solidFill>
                  <a:schemeClr val="tx1"/>
                </a:solidFill>
                <a:effectLst/>
                <a:latin typeface="+mn-lt"/>
                <a:ea typeface="+mn-ea"/>
                <a:cs typeface="+mn-cs"/>
              </a:rPr>
              <a:t>ada</a:t>
            </a:r>
            <a:r>
              <a:rPr lang="id-ID" sz="1200" kern="1200" baseline="0" dirty="0" smtClean="0">
                <a:solidFill>
                  <a:schemeClr val="tx1"/>
                </a:solidFill>
                <a:effectLst/>
                <a:latin typeface="+mn-lt"/>
                <a:ea typeface="+mn-ea"/>
                <a:cs typeface="+mn-cs"/>
              </a:rPr>
              <a:t> tanda-tanda penyakit apa, kapan tanda tersebut muncul, dsb. </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id-ID" sz="1200" kern="1200" dirty="0" smtClean="0">
                <a:solidFill>
                  <a:schemeClr val="tx1"/>
                </a:solidFill>
                <a:effectLst/>
                <a:latin typeface="+mn-lt"/>
                <a:ea typeface="+mn-ea"/>
                <a:cs typeface="+mn-cs"/>
              </a:rPr>
              <a:t>Pengobatan </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 apakah sudah dilakukan pengobatan</a:t>
            </a:r>
            <a:r>
              <a:rPr lang="en-AU" sz="1200"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id-ID" sz="1200" kern="1200" dirty="0" smtClean="0">
                <a:solidFill>
                  <a:schemeClr val="tx1"/>
                </a:solidFill>
                <a:effectLst/>
                <a:latin typeface="+mn-lt"/>
                <a:ea typeface="+mn-ea"/>
                <a:cs typeface="+mn-cs"/>
              </a:rPr>
              <a:t>Di tempat tinggal hewan. Seperti apa akses hewan kepada pakan,</a:t>
            </a:r>
            <a:r>
              <a:rPr lang="id-ID" sz="1200" kern="1200" baseline="0" dirty="0" smtClean="0">
                <a:solidFill>
                  <a:schemeClr val="tx1"/>
                </a:solidFill>
                <a:effectLst/>
                <a:latin typeface="+mn-lt"/>
                <a:ea typeface="+mn-ea"/>
                <a:cs typeface="+mn-cs"/>
              </a:rPr>
              <a:t> air, dan berbagai bahan lain</a:t>
            </a:r>
            <a:r>
              <a:rPr lang="id-ID"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id-ID" sz="1200" kern="1200" dirty="0" smtClean="0">
                <a:solidFill>
                  <a:schemeClr val="tx1"/>
                </a:solidFill>
                <a:effectLst/>
                <a:latin typeface="+mn-lt"/>
                <a:ea typeface="+mn-ea"/>
                <a:cs typeface="+mn-cs"/>
              </a:rPr>
              <a:t>Hewan lain apa yang ada</a:t>
            </a:r>
            <a:r>
              <a:rPr lang="id-ID" sz="1200" kern="1200" baseline="0" dirty="0" smtClean="0">
                <a:solidFill>
                  <a:schemeClr val="tx1"/>
                </a:solidFill>
                <a:effectLst/>
                <a:latin typeface="+mn-lt"/>
                <a:ea typeface="+mn-ea"/>
                <a:cs typeface="+mn-cs"/>
              </a:rPr>
              <a:t> di peternakan atau area itu </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id-ID" sz="1200" kern="1200" dirty="0" smtClean="0">
                <a:solidFill>
                  <a:schemeClr val="tx1"/>
                </a:solidFill>
                <a:effectLst/>
                <a:latin typeface="+mn-lt"/>
                <a:ea typeface="+mn-ea"/>
                <a:cs typeface="+mn-cs"/>
              </a:rPr>
              <a:t>Informasi apa pun mengenai kejadian-kejadian yang baru  terjadi </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seperti lalu-lintas hewan di peternakan dan keluar-masuk</a:t>
            </a:r>
            <a:r>
              <a:rPr lang="id-ID" sz="1200" kern="1200" baseline="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peternakan; mungkin juga ada penyemprotan pada tanaman, </a:t>
            </a:r>
            <a:r>
              <a:rPr lang="id-ID" sz="1200" kern="1200" baseline="0" dirty="0" smtClean="0">
                <a:solidFill>
                  <a:schemeClr val="tx1"/>
                </a:solidFill>
                <a:effectLst/>
                <a:latin typeface="+mn-lt"/>
                <a:ea typeface="+mn-ea"/>
                <a:cs typeface="+mn-cs"/>
              </a:rPr>
              <a:t>dsb.  </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kern="1200" dirty="0" smtClean="0">
                <a:solidFill>
                  <a:schemeClr val="tx1"/>
                </a:solidFill>
                <a:effectLst/>
                <a:latin typeface="+mn-lt"/>
                <a:ea typeface="+mn-ea"/>
                <a:cs typeface="+mn-cs"/>
              </a:rPr>
              <a:t>Biasanya, penyelidik atau investigator </a:t>
            </a:r>
            <a:r>
              <a:rPr lang="id-ID" sz="1200" kern="1200" baseline="0" dirty="0" smtClean="0">
                <a:solidFill>
                  <a:schemeClr val="tx1"/>
                </a:solidFill>
                <a:effectLst/>
                <a:latin typeface="+mn-lt"/>
                <a:ea typeface="+mn-ea"/>
                <a:cs typeface="+mn-cs"/>
              </a:rPr>
              <a:t>mulai membuat daftar diagnosis banding segera setelah mereka mendapatkan potongan-potongan pertama informasi, biasanya saat mengumpulkan riwayat penyakit dari peternak. </a:t>
            </a:r>
            <a:r>
              <a:rPr lang="en-AU" sz="1200" kern="1200" dirty="0" smtClean="0">
                <a:solidFill>
                  <a:schemeClr val="tx1"/>
                </a:solidFill>
                <a:effectLst/>
                <a:latin typeface="+mn-lt"/>
                <a:ea typeface="+mn-ea"/>
                <a:cs typeface="+mn-cs"/>
              </a:rPr>
              <a:t> </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Pak </a:t>
            </a:r>
            <a:r>
              <a:rPr lang="en-AU" sz="1200" kern="1200" dirty="0" err="1" smtClean="0">
                <a:solidFill>
                  <a:schemeClr val="tx1"/>
                </a:solidFill>
                <a:effectLst/>
                <a:latin typeface="+mn-lt"/>
                <a:ea typeface="+mn-ea"/>
                <a:cs typeface="+mn-cs"/>
              </a:rPr>
              <a:t>Paimin</a:t>
            </a:r>
            <a:r>
              <a:rPr lang="id-ID" sz="1200" kern="1200" dirty="0" smtClean="0">
                <a:solidFill>
                  <a:schemeClr val="tx1"/>
                </a:solidFill>
                <a:effectLst/>
                <a:latin typeface="+mn-lt"/>
                <a:ea typeface="+mn-ea"/>
                <a:cs typeface="+mn-cs"/>
              </a:rPr>
              <a:t>, kemudian memeriksa</a:t>
            </a:r>
            <a:r>
              <a:rPr lang="id-ID" sz="1200" kern="1200" baseline="0" dirty="0" smtClean="0">
                <a:solidFill>
                  <a:schemeClr val="tx1"/>
                </a:solidFill>
                <a:effectLst/>
                <a:latin typeface="+mn-lt"/>
                <a:ea typeface="+mn-ea"/>
                <a:cs typeface="+mn-cs"/>
              </a:rPr>
              <a:t> 2 sapi Pak Budi yang diare. </a:t>
            </a:r>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a:t>
            </a:r>
          </a:p>
          <a:p>
            <a:r>
              <a:rPr lang="id-ID" sz="1200" kern="1200" dirty="0" smtClean="0">
                <a:solidFill>
                  <a:schemeClr val="tx1"/>
                </a:solidFill>
                <a:effectLst/>
                <a:latin typeface="+mn-lt"/>
                <a:ea typeface="+mn-ea"/>
                <a:cs typeface="+mn-cs"/>
              </a:rPr>
              <a:t>Sapi terlihat sakit. Penurunan </a:t>
            </a:r>
            <a:r>
              <a:rPr lang="id-ID" sz="1200" kern="1200" baseline="0" dirty="0" smtClean="0">
                <a:solidFill>
                  <a:schemeClr val="tx1"/>
                </a:solidFill>
                <a:effectLst/>
                <a:latin typeface="+mn-lt"/>
                <a:ea typeface="+mn-ea"/>
                <a:cs typeface="+mn-cs"/>
              </a:rPr>
              <a:t>berat badan dan mata cekung - menunjukkan dehidrasi. Dehidrasi dikonfirmasi saat Pak Paimin menarik kulit sapi, dan kulit tidak kembali naik selama beberapa detik. </a:t>
            </a:r>
            <a:endParaRPr lang="en-AU" sz="1200" kern="1200" baseline="0" dirty="0" smtClean="0">
              <a:solidFill>
                <a:schemeClr val="tx1"/>
              </a:solidFill>
              <a:effectLst/>
              <a:latin typeface="+mn-lt"/>
              <a:ea typeface="+mn-ea"/>
              <a:cs typeface="+mn-cs"/>
            </a:endParaRPr>
          </a:p>
          <a:p>
            <a:endParaRPr lang="en-AU" sz="1200" kern="1200" baseline="0" dirty="0" smtClean="0">
              <a:solidFill>
                <a:schemeClr val="tx1"/>
              </a:solidFill>
              <a:effectLst/>
              <a:latin typeface="+mn-lt"/>
              <a:ea typeface="+mn-ea"/>
              <a:cs typeface="+mn-cs"/>
            </a:endParaRPr>
          </a:p>
          <a:p>
            <a:r>
              <a:rPr lang="id-ID" sz="1200" kern="1200" baseline="0" dirty="0" smtClean="0">
                <a:solidFill>
                  <a:schemeClr val="tx1"/>
                </a:solidFill>
                <a:effectLst/>
                <a:latin typeface="+mn-lt"/>
                <a:ea typeface="+mn-ea"/>
                <a:cs typeface="+mn-cs"/>
              </a:rPr>
              <a:t>Sapi-sapi tersebut stress dan tidak mau bergerak</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Dari jauh, terlihat sapi-sapi tersebut mengalami diare yang sangat cair.</a:t>
            </a:r>
            <a:r>
              <a:rPr lang="id-ID" sz="1200" kern="1200" baseline="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r>
              <a:rPr lang="id-ID" sz="1200" kern="1200" dirty="0" smtClean="0">
                <a:solidFill>
                  <a:schemeClr val="tx1"/>
                </a:solidFill>
                <a:effectLst/>
                <a:latin typeface="+mn-lt"/>
                <a:ea typeface="+mn-ea"/>
                <a:cs typeface="+mn-cs"/>
              </a:rPr>
              <a:t>Ketika Pak Paimin mendekat, kotoran sapi</a:t>
            </a:r>
            <a:r>
              <a:rPr lang="id-ID" sz="1200" kern="1200" baseline="0" dirty="0" smtClean="0">
                <a:solidFill>
                  <a:schemeClr val="tx1"/>
                </a:solidFill>
                <a:effectLst/>
                <a:latin typeface="+mn-lt"/>
                <a:ea typeface="+mn-ea"/>
                <a:cs typeface="+mn-cs"/>
              </a:rPr>
              <a:t> dari diare </a:t>
            </a:r>
            <a:r>
              <a:rPr lang="id-ID" sz="1200" kern="1200" dirty="0" smtClean="0">
                <a:solidFill>
                  <a:schemeClr val="tx1"/>
                </a:solidFill>
                <a:effectLst/>
                <a:latin typeface="+mn-lt"/>
                <a:ea typeface="+mn-ea"/>
                <a:cs typeface="+mn-cs"/>
              </a:rPr>
              <a:t>tersebut sangat menyengat, berisi darah, dan tampak seperti ada lemak usus. </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Kedua hewan itu terlihat mempunyai tanda-tanda yang sama, mengindikasikan bahwa keduanya menderita peny</a:t>
            </a:r>
            <a:r>
              <a:rPr lang="id-ID" sz="1200" kern="1200" baseline="0" dirty="0" smtClean="0">
                <a:solidFill>
                  <a:schemeClr val="tx1"/>
                </a:solidFill>
                <a:effectLst/>
                <a:latin typeface="+mn-lt"/>
                <a:ea typeface="+mn-ea"/>
                <a:cs typeface="+mn-cs"/>
              </a:rPr>
              <a:t>akit yang sama</a:t>
            </a:r>
            <a:r>
              <a:rPr lang="en-AU" sz="1200" kern="1200" baseline="0" dirty="0" smtClean="0">
                <a:solidFill>
                  <a:schemeClr val="tx1"/>
                </a:solidFill>
                <a:effectLst/>
                <a:latin typeface="+mn-lt"/>
                <a:ea typeface="+mn-ea"/>
                <a:cs typeface="+mn-cs"/>
              </a:rPr>
              <a:t>.</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t>
            </a:r>
            <a:r>
              <a:rPr lang="id-ID" sz="1200" kern="1200" dirty="0" smtClean="0">
                <a:solidFill>
                  <a:schemeClr val="tx1"/>
                </a:solidFill>
                <a:effectLst/>
                <a:latin typeface="+mn-lt"/>
                <a:ea typeface="+mn-ea"/>
                <a:cs typeface="+mn-cs"/>
              </a:rPr>
              <a:t>Buat teks boks muncul dia akhir</a:t>
            </a:r>
            <a:r>
              <a:rPr lang="id-ID"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voice over </a:t>
            </a:r>
            <a:r>
              <a:rPr lang="id-ID" sz="1200" kern="1200" dirty="0" smtClean="0">
                <a:solidFill>
                  <a:schemeClr val="tx1"/>
                </a:solidFill>
                <a:effectLst/>
                <a:latin typeface="+mn-lt"/>
                <a:ea typeface="+mn-ea"/>
                <a:cs typeface="+mn-cs"/>
              </a:rPr>
              <a:t>slide ini dan beri waktu kepada peserta untuk membaca kata-kata tersebut</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405680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id-ID" sz="1200" kern="1200" dirty="0" smtClean="0">
                <a:solidFill>
                  <a:schemeClr val="tx1"/>
                </a:solidFill>
                <a:effectLst/>
                <a:latin typeface="+mn-lt"/>
                <a:ea typeface="+mn-ea"/>
                <a:cs typeface="+mn-cs"/>
              </a:rPr>
              <a:t>Setelah pemeriksaan klinis, Pak Paimin mengitari peternakan Pak Budi</a:t>
            </a:r>
            <a:r>
              <a:rPr lang="id-ID" sz="1200" kern="1200" baseline="0" dirty="0" smtClean="0">
                <a:solidFill>
                  <a:schemeClr val="tx1"/>
                </a:solidFill>
                <a:effectLst/>
                <a:latin typeface="+mn-lt"/>
                <a:ea typeface="+mn-ea"/>
                <a:cs typeface="+mn-cs"/>
              </a:rPr>
              <a:t> dan mengajukan lebih banyak pertanyaan pada Pak Budi.</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Dia menemukan bahwa sapi-sapi yang</a:t>
            </a:r>
            <a:r>
              <a:rPr lang="id-ID" sz="1200" kern="1200" baseline="0" dirty="0" smtClean="0">
                <a:solidFill>
                  <a:schemeClr val="tx1"/>
                </a:solidFill>
                <a:effectLst/>
                <a:latin typeface="+mn-lt"/>
                <a:ea typeface="+mn-ea"/>
                <a:cs typeface="+mn-cs"/>
              </a:rPr>
              <a:t> punya anak-anak sapi berada di padang rumput yang baik dan Pak Budi juga memberikan pakan tambahan. </a:t>
            </a:r>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a:t>
            </a:r>
          </a:p>
          <a:p>
            <a:r>
              <a:rPr lang="id-ID" sz="1200" kern="1200" dirty="0" smtClean="0">
                <a:solidFill>
                  <a:schemeClr val="tx1"/>
                </a:solidFill>
                <a:effectLst/>
                <a:latin typeface="+mn-lt"/>
                <a:ea typeface="+mn-ea"/>
                <a:cs typeface="+mn-cs"/>
              </a:rPr>
              <a:t>Dia menemukan 2 sapi yang sakit berada di padang</a:t>
            </a:r>
            <a:r>
              <a:rPr lang="id-ID" sz="1200" kern="1200" baseline="0" dirty="0" smtClean="0">
                <a:solidFill>
                  <a:schemeClr val="tx1"/>
                </a:solidFill>
                <a:effectLst/>
                <a:latin typeface="+mn-lt"/>
                <a:ea typeface="+mn-ea"/>
                <a:cs typeface="+mn-cs"/>
              </a:rPr>
              <a:t> kecil berpagar dan hanya ada air dari parit. </a:t>
            </a:r>
            <a:r>
              <a:rPr lang="en-AU" sz="1200" kern="1200" dirty="0" smtClean="0">
                <a:solidFill>
                  <a:schemeClr val="tx1"/>
                </a:solidFill>
                <a:effectLst/>
                <a:latin typeface="+mn-lt"/>
                <a:ea typeface="+mn-ea"/>
                <a:cs typeface="+mn-cs"/>
              </a:rPr>
              <a:t> </a:t>
            </a:r>
          </a:p>
          <a:p>
            <a:r>
              <a:rPr lang="id-ID" sz="1200" kern="1200" dirty="0" smtClean="0">
                <a:solidFill>
                  <a:schemeClr val="tx1"/>
                </a:solidFill>
                <a:effectLst/>
                <a:latin typeface="+mn-lt"/>
                <a:ea typeface="+mn-ea"/>
                <a:cs typeface="+mn-cs"/>
              </a:rPr>
              <a:t>Parit ini membawa semua limbah air</a:t>
            </a:r>
            <a:r>
              <a:rPr lang="id-ID" sz="1200" kern="1200" baseline="0" dirty="0" smtClean="0">
                <a:solidFill>
                  <a:schemeClr val="tx1"/>
                </a:solidFill>
                <a:effectLst/>
                <a:latin typeface="+mn-lt"/>
                <a:ea typeface="+mn-ea"/>
                <a:cs typeface="+mn-cs"/>
              </a:rPr>
              <a:t> dari padang kecil lainnya termasuk dari kandang tempat anak sapi disimpan kalau mereka sakit. </a:t>
            </a:r>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a:t>
            </a:r>
          </a:p>
          <a:p>
            <a:r>
              <a:rPr lang="id-ID" sz="1200" kern="1200" dirty="0" smtClean="0">
                <a:solidFill>
                  <a:schemeClr val="tx1"/>
                </a:solidFill>
                <a:effectLst/>
                <a:latin typeface="+mn-lt"/>
                <a:ea typeface="+mn-ea"/>
                <a:cs typeface="+mn-cs"/>
              </a:rPr>
              <a:t>Pak Budi menceritakan kalau dia memperoleh </a:t>
            </a:r>
            <a:r>
              <a:rPr lang="id-ID" sz="1200" kern="1200" baseline="0" dirty="0" smtClean="0">
                <a:solidFill>
                  <a:schemeClr val="tx1"/>
                </a:solidFill>
                <a:effectLst/>
                <a:latin typeface="+mn-lt"/>
                <a:ea typeface="+mn-ea"/>
                <a:cs typeface="+mn-cs"/>
              </a:rPr>
              <a:t>anak sapi kecil yang lama sakit; sekarang masih hidup dan sekarang lebih seperti binatang kesayangan. </a:t>
            </a: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1192770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id-ID" dirty="0" smtClean="0"/>
              <a:t>Bagian terakhir dari investigasi penyakit adalah mempertimbangkan apakah perlu mengambil</a:t>
            </a:r>
            <a:r>
              <a:rPr lang="id-ID" baseline="0" dirty="0" smtClean="0"/>
              <a:t> sampel untuk uji laboratorium. </a:t>
            </a:r>
            <a:endParaRPr lang="en-AU" dirty="0" smtClean="0"/>
          </a:p>
          <a:p>
            <a:endParaRPr lang="en-AU" dirty="0" smtClean="0"/>
          </a:p>
          <a:p>
            <a:r>
              <a:rPr lang="id-ID" dirty="0" smtClean="0"/>
              <a:t>Mengambil sampel dan mengujinya akan memakan biaya dan memerlukan waktu (beberapa hari).</a:t>
            </a:r>
            <a:endParaRPr lang="en-AU" dirty="0" smtClean="0"/>
          </a:p>
          <a:p>
            <a:endParaRPr lang="en-AU" dirty="0" smtClean="0"/>
          </a:p>
          <a:p>
            <a:r>
              <a:rPr lang="en-AU" sz="1200" kern="1200" dirty="0" smtClean="0">
                <a:solidFill>
                  <a:schemeClr val="tx1"/>
                </a:solidFill>
                <a:effectLst/>
                <a:latin typeface="+mn-lt"/>
                <a:ea typeface="+mn-ea"/>
                <a:cs typeface="+mn-cs"/>
              </a:rPr>
              <a:t>Pak </a:t>
            </a:r>
            <a:r>
              <a:rPr lang="en-AU" sz="1200" kern="1200" dirty="0" err="1" smtClean="0">
                <a:solidFill>
                  <a:schemeClr val="tx1"/>
                </a:solidFill>
                <a:effectLst/>
                <a:latin typeface="+mn-lt"/>
                <a:ea typeface="+mn-ea"/>
                <a:cs typeface="+mn-cs"/>
              </a:rPr>
              <a:t>Paimin</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menggunakan 2 sarung tangan untuk pemeriksaan rektum</a:t>
            </a:r>
            <a:r>
              <a:rPr lang="id-ID" sz="1200" kern="1200" baseline="0" dirty="0" smtClean="0">
                <a:solidFill>
                  <a:schemeClr val="tx1"/>
                </a:solidFill>
                <a:effectLst/>
                <a:latin typeface="+mn-lt"/>
                <a:ea typeface="+mn-ea"/>
                <a:cs typeface="+mn-cs"/>
              </a:rPr>
              <a:t> pada sapi. Pada kedua sarung tangan tersebut, bisa dikumpulkan cukup sampel feses untuk dikirim ke laboratorium. Feses dapat diuji untuk mengetahui apakah ada telur cacing dan juga untuk  dibuat kultur untuk melihat bakteri-bakteri apa yang ada yang dapat menyebabkan diare. </a:t>
            </a:r>
            <a:endParaRPr lang="en-AU" sz="1200" kern="1200" baseline="0" dirty="0" smtClean="0">
              <a:solidFill>
                <a:schemeClr val="tx1"/>
              </a:solidFill>
              <a:effectLst/>
              <a:latin typeface="+mn-lt"/>
              <a:ea typeface="+mn-ea"/>
              <a:cs typeface="+mn-cs"/>
            </a:endParaRPr>
          </a:p>
          <a:p>
            <a:endParaRPr lang="en-AU" sz="1200" kern="1200" baseline="0" dirty="0" smtClean="0">
              <a:solidFill>
                <a:schemeClr val="tx1"/>
              </a:solidFill>
              <a:effectLst/>
              <a:latin typeface="+mn-lt"/>
              <a:ea typeface="+mn-ea"/>
              <a:cs typeface="+mn-cs"/>
            </a:endParaRPr>
          </a:p>
          <a:p>
            <a:r>
              <a:rPr lang="id-ID" sz="1200" kern="1200" baseline="0" dirty="0" smtClean="0">
                <a:solidFill>
                  <a:schemeClr val="tx1"/>
                </a:solidFill>
                <a:effectLst/>
                <a:latin typeface="+mn-lt"/>
                <a:ea typeface="+mn-ea"/>
                <a:cs typeface="+mn-cs"/>
              </a:rPr>
              <a:t>Sampel darah juga dapat diambil untuk uji terhadap beberapa penyakit.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t>
            </a:r>
            <a:r>
              <a:rPr lang="id-ID" sz="1200" kern="1200" dirty="0" smtClean="0">
                <a:solidFill>
                  <a:schemeClr val="tx1"/>
                </a:solidFill>
                <a:effectLst/>
                <a:latin typeface="+mn-lt"/>
                <a:ea typeface="+mn-ea"/>
                <a:cs typeface="+mn-cs"/>
              </a:rPr>
              <a:t>buat teks boks muncul di akhir voice untuk slide ini dan beri waktu untuk peserta membaca kata-kata</a:t>
            </a:r>
            <a:r>
              <a:rPr lang="id-ID" sz="1200" kern="1200" baseline="0" dirty="0" smtClean="0">
                <a:solidFill>
                  <a:schemeClr val="tx1"/>
                </a:solidFill>
                <a:effectLst/>
                <a:latin typeface="+mn-lt"/>
                <a:ea typeface="+mn-ea"/>
                <a:cs typeface="+mn-cs"/>
              </a:rPr>
              <a:t> itu</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905694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VOICE OVER</a:t>
            </a:r>
          </a:p>
          <a:p>
            <a:r>
              <a:rPr lang="id-ID" dirty="0" smtClean="0"/>
              <a:t>Kadang-kadang kita perlu mengumpulkan sampel untuk uji laboratorium</a:t>
            </a:r>
            <a:r>
              <a:rPr lang="en-AU" dirty="0" smtClean="0"/>
              <a:t>. </a:t>
            </a:r>
          </a:p>
          <a:p>
            <a:endParaRPr lang="en-AU" dirty="0" smtClean="0"/>
          </a:p>
          <a:p>
            <a:r>
              <a:rPr lang="id-ID" dirty="0" smtClean="0"/>
              <a:t>Sampel diambil</a:t>
            </a:r>
            <a:r>
              <a:rPr lang="id-ID" baseline="0" dirty="0" smtClean="0"/>
              <a:t> dari hewan yang sakit dan mungkin kadang-kadang dari hewan yang sehat juga. </a:t>
            </a:r>
            <a:r>
              <a:rPr lang="en-AU" dirty="0" smtClean="0"/>
              <a:t> </a:t>
            </a:r>
          </a:p>
          <a:p>
            <a:endParaRPr lang="en-AU" dirty="0" smtClean="0"/>
          </a:p>
          <a:p>
            <a:r>
              <a:rPr lang="id-ID" dirty="0" smtClean="0"/>
              <a:t>Sampel yang biasanya diambil adalah: </a:t>
            </a:r>
            <a:endParaRPr lang="en-AU" dirty="0" smtClean="0"/>
          </a:p>
          <a:p>
            <a:r>
              <a:rPr lang="id-ID" dirty="0" smtClean="0"/>
              <a:t>Darah atau </a:t>
            </a:r>
            <a:r>
              <a:rPr lang="en-AU" dirty="0" smtClean="0"/>
              <a:t>serum, </a:t>
            </a:r>
          </a:p>
          <a:p>
            <a:r>
              <a:rPr lang="en-AU" dirty="0" smtClean="0"/>
              <a:t>F</a:t>
            </a:r>
            <a:r>
              <a:rPr lang="id-ID" dirty="0" smtClean="0"/>
              <a:t>eses</a:t>
            </a:r>
            <a:r>
              <a:rPr lang="id-ID" baseline="0" dirty="0" smtClean="0"/>
              <a:t> dan </a:t>
            </a:r>
            <a:endParaRPr lang="en-AU" dirty="0" smtClean="0"/>
          </a:p>
          <a:p>
            <a:r>
              <a:rPr lang="id-ID" dirty="0" smtClean="0"/>
              <a:t>Mungkin</a:t>
            </a:r>
            <a:r>
              <a:rPr lang="id-ID" baseline="0" dirty="0" smtClean="0"/>
              <a:t> susu atau urin </a:t>
            </a:r>
            <a:endParaRPr lang="en-AU" dirty="0" smtClean="0"/>
          </a:p>
          <a:p>
            <a:endParaRPr lang="en-AU" dirty="0" smtClean="0"/>
          </a:p>
          <a:p>
            <a:r>
              <a:rPr lang="id-ID" dirty="0" smtClean="0"/>
              <a:t>Jika hewan sudah mati atau sakit parah, dapat</a:t>
            </a:r>
            <a:r>
              <a:rPr lang="id-ID" baseline="0" dirty="0" smtClean="0"/>
              <a:t> dilakukan perlakuan </a:t>
            </a:r>
            <a:r>
              <a:rPr lang="id-ID" i="1" baseline="0" dirty="0" smtClean="0"/>
              <a:t>post mortem </a:t>
            </a:r>
            <a:r>
              <a:rPr lang="id-ID" baseline="0" dirty="0" smtClean="0"/>
              <a:t>untuk mengambil sampel tambahan untuk dikirim untuk diuji </a:t>
            </a:r>
            <a:r>
              <a:rPr lang="en-AU" dirty="0" smtClean="0"/>
              <a:t> </a:t>
            </a:r>
          </a:p>
          <a:p>
            <a:endParaRPr lang="en-AU" dirty="0" smtClean="0"/>
          </a:p>
          <a:p>
            <a:r>
              <a:rPr lang="id-ID" sz="1200" kern="1200" dirty="0" smtClean="0">
                <a:solidFill>
                  <a:schemeClr val="tx1"/>
                </a:solidFill>
                <a:effectLst/>
                <a:latin typeface="+mn-lt"/>
                <a:ea typeface="+mn-ea"/>
                <a:cs typeface="+mn-cs"/>
              </a:rPr>
              <a:t>Uji laboratorium perlu</a:t>
            </a:r>
            <a:r>
              <a:rPr lang="id-ID" sz="1200" kern="1200" baseline="0" dirty="0" smtClean="0">
                <a:solidFill>
                  <a:schemeClr val="tx1"/>
                </a:solidFill>
                <a:effectLst/>
                <a:latin typeface="+mn-lt"/>
                <a:ea typeface="+mn-ea"/>
                <a:cs typeface="+mn-cs"/>
              </a:rPr>
              <a:t> digunakan dan ditafsirkan dengan berhati-hati</a:t>
            </a:r>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a:t>
            </a:r>
          </a:p>
          <a:p>
            <a:r>
              <a:rPr lang="id-ID" sz="1200" kern="1200" dirty="0" smtClean="0">
                <a:solidFill>
                  <a:schemeClr val="tx1"/>
                </a:solidFill>
                <a:effectLst/>
                <a:latin typeface="+mn-lt"/>
                <a:ea typeface="+mn-ea"/>
                <a:cs typeface="+mn-cs"/>
              </a:rPr>
              <a:t>Uji laboratorium</a:t>
            </a:r>
            <a:r>
              <a:rPr lang="id-ID" sz="1200" kern="1200" baseline="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dapat</a:t>
            </a:r>
            <a:r>
              <a:rPr lang="id-ID" sz="1200" kern="1200" baseline="0" dirty="0" smtClean="0">
                <a:solidFill>
                  <a:schemeClr val="tx1"/>
                </a:solidFill>
                <a:effectLst/>
                <a:latin typeface="+mn-lt"/>
                <a:ea typeface="+mn-ea"/>
                <a:cs typeface="+mn-cs"/>
              </a:rPr>
              <a:t> memakan waktu, memakan biaya, dan belum tentu memberikan kontribusi yang berguna dalam diagnosis dan manajemen penyakit pada hewan. </a:t>
            </a:r>
            <a:r>
              <a:rPr lang="en-AU" sz="1200" kern="1200" dirty="0" smtClean="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3449541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7.e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id-ID" dirty="0" smtClean="0"/>
              <a:t>Epidemiologi Lapangan </a:t>
            </a:r>
            <a:br>
              <a:rPr lang="id-ID" dirty="0" smtClean="0"/>
            </a:br>
            <a:r>
              <a:rPr lang="id-ID" dirty="0" smtClean="0"/>
              <a:t>Tingkat Dasar </a:t>
            </a:r>
            <a:endParaRPr lang="en-AU" dirty="0"/>
          </a:p>
        </p:txBody>
      </p:sp>
      <p:sp>
        <p:nvSpPr>
          <p:cNvPr id="11" name="Subtitle 10"/>
          <p:cNvSpPr>
            <a:spLocks noGrp="1"/>
          </p:cNvSpPr>
          <p:nvPr>
            <p:ph type="subTitle" idx="1"/>
          </p:nvPr>
        </p:nvSpPr>
        <p:spPr>
          <a:xfrm>
            <a:off x="827584" y="3886200"/>
            <a:ext cx="6944816" cy="1752600"/>
          </a:xfrm>
        </p:spPr>
        <p:txBody>
          <a:bodyPr/>
          <a:lstStyle/>
          <a:p>
            <a:r>
              <a:rPr lang="en-AU" dirty="0" err="1" smtClean="0"/>
              <a:t>Ses</a:t>
            </a:r>
            <a:r>
              <a:rPr lang="id-ID" dirty="0" smtClean="0"/>
              <a:t>i</a:t>
            </a:r>
            <a:r>
              <a:rPr lang="en-AU" dirty="0" smtClean="0"/>
              <a:t> 4 – </a:t>
            </a:r>
            <a:r>
              <a:rPr lang="id-ID" dirty="0" smtClean="0"/>
              <a:t>Investigasi Penyakit </a:t>
            </a:r>
            <a:endParaRPr lang="en-AU" dirty="0" smtClean="0"/>
          </a:p>
          <a:p>
            <a:r>
              <a:rPr lang="id-ID" dirty="0" smtClean="0"/>
              <a:t>File </a:t>
            </a:r>
            <a:r>
              <a:rPr lang="en-AU" dirty="0" smtClean="0"/>
              <a:t>PowerPoint </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57200" y="2969568"/>
            <a:ext cx="8229600" cy="3156595"/>
          </a:xfrm>
        </p:spPr>
        <p:txBody>
          <a:bodyPr>
            <a:normAutofit lnSpcReduction="10000"/>
          </a:bodyPr>
          <a:lstStyle/>
          <a:p>
            <a:r>
              <a:rPr lang="en-AU" sz="2400" dirty="0"/>
              <a:t>2 </a:t>
            </a:r>
            <a:r>
              <a:rPr lang="id-ID" sz="2400" dirty="0" smtClean="0"/>
              <a:t>sapi dengan diare </a:t>
            </a:r>
            <a:endParaRPr lang="en-AU" sz="2400" dirty="0"/>
          </a:p>
          <a:p>
            <a:r>
              <a:rPr lang="en-AU" sz="2400" dirty="0"/>
              <a:t>Pak </a:t>
            </a:r>
            <a:r>
              <a:rPr lang="en-AU" sz="2400" dirty="0" err="1"/>
              <a:t>Paimin</a:t>
            </a:r>
            <a:r>
              <a:rPr lang="en-AU" sz="2400" dirty="0"/>
              <a:t> </a:t>
            </a:r>
            <a:r>
              <a:rPr lang="id-ID" sz="2400" dirty="0" smtClean="0"/>
              <a:t>menggunakan informasi yang dikumpukan untuk memperbarui daftar diagnosis banding penyakit. </a:t>
            </a:r>
            <a:endParaRPr lang="en-AU" sz="2400" dirty="0" smtClean="0"/>
          </a:p>
          <a:p>
            <a:pPr lvl="1"/>
            <a:r>
              <a:rPr lang="id-ID" sz="1600" dirty="0" smtClean="0"/>
              <a:t>Infeksi </a:t>
            </a:r>
            <a:r>
              <a:rPr lang="en-AU" sz="1600" dirty="0" smtClean="0"/>
              <a:t>Salmonella </a:t>
            </a:r>
            <a:r>
              <a:rPr lang="id-ID" sz="1600" dirty="0" smtClean="0"/>
              <a:t>di perut </a:t>
            </a:r>
            <a:r>
              <a:rPr lang="en-AU" sz="1600" dirty="0" smtClean="0"/>
              <a:t>(</a:t>
            </a:r>
            <a:r>
              <a:rPr lang="en-AU" sz="1600" dirty="0" err="1" smtClean="0"/>
              <a:t>ba</a:t>
            </a:r>
            <a:r>
              <a:rPr lang="id-ID" sz="1600" dirty="0" smtClean="0"/>
              <a:t>k</a:t>
            </a:r>
            <a:r>
              <a:rPr lang="en-AU" sz="1600" dirty="0" err="1" smtClean="0"/>
              <a:t>ter</a:t>
            </a:r>
            <a:r>
              <a:rPr lang="id-ID" sz="1600" dirty="0" smtClean="0"/>
              <a:t>i</a:t>
            </a:r>
            <a:r>
              <a:rPr lang="en-AU" sz="1600" dirty="0" smtClean="0"/>
              <a:t>)</a:t>
            </a:r>
            <a:endParaRPr lang="en-AU" sz="1600" dirty="0"/>
          </a:p>
          <a:p>
            <a:pPr lvl="1"/>
            <a:r>
              <a:rPr lang="id-ID" sz="1600" dirty="0" smtClean="0"/>
              <a:t>Infeksi </a:t>
            </a:r>
            <a:r>
              <a:rPr lang="en-AU" sz="1600" dirty="0" smtClean="0"/>
              <a:t>Bovine </a:t>
            </a:r>
            <a:r>
              <a:rPr lang="id-ID" sz="1600" dirty="0"/>
              <a:t>V</a:t>
            </a:r>
            <a:r>
              <a:rPr lang="en-AU" sz="1600" dirty="0" err="1" smtClean="0"/>
              <a:t>irus</a:t>
            </a:r>
            <a:r>
              <a:rPr lang="en-AU" sz="1600" dirty="0" smtClean="0"/>
              <a:t> </a:t>
            </a:r>
            <a:r>
              <a:rPr lang="id-ID" sz="1600" dirty="0" smtClean="0"/>
              <a:t>D</a:t>
            </a:r>
            <a:r>
              <a:rPr lang="en-AU" sz="1600" dirty="0" err="1" smtClean="0"/>
              <a:t>iarrhoea</a:t>
            </a:r>
            <a:r>
              <a:rPr lang="en-AU" sz="1600" dirty="0" smtClean="0"/>
              <a:t> </a:t>
            </a:r>
            <a:r>
              <a:rPr lang="en-AU" sz="1600" dirty="0"/>
              <a:t>(</a:t>
            </a:r>
            <a:r>
              <a:rPr lang="en-AU" sz="1600" dirty="0" smtClean="0"/>
              <a:t>virus</a:t>
            </a:r>
            <a:r>
              <a:rPr lang="id-ID" sz="1600" dirty="0" smtClean="0"/>
              <a:t> BVD</a:t>
            </a:r>
            <a:r>
              <a:rPr lang="en-AU" sz="1600" dirty="0" smtClean="0"/>
              <a:t>)</a:t>
            </a:r>
            <a:endParaRPr lang="en-AU" sz="1600" dirty="0"/>
          </a:p>
          <a:p>
            <a:pPr lvl="1"/>
            <a:r>
              <a:rPr lang="en-AU" sz="1600" dirty="0" err="1" smtClean="0"/>
              <a:t>Parasit</a:t>
            </a:r>
            <a:r>
              <a:rPr lang="en-AU" sz="1600" dirty="0" smtClean="0"/>
              <a:t> (</a:t>
            </a:r>
            <a:r>
              <a:rPr lang="id-ID" sz="1600" dirty="0" smtClean="0"/>
              <a:t>cacing</a:t>
            </a:r>
            <a:r>
              <a:rPr lang="en-AU" sz="1600" dirty="0" smtClean="0"/>
              <a:t>, </a:t>
            </a:r>
            <a:r>
              <a:rPr lang="en-AU" sz="1600" dirty="0" err="1"/>
              <a:t>coccidia</a:t>
            </a:r>
            <a:r>
              <a:rPr lang="en-AU" sz="1600" dirty="0"/>
              <a:t>, </a:t>
            </a:r>
            <a:r>
              <a:rPr lang="id-ID" sz="1600" dirty="0" smtClean="0"/>
              <a:t>cacing hati</a:t>
            </a:r>
            <a:r>
              <a:rPr lang="en-AU" sz="1600" dirty="0" smtClean="0"/>
              <a:t>)</a:t>
            </a:r>
            <a:endParaRPr lang="en-AU" sz="1600" dirty="0"/>
          </a:p>
          <a:p>
            <a:pPr lvl="1"/>
            <a:r>
              <a:rPr lang="id-ID" sz="1600" strike="sngStrike" dirty="0" smtClean="0"/>
              <a:t>Terlalu banyak biji-bijian </a:t>
            </a:r>
            <a:endParaRPr lang="en-AU" sz="1600" strike="sngStrike" dirty="0"/>
          </a:p>
          <a:p>
            <a:pPr lvl="1"/>
            <a:r>
              <a:rPr lang="id-ID" sz="1600" strike="sngStrike" dirty="0" smtClean="0"/>
              <a:t>Keracunan</a:t>
            </a:r>
            <a:endParaRPr lang="en-AU" sz="1600" strike="sngStrike" dirty="0"/>
          </a:p>
          <a:p>
            <a:pPr lvl="1"/>
            <a:r>
              <a:rPr lang="id-ID" sz="1600" strike="sngStrike" dirty="0" smtClean="0"/>
              <a:t>Infeksi </a:t>
            </a:r>
            <a:r>
              <a:rPr lang="en-AU" sz="1600" strike="sngStrike" dirty="0" err="1" smtClean="0"/>
              <a:t>Johne’s</a:t>
            </a:r>
            <a:r>
              <a:rPr lang="en-AU" sz="1600" strike="sngStrike" dirty="0" smtClean="0"/>
              <a:t> </a:t>
            </a:r>
            <a:r>
              <a:rPr lang="en-AU" sz="1600" strike="sngStrike" dirty="0"/>
              <a:t>disease </a:t>
            </a:r>
            <a:r>
              <a:rPr lang="en-AU" sz="1600" strike="sngStrike" dirty="0" smtClean="0"/>
              <a:t>(</a:t>
            </a:r>
            <a:r>
              <a:rPr lang="id-ID" sz="1600" strike="sngStrike" dirty="0" smtClean="0"/>
              <a:t>bakteri</a:t>
            </a:r>
            <a:r>
              <a:rPr lang="en-AU" sz="1600" strike="sngStrike" dirty="0" smtClean="0"/>
              <a:t>)</a:t>
            </a:r>
            <a:endParaRPr lang="en-AU" sz="1600" strike="sngStrike" dirty="0"/>
          </a:p>
          <a:p>
            <a:pPr lvl="1"/>
            <a:r>
              <a:rPr lang="id-ID" sz="1600" strike="sngStrike" dirty="0" smtClean="0"/>
              <a:t>Rumput yang sangat segar dan hijau</a:t>
            </a:r>
            <a:endParaRPr lang="en-AU" sz="1600" strike="sngStrike" dirty="0"/>
          </a:p>
          <a:p>
            <a:pPr lvl="1"/>
            <a:endParaRPr lang="en-AU" sz="1600" dirty="0" smtClean="0"/>
          </a:p>
          <a:p>
            <a:pPr lvl="1"/>
            <a:endParaRPr lang="en-AU" sz="2000" dirty="0"/>
          </a:p>
          <a:p>
            <a:endParaRPr lang="en-AU" sz="2000" dirty="0" smtClean="0"/>
          </a:p>
          <a:p>
            <a:pPr lvl="1"/>
            <a:endParaRPr lang="fr-FR" sz="2000" dirty="0"/>
          </a:p>
        </p:txBody>
      </p:sp>
      <p:sp>
        <p:nvSpPr>
          <p:cNvPr id="2" name="Rectangle 10"/>
          <p:cNvSpPr>
            <a:spLocks noChangeArrowheads="1"/>
          </p:cNvSpPr>
          <p:nvPr/>
        </p:nvSpPr>
        <p:spPr bwMode="auto">
          <a:xfrm>
            <a:off x="2195735" y="302027"/>
            <a:ext cx="218807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3" name="Object 2"/>
          <p:cNvGraphicFramePr>
            <a:graphicFrameLocks noChangeAspect="1"/>
          </p:cNvGraphicFramePr>
          <p:nvPr/>
        </p:nvGraphicFramePr>
        <p:xfrm>
          <a:off x="2195736" y="302028"/>
          <a:ext cx="3851920" cy="2461582"/>
        </p:xfrm>
        <a:graphic>
          <a:graphicData uri="http://schemas.openxmlformats.org/presentationml/2006/ole">
            <mc:AlternateContent xmlns:mc="http://schemas.openxmlformats.org/markup-compatibility/2006">
              <mc:Choice xmlns:v="urn:schemas-microsoft-com:vml" Requires="v">
                <p:oleObj spid="_x0000_s19466" r:id="rId4" imgW="9883302" imgH="6334298" progId="Unknown">
                  <p:embed/>
                </p:oleObj>
              </mc:Choice>
              <mc:Fallback>
                <p:oleObj r:id="rId4" imgW="9883302" imgH="6334298"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302028"/>
                        <a:ext cx="3851920" cy="2461582"/>
                      </a:xfrm>
                      <a:prstGeom prst="rect">
                        <a:avLst/>
                      </a:prstGeom>
                      <a:noFill/>
                    </p:spPr>
                  </p:pic>
                </p:oleObj>
              </mc:Fallback>
            </mc:AlternateContent>
          </a:graphicData>
        </a:graphic>
      </p:graphicFrame>
      <p:sp>
        <p:nvSpPr>
          <p:cNvPr id="6" name="TextBox 5"/>
          <p:cNvSpPr txBox="1"/>
          <p:nvPr/>
        </p:nvSpPr>
        <p:spPr>
          <a:xfrm>
            <a:off x="30708" y="125538"/>
            <a:ext cx="3744416" cy="492443"/>
          </a:xfrm>
          <a:prstGeom prst="rect">
            <a:avLst/>
          </a:prstGeom>
          <a:noFill/>
        </p:spPr>
        <p:txBody>
          <a:bodyPr wrap="square" rtlCol="0">
            <a:spAutoFit/>
          </a:bodyPr>
          <a:lstStyle/>
          <a:p>
            <a:r>
              <a:rPr lang="id-ID" sz="2600" b="1" dirty="0" smtClean="0"/>
              <a:t>Tempat Pak </a:t>
            </a:r>
            <a:r>
              <a:rPr lang="en-AU" sz="2600" b="1" dirty="0" smtClean="0"/>
              <a:t>Budi</a:t>
            </a:r>
            <a:endParaRPr lang="en-AU" sz="2600" b="1" dirty="0"/>
          </a:p>
        </p:txBody>
      </p:sp>
    </p:spTree>
    <p:extLst>
      <p:ext uri="{BB962C8B-B14F-4D97-AF65-F5344CB8AC3E}">
        <p14:creationId xmlns:p14="http://schemas.microsoft.com/office/powerpoint/2010/main" val="3342296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77500" lnSpcReduction="20000"/>
          </a:bodyPr>
          <a:lstStyle/>
          <a:p>
            <a:pPr marL="0" indent="0">
              <a:buNone/>
            </a:pPr>
            <a:r>
              <a:rPr lang="en-AU" sz="4300" dirty="0" err="1" smtClean="0">
                <a:solidFill>
                  <a:srgbClr val="002060"/>
                </a:solidFill>
              </a:rPr>
              <a:t>Gunakan</a:t>
            </a:r>
            <a:r>
              <a:rPr lang="en-AU" sz="4300" dirty="0" smtClean="0">
                <a:solidFill>
                  <a:srgbClr val="002060"/>
                </a:solidFill>
              </a:rPr>
              <a:t> </a:t>
            </a:r>
            <a:r>
              <a:rPr lang="en-AU" sz="4300" dirty="0" err="1" smtClean="0">
                <a:solidFill>
                  <a:srgbClr val="002060"/>
                </a:solidFill>
              </a:rPr>
              <a:t>keterampilan</a:t>
            </a:r>
            <a:r>
              <a:rPr lang="en-AU" sz="4300" dirty="0" smtClean="0">
                <a:solidFill>
                  <a:srgbClr val="002060"/>
                </a:solidFill>
              </a:rPr>
              <a:t> </a:t>
            </a:r>
            <a:r>
              <a:rPr lang="en-AU" sz="4300" dirty="0" err="1" smtClean="0">
                <a:solidFill>
                  <a:srgbClr val="002060"/>
                </a:solidFill>
              </a:rPr>
              <a:t>epidemiologi</a:t>
            </a:r>
            <a:r>
              <a:rPr lang="en-AU" sz="4300" dirty="0" smtClean="0">
                <a:solidFill>
                  <a:srgbClr val="002060"/>
                </a:solidFill>
              </a:rPr>
              <a:t> </a:t>
            </a:r>
            <a:r>
              <a:rPr lang="en-AU" sz="4300" dirty="0" err="1" smtClean="0">
                <a:solidFill>
                  <a:srgbClr val="002060"/>
                </a:solidFill>
              </a:rPr>
              <a:t>untuk</a:t>
            </a:r>
            <a:r>
              <a:rPr lang="en-AU" sz="4300" dirty="0" smtClean="0">
                <a:solidFill>
                  <a:srgbClr val="002060"/>
                </a:solidFill>
              </a:rPr>
              <a:t> </a:t>
            </a:r>
            <a:r>
              <a:rPr lang="en-AU" sz="4300" dirty="0" err="1" smtClean="0">
                <a:solidFill>
                  <a:srgbClr val="002060"/>
                </a:solidFill>
              </a:rPr>
              <a:t>meningkatkan</a:t>
            </a:r>
            <a:r>
              <a:rPr lang="en-AU" sz="4300" dirty="0" smtClean="0">
                <a:solidFill>
                  <a:srgbClr val="002060"/>
                </a:solidFill>
              </a:rPr>
              <a:t> </a:t>
            </a:r>
            <a:r>
              <a:rPr lang="en-AU" sz="4300" dirty="0" err="1" smtClean="0">
                <a:solidFill>
                  <a:srgbClr val="002060"/>
                </a:solidFill>
              </a:rPr>
              <a:t>keterampilan</a:t>
            </a:r>
            <a:r>
              <a:rPr lang="en-AU" sz="4300" dirty="0" smtClean="0">
                <a:solidFill>
                  <a:srgbClr val="002060"/>
                </a:solidFill>
              </a:rPr>
              <a:t> </a:t>
            </a:r>
            <a:r>
              <a:rPr lang="en-AU" sz="4300" dirty="0" err="1" smtClean="0">
                <a:solidFill>
                  <a:srgbClr val="002060"/>
                </a:solidFill>
              </a:rPr>
              <a:t>klinis</a:t>
            </a:r>
            <a:r>
              <a:rPr lang="en-AU" sz="4300" dirty="0" smtClean="0">
                <a:solidFill>
                  <a:srgbClr val="002060"/>
                </a:solidFill>
              </a:rPr>
              <a:t> </a:t>
            </a:r>
            <a:r>
              <a:rPr lang="en-AU" sz="4300" dirty="0" err="1" smtClean="0">
                <a:solidFill>
                  <a:srgbClr val="002060"/>
                </a:solidFill>
              </a:rPr>
              <a:t>anda</a:t>
            </a:r>
            <a:endParaRPr lang="en-AU" sz="4300" dirty="0" smtClean="0">
              <a:solidFill>
                <a:srgbClr val="002060"/>
              </a:solidFill>
            </a:endParaRPr>
          </a:p>
          <a:p>
            <a:r>
              <a:rPr lang="en-AU" dirty="0" err="1" smtClean="0"/>
              <a:t>Keterampilan</a:t>
            </a:r>
            <a:r>
              <a:rPr lang="en-AU" dirty="0" smtClean="0"/>
              <a:t> </a:t>
            </a:r>
            <a:r>
              <a:rPr lang="en-AU" dirty="0" err="1" smtClean="0"/>
              <a:t>epidemiologi</a:t>
            </a:r>
            <a:endParaRPr lang="en-AU" dirty="0" smtClean="0"/>
          </a:p>
          <a:p>
            <a:pPr lvl="1"/>
            <a:r>
              <a:rPr lang="en-AU" dirty="0" err="1" smtClean="0"/>
              <a:t>Memahami</a:t>
            </a:r>
            <a:r>
              <a:rPr lang="en-AU" dirty="0" smtClean="0"/>
              <a:t> </a:t>
            </a:r>
            <a:r>
              <a:rPr lang="en-AU" dirty="0" err="1" smtClean="0"/>
              <a:t>bagaimana</a:t>
            </a:r>
            <a:r>
              <a:rPr lang="en-AU" dirty="0" smtClean="0"/>
              <a:t> </a:t>
            </a:r>
            <a:r>
              <a:rPr lang="en-AU" dirty="0" err="1" smtClean="0"/>
              <a:t>penyakit</a:t>
            </a:r>
            <a:r>
              <a:rPr lang="en-AU" dirty="0" smtClean="0"/>
              <a:t> </a:t>
            </a:r>
            <a:r>
              <a:rPr lang="en-AU" dirty="0" err="1" smtClean="0"/>
              <a:t>menyebar</a:t>
            </a:r>
            <a:r>
              <a:rPr lang="en-AU" dirty="0" smtClean="0"/>
              <a:t> </a:t>
            </a:r>
            <a:r>
              <a:rPr lang="en-AU" dirty="0" err="1" smtClean="0"/>
              <a:t>dari</a:t>
            </a:r>
            <a:r>
              <a:rPr lang="en-AU" dirty="0" smtClean="0"/>
              <a:t> </a:t>
            </a:r>
            <a:r>
              <a:rPr lang="en-AU" dirty="0" err="1" smtClean="0"/>
              <a:t>satu</a:t>
            </a:r>
            <a:r>
              <a:rPr lang="en-AU" dirty="0" smtClean="0"/>
              <a:t> </a:t>
            </a:r>
            <a:r>
              <a:rPr lang="en-AU" dirty="0" err="1" smtClean="0"/>
              <a:t>hewan</a:t>
            </a:r>
            <a:r>
              <a:rPr lang="en-AU" dirty="0" smtClean="0"/>
              <a:t> </a:t>
            </a:r>
            <a:r>
              <a:rPr lang="en-AU" dirty="0" err="1" smtClean="0"/>
              <a:t>ke</a:t>
            </a:r>
            <a:r>
              <a:rPr lang="en-AU" dirty="0" smtClean="0"/>
              <a:t> </a:t>
            </a:r>
            <a:r>
              <a:rPr lang="en-AU" dirty="0" err="1" smtClean="0"/>
              <a:t>hewan</a:t>
            </a:r>
            <a:r>
              <a:rPr lang="en-AU" dirty="0" smtClean="0"/>
              <a:t> lain </a:t>
            </a:r>
            <a:r>
              <a:rPr lang="en-AU" dirty="0" err="1" smtClean="0"/>
              <a:t>atau</a:t>
            </a:r>
            <a:r>
              <a:rPr lang="en-AU" dirty="0" smtClean="0"/>
              <a:t> </a:t>
            </a:r>
            <a:r>
              <a:rPr lang="en-AU" dirty="0" err="1" smtClean="0"/>
              <a:t>dari</a:t>
            </a:r>
            <a:r>
              <a:rPr lang="en-AU" dirty="0" smtClean="0"/>
              <a:t> </a:t>
            </a:r>
            <a:r>
              <a:rPr lang="en-AU" dirty="0" err="1" smtClean="0"/>
              <a:t>suatu</a:t>
            </a:r>
            <a:r>
              <a:rPr lang="en-AU" dirty="0" smtClean="0"/>
              <a:t> </a:t>
            </a:r>
            <a:r>
              <a:rPr lang="en-AU" dirty="0" err="1" smtClean="0"/>
              <a:t>sumber</a:t>
            </a:r>
            <a:r>
              <a:rPr lang="en-AU" dirty="0" smtClean="0"/>
              <a:t> </a:t>
            </a:r>
            <a:r>
              <a:rPr lang="en-AU" dirty="0" err="1" smtClean="0"/>
              <a:t>ke</a:t>
            </a:r>
            <a:r>
              <a:rPr lang="en-AU" dirty="0" smtClean="0"/>
              <a:t> </a:t>
            </a:r>
            <a:r>
              <a:rPr lang="en-AU" dirty="0" err="1" smtClean="0"/>
              <a:t>hewan</a:t>
            </a:r>
            <a:r>
              <a:rPr lang="en-AU" dirty="0" smtClean="0"/>
              <a:t> </a:t>
            </a:r>
            <a:r>
              <a:rPr lang="en-AU" dirty="0" err="1" smtClean="0"/>
              <a:t>hewan</a:t>
            </a:r>
            <a:endParaRPr lang="en-AU" dirty="0" smtClean="0"/>
          </a:p>
          <a:p>
            <a:r>
              <a:rPr lang="en-AU" dirty="0" err="1" smtClean="0"/>
              <a:t>Gunakan</a:t>
            </a:r>
            <a:r>
              <a:rPr lang="en-AU" dirty="0" smtClean="0"/>
              <a:t> </a:t>
            </a:r>
            <a:r>
              <a:rPr lang="en-AU" dirty="0" err="1" smtClean="0"/>
              <a:t>keterampilan</a:t>
            </a:r>
            <a:r>
              <a:rPr lang="en-AU" dirty="0" smtClean="0"/>
              <a:t> </a:t>
            </a:r>
            <a:r>
              <a:rPr lang="en-AU" dirty="0" err="1" smtClean="0"/>
              <a:t>klinis</a:t>
            </a:r>
            <a:r>
              <a:rPr lang="en-AU" dirty="0" smtClean="0"/>
              <a:t> </a:t>
            </a:r>
            <a:r>
              <a:rPr lang="en-AU" dirty="0" err="1" smtClean="0"/>
              <a:t>dan</a:t>
            </a:r>
            <a:r>
              <a:rPr lang="en-AU" dirty="0" smtClean="0"/>
              <a:t> </a:t>
            </a:r>
            <a:r>
              <a:rPr lang="en-AU" dirty="0" err="1" smtClean="0"/>
              <a:t>epidemiologi</a:t>
            </a:r>
            <a:r>
              <a:rPr lang="en-AU" dirty="0" smtClean="0"/>
              <a:t> </a:t>
            </a:r>
            <a:r>
              <a:rPr lang="en-AU" dirty="0" err="1" smtClean="0"/>
              <a:t>untuk</a:t>
            </a:r>
            <a:endParaRPr lang="en-AU" dirty="0" smtClean="0"/>
          </a:p>
          <a:p>
            <a:pPr lvl="1"/>
            <a:r>
              <a:rPr lang="en-AU" dirty="0" err="1" smtClean="0"/>
              <a:t>Identifikasi</a:t>
            </a:r>
            <a:r>
              <a:rPr lang="en-AU" dirty="0" smtClean="0"/>
              <a:t> </a:t>
            </a:r>
            <a:r>
              <a:rPr lang="en-AU" dirty="0" err="1" smtClean="0"/>
              <a:t>hewan</a:t>
            </a:r>
            <a:r>
              <a:rPr lang="en-AU" dirty="0" smtClean="0"/>
              <a:t> </a:t>
            </a:r>
            <a:r>
              <a:rPr lang="en-AU" dirty="0" err="1" smtClean="0"/>
              <a:t>sakit</a:t>
            </a:r>
            <a:r>
              <a:rPr lang="en-AU" dirty="0" smtClean="0"/>
              <a:t> </a:t>
            </a:r>
            <a:r>
              <a:rPr lang="en-AU" b="1" dirty="0" smtClean="0">
                <a:solidFill>
                  <a:srgbClr val="002060"/>
                </a:solidFill>
              </a:rPr>
              <a:t>(</a:t>
            </a:r>
            <a:r>
              <a:rPr lang="en-AU" b="1" dirty="0" err="1" smtClean="0">
                <a:solidFill>
                  <a:srgbClr val="002060"/>
                </a:solidFill>
              </a:rPr>
              <a:t>klinis</a:t>
            </a:r>
            <a:r>
              <a:rPr lang="en-AU" b="1" dirty="0" smtClean="0">
                <a:solidFill>
                  <a:srgbClr val="002060"/>
                </a:solidFill>
              </a:rPr>
              <a:t>)</a:t>
            </a:r>
          </a:p>
          <a:p>
            <a:pPr lvl="1"/>
            <a:r>
              <a:rPr lang="en-AU" dirty="0" err="1" smtClean="0"/>
              <a:t>Membuat</a:t>
            </a:r>
            <a:r>
              <a:rPr lang="en-AU" dirty="0" smtClean="0"/>
              <a:t> </a:t>
            </a:r>
            <a:r>
              <a:rPr lang="en-AU" dirty="0" err="1" smtClean="0"/>
              <a:t>daftar</a:t>
            </a:r>
            <a:r>
              <a:rPr lang="en-AU" dirty="0" smtClean="0"/>
              <a:t> </a:t>
            </a:r>
            <a:r>
              <a:rPr lang="en-AU" dirty="0" err="1" smtClean="0"/>
              <a:t>diagnosa</a:t>
            </a:r>
            <a:r>
              <a:rPr lang="en-AU" dirty="0" smtClean="0"/>
              <a:t> </a:t>
            </a:r>
            <a:r>
              <a:rPr lang="en-AU" dirty="0" err="1" smtClean="0"/>
              <a:t>diferensial</a:t>
            </a:r>
            <a:r>
              <a:rPr lang="en-AU" dirty="0" smtClean="0"/>
              <a:t> </a:t>
            </a:r>
            <a:r>
              <a:rPr lang="en-AU" b="1" dirty="0" smtClean="0">
                <a:solidFill>
                  <a:srgbClr val="002060"/>
                </a:solidFill>
              </a:rPr>
              <a:t>(</a:t>
            </a:r>
            <a:r>
              <a:rPr lang="en-AU" b="1" dirty="0" err="1" smtClean="0">
                <a:solidFill>
                  <a:srgbClr val="002060"/>
                </a:solidFill>
              </a:rPr>
              <a:t>klinis</a:t>
            </a:r>
            <a:r>
              <a:rPr lang="en-AU" b="1" dirty="0" smtClean="0">
                <a:solidFill>
                  <a:srgbClr val="002060"/>
                </a:solidFill>
              </a:rPr>
              <a:t>)</a:t>
            </a:r>
            <a:endParaRPr lang="en-AU" b="1" dirty="0">
              <a:solidFill>
                <a:srgbClr val="002060"/>
              </a:solidFill>
            </a:endParaRPr>
          </a:p>
          <a:p>
            <a:pPr lvl="1"/>
            <a:r>
              <a:rPr lang="en-AU" dirty="0" err="1" smtClean="0"/>
              <a:t>Memikirkan</a:t>
            </a:r>
            <a:r>
              <a:rPr lang="en-AU" dirty="0" smtClean="0"/>
              <a:t> </a:t>
            </a:r>
            <a:r>
              <a:rPr lang="en-AU" dirty="0" err="1" smtClean="0"/>
              <a:t>tentang</a:t>
            </a:r>
            <a:r>
              <a:rPr lang="en-AU" dirty="0" smtClean="0"/>
              <a:t> </a:t>
            </a:r>
            <a:r>
              <a:rPr lang="en-AU" dirty="0" err="1" smtClean="0"/>
              <a:t>dimana</a:t>
            </a:r>
            <a:r>
              <a:rPr lang="en-AU" dirty="0" smtClean="0"/>
              <a:t> </a:t>
            </a:r>
            <a:r>
              <a:rPr lang="en-AU" dirty="0" err="1" smtClean="0"/>
              <a:t>suatu</a:t>
            </a:r>
            <a:r>
              <a:rPr lang="en-AU" dirty="0" smtClean="0"/>
              <a:t> </a:t>
            </a:r>
            <a:r>
              <a:rPr lang="en-AU" dirty="0" err="1" smtClean="0"/>
              <a:t>penyakit</a:t>
            </a:r>
            <a:r>
              <a:rPr lang="en-AU" dirty="0" smtClean="0"/>
              <a:t> </a:t>
            </a:r>
            <a:r>
              <a:rPr lang="en-AU" dirty="0" err="1" smtClean="0"/>
              <a:t>berasal</a:t>
            </a:r>
            <a:r>
              <a:rPr lang="en-AU" dirty="0" smtClean="0"/>
              <a:t> </a:t>
            </a:r>
            <a:r>
              <a:rPr lang="en-AU" dirty="0" err="1" smtClean="0"/>
              <a:t>dan</a:t>
            </a:r>
            <a:r>
              <a:rPr lang="en-AU" dirty="0" smtClean="0"/>
              <a:t> </a:t>
            </a:r>
            <a:r>
              <a:rPr lang="en-AU" dirty="0" err="1" smtClean="0"/>
              <a:t>bagaimana</a:t>
            </a:r>
            <a:r>
              <a:rPr lang="en-AU" dirty="0" smtClean="0"/>
              <a:t> </a:t>
            </a:r>
            <a:r>
              <a:rPr lang="en-AU" dirty="0" err="1" smtClean="0"/>
              <a:t>penyakit</a:t>
            </a:r>
            <a:r>
              <a:rPr lang="en-AU" dirty="0" smtClean="0"/>
              <a:t> </a:t>
            </a:r>
            <a:r>
              <a:rPr lang="en-AU" dirty="0" err="1" smtClean="0"/>
              <a:t>tersebut</a:t>
            </a:r>
            <a:r>
              <a:rPr lang="en-AU" dirty="0" smtClean="0"/>
              <a:t> </a:t>
            </a:r>
            <a:r>
              <a:rPr lang="en-AU" dirty="0" err="1" smtClean="0"/>
              <a:t>sampai</a:t>
            </a:r>
            <a:r>
              <a:rPr lang="en-AU" dirty="0" smtClean="0"/>
              <a:t> </a:t>
            </a:r>
            <a:r>
              <a:rPr lang="en-AU" dirty="0" err="1" smtClean="0"/>
              <a:t>ke</a:t>
            </a:r>
            <a:r>
              <a:rPr lang="en-AU" dirty="0" smtClean="0"/>
              <a:t> </a:t>
            </a:r>
            <a:r>
              <a:rPr lang="en-AU" dirty="0" err="1" smtClean="0"/>
              <a:t>wilayah</a:t>
            </a:r>
            <a:r>
              <a:rPr lang="en-AU" dirty="0" smtClean="0"/>
              <a:t> </a:t>
            </a:r>
            <a:r>
              <a:rPr lang="en-AU" dirty="0" err="1" smtClean="0"/>
              <a:t>ini</a:t>
            </a:r>
            <a:r>
              <a:rPr lang="en-AU" dirty="0" smtClean="0"/>
              <a:t> </a:t>
            </a:r>
            <a:r>
              <a:rPr lang="en-AU" dirty="0" err="1" smtClean="0"/>
              <a:t>dan</a:t>
            </a:r>
            <a:r>
              <a:rPr lang="en-AU" dirty="0" smtClean="0"/>
              <a:t> </a:t>
            </a:r>
            <a:r>
              <a:rPr lang="en-AU" dirty="0" err="1" smtClean="0"/>
              <a:t>bagaimana</a:t>
            </a:r>
            <a:r>
              <a:rPr lang="en-AU" dirty="0" smtClean="0"/>
              <a:t> </a:t>
            </a:r>
            <a:r>
              <a:rPr lang="en-AU" dirty="0" err="1" smtClean="0"/>
              <a:t>penyebarannya</a:t>
            </a:r>
            <a:r>
              <a:rPr lang="en-AU" dirty="0" smtClean="0"/>
              <a:t> </a:t>
            </a:r>
            <a:r>
              <a:rPr lang="en-AU" b="1" dirty="0" smtClean="0">
                <a:solidFill>
                  <a:srgbClr val="002060"/>
                </a:solidFill>
              </a:rPr>
              <a:t>(</a:t>
            </a:r>
            <a:r>
              <a:rPr lang="en-AU" b="1" dirty="0" err="1" smtClean="0">
                <a:solidFill>
                  <a:srgbClr val="002060"/>
                </a:solidFill>
              </a:rPr>
              <a:t>epidemilogis</a:t>
            </a:r>
            <a:r>
              <a:rPr lang="en-AU" b="1" dirty="0" smtClean="0">
                <a:solidFill>
                  <a:srgbClr val="002060"/>
                </a:solidFill>
              </a:rPr>
              <a:t>)</a:t>
            </a:r>
          </a:p>
          <a:p>
            <a:pPr lvl="1"/>
            <a:endParaRPr lang="en-AU" b="1" dirty="0" smtClean="0">
              <a:solidFill>
                <a:srgbClr val="002060"/>
              </a:solidFill>
            </a:endParaRPr>
          </a:p>
          <a:p>
            <a:pPr marL="0" indent="0" algn="ctr">
              <a:buNone/>
            </a:pPr>
            <a:r>
              <a:rPr lang="en-AU" b="1" dirty="0" err="1" smtClean="0">
                <a:solidFill>
                  <a:schemeClr val="accent2">
                    <a:lumMod val="50000"/>
                  </a:schemeClr>
                </a:solidFill>
              </a:rPr>
              <a:t>Memilih</a:t>
            </a:r>
            <a:r>
              <a:rPr lang="en-AU" b="1" dirty="0" smtClean="0">
                <a:solidFill>
                  <a:schemeClr val="accent2">
                    <a:lumMod val="50000"/>
                  </a:schemeClr>
                </a:solidFill>
              </a:rPr>
              <a:t> </a:t>
            </a:r>
            <a:r>
              <a:rPr lang="en-AU" b="1" dirty="0" err="1" smtClean="0">
                <a:solidFill>
                  <a:schemeClr val="accent2">
                    <a:lumMod val="50000"/>
                  </a:schemeClr>
                </a:solidFill>
              </a:rPr>
              <a:t>rawatan</a:t>
            </a:r>
            <a:r>
              <a:rPr lang="en-AU" b="1" dirty="0" smtClean="0">
                <a:solidFill>
                  <a:schemeClr val="accent2">
                    <a:lumMod val="50000"/>
                  </a:schemeClr>
                </a:solidFill>
              </a:rPr>
              <a:t> </a:t>
            </a:r>
            <a:r>
              <a:rPr lang="en-AU" b="1" dirty="0" err="1" smtClean="0">
                <a:solidFill>
                  <a:schemeClr val="accent2">
                    <a:lumMod val="50000"/>
                  </a:schemeClr>
                </a:solidFill>
              </a:rPr>
              <a:t>dan</a:t>
            </a:r>
            <a:r>
              <a:rPr lang="en-AU" b="1" dirty="0" smtClean="0">
                <a:solidFill>
                  <a:schemeClr val="accent2">
                    <a:lumMod val="50000"/>
                  </a:schemeClr>
                </a:solidFill>
              </a:rPr>
              <a:t> </a:t>
            </a:r>
            <a:r>
              <a:rPr lang="en-AU" b="1" dirty="0" err="1" smtClean="0">
                <a:solidFill>
                  <a:schemeClr val="accent2">
                    <a:lumMod val="50000"/>
                  </a:schemeClr>
                </a:solidFill>
              </a:rPr>
              <a:t>membuat</a:t>
            </a:r>
            <a:r>
              <a:rPr lang="en-AU" b="1" dirty="0" smtClean="0">
                <a:solidFill>
                  <a:schemeClr val="accent2">
                    <a:lumMod val="50000"/>
                  </a:schemeClr>
                </a:solidFill>
              </a:rPr>
              <a:t> </a:t>
            </a:r>
            <a:r>
              <a:rPr lang="en-AU" b="1" dirty="0" err="1" smtClean="0">
                <a:solidFill>
                  <a:schemeClr val="accent2">
                    <a:lumMod val="50000"/>
                  </a:schemeClr>
                </a:solidFill>
              </a:rPr>
              <a:t>rekomendasi</a:t>
            </a:r>
            <a:r>
              <a:rPr lang="en-AU" b="1" dirty="0" smtClean="0">
                <a:solidFill>
                  <a:schemeClr val="accent2">
                    <a:lumMod val="50000"/>
                  </a:schemeClr>
                </a:solidFill>
              </a:rPr>
              <a:t> </a:t>
            </a:r>
            <a:r>
              <a:rPr lang="en-AU" b="1" dirty="0" err="1" smtClean="0">
                <a:solidFill>
                  <a:schemeClr val="accent2">
                    <a:lumMod val="50000"/>
                  </a:schemeClr>
                </a:solidFill>
              </a:rPr>
              <a:t>untuk</a:t>
            </a:r>
            <a:r>
              <a:rPr lang="en-AU" b="1" dirty="0" smtClean="0">
                <a:solidFill>
                  <a:schemeClr val="accent2">
                    <a:lumMod val="50000"/>
                  </a:schemeClr>
                </a:solidFill>
              </a:rPr>
              <a:t> </a:t>
            </a:r>
            <a:r>
              <a:rPr lang="en-AU" b="1" dirty="0" err="1" smtClean="0">
                <a:solidFill>
                  <a:schemeClr val="accent2">
                    <a:lumMod val="50000"/>
                  </a:schemeClr>
                </a:solidFill>
              </a:rPr>
              <a:t>dapat</a:t>
            </a:r>
            <a:r>
              <a:rPr lang="en-AU" b="1" dirty="0" smtClean="0">
                <a:solidFill>
                  <a:schemeClr val="accent2">
                    <a:lumMod val="50000"/>
                  </a:schemeClr>
                </a:solidFill>
              </a:rPr>
              <a:t> </a:t>
            </a:r>
            <a:r>
              <a:rPr lang="en-AU" b="1" dirty="0" err="1" smtClean="0">
                <a:solidFill>
                  <a:schemeClr val="accent2">
                    <a:lumMod val="50000"/>
                  </a:schemeClr>
                </a:solidFill>
              </a:rPr>
              <a:t>mengatur</a:t>
            </a:r>
            <a:r>
              <a:rPr lang="en-AU" b="1" dirty="0" smtClean="0">
                <a:solidFill>
                  <a:schemeClr val="accent2">
                    <a:lumMod val="50000"/>
                  </a:schemeClr>
                </a:solidFill>
              </a:rPr>
              <a:t> </a:t>
            </a:r>
            <a:r>
              <a:rPr lang="en-AU" b="1" dirty="0" err="1" smtClean="0">
                <a:solidFill>
                  <a:schemeClr val="accent2">
                    <a:lumMod val="50000"/>
                  </a:schemeClr>
                </a:solidFill>
              </a:rPr>
              <a:t>pencegahan</a:t>
            </a:r>
            <a:r>
              <a:rPr lang="en-AU" b="1" dirty="0" smtClean="0">
                <a:solidFill>
                  <a:schemeClr val="accent2">
                    <a:lumMod val="50000"/>
                  </a:schemeClr>
                </a:solidFill>
              </a:rPr>
              <a:t> </a:t>
            </a:r>
            <a:r>
              <a:rPr lang="en-AU" b="1" dirty="0" err="1" smtClean="0">
                <a:solidFill>
                  <a:schemeClr val="accent2">
                    <a:lumMod val="50000"/>
                  </a:schemeClr>
                </a:solidFill>
              </a:rPr>
              <a:t>penyebaran</a:t>
            </a:r>
            <a:r>
              <a:rPr lang="en-AU" b="1" dirty="0" smtClean="0">
                <a:solidFill>
                  <a:schemeClr val="accent2">
                    <a:lumMod val="50000"/>
                  </a:schemeClr>
                </a:solidFill>
              </a:rPr>
              <a:t> </a:t>
            </a:r>
            <a:r>
              <a:rPr lang="en-AU" b="1" dirty="0" err="1" smtClean="0">
                <a:solidFill>
                  <a:schemeClr val="accent2">
                    <a:lumMod val="50000"/>
                  </a:schemeClr>
                </a:solidFill>
              </a:rPr>
              <a:t>atau</a:t>
            </a:r>
            <a:r>
              <a:rPr lang="en-AU" b="1" dirty="0" smtClean="0">
                <a:solidFill>
                  <a:schemeClr val="accent2">
                    <a:lumMod val="50000"/>
                  </a:schemeClr>
                </a:solidFill>
              </a:rPr>
              <a:t> </a:t>
            </a:r>
            <a:r>
              <a:rPr lang="en-AU" b="1" dirty="0" err="1" smtClean="0">
                <a:solidFill>
                  <a:schemeClr val="accent2">
                    <a:lumMod val="50000"/>
                  </a:schemeClr>
                </a:solidFill>
              </a:rPr>
              <a:t>berulangnya</a:t>
            </a:r>
            <a:r>
              <a:rPr lang="en-AU" b="1" dirty="0" smtClean="0">
                <a:solidFill>
                  <a:schemeClr val="accent2">
                    <a:lumMod val="50000"/>
                  </a:schemeClr>
                </a:solidFill>
              </a:rPr>
              <a:t> </a:t>
            </a:r>
            <a:r>
              <a:rPr lang="en-AU" b="1" dirty="0" err="1" smtClean="0">
                <a:solidFill>
                  <a:schemeClr val="accent2">
                    <a:lumMod val="50000"/>
                  </a:schemeClr>
                </a:solidFill>
              </a:rPr>
              <a:t>penyakit</a:t>
            </a:r>
            <a:endParaRPr lang="en-AU" b="1" dirty="0" smtClean="0">
              <a:solidFill>
                <a:schemeClr val="accent2">
                  <a:lumMod val="50000"/>
                </a:schemeClr>
              </a:solidFill>
            </a:endParaRPr>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2467323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57200" y="2969568"/>
            <a:ext cx="8229600" cy="3156595"/>
          </a:xfrm>
        </p:spPr>
        <p:txBody>
          <a:bodyPr>
            <a:normAutofit/>
          </a:bodyPr>
          <a:lstStyle/>
          <a:p>
            <a:r>
              <a:rPr lang="en-AU" sz="2400" dirty="0"/>
              <a:t>2 </a:t>
            </a:r>
            <a:r>
              <a:rPr lang="id-ID" sz="2400" dirty="0" smtClean="0"/>
              <a:t>sapi diare </a:t>
            </a:r>
            <a:endParaRPr lang="en-AU" sz="2400" dirty="0"/>
          </a:p>
          <a:p>
            <a:r>
              <a:rPr lang="en-AU" sz="2400" dirty="0"/>
              <a:t>Pak </a:t>
            </a:r>
            <a:r>
              <a:rPr lang="en-AU" sz="2400" dirty="0" err="1"/>
              <a:t>Paimin</a:t>
            </a:r>
            <a:r>
              <a:rPr lang="en-AU" sz="2400" dirty="0"/>
              <a:t> </a:t>
            </a:r>
            <a:r>
              <a:rPr lang="id-ID" sz="2400" dirty="0" smtClean="0"/>
              <a:t>mengobati sapi dan memberi saran kepada Pak</a:t>
            </a:r>
            <a:r>
              <a:rPr lang="en-AU" sz="2400" dirty="0" smtClean="0"/>
              <a:t> Budi</a:t>
            </a:r>
          </a:p>
          <a:p>
            <a:pPr lvl="1"/>
            <a:r>
              <a:rPr lang="id-ID" sz="1200" dirty="0" smtClean="0"/>
              <a:t>Pemberian a</a:t>
            </a:r>
            <a:r>
              <a:rPr lang="en-AU" sz="1200" dirty="0" err="1" smtClean="0"/>
              <a:t>ntibioti</a:t>
            </a:r>
            <a:r>
              <a:rPr lang="id-ID" sz="1200" dirty="0" smtClean="0"/>
              <a:t>k</a:t>
            </a:r>
            <a:endParaRPr lang="en-AU" sz="1200" dirty="0" smtClean="0"/>
          </a:p>
          <a:p>
            <a:pPr lvl="1"/>
            <a:r>
              <a:rPr lang="id-ID" sz="1200" dirty="0" smtClean="0"/>
              <a:t>Penyakit zoonotik, jadi mencuci tangan dan menjaga kebersihan sangatlah penting </a:t>
            </a:r>
            <a:endParaRPr lang="en-AU" sz="1200" dirty="0" smtClean="0"/>
          </a:p>
          <a:p>
            <a:pPr lvl="1"/>
            <a:r>
              <a:rPr lang="id-ID" sz="1200" dirty="0" smtClean="0"/>
              <a:t>Jaga agar semua hewan mendapat makanan dan air yang bersih </a:t>
            </a:r>
            <a:endParaRPr lang="en-AU" sz="1200" dirty="0" smtClean="0"/>
          </a:p>
          <a:p>
            <a:pPr lvl="1"/>
            <a:r>
              <a:rPr lang="id-ID" sz="1200" dirty="0" smtClean="0"/>
              <a:t>Beli hewan hanya dari orang yang dia percaya akan memasok hewan sehat. </a:t>
            </a:r>
            <a:endParaRPr lang="en-AU" sz="1200" dirty="0" smtClean="0"/>
          </a:p>
          <a:p>
            <a:pPr lvl="1"/>
            <a:r>
              <a:rPr lang="en-AU" sz="1200" dirty="0" smtClean="0"/>
              <a:t>2 </a:t>
            </a:r>
            <a:r>
              <a:rPr lang="id-ID" sz="1200" dirty="0" smtClean="0"/>
              <a:t>sapi yang sakit ditempatkan terpisah dari hewan lainnya yang sehat </a:t>
            </a:r>
            <a:endParaRPr lang="en-AU" sz="1200" dirty="0" smtClean="0"/>
          </a:p>
          <a:p>
            <a:pPr lvl="1"/>
            <a:r>
              <a:rPr lang="id-ID" sz="1200" dirty="0" smtClean="0"/>
              <a:t>Hewan yang sehat ditempatkan di bagian hulu parit dari hewan yang sakit </a:t>
            </a:r>
            <a:endParaRPr lang="en-AU" sz="1200" dirty="0" smtClean="0"/>
          </a:p>
        </p:txBody>
      </p:sp>
      <p:sp>
        <p:nvSpPr>
          <p:cNvPr id="2" name="Rectangle 10"/>
          <p:cNvSpPr>
            <a:spLocks noChangeArrowheads="1"/>
          </p:cNvSpPr>
          <p:nvPr/>
        </p:nvSpPr>
        <p:spPr bwMode="auto">
          <a:xfrm>
            <a:off x="2195735" y="302027"/>
            <a:ext cx="218807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3" name="Object 2"/>
          <p:cNvGraphicFramePr>
            <a:graphicFrameLocks noChangeAspect="1"/>
          </p:cNvGraphicFramePr>
          <p:nvPr/>
        </p:nvGraphicFramePr>
        <p:xfrm>
          <a:off x="2195736" y="302028"/>
          <a:ext cx="3851920" cy="2461582"/>
        </p:xfrm>
        <a:graphic>
          <a:graphicData uri="http://schemas.openxmlformats.org/presentationml/2006/ole">
            <mc:AlternateContent xmlns:mc="http://schemas.openxmlformats.org/markup-compatibility/2006">
              <mc:Choice xmlns:v="urn:schemas-microsoft-com:vml" Requires="v">
                <p:oleObj spid="_x0000_s20490" r:id="rId4" imgW="9883302" imgH="6334298" progId="Unknown">
                  <p:embed/>
                </p:oleObj>
              </mc:Choice>
              <mc:Fallback>
                <p:oleObj r:id="rId4" imgW="9883302" imgH="6334298"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302028"/>
                        <a:ext cx="3851920" cy="2461582"/>
                      </a:xfrm>
                      <a:prstGeom prst="rect">
                        <a:avLst/>
                      </a:prstGeom>
                      <a:noFill/>
                    </p:spPr>
                  </p:pic>
                </p:oleObj>
              </mc:Fallback>
            </mc:AlternateContent>
          </a:graphicData>
        </a:graphic>
      </p:graphicFrame>
      <p:sp>
        <p:nvSpPr>
          <p:cNvPr id="4" name="TextBox 3"/>
          <p:cNvSpPr txBox="1"/>
          <p:nvPr/>
        </p:nvSpPr>
        <p:spPr>
          <a:xfrm>
            <a:off x="30708" y="5661248"/>
            <a:ext cx="8837641" cy="646331"/>
          </a:xfrm>
          <a:prstGeom prst="rect">
            <a:avLst/>
          </a:prstGeom>
          <a:noFill/>
        </p:spPr>
        <p:txBody>
          <a:bodyPr wrap="square" rtlCol="0">
            <a:spAutoFit/>
          </a:bodyPr>
          <a:lstStyle/>
          <a:p>
            <a:pPr algn="ctr"/>
            <a:r>
              <a:rPr lang="id-ID" b="1" dirty="0" smtClean="0">
                <a:solidFill>
                  <a:srgbClr val="0070C0"/>
                </a:solidFill>
              </a:rPr>
              <a:t>Keterampilan epidemiologi lapangan </a:t>
            </a:r>
            <a:r>
              <a:rPr lang="en-AU" b="1" dirty="0" smtClean="0">
                <a:solidFill>
                  <a:srgbClr val="0070C0"/>
                </a:solidFill>
              </a:rPr>
              <a:t>&amp; </a:t>
            </a:r>
            <a:r>
              <a:rPr lang="id-ID" b="1" dirty="0" smtClean="0">
                <a:solidFill>
                  <a:srgbClr val="0070C0"/>
                </a:solidFill>
              </a:rPr>
              <a:t>kemampuan klinis </a:t>
            </a:r>
            <a:r>
              <a:rPr lang="en-AU" b="1" dirty="0" err="1" smtClean="0">
                <a:solidFill>
                  <a:srgbClr val="0070C0"/>
                </a:solidFill>
              </a:rPr>
              <a:t>veterin</a:t>
            </a:r>
            <a:r>
              <a:rPr lang="id-ID" b="1" dirty="0" smtClean="0">
                <a:solidFill>
                  <a:srgbClr val="0070C0"/>
                </a:solidFill>
              </a:rPr>
              <a:t>e</a:t>
            </a:r>
            <a:r>
              <a:rPr lang="en-AU" b="1" dirty="0" smtClean="0">
                <a:solidFill>
                  <a:srgbClr val="0070C0"/>
                </a:solidFill>
              </a:rPr>
              <a:t>r</a:t>
            </a:r>
            <a:r>
              <a:rPr lang="id-ID" b="1" dirty="0" smtClean="0">
                <a:solidFill>
                  <a:srgbClr val="0070C0"/>
                </a:solidFill>
              </a:rPr>
              <a:t> yang digunakan secara bersamaan memungkinkan Anda memberikan pelayanan terbaik kepada peternak</a:t>
            </a:r>
            <a:endParaRPr lang="en-AU" b="1" dirty="0">
              <a:solidFill>
                <a:srgbClr val="0070C0"/>
              </a:solidFill>
            </a:endParaRPr>
          </a:p>
        </p:txBody>
      </p:sp>
      <p:sp>
        <p:nvSpPr>
          <p:cNvPr id="7" name="TextBox 6"/>
          <p:cNvSpPr txBox="1"/>
          <p:nvPr/>
        </p:nvSpPr>
        <p:spPr>
          <a:xfrm>
            <a:off x="30708" y="125538"/>
            <a:ext cx="3744416" cy="492443"/>
          </a:xfrm>
          <a:prstGeom prst="rect">
            <a:avLst/>
          </a:prstGeom>
          <a:noFill/>
        </p:spPr>
        <p:txBody>
          <a:bodyPr wrap="square" rtlCol="0">
            <a:spAutoFit/>
          </a:bodyPr>
          <a:lstStyle/>
          <a:p>
            <a:r>
              <a:rPr lang="id-ID" sz="2600" b="1" dirty="0" smtClean="0"/>
              <a:t>Tempat Pak </a:t>
            </a:r>
            <a:r>
              <a:rPr lang="en-AU" sz="2600" b="1" dirty="0" smtClean="0"/>
              <a:t>Budi</a:t>
            </a:r>
            <a:endParaRPr lang="en-AU" sz="2600" b="1" dirty="0"/>
          </a:p>
        </p:txBody>
      </p:sp>
    </p:spTree>
    <p:extLst>
      <p:ext uri="{BB962C8B-B14F-4D97-AF65-F5344CB8AC3E}">
        <p14:creationId xmlns:p14="http://schemas.microsoft.com/office/powerpoint/2010/main" val="222449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Ses</a:t>
            </a:r>
            <a:r>
              <a:rPr lang="id-ID" b="1" dirty="0" smtClean="0"/>
              <a:t>i</a:t>
            </a:r>
            <a:r>
              <a:rPr lang="en-AU" b="1" dirty="0" smtClean="0"/>
              <a:t> 4 – </a:t>
            </a:r>
            <a:r>
              <a:rPr lang="id-ID" b="1" dirty="0" smtClean="0"/>
              <a:t>Ringkasan </a:t>
            </a:r>
            <a:endParaRPr lang="en-AU" b="1" dirty="0"/>
          </a:p>
        </p:txBody>
      </p:sp>
      <p:sp>
        <p:nvSpPr>
          <p:cNvPr id="3" name="Content Placeholder 2"/>
          <p:cNvSpPr>
            <a:spLocks noGrp="1"/>
          </p:cNvSpPr>
          <p:nvPr>
            <p:ph idx="1"/>
          </p:nvPr>
        </p:nvSpPr>
        <p:spPr>
          <a:xfrm>
            <a:off x="251520" y="1268760"/>
            <a:ext cx="8712968" cy="4857403"/>
          </a:xfrm>
        </p:spPr>
        <p:txBody>
          <a:bodyPr>
            <a:normAutofit fontScale="77500" lnSpcReduction="20000"/>
          </a:bodyPr>
          <a:lstStyle/>
          <a:p>
            <a:r>
              <a:rPr lang="id-ID" dirty="0" smtClean="0"/>
              <a:t>Investigasi penyakit mencakup </a:t>
            </a:r>
            <a:endParaRPr lang="en-AU" dirty="0" smtClean="0"/>
          </a:p>
          <a:p>
            <a:pPr lvl="1"/>
            <a:r>
              <a:rPr lang="id-ID" dirty="0" smtClean="0"/>
              <a:t>Riwayat penyakit</a:t>
            </a:r>
            <a:endParaRPr lang="en-AU" dirty="0"/>
          </a:p>
          <a:p>
            <a:pPr lvl="1"/>
            <a:r>
              <a:rPr lang="id-ID" dirty="0" smtClean="0"/>
              <a:t>Pemeriksaan klinis hewan sakit </a:t>
            </a:r>
            <a:endParaRPr lang="en-AU" dirty="0"/>
          </a:p>
          <a:p>
            <a:pPr lvl="1"/>
            <a:r>
              <a:rPr lang="id-ID" dirty="0" smtClean="0"/>
              <a:t>Pemeriksaan lingkungan </a:t>
            </a:r>
            <a:endParaRPr lang="en-AU" dirty="0"/>
          </a:p>
          <a:p>
            <a:pPr lvl="1"/>
            <a:r>
              <a:rPr lang="id-ID" dirty="0" smtClean="0"/>
              <a:t>Pengambilan sampel untuk pengiriman sampel ke lab </a:t>
            </a:r>
            <a:r>
              <a:rPr lang="en-AU" dirty="0" smtClean="0"/>
              <a:t>(</a:t>
            </a:r>
            <a:r>
              <a:rPr lang="id-ID" dirty="0" smtClean="0"/>
              <a:t>untuk beberapa kasus) </a:t>
            </a:r>
            <a:endParaRPr lang="en-AU" dirty="0"/>
          </a:p>
          <a:p>
            <a:r>
              <a:rPr lang="en-AU" dirty="0" err="1" smtClean="0"/>
              <a:t>Informa</a:t>
            </a:r>
            <a:r>
              <a:rPr lang="id-ID" dirty="0" smtClean="0"/>
              <a:t>si dari </a:t>
            </a:r>
            <a:r>
              <a:rPr lang="en-AU" dirty="0" err="1" smtClean="0"/>
              <a:t>investiga</a:t>
            </a:r>
            <a:r>
              <a:rPr lang="id-ID" dirty="0" smtClean="0"/>
              <a:t>si digunakan untuk</a:t>
            </a:r>
            <a:r>
              <a:rPr lang="en-AU" dirty="0" smtClean="0"/>
              <a:t>:</a:t>
            </a:r>
          </a:p>
          <a:p>
            <a:pPr lvl="1"/>
            <a:r>
              <a:rPr lang="id-ID" dirty="0" smtClean="0"/>
              <a:t>Membuat daftar kemungkinan penyebab </a:t>
            </a:r>
            <a:endParaRPr lang="en-AU" dirty="0" smtClean="0"/>
          </a:p>
          <a:p>
            <a:pPr lvl="1"/>
            <a:r>
              <a:rPr lang="id-ID" dirty="0" smtClean="0"/>
              <a:t>Mengerucutkan daftar diagnosis banding </a:t>
            </a:r>
            <a:endParaRPr lang="en-AU" dirty="0" smtClean="0"/>
          </a:p>
          <a:p>
            <a:pPr lvl="1"/>
            <a:r>
              <a:rPr lang="id-ID" dirty="0" smtClean="0"/>
              <a:t>Memahami kemungkinan penyebab dan menentukan pengobatan </a:t>
            </a:r>
            <a:endParaRPr lang="en-AU" dirty="0" smtClean="0"/>
          </a:p>
          <a:p>
            <a:pPr lvl="1"/>
            <a:r>
              <a:rPr lang="id-ID" dirty="0" smtClean="0"/>
              <a:t>Memberi saran kepada peternak mengenai strategi pengendalian untuk mencegah kasus di masa mendatang pada hewan atau manusia </a:t>
            </a:r>
            <a:r>
              <a:rPr lang="en-AU" dirty="0" smtClean="0"/>
              <a:t> </a:t>
            </a:r>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Tutup video </a:t>
            </a:r>
            <a:endParaRPr lang="en-AU" b="1"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65115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Di sesi 4 kita akan menggali</a:t>
            </a:r>
            <a:r>
              <a:rPr lang="en-AU" b="1" dirty="0" smtClean="0"/>
              <a:t>:</a:t>
            </a:r>
            <a:endParaRPr lang="en-AU" b="1" dirty="0"/>
          </a:p>
        </p:txBody>
      </p:sp>
      <p:sp>
        <p:nvSpPr>
          <p:cNvPr id="3" name="Content Placeholder 2"/>
          <p:cNvSpPr>
            <a:spLocks noGrp="1"/>
          </p:cNvSpPr>
          <p:nvPr>
            <p:ph idx="1"/>
          </p:nvPr>
        </p:nvSpPr>
        <p:spPr/>
        <p:txBody>
          <a:bodyPr>
            <a:normAutofit/>
          </a:bodyPr>
          <a:lstStyle/>
          <a:p>
            <a:r>
              <a:rPr lang="id-ID" dirty="0" smtClean="0"/>
              <a:t>Pendekatan pada investigasi penyakit </a:t>
            </a:r>
            <a:endParaRPr lang="en-AU" dirty="0" smtClean="0"/>
          </a:p>
          <a:p>
            <a:endParaRPr lang="en-AU" dirty="0" smtClean="0"/>
          </a:p>
          <a:p>
            <a:r>
              <a:rPr lang="id-ID" dirty="0" smtClean="0"/>
              <a:t>Bagaimana mengumpulkan dan menggunakan informasi untuk membuat daftar diagnosis banding </a:t>
            </a:r>
            <a:endParaRPr lang="en-AU" dirty="0" smtClean="0"/>
          </a:p>
          <a:p>
            <a:pPr marL="0" indent="0">
              <a:buNone/>
            </a:pPr>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6952"/>
            <a:ext cx="8229600" cy="3129211"/>
          </a:xfrm>
        </p:spPr>
        <p:txBody>
          <a:bodyPr>
            <a:normAutofit/>
          </a:bodyPr>
          <a:lstStyle/>
          <a:p>
            <a:r>
              <a:rPr lang="fr-FR" dirty="0" smtClean="0"/>
              <a:t>2 </a:t>
            </a:r>
            <a:r>
              <a:rPr lang="id-ID" dirty="0" smtClean="0"/>
              <a:t>sapi diare </a:t>
            </a:r>
            <a:endParaRPr lang="fr-FR" dirty="0" smtClean="0"/>
          </a:p>
          <a:p>
            <a:endParaRPr lang="fr-FR" dirty="0" smtClean="0"/>
          </a:p>
          <a:p>
            <a:r>
              <a:rPr lang="fr-FR" dirty="0" err="1" smtClean="0"/>
              <a:t>Pak</a:t>
            </a:r>
            <a:r>
              <a:rPr lang="fr-FR" dirty="0" smtClean="0"/>
              <a:t> Paimin (</a:t>
            </a:r>
            <a:r>
              <a:rPr lang="fr-FR" dirty="0" err="1" smtClean="0"/>
              <a:t>paravet</a:t>
            </a:r>
            <a:r>
              <a:rPr lang="fr-FR" dirty="0" smtClean="0"/>
              <a:t>) </a:t>
            </a:r>
            <a:r>
              <a:rPr lang="id-ID" dirty="0" smtClean="0"/>
              <a:t>mengunjungi peternakan</a:t>
            </a:r>
            <a:endParaRPr lang="fr-FR" dirty="0" smtClean="0"/>
          </a:p>
          <a:p>
            <a:endParaRPr lang="fr-FR" dirty="0"/>
          </a:p>
        </p:txBody>
      </p:sp>
      <p:sp>
        <p:nvSpPr>
          <p:cNvPr id="4" name="Rectangle 2"/>
          <p:cNvSpPr>
            <a:spLocks noChangeArrowheads="1"/>
          </p:cNvSpPr>
          <p:nvPr/>
        </p:nvSpPr>
        <p:spPr bwMode="auto">
          <a:xfrm>
            <a:off x="2195735" y="76614"/>
            <a:ext cx="1876591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5" name="Object 4"/>
          <p:cNvGraphicFramePr>
            <a:graphicFrameLocks noChangeAspect="1"/>
          </p:cNvGraphicFramePr>
          <p:nvPr>
            <p:extLst>
              <p:ext uri="{D42A27DB-BD31-4B8C-83A1-F6EECF244321}">
                <p14:modId xmlns:p14="http://schemas.microsoft.com/office/powerpoint/2010/main" val="4244614869"/>
              </p:ext>
            </p:extLst>
          </p:nvPr>
        </p:nvGraphicFramePr>
        <p:xfrm>
          <a:off x="2195736" y="76615"/>
          <a:ext cx="3702472" cy="2348880"/>
        </p:xfrm>
        <a:graphic>
          <a:graphicData uri="http://schemas.openxmlformats.org/presentationml/2006/ole">
            <mc:AlternateContent xmlns:mc="http://schemas.openxmlformats.org/markup-compatibility/2006">
              <mc:Choice xmlns:v="urn:schemas-microsoft-com:vml" Requires="v">
                <p:oleObj spid="_x0000_s8242" r:id="rId4" imgW="4941651" imgH="3167149" progId="Unknown">
                  <p:embed/>
                </p:oleObj>
              </mc:Choice>
              <mc:Fallback>
                <p:oleObj r:id="rId4" imgW="4941651" imgH="3167149" progId="Unknown">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76615"/>
                        <a:ext cx="3702472" cy="2348880"/>
                      </a:xfrm>
                      <a:prstGeom prst="rect">
                        <a:avLst/>
                      </a:prstGeom>
                      <a:noFill/>
                    </p:spPr>
                  </p:pic>
                </p:oleObj>
              </mc:Fallback>
            </mc:AlternateContent>
          </a:graphicData>
        </a:graphic>
      </p:graphicFrame>
      <p:sp>
        <p:nvSpPr>
          <p:cNvPr id="6" name="TextBox 5"/>
          <p:cNvSpPr txBox="1"/>
          <p:nvPr/>
        </p:nvSpPr>
        <p:spPr>
          <a:xfrm>
            <a:off x="30708" y="125538"/>
            <a:ext cx="3744416" cy="492443"/>
          </a:xfrm>
          <a:prstGeom prst="rect">
            <a:avLst/>
          </a:prstGeom>
          <a:noFill/>
        </p:spPr>
        <p:txBody>
          <a:bodyPr wrap="square" rtlCol="0">
            <a:spAutoFit/>
          </a:bodyPr>
          <a:lstStyle/>
          <a:p>
            <a:r>
              <a:rPr lang="id-ID" sz="2600" b="1" dirty="0" smtClean="0"/>
              <a:t>Tempat Pak </a:t>
            </a:r>
            <a:r>
              <a:rPr lang="en-AU" sz="2600" b="1" dirty="0" smtClean="0"/>
              <a:t>Budi</a:t>
            </a:r>
            <a:endParaRPr lang="en-AU" sz="2600" b="1" dirty="0"/>
          </a:p>
        </p:txBody>
      </p:sp>
    </p:spTree>
    <p:extLst>
      <p:ext uri="{BB962C8B-B14F-4D97-AF65-F5344CB8AC3E}">
        <p14:creationId xmlns:p14="http://schemas.microsoft.com/office/powerpoint/2010/main" val="3976452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id-ID" b="1" dirty="0" smtClean="0"/>
              <a:t>Investigasi penyakit </a:t>
            </a:r>
            <a:endParaRPr lang="en-AU" b="1" dirty="0"/>
          </a:p>
        </p:txBody>
      </p:sp>
      <p:sp>
        <p:nvSpPr>
          <p:cNvPr id="3" name="Content Placeholder 2"/>
          <p:cNvSpPr>
            <a:spLocks noGrp="1"/>
          </p:cNvSpPr>
          <p:nvPr>
            <p:ph idx="1"/>
          </p:nvPr>
        </p:nvSpPr>
        <p:spPr>
          <a:xfrm>
            <a:off x="282352" y="1484784"/>
            <a:ext cx="8579296" cy="2808312"/>
          </a:xfrm>
        </p:spPr>
        <p:txBody>
          <a:bodyPr>
            <a:normAutofit lnSpcReduction="10000"/>
          </a:bodyPr>
          <a:lstStyle/>
          <a:p>
            <a:pPr marL="514350" indent="-514350">
              <a:buFont typeface="+mj-lt"/>
              <a:buAutoNum type="arabicPeriod"/>
            </a:pPr>
            <a:r>
              <a:rPr lang="id-ID" b="1" dirty="0" smtClean="0"/>
              <a:t>Sejarah</a:t>
            </a:r>
            <a:endParaRPr lang="en-AU" dirty="0"/>
          </a:p>
          <a:p>
            <a:pPr marL="514350" indent="-514350">
              <a:buFont typeface="+mj-lt"/>
              <a:buAutoNum type="arabicPeriod"/>
            </a:pPr>
            <a:r>
              <a:rPr lang="id-ID" b="1" dirty="0" smtClean="0"/>
              <a:t>Pemeriksaan klinis hewan sakit </a:t>
            </a:r>
            <a:endParaRPr lang="en-AU" dirty="0"/>
          </a:p>
          <a:p>
            <a:pPr marL="514350" indent="-514350">
              <a:buFont typeface="+mj-lt"/>
              <a:buAutoNum type="arabicPeriod"/>
            </a:pPr>
            <a:r>
              <a:rPr lang="id-ID" b="1" dirty="0" smtClean="0"/>
              <a:t>Pemeriksaan lingkungan </a:t>
            </a:r>
            <a:endParaRPr lang="en-AU" dirty="0"/>
          </a:p>
          <a:p>
            <a:pPr marL="514350" indent="-514350">
              <a:buFont typeface="+mj-lt"/>
              <a:buAutoNum type="arabicPeriod"/>
            </a:pPr>
            <a:r>
              <a:rPr lang="id-ID" b="1" dirty="0" smtClean="0"/>
              <a:t>Mengumpulkan sampel dan mengirimkannya ke laboratorium </a:t>
            </a:r>
            <a:endParaRPr lang="en-AU" dirty="0"/>
          </a:p>
          <a:p>
            <a:endParaRPr lang="en-AU" dirty="0"/>
          </a:p>
          <a:p>
            <a:endParaRPr lang="en-AU" dirty="0" smtClean="0"/>
          </a:p>
        </p:txBody>
      </p:sp>
      <p:sp>
        <p:nvSpPr>
          <p:cNvPr id="4" name="TextBox 3"/>
          <p:cNvSpPr txBox="1"/>
          <p:nvPr/>
        </p:nvSpPr>
        <p:spPr>
          <a:xfrm>
            <a:off x="53186" y="4221088"/>
            <a:ext cx="6675802" cy="2123658"/>
          </a:xfrm>
          <a:prstGeom prst="rect">
            <a:avLst/>
          </a:prstGeom>
          <a:noFill/>
        </p:spPr>
        <p:txBody>
          <a:bodyPr wrap="none" rtlCol="0">
            <a:spAutoFit/>
          </a:bodyPr>
          <a:lstStyle/>
          <a:p>
            <a:pPr algn="ctr"/>
            <a:r>
              <a:rPr lang="en-AU" b="1" dirty="0" err="1" smtClean="0">
                <a:solidFill>
                  <a:srgbClr val="002060"/>
                </a:solidFill>
              </a:rPr>
              <a:t>Ulasan</a:t>
            </a:r>
            <a:r>
              <a:rPr lang="en-AU" b="1" dirty="0" smtClean="0">
                <a:solidFill>
                  <a:srgbClr val="002060"/>
                </a:solidFill>
              </a:rPr>
              <a:t> </a:t>
            </a:r>
            <a:r>
              <a:rPr lang="en-AU" b="1" dirty="0" err="1" smtClean="0">
                <a:solidFill>
                  <a:srgbClr val="002060"/>
                </a:solidFill>
              </a:rPr>
              <a:t>pendekatan</a:t>
            </a:r>
            <a:r>
              <a:rPr lang="en-AU" b="1" dirty="0" smtClean="0">
                <a:solidFill>
                  <a:srgbClr val="002060"/>
                </a:solidFill>
              </a:rPr>
              <a:t> </a:t>
            </a:r>
            <a:r>
              <a:rPr lang="en-AU" b="1" dirty="0" err="1" smtClean="0">
                <a:solidFill>
                  <a:srgbClr val="002060"/>
                </a:solidFill>
              </a:rPr>
              <a:t>klinis</a:t>
            </a:r>
            <a:r>
              <a:rPr lang="en-AU" b="1" dirty="0" smtClean="0">
                <a:solidFill>
                  <a:srgbClr val="002060"/>
                </a:solidFill>
              </a:rPr>
              <a:t> </a:t>
            </a:r>
            <a:r>
              <a:rPr lang="en-AU" b="1" dirty="0" err="1" smtClean="0">
                <a:solidFill>
                  <a:srgbClr val="002060"/>
                </a:solidFill>
              </a:rPr>
              <a:t>verteriner</a:t>
            </a:r>
            <a:r>
              <a:rPr lang="en-AU" b="1" dirty="0" smtClean="0">
                <a:solidFill>
                  <a:srgbClr val="002060"/>
                </a:solidFill>
              </a:rPr>
              <a:t> </a:t>
            </a:r>
            <a:r>
              <a:rPr lang="en-AU" b="1" dirty="0" err="1" smtClean="0">
                <a:solidFill>
                  <a:srgbClr val="002060"/>
                </a:solidFill>
              </a:rPr>
              <a:t>untuk</a:t>
            </a:r>
            <a:r>
              <a:rPr lang="en-AU" b="1" dirty="0" smtClean="0">
                <a:solidFill>
                  <a:srgbClr val="002060"/>
                </a:solidFill>
              </a:rPr>
              <a:t> </a:t>
            </a:r>
            <a:r>
              <a:rPr lang="en-AU" b="1" dirty="0" err="1" smtClean="0">
                <a:solidFill>
                  <a:srgbClr val="002060"/>
                </a:solidFill>
              </a:rPr>
              <a:t>penanganan</a:t>
            </a:r>
            <a:r>
              <a:rPr lang="en-AU" b="1" dirty="0" smtClean="0">
                <a:solidFill>
                  <a:srgbClr val="002060"/>
                </a:solidFill>
              </a:rPr>
              <a:t> </a:t>
            </a:r>
            <a:r>
              <a:rPr lang="en-AU" b="1" dirty="0" err="1" smtClean="0">
                <a:solidFill>
                  <a:srgbClr val="002060"/>
                </a:solidFill>
              </a:rPr>
              <a:t>hewan</a:t>
            </a:r>
            <a:r>
              <a:rPr lang="en-AU" b="1" dirty="0" smtClean="0">
                <a:solidFill>
                  <a:srgbClr val="002060"/>
                </a:solidFill>
              </a:rPr>
              <a:t> </a:t>
            </a:r>
            <a:r>
              <a:rPr lang="en-AU" b="1" dirty="0" err="1" smtClean="0">
                <a:solidFill>
                  <a:srgbClr val="002060"/>
                </a:solidFill>
              </a:rPr>
              <a:t>sakit</a:t>
            </a:r>
            <a:r>
              <a:rPr lang="en-AU" b="1" dirty="0" smtClean="0">
                <a:solidFill>
                  <a:srgbClr val="002060"/>
                </a:solidFill>
              </a:rPr>
              <a:t> </a:t>
            </a:r>
          </a:p>
          <a:p>
            <a:pPr algn="ctr"/>
            <a:endParaRPr lang="en-AU" dirty="0" smtClean="0"/>
          </a:p>
          <a:p>
            <a:pPr algn="ctr"/>
            <a:r>
              <a:rPr lang="en-AU" b="1" dirty="0" smtClean="0">
                <a:solidFill>
                  <a:srgbClr val="FF0000"/>
                </a:solidFill>
              </a:rPr>
              <a:t>DAN</a:t>
            </a:r>
          </a:p>
          <a:p>
            <a:pPr algn="ctr"/>
            <a:endParaRPr lang="en-AU" dirty="0" smtClean="0"/>
          </a:p>
          <a:p>
            <a:pPr algn="ctr"/>
            <a:r>
              <a:rPr lang="en-AU" sz="2000" b="1" dirty="0" err="1" smtClean="0">
                <a:solidFill>
                  <a:srgbClr val="002060"/>
                </a:solidFill>
              </a:rPr>
              <a:t>Dimana</a:t>
            </a:r>
            <a:r>
              <a:rPr lang="en-AU" sz="2000" b="1" dirty="0" smtClean="0">
                <a:solidFill>
                  <a:srgbClr val="002060"/>
                </a:solidFill>
              </a:rPr>
              <a:t> </a:t>
            </a:r>
            <a:r>
              <a:rPr lang="en-AU" sz="2000" b="1" dirty="0" err="1" smtClean="0">
                <a:solidFill>
                  <a:srgbClr val="002060"/>
                </a:solidFill>
              </a:rPr>
              <a:t>kita</a:t>
            </a:r>
            <a:r>
              <a:rPr lang="en-AU" sz="2000" b="1" dirty="0" smtClean="0">
                <a:solidFill>
                  <a:srgbClr val="002060"/>
                </a:solidFill>
              </a:rPr>
              <a:t> </a:t>
            </a:r>
            <a:r>
              <a:rPr lang="en-AU" sz="2000" b="1" dirty="0" err="1" smtClean="0">
                <a:solidFill>
                  <a:srgbClr val="002060"/>
                </a:solidFill>
              </a:rPr>
              <a:t>dapat</a:t>
            </a:r>
            <a:r>
              <a:rPr lang="en-AU" sz="2000" b="1" dirty="0" smtClean="0">
                <a:solidFill>
                  <a:srgbClr val="002060"/>
                </a:solidFill>
              </a:rPr>
              <a:t> </a:t>
            </a:r>
            <a:r>
              <a:rPr lang="en-AU" sz="2000" b="1" dirty="0" err="1" smtClean="0">
                <a:solidFill>
                  <a:srgbClr val="002060"/>
                </a:solidFill>
              </a:rPr>
              <a:t>menambahkan</a:t>
            </a:r>
            <a:r>
              <a:rPr lang="en-AU" sz="2000" b="1" dirty="0" smtClean="0">
                <a:solidFill>
                  <a:srgbClr val="002060"/>
                </a:solidFill>
              </a:rPr>
              <a:t> </a:t>
            </a:r>
          </a:p>
          <a:p>
            <a:pPr algn="ctr"/>
            <a:r>
              <a:rPr lang="en-AU" sz="2000" b="1" dirty="0" err="1" smtClean="0">
                <a:solidFill>
                  <a:srgbClr val="002060"/>
                </a:solidFill>
              </a:rPr>
              <a:t>penggunaan</a:t>
            </a:r>
            <a:r>
              <a:rPr lang="en-AU" sz="2000" b="1" dirty="0" smtClean="0">
                <a:solidFill>
                  <a:srgbClr val="002060"/>
                </a:solidFill>
              </a:rPr>
              <a:t> </a:t>
            </a:r>
            <a:r>
              <a:rPr lang="en-AU" sz="2000" b="1" dirty="0" err="1" smtClean="0">
                <a:solidFill>
                  <a:srgbClr val="002060"/>
                </a:solidFill>
              </a:rPr>
              <a:t>pendekatan</a:t>
            </a:r>
            <a:r>
              <a:rPr lang="en-AU" sz="2000" b="1" dirty="0" smtClean="0">
                <a:solidFill>
                  <a:srgbClr val="002060"/>
                </a:solidFill>
              </a:rPr>
              <a:t> </a:t>
            </a:r>
            <a:r>
              <a:rPr lang="en-AU" sz="2000" b="1" dirty="0" err="1" smtClean="0">
                <a:solidFill>
                  <a:srgbClr val="002060"/>
                </a:solidFill>
              </a:rPr>
              <a:t>epidemiologis</a:t>
            </a:r>
            <a:r>
              <a:rPr lang="en-AU" sz="2000" b="1" dirty="0" smtClean="0">
                <a:solidFill>
                  <a:srgbClr val="002060"/>
                </a:solidFill>
              </a:rPr>
              <a:t> </a:t>
            </a:r>
          </a:p>
          <a:p>
            <a:pPr algn="ctr"/>
            <a:r>
              <a:rPr lang="en-AU" sz="2000" b="1" dirty="0" err="1" smtClean="0">
                <a:solidFill>
                  <a:srgbClr val="002060"/>
                </a:solidFill>
              </a:rPr>
              <a:t>untuk</a:t>
            </a:r>
            <a:r>
              <a:rPr lang="en-AU" sz="2000" b="1" dirty="0" smtClean="0">
                <a:solidFill>
                  <a:srgbClr val="002060"/>
                </a:solidFill>
              </a:rPr>
              <a:t> </a:t>
            </a:r>
            <a:r>
              <a:rPr lang="en-AU" sz="2000" b="1" dirty="0" err="1" smtClean="0">
                <a:solidFill>
                  <a:srgbClr val="002060"/>
                </a:solidFill>
              </a:rPr>
              <a:t>memperkuat</a:t>
            </a:r>
            <a:r>
              <a:rPr lang="en-AU" sz="2000" b="1" dirty="0" smtClean="0">
                <a:solidFill>
                  <a:srgbClr val="002060"/>
                </a:solidFill>
              </a:rPr>
              <a:t> </a:t>
            </a:r>
            <a:r>
              <a:rPr lang="en-AU" sz="2000" b="1" dirty="0" err="1" smtClean="0">
                <a:solidFill>
                  <a:srgbClr val="002060"/>
                </a:solidFill>
              </a:rPr>
              <a:t>pendekatan</a:t>
            </a:r>
            <a:r>
              <a:rPr lang="en-AU" sz="2000" b="1" dirty="0" smtClean="0">
                <a:solidFill>
                  <a:srgbClr val="002060"/>
                </a:solidFill>
              </a:rPr>
              <a:t> </a:t>
            </a:r>
            <a:r>
              <a:rPr lang="en-AU" sz="2000" b="1" dirty="0" err="1" smtClean="0">
                <a:solidFill>
                  <a:srgbClr val="002060"/>
                </a:solidFill>
              </a:rPr>
              <a:t>klinis</a:t>
            </a:r>
            <a:endParaRPr lang="en-AU" sz="2000" b="1" dirty="0">
              <a:solidFill>
                <a:srgbClr val="002060"/>
              </a:solidFill>
            </a:endParaRPr>
          </a:p>
        </p:txBody>
      </p:sp>
    </p:spTree>
    <p:extLst>
      <p:ext uri="{BB962C8B-B14F-4D97-AF65-F5344CB8AC3E}">
        <p14:creationId xmlns:p14="http://schemas.microsoft.com/office/powerpoint/2010/main" val="1859543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6" name="Object 5"/>
          <p:cNvGraphicFramePr>
            <a:graphicFrameLocks noChangeAspect="1"/>
          </p:cNvGraphicFramePr>
          <p:nvPr>
            <p:extLst>
              <p:ext uri="{D42A27DB-BD31-4B8C-83A1-F6EECF244321}">
                <p14:modId xmlns:p14="http://schemas.microsoft.com/office/powerpoint/2010/main" val="3878655732"/>
              </p:ext>
            </p:extLst>
          </p:nvPr>
        </p:nvGraphicFramePr>
        <p:xfrm>
          <a:off x="6589212" y="-13254"/>
          <a:ext cx="2588323" cy="1642054"/>
        </p:xfrm>
        <a:graphic>
          <a:graphicData uri="http://schemas.openxmlformats.org/presentationml/2006/ole">
            <mc:AlternateContent xmlns:mc="http://schemas.openxmlformats.org/markup-compatibility/2006">
              <mc:Choice xmlns:v="urn:schemas-microsoft-com:vml" Requires="v">
                <p:oleObj spid="_x0000_s1086" r:id="rId4" imgW="4941651" imgH="3167149" progId="Unknown">
                  <p:embed/>
                </p:oleObj>
              </mc:Choice>
              <mc:Fallback>
                <p:oleObj r:id="rId4" imgW="4941651" imgH="3167149"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9212" y="-13254"/>
                        <a:ext cx="2588323" cy="1642054"/>
                      </a:xfrm>
                      <a:prstGeom prst="rect">
                        <a:avLst/>
                      </a:prstGeom>
                      <a:noFill/>
                    </p:spPr>
                  </p:pic>
                </p:oleObj>
              </mc:Fallback>
            </mc:AlternateContent>
          </a:graphicData>
        </a:graphic>
      </p:graphicFrame>
      <p:sp>
        <p:nvSpPr>
          <p:cNvPr id="7" name="TextBox 6"/>
          <p:cNvSpPr txBox="1"/>
          <p:nvPr/>
        </p:nvSpPr>
        <p:spPr>
          <a:xfrm>
            <a:off x="30708" y="125538"/>
            <a:ext cx="3744416" cy="492443"/>
          </a:xfrm>
          <a:prstGeom prst="rect">
            <a:avLst/>
          </a:prstGeom>
          <a:noFill/>
        </p:spPr>
        <p:txBody>
          <a:bodyPr wrap="square" rtlCol="0">
            <a:spAutoFit/>
          </a:bodyPr>
          <a:lstStyle/>
          <a:p>
            <a:r>
              <a:rPr lang="id-ID" sz="2600" b="1" dirty="0" smtClean="0"/>
              <a:t>Tempat Pak </a:t>
            </a:r>
            <a:r>
              <a:rPr lang="en-AU" sz="2600" b="1" dirty="0" smtClean="0"/>
              <a:t>Budi</a:t>
            </a:r>
            <a:endParaRPr lang="en-AU" sz="2600" b="1" dirty="0"/>
          </a:p>
        </p:txBody>
      </p:sp>
      <p:sp>
        <p:nvSpPr>
          <p:cNvPr id="8" name="TextBox 7"/>
          <p:cNvSpPr txBox="1"/>
          <p:nvPr/>
        </p:nvSpPr>
        <p:spPr>
          <a:xfrm>
            <a:off x="179512" y="2492896"/>
            <a:ext cx="2952327" cy="3693319"/>
          </a:xfrm>
          <a:prstGeom prst="rect">
            <a:avLst/>
          </a:prstGeom>
        </p:spPr>
        <p:txBody>
          <a:bodyPr wrap="square" rtlCol="0">
            <a:spAutoFit/>
          </a:bodyPr>
          <a:lstStyle/>
          <a:p>
            <a:r>
              <a:rPr lang="en-AU" b="1" dirty="0" err="1" smtClean="0">
                <a:solidFill>
                  <a:srgbClr val="002060"/>
                </a:solidFill>
              </a:rPr>
              <a:t>Keterampilan</a:t>
            </a:r>
            <a:r>
              <a:rPr lang="en-AU" b="1" dirty="0" smtClean="0">
                <a:solidFill>
                  <a:srgbClr val="002060"/>
                </a:solidFill>
              </a:rPr>
              <a:t> </a:t>
            </a:r>
            <a:r>
              <a:rPr lang="en-AU" b="1" dirty="0" err="1" smtClean="0">
                <a:solidFill>
                  <a:srgbClr val="002060"/>
                </a:solidFill>
              </a:rPr>
              <a:t>veteriner</a:t>
            </a:r>
            <a:r>
              <a:rPr lang="en-AU" b="1" dirty="0" smtClean="0">
                <a:solidFill>
                  <a:srgbClr val="002060"/>
                </a:solidFill>
              </a:rPr>
              <a:t> </a:t>
            </a:r>
            <a:r>
              <a:rPr lang="en-AU" b="1" dirty="0" err="1" smtClean="0">
                <a:solidFill>
                  <a:srgbClr val="002060"/>
                </a:solidFill>
              </a:rPr>
              <a:t>klinis</a:t>
            </a:r>
            <a:endParaRPr lang="en-AU" b="1" dirty="0" smtClean="0">
              <a:solidFill>
                <a:srgbClr val="002060"/>
              </a:solidFill>
            </a:endParaRPr>
          </a:p>
          <a:p>
            <a:pPr marL="285750" indent="-285750">
              <a:buFont typeface="Arial" panose="020B0604020202020204" pitchFamily="34" charset="0"/>
              <a:buChar char="•"/>
            </a:pPr>
            <a:r>
              <a:rPr lang="en-AU" dirty="0" err="1" smtClean="0"/>
              <a:t>Tanda</a:t>
            </a:r>
            <a:r>
              <a:rPr lang="en-AU" dirty="0" smtClean="0"/>
              <a:t> </a:t>
            </a:r>
            <a:r>
              <a:rPr lang="en-AU" dirty="0" err="1" smtClean="0"/>
              <a:t>apa</a:t>
            </a:r>
            <a:r>
              <a:rPr lang="en-AU" dirty="0" smtClean="0"/>
              <a:t> yang </a:t>
            </a:r>
            <a:r>
              <a:rPr lang="en-AU" dirty="0" err="1" smtClean="0"/>
              <a:t>ditunjukkan</a:t>
            </a:r>
            <a:r>
              <a:rPr lang="en-AU" dirty="0" smtClean="0"/>
              <a:t> </a:t>
            </a:r>
            <a:r>
              <a:rPr lang="en-AU" dirty="0" err="1" smtClean="0"/>
              <a:t>oleh</a:t>
            </a:r>
            <a:r>
              <a:rPr lang="en-AU" dirty="0" smtClean="0"/>
              <a:t> </a:t>
            </a:r>
            <a:r>
              <a:rPr lang="en-AU" dirty="0" err="1" smtClean="0"/>
              <a:t>sapi</a:t>
            </a:r>
            <a:r>
              <a:rPr lang="en-AU" dirty="0" smtClean="0"/>
              <a:t> yang </a:t>
            </a:r>
            <a:r>
              <a:rPr lang="en-AU" dirty="0" err="1" smtClean="0"/>
              <a:t>sakit</a:t>
            </a:r>
            <a:endParaRPr lang="en-AU" dirty="0" smtClean="0"/>
          </a:p>
          <a:p>
            <a:pPr marL="285750" indent="-285750">
              <a:buFont typeface="Arial" panose="020B0604020202020204" pitchFamily="34" charset="0"/>
              <a:buChar char="•"/>
            </a:pPr>
            <a:r>
              <a:rPr lang="en-AU" dirty="0" err="1" smtClean="0"/>
              <a:t>Berapa</a:t>
            </a:r>
            <a:r>
              <a:rPr lang="en-AU" dirty="0" smtClean="0"/>
              <a:t> </a:t>
            </a:r>
            <a:r>
              <a:rPr lang="en-AU" dirty="0" err="1" smtClean="0"/>
              <a:t>usia</a:t>
            </a:r>
            <a:r>
              <a:rPr lang="en-AU" dirty="0" smtClean="0"/>
              <a:t> </a:t>
            </a:r>
            <a:r>
              <a:rPr lang="en-AU" dirty="0" err="1" smtClean="0"/>
              <a:t>mereka</a:t>
            </a:r>
            <a:r>
              <a:rPr lang="en-AU" dirty="0" smtClean="0"/>
              <a:t> , </a:t>
            </a:r>
            <a:r>
              <a:rPr lang="en-AU" dirty="0" err="1" smtClean="0"/>
              <a:t>apakah</a:t>
            </a:r>
            <a:r>
              <a:rPr lang="en-AU" dirty="0" smtClean="0"/>
              <a:t> </a:t>
            </a:r>
            <a:r>
              <a:rPr lang="en-AU" dirty="0" err="1" smtClean="0"/>
              <a:t>mereka</a:t>
            </a:r>
            <a:r>
              <a:rPr lang="en-AU" dirty="0" smtClean="0"/>
              <a:t> </a:t>
            </a:r>
            <a:r>
              <a:rPr lang="en-AU" dirty="0" err="1" smtClean="0"/>
              <a:t>punya</a:t>
            </a:r>
            <a:r>
              <a:rPr lang="en-AU" dirty="0" smtClean="0"/>
              <a:t> </a:t>
            </a:r>
            <a:r>
              <a:rPr lang="en-AU" dirty="0" err="1" smtClean="0"/>
              <a:t>anakan</a:t>
            </a:r>
            <a:endParaRPr lang="en-AU" dirty="0" smtClean="0"/>
          </a:p>
          <a:p>
            <a:pPr marL="285750" indent="-285750">
              <a:buFont typeface="Arial" panose="020B0604020202020204" pitchFamily="34" charset="0"/>
              <a:buChar char="•"/>
            </a:pPr>
            <a:r>
              <a:rPr lang="en-AU" dirty="0" smtClean="0"/>
              <a:t>Kapan </a:t>
            </a:r>
            <a:r>
              <a:rPr lang="en-AU" dirty="0" err="1" smtClean="0"/>
              <a:t>mulai</a:t>
            </a:r>
            <a:r>
              <a:rPr lang="en-AU" dirty="0" smtClean="0"/>
              <a:t> </a:t>
            </a:r>
            <a:r>
              <a:rPr lang="en-AU" dirty="0" err="1" smtClean="0"/>
              <a:t>menunjukkan</a:t>
            </a:r>
            <a:r>
              <a:rPr lang="en-AU" dirty="0" smtClean="0"/>
              <a:t> </a:t>
            </a:r>
            <a:r>
              <a:rPr lang="en-AU" dirty="0" err="1" smtClean="0"/>
              <a:t>tanda</a:t>
            </a:r>
            <a:r>
              <a:rPr lang="en-AU" dirty="0" smtClean="0"/>
              <a:t> </a:t>
            </a:r>
            <a:r>
              <a:rPr lang="en-AU" dirty="0" err="1" smtClean="0"/>
              <a:t>tanda</a:t>
            </a:r>
            <a:r>
              <a:rPr lang="en-AU" dirty="0" smtClean="0"/>
              <a:t>?</a:t>
            </a:r>
          </a:p>
          <a:p>
            <a:pPr marL="285750" indent="-285750">
              <a:buFont typeface="Arial" panose="020B0604020202020204" pitchFamily="34" charset="0"/>
              <a:buChar char="•"/>
            </a:pPr>
            <a:r>
              <a:rPr lang="en-AU" dirty="0" err="1" smtClean="0"/>
              <a:t>Apakah</a:t>
            </a:r>
            <a:r>
              <a:rPr lang="en-AU" dirty="0" smtClean="0"/>
              <a:t> </a:t>
            </a:r>
            <a:r>
              <a:rPr lang="en-AU" dirty="0" err="1" smtClean="0"/>
              <a:t>kondisi</a:t>
            </a:r>
            <a:r>
              <a:rPr lang="en-AU" dirty="0" smtClean="0"/>
              <a:t> </a:t>
            </a:r>
            <a:r>
              <a:rPr lang="en-AU" dirty="0" err="1" smtClean="0"/>
              <a:t>membaik</a:t>
            </a:r>
            <a:r>
              <a:rPr lang="en-AU" dirty="0" smtClean="0"/>
              <a:t> </a:t>
            </a:r>
            <a:r>
              <a:rPr lang="en-AU" dirty="0" err="1" smtClean="0"/>
              <a:t>atau</a:t>
            </a:r>
            <a:r>
              <a:rPr lang="en-AU" dirty="0" smtClean="0"/>
              <a:t> </a:t>
            </a:r>
            <a:r>
              <a:rPr lang="en-AU" dirty="0" err="1" smtClean="0"/>
              <a:t>memburuk</a:t>
            </a:r>
            <a:r>
              <a:rPr lang="en-AU" dirty="0" smtClean="0"/>
              <a:t> </a:t>
            </a:r>
            <a:r>
              <a:rPr lang="en-AU" dirty="0" err="1" smtClean="0"/>
              <a:t>seiring</a:t>
            </a:r>
            <a:r>
              <a:rPr lang="en-AU" dirty="0" smtClean="0"/>
              <a:t> </a:t>
            </a:r>
            <a:r>
              <a:rPr lang="en-AU" dirty="0" err="1" smtClean="0"/>
              <a:t>waktu</a:t>
            </a:r>
            <a:endParaRPr lang="en-AU" dirty="0" smtClean="0"/>
          </a:p>
          <a:p>
            <a:pPr marL="285750" indent="-285750">
              <a:buFont typeface="Arial" panose="020B0604020202020204" pitchFamily="34" charset="0"/>
              <a:buChar char="•"/>
            </a:pPr>
            <a:r>
              <a:rPr lang="en-AU" dirty="0" err="1" smtClean="0"/>
              <a:t>Pakan</a:t>
            </a:r>
            <a:r>
              <a:rPr lang="en-AU" dirty="0" smtClean="0"/>
              <a:t> </a:t>
            </a:r>
            <a:r>
              <a:rPr lang="en-AU" dirty="0" err="1" smtClean="0"/>
              <a:t>apa</a:t>
            </a:r>
            <a:r>
              <a:rPr lang="en-AU" dirty="0" smtClean="0"/>
              <a:t> yang </a:t>
            </a:r>
            <a:r>
              <a:rPr lang="en-AU" dirty="0" err="1" smtClean="0"/>
              <a:t>diberikan</a:t>
            </a:r>
            <a:endParaRPr lang="en-AU" dirty="0"/>
          </a:p>
        </p:txBody>
      </p:sp>
      <p:sp>
        <p:nvSpPr>
          <p:cNvPr id="10" name="TextBox 9"/>
          <p:cNvSpPr txBox="1"/>
          <p:nvPr/>
        </p:nvSpPr>
        <p:spPr>
          <a:xfrm>
            <a:off x="3635896" y="2465920"/>
            <a:ext cx="5328592" cy="3970318"/>
          </a:xfrm>
          <a:prstGeom prst="rect">
            <a:avLst/>
          </a:prstGeom>
          <a:noFill/>
        </p:spPr>
        <p:txBody>
          <a:bodyPr wrap="square" rtlCol="0">
            <a:spAutoFit/>
          </a:bodyPr>
          <a:lstStyle/>
          <a:p>
            <a:r>
              <a:rPr lang="en-AU" b="1" dirty="0" err="1" smtClean="0">
                <a:solidFill>
                  <a:srgbClr val="002060"/>
                </a:solidFill>
              </a:rPr>
              <a:t>Keterampilan</a:t>
            </a:r>
            <a:r>
              <a:rPr lang="en-AU" b="1" dirty="0" smtClean="0">
                <a:solidFill>
                  <a:srgbClr val="002060"/>
                </a:solidFill>
              </a:rPr>
              <a:t> </a:t>
            </a:r>
            <a:r>
              <a:rPr lang="en-AU" b="1" dirty="0" err="1" smtClean="0">
                <a:solidFill>
                  <a:srgbClr val="002060"/>
                </a:solidFill>
              </a:rPr>
              <a:t>epidemiologis</a:t>
            </a:r>
            <a:endParaRPr lang="en-AU" b="1" dirty="0" smtClean="0">
              <a:solidFill>
                <a:srgbClr val="002060"/>
              </a:solidFill>
            </a:endParaRPr>
          </a:p>
          <a:p>
            <a:pPr marL="285750" indent="-285750">
              <a:buFont typeface="Arial" panose="020B0604020202020204" pitchFamily="34" charset="0"/>
              <a:buChar char="•"/>
            </a:pPr>
            <a:r>
              <a:rPr lang="en-AU" dirty="0" err="1" smtClean="0"/>
              <a:t>Apakah</a:t>
            </a:r>
            <a:r>
              <a:rPr lang="en-AU" dirty="0" smtClean="0"/>
              <a:t> </a:t>
            </a:r>
            <a:r>
              <a:rPr lang="en-AU" dirty="0" err="1" smtClean="0"/>
              <a:t>ada</a:t>
            </a:r>
            <a:r>
              <a:rPr lang="en-AU" dirty="0" smtClean="0"/>
              <a:t> </a:t>
            </a:r>
            <a:r>
              <a:rPr lang="en-AU" dirty="0" err="1" smtClean="0"/>
              <a:t>hewan</a:t>
            </a:r>
            <a:r>
              <a:rPr lang="en-AU" dirty="0" smtClean="0"/>
              <a:t> lain di </a:t>
            </a:r>
            <a:r>
              <a:rPr lang="en-AU" dirty="0" err="1" smtClean="0"/>
              <a:t>peternakan</a:t>
            </a:r>
            <a:r>
              <a:rPr lang="en-AU" dirty="0" smtClean="0"/>
              <a:t> </a:t>
            </a:r>
            <a:r>
              <a:rPr lang="en-AU" dirty="0" err="1" smtClean="0"/>
              <a:t>tersebut</a:t>
            </a:r>
            <a:endParaRPr lang="en-AU" dirty="0" smtClean="0"/>
          </a:p>
          <a:p>
            <a:pPr marL="742950" lvl="1" indent="-285750">
              <a:buFont typeface="Arial" panose="020B0604020202020204" pitchFamily="34" charset="0"/>
              <a:buChar char="•"/>
            </a:pPr>
            <a:r>
              <a:rPr lang="en-AU" dirty="0" err="1" smtClean="0"/>
              <a:t>Tetapkan</a:t>
            </a:r>
            <a:r>
              <a:rPr lang="en-AU" dirty="0" smtClean="0"/>
              <a:t> </a:t>
            </a:r>
            <a:r>
              <a:rPr lang="en-AU" dirty="0" err="1" smtClean="0"/>
              <a:t>untuk</a:t>
            </a:r>
            <a:r>
              <a:rPr lang="en-AU" dirty="0" smtClean="0"/>
              <a:t> </a:t>
            </a:r>
            <a:r>
              <a:rPr lang="en-AU" dirty="0" err="1" smtClean="0"/>
              <a:t>kasus</a:t>
            </a:r>
            <a:r>
              <a:rPr lang="en-AU" dirty="0" smtClean="0"/>
              <a:t> </a:t>
            </a:r>
            <a:r>
              <a:rPr lang="en-AU" dirty="0" err="1" smtClean="0"/>
              <a:t>atau</a:t>
            </a:r>
            <a:r>
              <a:rPr lang="en-AU" dirty="0" smtClean="0"/>
              <a:t> non </a:t>
            </a:r>
            <a:r>
              <a:rPr lang="en-AU" dirty="0" err="1" smtClean="0"/>
              <a:t>kasus</a:t>
            </a:r>
            <a:endParaRPr lang="en-AU" dirty="0" smtClean="0"/>
          </a:p>
          <a:p>
            <a:pPr marL="285750" indent="-285750">
              <a:buFont typeface="Arial" panose="020B0604020202020204" pitchFamily="34" charset="0"/>
              <a:buChar char="•"/>
            </a:pPr>
            <a:r>
              <a:rPr lang="en-AU" dirty="0" err="1" smtClean="0"/>
              <a:t>Apakah</a:t>
            </a:r>
            <a:r>
              <a:rPr lang="en-AU" dirty="0" smtClean="0"/>
              <a:t> </a:t>
            </a:r>
            <a:r>
              <a:rPr lang="en-AU" dirty="0" err="1" smtClean="0"/>
              <a:t>ada</a:t>
            </a:r>
            <a:r>
              <a:rPr lang="en-AU" dirty="0" smtClean="0"/>
              <a:t> </a:t>
            </a:r>
            <a:r>
              <a:rPr lang="en-AU" dirty="0" err="1" smtClean="0"/>
              <a:t>hewan</a:t>
            </a:r>
            <a:r>
              <a:rPr lang="en-AU" dirty="0" smtClean="0"/>
              <a:t> </a:t>
            </a:r>
            <a:r>
              <a:rPr lang="en-AU" dirty="0" err="1" smtClean="0"/>
              <a:t>ternak</a:t>
            </a:r>
            <a:r>
              <a:rPr lang="en-AU" dirty="0" smtClean="0"/>
              <a:t> lain yang </a:t>
            </a:r>
            <a:r>
              <a:rPr lang="en-AU" dirty="0" err="1" smtClean="0"/>
              <a:t>baru</a:t>
            </a:r>
            <a:r>
              <a:rPr lang="en-AU" dirty="0" smtClean="0"/>
              <a:t> </a:t>
            </a:r>
            <a:r>
              <a:rPr lang="en-AU" dirty="0" err="1" smtClean="0"/>
              <a:t>dimasukkan</a:t>
            </a:r>
            <a:endParaRPr lang="en-AU" dirty="0" smtClean="0"/>
          </a:p>
          <a:p>
            <a:pPr marL="285750" indent="-285750">
              <a:buFont typeface="Arial" panose="020B0604020202020204" pitchFamily="34" charset="0"/>
              <a:buChar char="•"/>
            </a:pPr>
            <a:r>
              <a:rPr lang="en-AU" dirty="0" err="1" smtClean="0"/>
              <a:t>Perubahan</a:t>
            </a:r>
            <a:r>
              <a:rPr lang="en-AU" dirty="0" smtClean="0"/>
              <a:t> </a:t>
            </a:r>
            <a:r>
              <a:rPr lang="en-AU" dirty="0" err="1" smtClean="0"/>
              <a:t>apa</a:t>
            </a:r>
            <a:r>
              <a:rPr lang="en-AU" dirty="0" smtClean="0"/>
              <a:t> yang </a:t>
            </a:r>
            <a:r>
              <a:rPr lang="en-AU" dirty="0" err="1" smtClean="0"/>
              <a:t>baru</a:t>
            </a:r>
            <a:r>
              <a:rPr lang="en-AU" dirty="0" smtClean="0"/>
              <a:t> </a:t>
            </a:r>
            <a:r>
              <a:rPr lang="en-AU" dirty="0" err="1" smtClean="0"/>
              <a:t>dirubah</a:t>
            </a:r>
            <a:r>
              <a:rPr lang="en-AU" dirty="0" smtClean="0"/>
              <a:t> (</a:t>
            </a:r>
            <a:r>
              <a:rPr lang="en-AU" dirty="0" err="1" smtClean="0"/>
              <a:t>pakan</a:t>
            </a:r>
            <a:r>
              <a:rPr lang="en-AU" dirty="0" smtClean="0"/>
              <a:t>, </a:t>
            </a:r>
            <a:r>
              <a:rPr lang="en-AU" dirty="0" err="1" smtClean="0"/>
              <a:t>kandang</a:t>
            </a:r>
            <a:r>
              <a:rPr lang="en-AU" dirty="0" smtClean="0"/>
              <a:t>, air, </a:t>
            </a:r>
            <a:r>
              <a:rPr lang="en-AU" dirty="0" err="1" smtClean="0"/>
              <a:t>kendaraan</a:t>
            </a:r>
            <a:r>
              <a:rPr lang="en-AU" dirty="0" smtClean="0"/>
              <a:t> </a:t>
            </a:r>
            <a:r>
              <a:rPr lang="en-AU" dirty="0" err="1" smtClean="0"/>
              <a:t>baru</a:t>
            </a:r>
            <a:r>
              <a:rPr lang="en-AU" dirty="0" smtClean="0"/>
              <a:t>…</a:t>
            </a:r>
          </a:p>
          <a:p>
            <a:pPr marL="285750" indent="-285750">
              <a:buFont typeface="Arial" panose="020B0604020202020204" pitchFamily="34" charset="0"/>
              <a:buChar char="•"/>
            </a:pPr>
            <a:r>
              <a:rPr lang="en-AU" dirty="0" err="1" smtClean="0"/>
              <a:t>waktu</a:t>
            </a:r>
            <a:r>
              <a:rPr lang="en-AU" dirty="0" smtClean="0"/>
              <a:t>/ </a:t>
            </a:r>
            <a:r>
              <a:rPr lang="en-AU" dirty="0" err="1" smtClean="0"/>
              <a:t>tempat</a:t>
            </a:r>
            <a:r>
              <a:rPr lang="en-AU" dirty="0" smtClean="0"/>
              <a:t>/</a:t>
            </a:r>
            <a:r>
              <a:rPr lang="en-AU" dirty="0" err="1" smtClean="0"/>
              <a:t>Hewan</a:t>
            </a:r>
            <a:endParaRPr lang="en-AU" dirty="0" smtClean="0"/>
          </a:p>
          <a:p>
            <a:pPr marL="742950" lvl="1" indent="-285750">
              <a:buFont typeface="Arial" panose="020B0604020202020204" pitchFamily="34" charset="0"/>
              <a:buChar char="•"/>
            </a:pPr>
            <a:r>
              <a:rPr lang="en-AU" dirty="0" smtClean="0"/>
              <a:t>Kapan </a:t>
            </a:r>
            <a:r>
              <a:rPr lang="en-AU" dirty="0" err="1" smtClean="0"/>
              <a:t>kasus</a:t>
            </a:r>
            <a:r>
              <a:rPr lang="en-AU" dirty="0" smtClean="0"/>
              <a:t> </a:t>
            </a:r>
            <a:r>
              <a:rPr lang="en-AU" dirty="0" err="1" smtClean="0"/>
              <a:t>terjadi</a:t>
            </a:r>
            <a:endParaRPr lang="en-AU" dirty="0" smtClean="0"/>
          </a:p>
          <a:p>
            <a:pPr marL="742950" lvl="1" indent="-285750">
              <a:buFont typeface="Arial" panose="020B0604020202020204" pitchFamily="34" charset="0"/>
              <a:buChar char="•"/>
            </a:pPr>
            <a:r>
              <a:rPr lang="en-AU" dirty="0" err="1" smtClean="0"/>
              <a:t>Dimana</a:t>
            </a:r>
            <a:r>
              <a:rPr lang="en-AU" dirty="0" smtClean="0"/>
              <a:t> </a:t>
            </a:r>
            <a:r>
              <a:rPr lang="en-AU" dirty="0" err="1" smtClean="0"/>
              <a:t>kasus</a:t>
            </a:r>
            <a:r>
              <a:rPr lang="en-AU" dirty="0" smtClean="0"/>
              <a:t> </a:t>
            </a:r>
            <a:r>
              <a:rPr lang="en-AU" dirty="0" err="1" smtClean="0"/>
              <a:t>dan</a:t>
            </a:r>
            <a:r>
              <a:rPr lang="en-AU" dirty="0" smtClean="0"/>
              <a:t> non </a:t>
            </a:r>
            <a:r>
              <a:rPr lang="en-AU" dirty="0" err="1" smtClean="0"/>
              <a:t>kasus</a:t>
            </a:r>
            <a:r>
              <a:rPr lang="en-AU" dirty="0" smtClean="0"/>
              <a:t> </a:t>
            </a:r>
            <a:r>
              <a:rPr lang="en-AU" dirty="0" err="1" smtClean="0"/>
              <a:t>berada</a:t>
            </a:r>
            <a:r>
              <a:rPr lang="en-AU" dirty="0" smtClean="0"/>
              <a:t> </a:t>
            </a:r>
            <a:r>
              <a:rPr lang="en-AU" dirty="0" err="1" smtClean="0"/>
              <a:t>ketika</a:t>
            </a:r>
            <a:r>
              <a:rPr lang="en-AU" dirty="0" smtClean="0"/>
              <a:t> </a:t>
            </a:r>
            <a:r>
              <a:rPr lang="en-AU" dirty="0" err="1" smtClean="0"/>
              <a:t>kasus</a:t>
            </a:r>
            <a:r>
              <a:rPr lang="en-AU" dirty="0" smtClean="0"/>
              <a:t> </a:t>
            </a:r>
            <a:r>
              <a:rPr lang="en-AU" dirty="0" err="1" smtClean="0"/>
              <a:t>terjadi</a:t>
            </a:r>
            <a:endParaRPr lang="en-AU" dirty="0" smtClean="0"/>
          </a:p>
          <a:p>
            <a:pPr marL="742950" lvl="1" indent="-285750">
              <a:buFont typeface="Arial" panose="020B0604020202020204" pitchFamily="34" charset="0"/>
              <a:buChar char="•"/>
            </a:pPr>
            <a:r>
              <a:rPr lang="en-AU" dirty="0" err="1" smtClean="0"/>
              <a:t>Usia</a:t>
            </a:r>
            <a:r>
              <a:rPr lang="en-AU" dirty="0" smtClean="0"/>
              <a:t>, </a:t>
            </a:r>
            <a:r>
              <a:rPr lang="en-AU" dirty="0" err="1" smtClean="0"/>
              <a:t>jenis</a:t>
            </a:r>
            <a:r>
              <a:rPr lang="en-AU" dirty="0" smtClean="0"/>
              <a:t>, </a:t>
            </a:r>
            <a:r>
              <a:rPr lang="en-AU" dirty="0" err="1" smtClean="0"/>
              <a:t>kelamin</a:t>
            </a:r>
            <a:r>
              <a:rPr lang="en-AU" dirty="0" smtClean="0"/>
              <a:t> </a:t>
            </a:r>
            <a:r>
              <a:rPr lang="en-AU" dirty="0" err="1" smtClean="0"/>
              <a:t>dari</a:t>
            </a:r>
            <a:r>
              <a:rPr lang="en-AU" dirty="0" smtClean="0"/>
              <a:t> </a:t>
            </a:r>
            <a:r>
              <a:rPr lang="en-AU" dirty="0" err="1" smtClean="0"/>
              <a:t>kasus</a:t>
            </a:r>
            <a:r>
              <a:rPr lang="en-AU" dirty="0" smtClean="0"/>
              <a:t> </a:t>
            </a:r>
            <a:r>
              <a:rPr lang="en-AU" dirty="0" err="1" smtClean="0"/>
              <a:t>dan</a:t>
            </a:r>
            <a:r>
              <a:rPr lang="en-AU" dirty="0" smtClean="0"/>
              <a:t> non </a:t>
            </a:r>
            <a:r>
              <a:rPr lang="en-AU" dirty="0" err="1" smtClean="0"/>
              <a:t>kasus</a:t>
            </a:r>
            <a:endParaRPr lang="en-AU" dirty="0" smtClean="0"/>
          </a:p>
          <a:p>
            <a:pPr marL="742950" lvl="1" indent="-285750">
              <a:buFont typeface="Arial" panose="020B0604020202020204" pitchFamily="34" charset="0"/>
              <a:buChar char="•"/>
            </a:pPr>
            <a:r>
              <a:rPr lang="en-AU" dirty="0" err="1" smtClean="0"/>
              <a:t>Apakah</a:t>
            </a:r>
            <a:r>
              <a:rPr lang="en-AU" dirty="0" smtClean="0"/>
              <a:t> </a:t>
            </a:r>
            <a:r>
              <a:rPr lang="en-AU" dirty="0" err="1" smtClean="0"/>
              <a:t>ada</a:t>
            </a:r>
            <a:r>
              <a:rPr lang="en-AU" dirty="0" smtClean="0"/>
              <a:t> </a:t>
            </a:r>
            <a:r>
              <a:rPr lang="en-AU" dirty="0" err="1" smtClean="0"/>
              <a:t>perbedaan</a:t>
            </a:r>
            <a:r>
              <a:rPr lang="en-AU" dirty="0" smtClean="0"/>
              <a:t> </a:t>
            </a:r>
            <a:r>
              <a:rPr lang="en-AU" dirty="0" err="1" smtClean="0"/>
              <a:t>antara</a:t>
            </a:r>
            <a:r>
              <a:rPr lang="en-AU" dirty="0" smtClean="0"/>
              <a:t> </a:t>
            </a:r>
            <a:r>
              <a:rPr lang="en-AU" dirty="0" err="1" smtClean="0"/>
              <a:t>kasus</a:t>
            </a:r>
            <a:r>
              <a:rPr lang="en-AU" dirty="0" smtClean="0"/>
              <a:t> </a:t>
            </a:r>
            <a:r>
              <a:rPr lang="en-AU" dirty="0" err="1" smtClean="0"/>
              <a:t>dan</a:t>
            </a:r>
            <a:r>
              <a:rPr lang="en-AU" dirty="0" smtClean="0"/>
              <a:t> non </a:t>
            </a:r>
            <a:r>
              <a:rPr lang="en-AU" dirty="0" err="1" smtClean="0"/>
              <a:t>kasus</a:t>
            </a:r>
            <a:endParaRPr lang="en-AU" dirty="0" smtClean="0"/>
          </a:p>
        </p:txBody>
      </p:sp>
      <p:sp>
        <p:nvSpPr>
          <p:cNvPr id="11" name="Content Placeholder 2"/>
          <p:cNvSpPr>
            <a:spLocks noGrp="1"/>
          </p:cNvSpPr>
          <p:nvPr>
            <p:ph idx="1"/>
          </p:nvPr>
        </p:nvSpPr>
        <p:spPr>
          <a:xfrm>
            <a:off x="442312" y="805563"/>
            <a:ext cx="5785872" cy="1616122"/>
          </a:xfrm>
        </p:spPr>
        <p:txBody>
          <a:bodyPr>
            <a:normAutofit fontScale="92500"/>
          </a:bodyPr>
          <a:lstStyle/>
          <a:p>
            <a:r>
              <a:rPr lang="en-AU" sz="2400" dirty="0" smtClean="0"/>
              <a:t>2 </a:t>
            </a:r>
            <a:r>
              <a:rPr lang="en-AU" sz="2400" dirty="0" err="1" smtClean="0"/>
              <a:t>sapi</a:t>
            </a:r>
            <a:r>
              <a:rPr lang="en-AU" sz="2400" dirty="0" smtClean="0"/>
              <a:t> </a:t>
            </a:r>
            <a:r>
              <a:rPr lang="en-AU" sz="2400" dirty="0" err="1" smtClean="0"/>
              <a:t>dengan</a:t>
            </a:r>
            <a:r>
              <a:rPr lang="en-AU" sz="2400" dirty="0" smtClean="0"/>
              <a:t> </a:t>
            </a:r>
            <a:r>
              <a:rPr lang="en-AU" sz="2400" dirty="0" err="1" smtClean="0"/>
              <a:t>diare</a:t>
            </a:r>
            <a:endParaRPr lang="en-AU" sz="2400" dirty="0" smtClean="0"/>
          </a:p>
          <a:p>
            <a:r>
              <a:rPr lang="en-AU" sz="2400" dirty="0" err="1" smtClean="0"/>
              <a:t>sejarah</a:t>
            </a:r>
            <a:r>
              <a:rPr lang="en-AU" sz="2400" dirty="0" smtClean="0"/>
              <a:t> – </a:t>
            </a:r>
            <a:r>
              <a:rPr lang="en-AU" sz="2400" dirty="0" err="1" smtClean="0"/>
              <a:t>ketika</a:t>
            </a:r>
            <a:r>
              <a:rPr lang="en-AU" sz="2400" dirty="0" smtClean="0"/>
              <a:t> Pak </a:t>
            </a:r>
            <a:r>
              <a:rPr lang="en-AU" sz="2400" dirty="0" err="1" smtClean="0"/>
              <a:t>Paimin</a:t>
            </a:r>
            <a:r>
              <a:rPr lang="en-AU" sz="2400" dirty="0" smtClean="0"/>
              <a:t> </a:t>
            </a:r>
            <a:r>
              <a:rPr lang="en-AU" sz="2400" dirty="0" err="1" smtClean="0"/>
              <a:t>melihat</a:t>
            </a:r>
            <a:r>
              <a:rPr lang="en-AU" sz="2400" dirty="0" smtClean="0"/>
              <a:t> </a:t>
            </a:r>
            <a:r>
              <a:rPr lang="en-AU" sz="2400" dirty="0" err="1" smtClean="0"/>
              <a:t>sejarah</a:t>
            </a:r>
            <a:r>
              <a:rPr lang="en-AU" sz="2400" dirty="0" smtClean="0"/>
              <a:t> </a:t>
            </a:r>
            <a:r>
              <a:rPr lang="en-AU" sz="2400" dirty="0" err="1" smtClean="0"/>
              <a:t>penyakit</a:t>
            </a:r>
            <a:r>
              <a:rPr lang="en-AU" sz="2400" dirty="0" smtClean="0"/>
              <a:t> </a:t>
            </a:r>
            <a:r>
              <a:rPr lang="en-AU" sz="2400" dirty="0" err="1" smtClean="0"/>
              <a:t>sapi</a:t>
            </a:r>
            <a:r>
              <a:rPr lang="en-AU" sz="2400" dirty="0" smtClean="0"/>
              <a:t> </a:t>
            </a:r>
            <a:r>
              <a:rPr lang="en-AU" sz="2400" dirty="0" err="1" smtClean="0"/>
              <a:t>tersebut</a:t>
            </a:r>
            <a:r>
              <a:rPr lang="en-AU" sz="2400" dirty="0" smtClean="0"/>
              <a:t> </a:t>
            </a:r>
            <a:r>
              <a:rPr lang="en-AU" sz="2400" dirty="0" err="1" smtClean="0"/>
              <a:t>dia</a:t>
            </a:r>
            <a:r>
              <a:rPr lang="en-AU" sz="2400" dirty="0" smtClean="0"/>
              <a:t> </a:t>
            </a:r>
            <a:r>
              <a:rPr lang="en-AU" sz="2400" dirty="0" err="1" smtClean="0"/>
              <a:t>menggunakan</a:t>
            </a:r>
            <a:r>
              <a:rPr lang="en-AU" sz="2400" dirty="0" smtClean="0"/>
              <a:t> </a:t>
            </a:r>
            <a:r>
              <a:rPr lang="en-AU" sz="2400" dirty="0" err="1" smtClean="0"/>
              <a:t>keterampilan</a:t>
            </a:r>
            <a:r>
              <a:rPr lang="en-AU" sz="2400" dirty="0" smtClean="0"/>
              <a:t> </a:t>
            </a:r>
            <a:r>
              <a:rPr lang="en-AU" sz="2400" dirty="0" err="1" smtClean="0"/>
              <a:t>kllinis</a:t>
            </a:r>
            <a:r>
              <a:rPr lang="en-AU" sz="2400" dirty="0" smtClean="0"/>
              <a:t> </a:t>
            </a:r>
            <a:r>
              <a:rPr lang="en-AU" sz="2400" dirty="0" err="1" smtClean="0"/>
              <a:t>dan</a:t>
            </a:r>
            <a:r>
              <a:rPr lang="en-AU" sz="2400" dirty="0" smtClean="0"/>
              <a:t> </a:t>
            </a:r>
            <a:r>
              <a:rPr lang="en-AU" sz="2400" dirty="0" err="1" smtClean="0"/>
              <a:t>epidemiologis</a:t>
            </a:r>
            <a:endParaRPr lang="en-AU" sz="2400" dirty="0" smtClean="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57200" y="2969568"/>
            <a:ext cx="8229600" cy="3156595"/>
          </a:xfrm>
        </p:spPr>
        <p:txBody>
          <a:bodyPr>
            <a:normAutofit/>
          </a:bodyPr>
          <a:lstStyle/>
          <a:p>
            <a:r>
              <a:rPr lang="en-AU" sz="2400" dirty="0"/>
              <a:t>2 </a:t>
            </a:r>
            <a:r>
              <a:rPr lang="id-ID" sz="2400" dirty="0" smtClean="0"/>
              <a:t>sapi diare </a:t>
            </a:r>
            <a:endParaRPr lang="en-AU" sz="2400" dirty="0"/>
          </a:p>
          <a:p>
            <a:r>
              <a:rPr lang="id-ID" sz="2400" dirty="0" smtClean="0"/>
              <a:t>Temuan pemeriksaan klinis terhadap hewan yang sakit </a:t>
            </a:r>
            <a:endParaRPr lang="en-AU" sz="2400" dirty="0" smtClean="0"/>
          </a:p>
          <a:p>
            <a:pPr lvl="1"/>
            <a:r>
              <a:rPr lang="id-ID" sz="2000" dirty="0" smtClean="0"/>
              <a:t>Lemah, mata cekung, stress </a:t>
            </a:r>
            <a:endParaRPr lang="en-AU" sz="2000" dirty="0" smtClean="0"/>
          </a:p>
          <a:p>
            <a:pPr lvl="1"/>
            <a:r>
              <a:rPr lang="id-ID" sz="2000" dirty="0" smtClean="0"/>
              <a:t>Detak jantung normal, bernapas dengan normal </a:t>
            </a:r>
            <a:r>
              <a:rPr lang="en-AU" sz="2000" dirty="0" smtClean="0"/>
              <a:t> </a:t>
            </a:r>
          </a:p>
          <a:p>
            <a:pPr lvl="1"/>
            <a:r>
              <a:rPr lang="id-ID" sz="2000" dirty="0" smtClean="0"/>
              <a:t>Suhu tubuh meningkat:</a:t>
            </a:r>
            <a:r>
              <a:rPr lang="en-AU" sz="2000" dirty="0" smtClean="0"/>
              <a:t>  39.8</a:t>
            </a:r>
            <a:r>
              <a:rPr lang="en-AU" sz="2000" dirty="0"/>
              <a:t>, 40.1</a:t>
            </a:r>
          </a:p>
          <a:p>
            <a:pPr lvl="1"/>
            <a:r>
              <a:rPr lang="id-ID" sz="2000" dirty="0" smtClean="0"/>
              <a:t>Kulit tidak kembali lagi jika ditarik</a:t>
            </a:r>
            <a:r>
              <a:rPr lang="en-AU" sz="2000" dirty="0" smtClean="0"/>
              <a:t> </a:t>
            </a:r>
            <a:r>
              <a:rPr lang="en-AU" sz="2000" dirty="0"/>
              <a:t>– </a:t>
            </a:r>
            <a:r>
              <a:rPr lang="en-AU" sz="2000" dirty="0" err="1" smtClean="0"/>
              <a:t>deh</a:t>
            </a:r>
            <a:r>
              <a:rPr lang="id-ID" sz="2000" dirty="0" smtClean="0"/>
              <a:t>idrasi </a:t>
            </a:r>
            <a:endParaRPr lang="en-AU" sz="2000" dirty="0"/>
          </a:p>
          <a:p>
            <a:pPr lvl="1"/>
            <a:r>
              <a:rPr lang="en-AU" sz="2000" dirty="0" err="1" smtClean="0"/>
              <a:t>Diar</a:t>
            </a:r>
            <a:r>
              <a:rPr lang="id-ID" sz="2000" dirty="0" smtClean="0"/>
              <a:t>e dengan kotoran yang sangat cair, berbau menyengat, berisi darah dan lemak usus</a:t>
            </a:r>
            <a:endParaRPr lang="en-AU" sz="2000" dirty="0"/>
          </a:p>
          <a:p>
            <a:pPr lvl="1"/>
            <a:endParaRPr lang="en-AU" sz="2000" dirty="0" smtClean="0"/>
          </a:p>
          <a:p>
            <a:pPr lvl="1"/>
            <a:endParaRPr lang="en-AU" sz="2000" dirty="0"/>
          </a:p>
          <a:p>
            <a:endParaRPr lang="en-AU" sz="2000" dirty="0" smtClean="0"/>
          </a:p>
          <a:p>
            <a:pPr lvl="1"/>
            <a:endParaRPr lang="fr-FR" sz="2000" dirty="0"/>
          </a:p>
        </p:txBody>
      </p:sp>
      <p:sp>
        <p:nvSpPr>
          <p:cNvPr id="2" name="Rectangle 10"/>
          <p:cNvSpPr>
            <a:spLocks noChangeArrowheads="1"/>
          </p:cNvSpPr>
          <p:nvPr/>
        </p:nvSpPr>
        <p:spPr bwMode="auto">
          <a:xfrm>
            <a:off x="2195735" y="302027"/>
            <a:ext cx="218807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3" name="Object 2"/>
          <p:cNvGraphicFramePr>
            <a:graphicFrameLocks noChangeAspect="1"/>
          </p:cNvGraphicFramePr>
          <p:nvPr>
            <p:extLst>
              <p:ext uri="{D42A27DB-BD31-4B8C-83A1-F6EECF244321}">
                <p14:modId xmlns:p14="http://schemas.microsoft.com/office/powerpoint/2010/main" val="665348904"/>
              </p:ext>
            </p:extLst>
          </p:nvPr>
        </p:nvGraphicFramePr>
        <p:xfrm>
          <a:off x="2195736" y="302028"/>
          <a:ext cx="3851920" cy="2461582"/>
        </p:xfrm>
        <a:graphic>
          <a:graphicData uri="http://schemas.openxmlformats.org/presentationml/2006/ole">
            <mc:AlternateContent xmlns:mc="http://schemas.openxmlformats.org/markup-compatibility/2006">
              <mc:Choice xmlns:v="urn:schemas-microsoft-com:vml" Requires="v">
                <p:oleObj spid="_x0000_s4158" r:id="rId4" imgW="9883302" imgH="6334298" progId="Unknown">
                  <p:embed/>
                </p:oleObj>
              </mc:Choice>
              <mc:Fallback>
                <p:oleObj r:id="rId4" imgW="9883302" imgH="6334298" progId="Unknown">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302028"/>
                        <a:ext cx="3851920" cy="2461582"/>
                      </a:xfrm>
                      <a:prstGeom prst="rect">
                        <a:avLst/>
                      </a:prstGeom>
                      <a:noFill/>
                    </p:spPr>
                  </p:pic>
                </p:oleObj>
              </mc:Fallback>
            </mc:AlternateContent>
          </a:graphicData>
        </a:graphic>
      </p:graphicFrame>
      <p:sp>
        <p:nvSpPr>
          <p:cNvPr id="6" name="TextBox 5"/>
          <p:cNvSpPr txBox="1"/>
          <p:nvPr/>
        </p:nvSpPr>
        <p:spPr>
          <a:xfrm>
            <a:off x="30708" y="125538"/>
            <a:ext cx="3744416" cy="492443"/>
          </a:xfrm>
          <a:prstGeom prst="rect">
            <a:avLst/>
          </a:prstGeom>
          <a:noFill/>
        </p:spPr>
        <p:txBody>
          <a:bodyPr wrap="square" rtlCol="0">
            <a:spAutoFit/>
          </a:bodyPr>
          <a:lstStyle/>
          <a:p>
            <a:r>
              <a:rPr lang="id-ID" sz="2600" b="1" dirty="0" smtClean="0"/>
              <a:t>Tempat Pak </a:t>
            </a:r>
            <a:r>
              <a:rPr lang="en-AU" sz="2600" b="1" dirty="0" smtClean="0"/>
              <a:t>Budi</a:t>
            </a:r>
            <a:r>
              <a:rPr lang="id-ID" sz="2600" b="1" dirty="0" smtClean="0"/>
              <a:t> </a:t>
            </a:r>
            <a:endParaRPr lang="en-AU" sz="2600" b="1" dirty="0"/>
          </a:p>
        </p:txBody>
      </p:sp>
    </p:spTree>
    <p:extLst>
      <p:ext uri="{BB962C8B-B14F-4D97-AF65-F5344CB8AC3E}">
        <p14:creationId xmlns:p14="http://schemas.microsoft.com/office/powerpoint/2010/main" val="1434292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395536" y="2708920"/>
            <a:ext cx="8291264" cy="3417243"/>
          </a:xfrm>
        </p:spPr>
        <p:txBody>
          <a:bodyPr>
            <a:normAutofit/>
          </a:bodyPr>
          <a:lstStyle/>
          <a:p>
            <a:r>
              <a:rPr lang="en-AU" sz="2400" dirty="0" err="1" smtClean="0"/>
              <a:t>Epidemiologi</a:t>
            </a:r>
            <a:r>
              <a:rPr lang="en-AU" sz="2400" dirty="0" smtClean="0"/>
              <a:t> </a:t>
            </a:r>
            <a:r>
              <a:rPr lang="en-AU" sz="2400" dirty="0" err="1" smtClean="0"/>
              <a:t>melibatkan</a:t>
            </a:r>
            <a:r>
              <a:rPr lang="en-AU" sz="2400" dirty="0" smtClean="0"/>
              <a:t> </a:t>
            </a:r>
            <a:r>
              <a:rPr lang="en-AU" sz="2400" dirty="0" err="1" smtClean="0"/>
              <a:t>pertimbangan</a:t>
            </a:r>
            <a:r>
              <a:rPr lang="en-AU" sz="2400" dirty="0" smtClean="0"/>
              <a:t> </a:t>
            </a:r>
            <a:r>
              <a:rPr lang="en-AU" sz="2400" dirty="0" err="1" smtClean="0"/>
              <a:t>tentang</a:t>
            </a:r>
            <a:r>
              <a:rPr lang="en-AU" sz="2400" dirty="0" smtClean="0"/>
              <a:t> </a:t>
            </a:r>
            <a:r>
              <a:rPr lang="en-AU" sz="2400" dirty="0" err="1" smtClean="0"/>
              <a:t>kasus</a:t>
            </a:r>
            <a:r>
              <a:rPr lang="en-AU" sz="2400" dirty="0" smtClean="0"/>
              <a:t> (</a:t>
            </a:r>
            <a:r>
              <a:rPr lang="en-AU" sz="2400" dirty="0" err="1" smtClean="0"/>
              <a:t>sapi</a:t>
            </a:r>
            <a:r>
              <a:rPr lang="en-AU" sz="2400" dirty="0" smtClean="0"/>
              <a:t> yang </a:t>
            </a:r>
            <a:r>
              <a:rPr lang="en-AU" sz="2400" dirty="0" err="1" smtClean="0"/>
              <a:t>terdampak</a:t>
            </a:r>
            <a:r>
              <a:rPr lang="en-AU" sz="2400" dirty="0" smtClean="0"/>
              <a:t>) </a:t>
            </a:r>
            <a:r>
              <a:rPr lang="en-AU" sz="2400" dirty="0" err="1" smtClean="0"/>
              <a:t>dan</a:t>
            </a:r>
            <a:r>
              <a:rPr lang="en-AU" sz="2400" dirty="0" smtClean="0"/>
              <a:t> non </a:t>
            </a:r>
            <a:r>
              <a:rPr lang="en-AU" sz="2400" dirty="0" err="1" smtClean="0"/>
              <a:t>kasus</a:t>
            </a:r>
            <a:r>
              <a:rPr lang="en-AU" sz="2400" dirty="0" smtClean="0"/>
              <a:t> (</a:t>
            </a:r>
            <a:r>
              <a:rPr lang="en-AU" sz="2400" dirty="0" err="1" smtClean="0"/>
              <a:t>sapi</a:t>
            </a:r>
            <a:r>
              <a:rPr lang="en-AU" sz="2400" dirty="0" smtClean="0"/>
              <a:t> yang </a:t>
            </a:r>
            <a:r>
              <a:rPr lang="en-AU" sz="2400" dirty="0" err="1" smtClean="0"/>
              <a:t>tidak</a:t>
            </a:r>
            <a:r>
              <a:rPr lang="en-AU" sz="2400" dirty="0" smtClean="0"/>
              <a:t> </a:t>
            </a:r>
            <a:r>
              <a:rPr lang="en-AU" sz="2400" dirty="0" err="1" smtClean="0"/>
              <a:t>terdampak</a:t>
            </a:r>
            <a:r>
              <a:rPr lang="en-AU" sz="2400" dirty="0" smtClean="0"/>
              <a:t>)</a:t>
            </a:r>
          </a:p>
          <a:p>
            <a:pPr lvl="1"/>
            <a:r>
              <a:rPr lang="en-AU" sz="2000" dirty="0" err="1" smtClean="0"/>
              <a:t>Dimanakah</a:t>
            </a:r>
            <a:r>
              <a:rPr lang="en-AU" sz="2000" dirty="0" smtClean="0"/>
              <a:t> </a:t>
            </a:r>
            <a:r>
              <a:rPr lang="en-AU" sz="2000" dirty="0" err="1" smtClean="0"/>
              <a:t>sapi</a:t>
            </a:r>
            <a:r>
              <a:rPr lang="en-AU" sz="2000" dirty="0" smtClean="0"/>
              <a:t> </a:t>
            </a:r>
            <a:r>
              <a:rPr lang="en-AU" sz="2000" dirty="0" err="1" smtClean="0"/>
              <a:t>sapi</a:t>
            </a:r>
            <a:r>
              <a:rPr lang="en-AU" sz="2000" dirty="0" smtClean="0"/>
              <a:t> </a:t>
            </a:r>
            <a:r>
              <a:rPr lang="en-AU" sz="2000" dirty="0" err="1" smtClean="0"/>
              <a:t>tersebut</a:t>
            </a:r>
            <a:r>
              <a:rPr lang="en-AU" sz="2000" dirty="0" smtClean="0"/>
              <a:t> </a:t>
            </a:r>
            <a:r>
              <a:rPr lang="en-AU" sz="2000" dirty="0" err="1" smtClean="0"/>
              <a:t>ketika</a:t>
            </a:r>
            <a:r>
              <a:rPr lang="en-AU" sz="2000" dirty="0" smtClean="0"/>
              <a:t> </a:t>
            </a:r>
            <a:r>
              <a:rPr lang="en-AU" sz="2000" dirty="0" err="1" smtClean="0"/>
              <a:t>mulai</a:t>
            </a:r>
            <a:r>
              <a:rPr lang="en-AU" sz="2000" dirty="0" smtClean="0"/>
              <a:t> </a:t>
            </a:r>
            <a:r>
              <a:rPr lang="en-AU" sz="2000" dirty="0" err="1" smtClean="0"/>
              <a:t>sakit</a:t>
            </a:r>
            <a:r>
              <a:rPr lang="en-AU" sz="2000" dirty="0" smtClean="0"/>
              <a:t> (</a:t>
            </a:r>
            <a:r>
              <a:rPr lang="en-AU" sz="2000" dirty="0" err="1" smtClean="0"/>
              <a:t>tempat</a:t>
            </a:r>
            <a:r>
              <a:rPr lang="en-AU" sz="2000" dirty="0" smtClean="0"/>
              <a:t>)</a:t>
            </a:r>
          </a:p>
          <a:p>
            <a:pPr lvl="1"/>
            <a:r>
              <a:rPr lang="en-AU" sz="2000" dirty="0" err="1" smtClean="0"/>
              <a:t>Adakah</a:t>
            </a:r>
            <a:r>
              <a:rPr lang="en-AU" sz="2000" dirty="0" smtClean="0"/>
              <a:t> </a:t>
            </a:r>
            <a:r>
              <a:rPr lang="en-AU" sz="2000" dirty="0" err="1" smtClean="0"/>
              <a:t>hewan</a:t>
            </a:r>
            <a:r>
              <a:rPr lang="en-AU" sz="2000" dirty="0" smtClean="0"/>
              <a:t> lain </a:t>
            </a:r>
            <a:r>
              <a:rPr lang="en-AU" sz="2000" dirty="0" err="1" smtClean="0"/>
              <a:t>disekitar</a:t>
            </a:r>
            <a:r>
              <a:rPr lang="en-AU" sz="2000" dirty="0" smtClean="0"/>
              <a:t> </a:t>
            </a:r>
            <a:r>
              <a:rPr lang="en-AU" sz="2000" dirty="0" err="1" smtClean="0"/>
              <a:t>sapi</a:t>
            </a:r>
            <a:r>
              <a:rPr lang="en-AU" sz="2000" dirty="0" smtClean="0"/>
              <a:t> </a:t>
            </a:r>
            <a:r>
              <a:rPr lang="en-AU" sz="2000" dirty="0" err="1" smtClean="0"/>
              <a:t>sapi</a:t>
            </a:r>
            <a:r>
              <a:rPr lang="en-AU" sz="2000" dirty="0" smtClean="0"/>
              <a:t>  </a:t>
            </a:r>
            <a:r>
              <a:rPr lang="en-AU" sz="2000" dirty="0" err="1" smtClean="0"/>
              <a:t>dan</a:t>
            </a:r>
            <a:r>
              <a:rPr lang="en-AU" sz="2000" dirty="0" smtClean="0"/>
              <a:t> </a:t>
            </a:r>
            <a:r>
              <a:rPr lang="en-AU" sz="2000" dirty="0" err="1" smtClean="0"/>
              <a:t>apakah</a:t>
            </a:r>
            <a:r>
              <a:rPr lang="en-AU" sz="2000" dirty="0" smtClean="0"/>
              <a:t> </a:t>
            </a:r>
            <a:r>
              <a:rPr lang="en-AU" sz="2000" dirty="0" err="1" smtClean="0"/>
              <a:t>mereka</a:t>
            </a:r>
            <a:r>
              <a:rPr lang="en-AU" sz="2000" dirty="0" smtClean="0"/>
              <a:t> </a:t>
            </a:r>
            <a:r>
              <a:rPr lang="en-AU" sz="2000" dirty="0" err="1" smtClean="0"/>
              <a:t>juga</a:t>
            </a:r>
            <a:r>
              <a:rPr lang="en-AU" sz="2000" dirty="0" smtClean="0"/>
              <a:t> </a:t>
            </a:r>
            <a:r>
              <a:rPr lang="en-AU" sz="2000" dirty="0" err="1" smtClean="0"/>
              <a:t>sakit</a:t>
            </a:r>
            <a:endParaRPr lang="en-AU" sz="2000" dirty="0" smtClean="0"/>
          </a:p>
          <a:p>
            <a:pPr lvl="1"/>
            <a:r>
              <a:rPr lang="en-AU" sz="2000" dirty="0" err="1" smtClean="0"/>
              <a:t>Apakah</a:t>
            </a:r>
            <a:r>
              <a:rPr lang="en-AU" sz="2000" dirty="0" smtClean="0"/>
              <a:t> </a:t>
            </a:r>
            <a:r>
              <a:rPr lang="en-AU" sz="2000" dirty="0" err="1" smtClean="0"/>
              <a:t>ada</a:t>
            </a:r>
            <a:r>
              <a:rPr lang="en-AU" sz="2000" dirty="0" smtClean="0"/>
              <a:t> </a:t>
            </a:r>
            <a:r>
              <a:rPr lang="en-AU" sz="2000" dirty="0" err="1" smtClean="0"/>
              <a:t>bukti</a:t>
            </a:r>
            <a:r>
              <a:rPr lang="en-AU" sz="2000" dirty="0" smtClean="0"/>
              <a:t> </a:t>
            </a:r>
            <a:r>
              <a:rPr lang="en-AU" sz="2000" dirty="0" err="1" smtClean="0"/>
              <a:t>bukti</a:t>
            </a:r>
            <a:r>
              <a:rPr lang="en-AU" sz="2000" dirty="0" smtClean="0"/>
              <a:t> yang </a:t>
            </a:r>
            <a:r>
              <a:rPr lang="en-AU" sz="2000" dirty="0" err="1" smtClean="0"/>
              <a:t>menunjukkan</a:t>
            </a:r>
            <a:r>
              <a:rPr lang="en-AU" sz="2000" dirty="0" smtClean="0"/>
              <a:t> </a:t>
            </a:r>
            <a:r>
              <a:rPr lang="en-AU" sz="2000" dirty="0" err="1" smtClean="0"/>
              <a:t>darimana</a:t>
            </a:r>
            <a:r>
              <a:rPr lang="en-AU" sz="2000" dirty="0" smtClean="0"/>
              <a:t> </a:t>
            </a:r>
            <a:r>
              <a:rPr lang="en-AU" sz="2000" dirty="0" err="1" smtClean="0"/>
              <a:t>penyakit</a:t>
            </a:r>
            <a:r>
              <a:rPr lang="en-AU" sz="2000" dirty="0" smtClean="0"/>
              <a:t> </a:t>
            </a:r>
            <a:r>
              <a:rPr lang="en-AU" sz="2000" dirty="0" err="1" smtClean="0"/>
              <a:t>tersebut</a:t>
            </a:r>
            <a:r>
              <a:rPr lang="en-AU" sz="2000" dirty="0" smtClean="0"/>
              <a:t> </a:t>
            </a:r>
            <a:r>
              <a:rPr lang="en-AU" sz="2000" dirty="0" err="1" smtClean="0"/>
              <a:t>berasal</a:t>
            </a:r>
            <a:endParaRPr lang="en-AU" sz="2000" dirty="0" smtClean="0"/>
          </a:p>
          <a:p>
            <a:pPr lvl="2"/>
            <a:r>
              <a:rPr lang="en-AU" sz="1600" dirty="0" err="1" smtClean="0"/>
              <a:t>Masuknya</a:t>
            </a:r>
            <a:r>
              <a:rPr lang="en-AU" sz="1600" dirty="0" smtClean="0"/>
              <a:t> </a:t>
            </a:r>
            <a:r>
              <a:rPr lang="en-AU" sz="1600" dirty="0" err="1" smtClean="0"/>
              <a:t>suatu</a:t>
            </a:r>
            <a:r>
              <a:rPr lang="en-AU" sz="1600" dirty="0" smtClean="0"/>
              <a:t> </a:t>
            </a:r>
            <a:r>
              <a:rPr lang="en-AU" sz="1600" dirty="0" err="1" smtClean="0"/>
              <a:t>penyakit</a:t>
            </a:r>
            <a:r>
              <a:rPr lang="en-AU" sz="1600" dirty="0" smtClean="0"/>
              <a:t> </a:t>
            </a:r>
            <a:r>
              <a:rPr lang="en-AU" sz="1600" dirty="0" err="1" smtClean="0"/>
              <a:t>dari</a:t>
            </a:r>
            <a:r>
              <a:rPr lang="en-AU" sz="1600" dirty="0" smtClean="0"/>
              <a:t> </a:t>
            </a:r>
            <a:r>
              <a:rPr lang="en-AU" sz="1600" dirty="0" err="1" smtClean="0"/>
              <a:t>hewan</a:t>
            </a:r>
            <a:r>
              <a:rPr lang="en-AU" sz="1600" dirty="0" smtClean="0"/>
              <a:t> </a:t>
            </a:r>
            <a:r>
              <a:rPr lang="en-AU" sz="1600" dirty="0" err="1" smtClean="0"/>
              <a:t>baru</a:t>
            </a:r>
            <a:endParaRPr lang="en-AU" sz="1600" dirty="0" smtClean="0"/>
          </a:p>
          <a:p>
            <a:pPr lvl="2"/>
            <a:r>
              <a:rPr lang="en-AU" sz="1600" dirty="0" err="1" smtClean="0"/>
              <a:t>Stres</a:t>
            </a:r>
            <a:r>
              <a:rPr lang="en-AU" sz="1600" dirty="0" smtClean="0"/>
              <a:t> </a:t>
            </a:r>
            <a:r>
              <a:rPr lang="en-AU" sz="1600" dirty="0" err="1" smtClean="0"/>
              <a:t>atau</a:t>
            </a:r>
            <a:r>
              <a:rPr lang="en-AU" sz="1600" dirty="0" smtClean="0"/>
              <a:t>  </a:t>
            </a:r>
            <a:r>
              <a:rPr lang="en-AU" sz="1600" dirty="0" err="1" smtClean="0"/>
              <a:t>barusan</a:t>
            </a:r>
            <a:r>
              <a:rPr lang="en-AU" sz="1600" dirty="0" smtClean="0"/>
              <a:t> </a:t>
            </a:r>
            <a:r>
              <a:rPr lang="en-AU" sz="1600" dirty="0" err="1" smtClean="0"/>
              <a:t>melahirkan</a:t>
            </a:r>
            <a:r>
              <a:rPr lang="en-AU" sz="1600" dirty="0" smtClean="0"/>
              <a:t> </a:t>
            </a:r>
            <a:r>
              <a:rPr lang="en-AU" sz="1600" dirty="0" err="1" smtClean="0"/>
              <a:t>juga</a:t>
            </a:r>
            <a:r>
              <a:rPr lang="en-AU" sz="1600" dirty="0" smtClean="0"/>
              <a:t> </a:t>
            </a:r>
            <a:r>
              <a:rPr lang="en-AU" sz="1600" dirty="0" err="1" smtClean="0"/>
              <a:t>dapat</a:t>
            </a:r>
            <a:r>
              <a:rPr lang="en-AU" sz="1600" dirty="0" smtClean="0"/>
              <a:t> </a:t>
            </a:r>
            <a:r>
              <a:rPr lang="en-AU" sz="1600" dirty="0" err="1" smtClean="0"/>
              <a:t>menjadi</a:t>
            </a:r>
            <a:r>
              <a:rPr lang="en-AU" sz="1600" dirty="0" smtClean="0"/>
              <a:t> </a:t>
            </a:r>
            <a:r>
              <a:rPr lang="en-AU" sz="1600" dirty="0" err="1" smtClean="0"/>
              <a:t>penyebab</a:t>
            </a:r>
            <a:r>
              <a:rPr lang="en-AU" sz="1600" dirty="0" smtClean="0"/>
              <a:t> </a:t>
            </a:r>
            <a:r>
              <a:rPr lang="en-AU" sz="1600" dirty="0" err="1" smtClean="0"/>
              <a:t>suattu</a:t>
            </a:r>
            <a:r>
              <a:rPr lang="en-AU" sz="1600" dirty="0" smtClean="0"/>
              <a:t> </a:t>
            </a:r>
            <a:r>
              <a:rPr lang="en-AU" sz="1600" dirty="0" err="1" smtClean="0"/>
              <a:t>penyakit</a:t>
            </a:r>
            <a:endParaRPr lang="en-AU" sz="1600" dirty="0" smtClean="0"/>
          </a:p>
          <a:p>
            <a:pPr lvl="2"/>
            <a:r>
              <a:rPr lang="en-AU" sz="1600" dirty="0" err="1" smtClean="0"/>
              <a:t>Bukti</a:t>
            </a:r>
            <a:r>
              <a:rPr lang="en-AU" sz="1600" dirty="0" smtClean="0"/>
              <a:t> </a:t>
            </a:r>
            <a:r>
              <a:rPr lang="en-AU" sz="1600" dirty="0" err="1" smtClean="0"/>
              <a:t>bukti</a:t>
            </a:r>
            <a:r>
              <a:rPr lang="en-AU" sz="1600" dirty="0" smtClean="0"/>
              <a:t> lain yang </a:t>
            </a:r>
            <a:r>
              <a:rPr lang="en-AU" sz="1600" dirty="0" err="1" smtClean="0"/>
              <a:t>menunjukkan</a:t>
            </a:r>
            <a:r>
              <a:rPr lang="en-AU" sz="1600" dirty="0" smtClean="0"/>
              <a:t> </a:t>
            </a:r>
            <a:r>
              <a:rPr lang="en-AU" sz="1600" dirty="0" err="1" smtClean="0"/>
              <a:t>kontaminasi</a:t>
            </a:r>
            <a:r>
              <a:rPr lang="en-AU" sz="1600" dirty="0" smtClean="0"/>
              <a:t> </a:t>
            </a:r>
            <a:r>
              <a:rPr lang="en-AU" sz="1600" dirty="0" err="1" smtClean="0"/>
              <a:t>seperti</a:t>
            </a:r>
            <a:r>
              <a:rPr lang="en-AU" sz="1600" dirty="0" smtClean="0"/>
              <a:t> </a:t>
            </a:r>
            <a:r>
              <a:rPr lang="en-AU" sz="1600" dirty="0" err="1" smtClean="0"/>
              <a:t>racun</a:t>
            </a:r>
            <a:r>
              <a:rPr lang="en-AU" sz="1600" dirty="0" smtClean="0"/>
              <a:t>, air </a:t>
            </a:r>
            <a:r>
              <a:rPr lang="en-AU" sz="1600" dirty="0" err="1" smtClean="0"/>
              <a:t>kotor</a:t>
            </a:r>
            <a:r>
              <a:rPr lang="en-AU" sz="1600" dirty="0" smtClean="0"/>
              <a:t>, </a:t>
            </a:r>
            <a:r>
              <a:rPr lang="en-AU" sz="1600" dirty="0" err="1" smtClean="0"/>
              <a:t>limbah</a:t>
            </a:r>
            <a:r>
              <a:rPr lang="en-AU" sz="1600" dirty="0" smtClean="0"/>
              <a:t> </a:t>
            </a:r>
            <a:r>
              <a:rPr lang="en-AU" sz="1600" dirty="0" err="1" smtClean="0"/>
              <a:t>industri</a:t>
            </a:r>
            <a:r>
              <a:rPr lang="en-AU" sz="1600" dirty="0" smtClean="0"/>
              <a:t>, </a:t>
            </a:r>
            <a:r>
              <a:rPr lang="en-AU" sz="1600" dirty="0" err="1" smtClean="0"/>
              <a:t>makanan</a:t>
            </a:r>
            <a:r>
              <a:rPr lang="en-AU" sz="1600" dirty="0" smtClean="0"/>
              <a:t> </a:t>
            </a:r>
            <a:r>
              <a:rPr lang="en-AU" sz="1600" dirty="0" err="1" smtClean="0"/>
              <a:t>sisa</a:t>
            </a:r>
            <a:r>
              <a:rPr lang="en-AU" sz="1600" dirty="0" smtClean="0"/>
              <a:t> </a:t>
            </a:r>
            <a:r>
              <a:rPr lang="en-AU" sz="1600" dirty="0" err="1" smtClean="0"/>
              <a:t>dan</a:t>
            </a:r>
            <a:r>
              <a:rPr lang="en-AU" sz="1600" dirty="0" smtClean="0"/>
              <a:t> lain </a:t>
            </a:r>
            <a:r>
              <a:rPr lang="en-AU" sz="1600" dirty="0" err="1" smtClean="0"/>
              <a:t>lain</a:t>
            </a:r>
            <a:endParaRPr lang="en-AU" sz="1600" dirty="0" smtClean="0"/>
          </a:p>
          <a:p>
            <a:pPr lvl="1"/>
            <a:endParaRPr lang="en-AU" sz="20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302367330"/>
              </p:ext>
            </p:extLst>
          </p:nvPr>
        </p:nvGraphicFramePr>
        <p:xfrm>
          <a:off x="5292080" y="56090"/>
          <a:ext cx="3702472" cy="2348880"/>
        </p:xfrm>
        <a:graphic>
          <a:graphicData uri="http://schemas.openxmlformats.org/presentationml/2006/ole">
            <mc:AlternateContent xmlns:mc="http://schemas.openxmlformats.org/markup-compatibility/2006">
              <mc:Choice xmlns:v="urn:schemas-microsoft-com:vml" Requires="v">
                <p:oleObj spid="_x0000_s16398" r:id="rId4" imgW="4941651" imgH="3167149" progId="Unknown">
                  <p:embed/>
                </p:oleObj>
              </mc:Choice>
              <mc:Fallback>
                <p:oleObj r:id="rId4" imgW="4941651" imgH="3167149"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080" y="56090"/>
                        <a:ext cx="3702472" cy="2348880"/>
                      </a:xfrm>
                      <a:prstGeom prst="rect">
                        <a:avLst/>
                      </a:prstGeom>
                      <a:noFill/>
                    </p:spPr>
                  </p:pic>
                </p:oleObj>
              </mc:Fallback>
            </mc:AlternateContent>
          </a:graphicData>
        </a:graphic>
      </p:graphicFrame>
      <p:sp>
        <p:nvSpPr>
          <p:cNvPr id="7" name="TextBox 6"/>
          <p:cNvSpPr txBox="1"/>
          <p:nvPr/>
        </p:nvSpPr>
        <p:spPr>
          <a:xfrm>
            <a:off x="30708" y="125538"/>
            <a:ext cx="5117356" cy="1815882"/>
          </a:xfrm>
          <a:prstGeom prst="rect">
            <a:avLst/>
          </a:prstGeom>
          <a:noFill/>
        </p:spPr>
        <p:txBody>
          <a:bodyPr wrap="square" rtlCol="0">
            <a:spAutoFit/>
          </a:bodyPr>
          <a:lstStyle/>
          <a:p>
            <a:r>
              <a:rPr lang="en-AU" sz="2600" b="1" dirty="0" err="1" smtClean="0"/>
              <a:t>Tempat</a:t>
            </a:r>
            <a:r>
              <a:rPr lang="en-AU" sz="2600" b="1" dirty="0" smtClean="0"/>
              <a:t> Pak Budi</a:t>
            </a:r>
          </a:p>
          <a:p>
            <a:endParaRPr lang="en-AU" sz="2600" b="1" dirty="0"/>
          </a:p>
          <a:p>
            <a:r>
              <a:rPr lang="en-AU" sz="2000" b="1" dirty="0" err="1" smtClean="0">
                <a:solidFill>
                  <a:srgbClr val="002060"/>
                </a:solidFill>
              </a:rPr>
              <a:t>Menambahkan</a:t>
            </a:r>
            <a:r>
              <a:rPr lang="en-AU" sz="2000" b="1" dirty="0" smtClean="0">
                <a:solidFill>
                  <a:srgbClr val="002060"/>
                </a:solidFill>
              </a:rPr>
              <a:t> </a:t>
            </a:r>
            <a:r>
              <a:rPr lang="en-AU" sz="2000" b="1" dirty="0" err="1" smtClean="0">
                <a:solidFill>
                  <a:srgbClr val="002060"/>
                </a:solidFill>
              </a:rPr>
              <a:t>pendekatan</a:t>
            </a:r>
            <a:r>
              <a:rPr lang="en-AU" sz="2000" b="1" dirty="0" smtClean="0">
                <a:solidFill>
                  <a:srgbClr val="002060"/>
                </a:solidFill>
              </a:rPr>
              <a:t> </a:t>
            </a:r>
            <a:r>
              <a:rPr lang="en-AU" sz="2000" b="1" dirty="0" err="1" smtClean="0">
                <a:solidFill>
                  <a:srgbClr val="002060"/>
                </a:solidFill>
              </a:rPr>
              <a:t>epidemiologi</a:t>
            </a:r>
            <a:r>
              <a:rPr lang="en-AU" sz="2000" b="1" dirty="0" smtClean="0">
                <a:solidFill>
                  <a:srgbClr val="002060"/>
                </a:solidFill>
              </a:rPr>
              <a:t> </a:t>
            </a:r>
            <a:r>
              <a:rPr lang="en-AU" sz="2000" b="1" dirty="0" err="1" smtClean="0">
                <a:solidFill>
                  <a:srgbClr val="002060"/>
                </a:solidFill>
              </a:rPr>
              <a:t>untuk</a:t>
            </a:r>
            <a:r>
              <a:rPr lang="en-AU" sz="2000" b="1" dirty="0" smtClean="0">
                <a:solidFill>
                  <a:srgbClr val="002060"/>
                </a:solidFill>
              </a:rPr>
              <a:t> </a:t>
            </a:r>
            <a:r>
              <a:rPr lang="en-AU" sz="2000" b="1" dirty="0" err="1" smtClean="0">
                <a:solidFill>
                  <a:srgbClr val="002060"/>
                </a:solidFill>
              </a:rPr>
              <a:t>memperkuat</a:t>
            </a:r>
            <a:r>
              <a:rPr lang="en-AU" sz="2000" b="1" dirty="0" smtClean="0">
                <a:solidFill>
                  <a:srgbClr val="002060"/>
                </a:solidFill>
              </a:rPr>
              <a:t> </a:t>
            </a:r>
            <a:r>
              <a:rPr lang="en-AU" sz="2000" b="1" dirty="0" err="1" smtClean="0">
                <a:solidFill>
                  <a:srgbClr val="002060"/>
                </a:solidFill>
              </a:rPr>
              <a:t>pendekatan</a:t>
            </a:r>
            <a:r>
              <a:rPr lang="en-AU" sz="2000" b="1" dirty="0" smtClean="0">
                <a:solidFill>
                  <a:srgbClr val="002060"/>
                </a:solidFill>
              </a:rPr>
              <a:t> </a:t>
            </a:r>
            <a:r>
              <a:rPr lang="en-AU" sz="2000" b="1" dirty="0" err="1" smtClean="0">
                <a:solidFill>
                  <a:srgbClr val="002060"/>
                </a:solidFill>
              </a:rPr>
              <a:t>klinis</a:t>
            </a:r>
            <a:r>
              <a:rPr lang="en-AU" sz="2000" b="1" dirty="0" smtClean="0">
                <a:solidFill>
                  <a:srgbClr val="002060"/>
                </a:solidFill>
              </a:rPr>
              <a:t> </a:t>
            </a:r>
            <a:r>
              <a:rPr lang="en-AU" sz="2000" b="1" dirty="0" err="1" smtClean="0">
                <a:solidFill>
                  <a:srgbClr val="002060"/>
                </a:solidFill>
              </a:rPr>
              <a:t>veteriner</a:t>
            </a:r>
            <a:endParaRPr lang="en-AU" sz="2000" b="1" dirty="0">
              <a:solidFill>
                <a:srgbClr val="002060"/>
              </a:solidFill>
            </a:endParaRPr>
          </a:p>
        </p:txBody>
      </p:sp>
    </p:spTree>
    <p:extLst>
      <p:ext uri="{BB962C8B-B14F-4D97-AF65-F5344CB8AC3E}">
        <p14:creationId xmlns:p14="http://schemas.microsoft.com/office/powerpoint/2010/main" val="37073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57200" y="2969568"/>
            <a:ext cx="8229600" cy="3156595"/>
          </a:xfrm>
        </p:spPr>
        <p:txBody>
          <a:bodyPr>
            <a:normAutofit/>
          </a:bodyPr>
          <a:lstStyle/>
          <a:p>
            <a:r>
              <a:rPr lang="en-AU" sz="2400" dirty="0"/>
              <a:t>2 </a:t>
            </a:r>
            <a:r>
              <a:rPr lang="en-AU" sz="2400" dirty="0" err="1" smtClean="0"/>
              <a:t>sapi</a:t>
            </a:r>
            <a:r>
              <a:rPr lang="en-AU" sz="2400" dirty="0" smtClean="0"/>
              <a:t> </a:t>
            </a:r>
            <a:r>
              <a:rPr lang="en-AU" sz="2400" dirty="0" err="1" smtClean="0"/>
              <a:t>diare</a:t>
            </a:r>
            <a:endParaRPr lang="en-AU" sz="2400" dirty="0" smtClean="0"/>
          </a:p>
          <a:p>
            <a:endParaRPr lang="en-AU" sz="2400" dirty="0" smtClean="0"/>
          </a:p>
          <a:p>
            <a:r>
              <a:rPr lang="en-AU" sz="2400" dirty="0" smtClean="0"/>
              <a:t>Pak </a:t>
            </a:r>
            <a:r>
              <a:rPr lang="en-AU" sz="2400" dirty="0" err="1"/>
              <a:t>Paimin</a:t>
            </a:r>
            <a:r>
              <a:rPr lang="en-AU" sz="2400" dirty="0"/>
              <a:t> </a:t>
            </a:r>
            <a:r>
              <a:rPr lang="en-AU" sz="2400" dirty="0" err="1" smtClean="0"/>
              <a:t>mengumpulkan</a:t>
            </a:r>
            <a:r>
              <a:rPr lang="en-AU" sz="2400" dirty="0" smtClean="0"/>
              <a:t> </a:t>
            </a:r>
            <a:r>
              <a:rPr lang="en-AU" sz="2400" dirty="0" err="1" smtClean="0"/>
              <a:t>sampel</a:t>
            </a:r>
            <a:r>
              <a:rPr lang="en-AU" sz="2400" dirty="0" smtClean="0"/>
              <a:t> </a:t>
            </a:r>
            <a:r>
              <a:rPr lang="en-AU" sz="2400" dirty="0" err="1" smtClean="0"/>
              <a:t>untuk</a:t>
            </a:r>
            <a:r>
              <a:rPr lang="en-AU" sz="2400" dirty="0" smtClean="0"/>
              <a:t> di </a:t>
            </a:r>
            <a:r>
              <a:rPr lang="en-AU" sz="2400" dirty="0" err="1" smtClean="0"/>
              <a:t>tes</a:t>
            </a:r>
            <a:r>
              <a:rPr lang="en-AU" sz="2400" dirty="0" smtClean="0"/>
              <a:t> di </a:t>
            </a:r>
            <a:r>
              <a:rPr lang="en-AU" sz="2400" dirty="0" err="1" smtClean="0"/>
              <a:t>laboratorium</a:t>
            </a:r>
            <a:endParaRPr lang="en-AU" sz="2000" dirty="0" smtClean="0"/>
          </a:p>
          <a:p>
            <a:pPr lvl="1"/>
            <a:endParaRPr lang="en-AU" sz="2000" dirty="0"/>
          </a:p>
          <a:p>
            <a:endParaRPr lang="en-AU" sz="2000" dirty="0" smtClean="0"/>
          </a:p>
          <a:p>
            <a:pPr lvl="1"/>
            <a:endParaRPr lang="fr-FR" sz="2000" dirty="0"/>
          </a:p>
        </p:txBody>
      </p:sp>
      <p:sp>
        <p:nvSpPr>
          <p:cNvPr id="2" name="Rectangle 10"/>
          <p:cNvSpPr>
            <a:spLocks noChangeArrowheads="1"/>
          </p:cNvSpPr>
          <p:nvPr/>
        </p:nvSpPr>
        <p:spPr bwMode="auto">
          <a:xfrm>
            <a:off x="2195735" y="302027"/>
            <a:ext cx="218807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3" name="Object 2"/>
          <p:cNvGraphicFramePr>
            <a:graphicFrameLocks noChangeAspect="1"/>
          </p:cNvGraphicFramePr>
          <p:nvPr>
            <p:extLst>
              <p:ext uri="{D42A27DB-BD31-4B8C-83A1-F6EECF244321}">
                <p14:modId xmlns:p14="http://schemas.microsoft.com/office/powerpoint/2010/main" val="4012742400"/>
              </p:ext>
            </p:extLst>
          </p:nvPr>
        </p:nvGraphicFramePr>
        <p:xfrm>
          <a:off x="4838219" y="211892"/>
          <a:ext cx="3851920" cy="2461582"/>
        </p:xfrm>
        <a:graphic>
          <a:graphicData uri="http://schemas.openxmlformats.org/presentationml/2006/ole">
            <mc:AlternateContent xmlns:mc="http://schemas.openxmlformats.org/markup-compatibility/2006">
              <mc:Choice xmlns:v="urn:schemas-microsoft-com:vml" Requires="v">
                <p:oleObj spid="_x0000_s17419" r:id="rId4" imgW="9883302" imgH="6334298" progId="Unknown">
                  <p:embed/>
                </p:oleObj>
              </mc:Choice>
              <mc:Fallback>
                <p:oleObj r:id="rId4" imgW="9883302" imgH="6334298"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8219" y="211892"/>
                        <a:ext cx="3851920" cy="2461582"/>
                      </a:xfrm>
                      <a:prstGeom prst="rect">
                        <a:avLst/>
                      </a:prstGeom>
                      <a:noFill/>
                    </p:spPr>
                  </p:pic>
                </p:oleObj>
              </mc:Fallback>
            </mc:AlternateContent>
          </a:graphicData>
        </a:graphic>
      </p:graphicFrame>
      <p:sp>
        <p:nvSpPr>
          <p:cNvPr id="6" name="TextBox 5"/>
          <p:cNvSpPr txBox="1"/>
          <p:nvPr/>
        </p:nvSpPr>
        <p:spPr>
          <a:xfrm>
            <a:off x="30707" y="125538"/>
            <a:ext cx="4807511" cy="2492990"/>
          </a:xfrm>
          <a:prstGeom prst="rect">
            <a:avLst/>
          </a:prstGeom>
          <a:noFill/>
        </p:spPr>
        <p:txBody>
          <a:bodyPr wrap="square" rtlCol="0">
            <a:spAutoFit/>
          </a:bodyPr>
          <a:lstStyle/>
          <a:p>
            <a:r>
              <a:rPr lang="en-AU" sz="2600" b="1" dirty="0" err="1" smtClean="0"/>
              <a:t>Tempat</a:t>
            </a:r>
            <a:r>
              <a:rPr lang="en-AU" sz="2600" b="1" dirty="0" smtClean="0"/>
              <a:t> Pak Budi</a:t>
            </a:r>
          </a:p>
          <a:p>
            <a:endParaRPr lang="en-AU" sz="2600" b="1" dirty="0"/>
          </a:p>
          <a:p>
            <a:r>
              <a:rPr lang="en-AU" sz="2600" b="1" dirty="0" err="1" smtClean="0">
                <a:solidFill>
                  <a:srgbClr val="002060"/>
                </a:solidFill>
              </a:rPr>
              <a:t>Kadang</a:t>
            </a:r>
            <a:r>
              <a:rPr lang="en-AU" sz="2600" b="1" dirty="0" smtClean="0">
                <a:solidFill>
                  <a:srgbClr val="002060"/>
                </a:solidFill>
              </a:rPr>
              <a:t> </a:t>
            </a:r>
            <a:r>
              <a:rPr lang="en-AU" sz="2600" b="1" dirty="0" err="1" smtClean="0">
                <a:solidFill>
                  <a:srgbClr val="002060"/>
                </a:solidFill>
              </a:rPr>
              <a:t>anda</a:t>
            </a:r>
            <a:r>
              <a:rPr lang="en-AU" sz="2600" b="1" dirty="0" smtClean="0">
                <a:solidFill>
                  <a:srgbClr val="002060"/>
                </a:solidFill>
              </a:rPr>
              <a:t> </a:t>
            </a:r>
            <a:r>
              <a:rPr lang="en-AU" sz="2600" b="1" dirty="0" err="1" smtClean="0">
                <a:solidFill>
                  <a:srgbClr val="002060"/>
                </a:solidFill>
              </a:rPr>
              <a:t>perlu</a:t>
            </a:r>
            <a:r>
              <a:rPr lang="en-AU" sz="2600" b="1" dirty="0" smtClean="0">
                <a:solidFill>
                  <a:srgbClr val="002060"/>
                </a:solidFill>
              </a:rPr>
              <a:t> </a:t>
            </a:r>
            <a:r>
              <a:rPr lang="en-AU" sz="2600" b="1" dirty="0" err="1" smtClean="0">
                <a:solidFill>
                  <a:srgbClr val="002060"/>
                </a:solidFill>
              </a:rPr>
              <a:t>melakukan</a:t>
            </a:r>
            <a:r>
              <a:rPr lang="en-AU" sz="2600" b="1" dirty="0" smtClean="0">
                <a:solidFill>
                  <a:srgbClr val="002060"/>
                </a:solidFill>
              </a:rPr>
              <a:t> </a:t>
            </a:r>
            <a:r>
              <a:rPr lang="en-AU" sz="2600" b="1" dirty="0" err="1" smtClean="0">
                <a:solidFill>
                  <a:srgbClr val="002060"/>
                </a:solidFill>
              </a:rPr>
              <a:t>lebih</a:t>
            </a:r>
            <a:r>
              <a:rPr lang="en-AU" sz="2600" b="1" dirty="0" smtClean="0">
                <a:solidFill>
                  <a:srgbClr val="002060"/>
                </a:solidFill>
              </a:rPr>
              <a:t> </a:t>
            </a:r>
            <a:r>
              <a:rPr lang="en-AU" sz="2600" b="1" dirty="0" err="1" smtClean="0">
                <a:solidFill>
                  <a:srgbClr val="002060"/>
                </a:solidFill>
              </a:rPr>
              <a:t>banyak</a:t>
            </a:r>
            <a:r>
              <a:rPr lang="en-AU" sz="2600" b="1" dirty="0" smtClean="0">
                <a:solidFill>
                  <a:srgbClr val="002060"/>
                </a:solidFill>
              </a:rPr>
              <a:t> </a:t>
            </a:r>
            <a:r>
              <a:rPr lang="en-AU" sz="2600" b="1" dirty="0" err="1" smtClean="0">
                <a:solidFill>
                  <a:srgbClr val="002060"/>
                </a:solidFill>
              </a:rPr>
              <a:t>hal</a:t>
            </a:r>
            <a:r>
              <a:rPr lang="en-AU" sz="2600" b="1" dirty="0" smtClean="0">
                <a:solidFill>
                  <a:srgbClr val="002060"/>
                </a:solidFill>
              </a:rPr>
              <a:t> </a:t>
            </a:r>
            <a:r>
              <a:rPr lang="en-AU" sz="2600" b="1" dirty="0" err="1" smtClean="0">
                <a:solidFill>
                  <a:srgbClr val="002060"/>
                </a:solidFill>
              </a:rPr>
              <a:t>lagi</a:t>
            </a:r>
            <a:r>
              <a:rPr lang="en-AU" sz="2600" b="1" dirty="0" smtClean="0">
                <a:solidFill>
                  <a:srgbClr val="002060"/>
                </a:solidFill>
              </a:rPr>
              <a:t> </a:t>
            </a:r>
            <a:r>
              <a:rPr lang="en-AU" sz="2600" b="1" dirty="0" err="1" smtClean="0">
                <a:solidFill>
                  <a:srgbClr val="002060"/>
                </a:solidFill>
              </a:rPr>
              <a:t>untuk</a:t>
            </a:r>
            <a:r>
              <a:rPr lang="en-AU" sz="2600" b="1" dirty="0" smtClean="0">
                <a:solidFill>
                  <a:srgbClr val="002060"/>
                </a:solidFill>
              </a:rPr>
              <a:t> </a:t>
            </a:r>
            <a:r>
              <a:rPr lang="en-AU" sz="2600" b="1" dirty="0" err="1" smtClean="0">
                <a:solidFill>
                  <a:srgbClr val="002060"/>
                </a:solidFill>
              </a:rPr>
              <a:t>mengumpulkan</a:t>
            </a:r>
            <a:r>
              <a:rPr lang="en-AU" sz="2600" b="1" dirty="0" smtClean="0">
                <a:solidFill>
                  <a:srgbClr val="002060"/>
                </a:solidFill>
              </a:rPr>
              <a:t> </a:t>
            </a:r>
            <a:r>
              <a:rPr lang="en-AU" sz="2600" b="1" dirty="0" err="1" smtClean="0">
                <a:solidFill>
                  <a:srgbClr val="002060"/>
                </a:solidFill>
              </a:rPr>
              <a:t>sampel</a:t>
            </a:r>
            <a:r>
              <a:rPr lang="en-AU" sz="2600" b="1" dirty="0" smtClean="0">
                <a:solidFill>
                  <a:srgbClr val="002060"/>
                </a:solidFill>
              </a:rPr>
              <a:t> </a:t>
            </a:r>
            <a:r>
              <a:rPr lang="en-AU" sz="2600" b="1" dirty="0" err="1" smtClean="0">
                <a:solidFill>
                  <a:srgbClr val="002060"/>
                </a:solidFill>
              </a:rPr>
              <a:t>pengujian</a:t>
            </a:r>
            <a:r>
              <a:rPr lang="en-AU" sz="2600" b="1" dirty="0" smtClean="0">
                <a:solidFill>
                  <a:srgbClr val="002060"/>
                </a:solidFill>
              </a:rPr>
              <a:t> </a:t>
            </a:r>
            <a:endParaRPr lang="en-AU" sz="2600" b="1" dirty="0">
              <a:solidFill>
                <a:srgbClr val="002060"/>
              </a:solidFill>
            </a:endParaRPr>
          </a:p>
        </p:txBody>
      </p:sp>
    </p:spTree>
    <p:extLst>
      <p:ext uri="{BB962C8B-B14F-4D97-AF65-F5344CB8AC3E}">
        <p14:creationId xmlns:p14="http://schemas.microsoft.com/office/powerpoint/2010/main" val="1975166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r>
              <a:rPr lang="id-ID" dirty="0" smtClean="0"/>
              <a:t>Uji </a:t>
            </a:r>
            <a:r>
              <a:rPr lang="id-ID" dirty="0"/>
              <a:t>l</a:t>
            </a:r>
            <a:r>
              <a:rPr lang="en-AU" dirty="0" err="1" smtClean="0"/>
              <a:t>aborator</a:t>
            </a:r>
            <a:r>
              <a:rPr lang="id-ID" dirty="0" smtClean="0"/>
              <a:t>ium </a:t>
            </a:r>
            <a:endParaRPr lang="en-AU" dirty="0" smtClean="0"/>
          </a:p>
          <a:p>
            <a:pPr lvl="1"/>
            <a:r>
              <a:rPr lang="id-ID" dirty="0" smtClean="0"/>
              <a:t>Sampel apa yang mungkin dikumpulkan</a:t>
            </a:r>
            <a:r>
              <a:rPr lang="en-AU" dirty="0" smtClean="0"/>
              <a:t>?</a:t>
            </a:r>
          </a:p>
          <a:p>
            <a:pPr lvl="2"/>
            <a:r>
              <a:rPr lang="id-ID" dirty="0" smtClean="0"/>
              <a:t>Darah atau s</a:t>
            </a:r>
            <a:r>
              <a:rPr lang="en-AU" dirty="0" err="1" smtClean="0"/>
              <a:t>erum</a:t>
            </a:r>
            <a:endParaRPr lang="en-AU" dirty="0"/>
          </a:p>
          <a:p>
            <a:pPr lvl="2"/>
            <a:r>
              <a:rPr lang="en-AU" dirty="0" smtClean="0"/>
              <a:t>F</a:t>
            </a:r>
            <a:r>
              <a:rPr lang="id-ID" dirty="0" smtClean="0"/>
              <a:t>eses</a:t>
            </a:r>
            <a:endParaRPr lang="en-AU" dirty="0"/>
          </a:p>
          <a:p>
            <a:pPr lvl="2"/>
            <a:r>
              <a:rPr lang="id-ID" dirty="0" smtClean="0"/>
              <a:t>Susu</a:t>
            </a:r>
            <a:endParaRPr lang="en-AU" dirty="0"/>
          </a:p>
          <a:p>
            <a:pPr lvl="2"/>
            <a:r>
              <a:rPr lang="en-AU" dirty="0" err="1" smtClean="0"/>
              <a:t>Urin</a:t>
            </a:r>
            <a:endParaRPr lang="en-AU" dirty="0" smtClean="0"/>
          </a:p>
          <a:p>
            <a:pPr lvl="2"/>
            <a:r>
              <a:rPr lang="id-ID" dirty="0" smtClean="0"/>
              <a:t>Jaringan </a:t>
            </a:r>
            <a:r>
              <a:rPr lang="en-AU" dirty="0" smtClean="0"/>
              <a:t>post</a:t>
            </a:r>
            <a:r>
              <a:rPr lang="id-ID" dirty="0" smtClean="0"/>
              <a:t>-</a:t>
            </a:r>
            <a:r>
              <a:rPr lang="en-AU" dirty="0" smtClean="0"/>
              <a:t>mortem</a:t>
            </a:r>
          </a:p>
          <a:p>
            <a:pPr lvl="1"/>
            <a:r>
              <a:rPr lang="id-ID" dirty="0" smtClean="0"/>
              <a:t>Apakah perlu mengambil sampel dan melakukan pengujian</a:t>
            </a:r>
            <a:r>
              <a:rPr lang="en-AU" dirty="0" smtClean="0"/>
              <a:t>?</a:t>
            </a:r>
            <a:endParaRPr lang="en-AU" dirty="0"/>
          </a:p>
          <a:p>
            <a:pPr lvl="2"/>
            <a:r>
              <a:rPr lang="id-ID" dirty="0" smtClean="0"/>
              <a:t>Uji apa yang dapat dilakukan</a:t>
            </a:r>
            <a:r>
              <a:rPr lang="en-AU" dirty="0" smtClean="0"/>
              <a:t>?</a:t>
            </a:r>
            <a:endParaRPr lang="en-AU" dirty="0"/>
          </a:p>
          <a:p>
            <a:pPr lvl="2"/>
            <a:r>
              <a:rPr lang="id-ID" dirty="0" smtClean="0"/>
              <a:t>Berapa biayanya</a:t>
            </a:r>
            <a:r>
              <a:rPr lang="en-AU" dirty="0" smtClean="0"/>
              <a:t>?</a:t>
            </a:r>
            <a:endParaRPr lang="en-AU" dirty="0"/>
          </a:p>
          <a:p>
            <a:pPr lvl="2"/>
            <a:r>
              <a:rPr lang="id-ID" dirty="0" smtClean="0"/>
              <a:t>Apakah ini akan membantu diagnosis dan pengobatan serta pencegahan? </a:t>
            </a:r>
            <a:endParaRPr lang="en-AU" dirty="0"/>
          </a:p>
          <a:p>
            <a:pPr lvl="1"/>
            <a:endParaRPr lang="en-AU" dirty="0"/>
          </a:p>
          <a:p>
            <a:pPr lvl="1"/>
            <a:endParaRPr lang="en-AU" dirty="0"/>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2" name="Rectangle 2"/>
          <p:cNvSpPr>
            <a:spLocks noChangeArrowheads="1"/>
          </p:cNvSpPr>
          <p:nvPr/>
        </p:nvSpPr>
        <p:spPr bwMode="auto">
          <a:xfrm>
            <a:off x="7236296" y="260647"/>
            <a:ext cx="124429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4" name="Object 3"/>
          <p:cNvGraphicFramePr>
            <a:graphicFrameLocks noChangeAspect="1"/>
          </p:cNvGraphicFramePr>
          <p:nvPr>
            <p:extLst>
              <p:ext uri="{D42A27DB-BD31-4B8C-83A1-F6EECF244321}">
                <p14:modId xmlns:p14="http://schemas.microsoft.com/office/powerpoint/2010/main" val="2711674602"/>
              </p:ext>
            </p:extLst>
          </p:nvPr>
        </p:nvGraphicFramePr>
        <p:xfrm>
          <a:off x="7236295" y="260648"/>
          <a:ext cx="1539481" cy="2232248"/>
        </p:xfrm>
        <a:graphic>
          <a:graphicData uri="http://schemas.openxmlformats.org/presentationml/2006/ole">
            <mc:AlternateContent xmlns:mc="http://schemas.openxmlformats.org/markup-compatibility/2006">
              <mc:Choice xmlns:v="urn:schemas-microsoft-com:vml" Requires="v">
                <p:oleObj spid="_x0000_s18442" r:id="rId4" imgW="3294434" imgH="4750724" progId="Unknown">
                  <p:embed/>
                </p:oleObj>
              </mc:Choice>
              <mc:Fallback>
                <p:oleObj r:id="rId4" imgW="3294434" imgH="4750724"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5" y="260648"/>
                        <a:ext cx="1539481" cy="2232248"/>
                      </a:xfrm>
                      <a:prstGeom prst="rect">
                        <a:avLst/>
                      </a:prstGeom>
                      <a:noFill/>
                    </p:spPr>
                  </p:pic>
                </p:oleObj>
              </mc:Fallback>
            </mc:AlternateContent>
          </a:graphicData>
        </a:graphic>
      </p:graphicFrame>
    </p:spTree>
    <p:extLst>
      <p:ext uri="{BB962C8B-B14F-4D97-AF65-F5344CB8AC3E}">
        <p14:creationId xmlns:p14="http://schemas.microsoft.com/office/powerpoint/2010/main" val="33955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3706</TotalTime>
  <Words>1613</Words>
  <Application>Microsoft Office PowerPoint</Application>
  <PresentationFormat>On-screen Show (4:3)</PresentationFormat>
  <Paragraphs>285</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Unknown</vt:lpstr>
      <vt:lpstr>Epidemiologi Lapangan  Tingkat Dasar </vt:lpstr>
      <vt:lpstr>Di sesi 4 kita akan menggali:</vt:lpstr>
      <vt:lpstr>PowerPoint Presentation</vt:lpstr>
      <vt:lpstr>Investigasi penyakit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Sesi 4 – Ringkasan </vt:lpstr>
      <vt:lpstr>Tutup video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EID Program</cp:lastModifiedBy>
  <cp:revision>115</cp:revision>
  <dcterms:created xsi:type="dcterms:W3CDTF">2013-03-15T18:03:41Z</dcterms:created>
  <dcterms:modified xsi:type="dcterms:W3CDTF">2014-12-02T09:55:29Z</dcterms:modified>
</cp:coreProperties>
</file>