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94" r:id="rId2"/>
    <p:sldId id="307" r:id="rId3"/>
    <p:sldId id="308" r:id="rId4"/>
    <p:sldId id="309" r:id="rId5"/>
    <p:sldId id="310" r:id="rId6"/>
    <p:sldId id="311" r:id="rId7"/>
    <p:sldId id="312" r:id="rId8"/>
    <p:sldId id="314" r:id="rId9"/>
    <p:sldId id="315" r:id="rId10"/>
    <p:sldId id="316" r:id="rId11"/>
    <p:sldId id="317" r:id="rId12"/>
    <p:sldId id="318" r:id="rId13"/>
    <p:sldId id="320" r:id="rId14"/>
    <p:sldId id="319" r:id="rId15"/>
    <p:sldId id="321" r:id="rId16"/>
    <p:sldId id="30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F768-9A7F-4109-9333-9AB15215AA5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A093F-DA91-4CA5-8240-2A2DA8CC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/>
            </a:r>
            <a:br>
              <a:rPr lang="en-AU" b="1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272" y="4405701"/>
            <a:ext cx="6858000" cy="1314450"/>
          </a:xfrm>
        </p:spPr>
        <p:txBody>
          <a:bodyPr>
            <a:normAutofit/>
          </a:bodyPr>
          <a:lstStyle/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</a:t>
            </a:r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EMENTERIAN PERTANIAN</a:t>
            </a:r>
          </a:p>
          <a:p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JENDERAL PETERNAKAN DAN KESEHATAN HEWAN</a:t>
            </a:r>
            <a:endParaRPr lang="en-US" altLang="en-US" sz="12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KESEHATAN HEWAN</a:t>
            </a:r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080" y="179793"/>
            <a:ext cx="3456384" cy="19506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1376" y="2935676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Rencana</a:t>
            </a:r>
            <a:r>
              <a:rPr lang="en-US" altLang="en-US" sz="36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36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Replikasi</a:t>
            </a:r>
            <a:r>
              <a:rPr lang="en-US" altLang="en-US" sz="36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36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iSIKHNAS</a:t>
            </a:r>
            <a:endParaRPr lang="en-US" altLang="en-US" sz="3600" b="1" dirty="0" smtClean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  <a:p>
            <a:pPr algn="ctr"/>
            <a:r>
              <a:rPr lang="en-US" altLang="en-US" sz="28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Sesi</a:t>
            </a:r>
            <a:r>
              <a:rPr lang="en-US" altLang="en-US" sz="28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18</a:t>
            </a:r>
            <a:endParaRPr lang="en-US" altLang="en-US" sz="2800" b="1" dirty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6.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modul-modul </a:t>
            </a:r>
            <a:r>
              <a:rPr lang="en-US" dirty="0" err="1" smtClean="0"/>
              <a:t>lanjutan</a:t>
            </a:r>
            <a:r>
              <a:rPr lang="id-ID" dirty="0" smtClean="0"/>
              <a:t> </a:t>
            </a:r>
            <a:r>
              <a:rPr lang="id-ID" dirty="0"/>
              <a:t>akan diberikan secara mandiri oleh para koordinator kabupaten, dengan dukungan dari koordinator tingkat provinsi bilamana dibutuhkan.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Pelaksanaan</a:t>
            </a:r>
            <a:endParaRPr lang="en-US" b="1" dirty="0" smtClean="0"/>
          </a:p>
          <a:p>
            <a:r>
              <a:rPr lang="en-US" dirty="0" err="1" smtClean="0"/>
              <a:t>Pelatihan</a:t>
            </a:r>
            <a:r>
              <a:rPr lang="en-US" dirty="0" smtClean="0"/>
              <a:t> 1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etiap</a:t>
            </a:r>
            <a:r>
              <a:rPr lang="en-US" dirty="0" smtClean="0"/>
              <a:t> </a:t>
            </a:r>
            <a:r>
              <a:rPr lang="en-US" dirty="0" err="1" smtClean="0"/>
              <a:t>bulannya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id-ID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821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7. </a:t>
            </a:r>
            <a:r>
              <a:rPr lang="en-US" dirty="0" err="1" smtClean="0"/>
              <a:t>Replikasi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eluruh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2-6 </a:t>
            </a:r>
            <a:r>
              <a:rPr lang="en-US" dirty="0" err="1" smtClean="0"/>
              <a:t>seperti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/>
          </a:p>
          <a:p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Indonesia,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3888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Mengundang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pelatihan</a:t>
            </a:r>
            <a:endParaRPr lang="en-US" dirty="0"/>
          </a:p>
          <a:p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20-30 orang </a:t>
            </a:r>
            <a:endParaRPr lang="en-US" dirty="0"/>
          </a:p>
          <a:p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&amp;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 smtClean="0"/>
              <a:t>pelatihan</a:t>
            </a:r>
            <a:endParaRPr lang="en-US" dirty="0" smtClean="0"/>
          </a:p>
          <a:p>
            <a:r>
              <a:rPr lang="en-US" dirty="0" err="1" smtClean="0"/>
              <a:t>Pelatih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di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57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r>
              <a:rPr lang="en-US" dirty="0" err="1" smtClean="0"/>
              <a:t>Pelatihan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62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Berapa</a:t>
            </a:r>
            <a:r>
              <a:rPr lang="en-US" dirty="0" smtClean="0"/>
              <a:t> total </a:t>
            </a:r>
            <a:r>
              <a:rPr lang="en-US" dirty="0" err="1" smtClean="0"/>
              <a:t>petugas</a:t>
            </a:r>
            <a:r>
              <a:rPr lang="en-US" dirty="0" smtClean="0"/>
              <a:t> di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Berapa</a:t>
            </a:r>
            <a:r>
              <a:rPr lang="en-US" dirty="0" smtClean="0"/>
              <a:t> lama </a:t>
            </a:r>
            <a:r>
              <a:rPr lang="en-US" dirty="0" err="1" smtClean="0"/>
              <a:t>petugas</a:t>
            </a:r>
            <a:r>
              <a:rPr lang="en-US" dirty="0" smtClean="0"/>
              <a:t> paling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 smtClean="0"/>
          </a:p>
          <a:p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wisma</a:t>
            </a:r>
            <a:r>
              <a:rPr lang="en-US" dirty="0" smtClean="0"/>
              <a:t>/ </a:t>
            </a:r>
            <a:r>
              <a:rPr lang="en-US" dirty="0" err="1" smtClean="0"/>
              <a:t>penginapan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18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Detail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 smtClean="0"/>
          </a:p>
          <a:p>
            <a:r>
              <a:rPr lang="en-US" dirty="0" smtClean="0"/>
              <a:t>Info catering</a:t>
            </a:r>
          </a:p>
          <a:p>
            <a:r>
              <a:rPr lang="en-US" dirty="0" smtClean="0"/>
              <a:t>Info </a:t>
            </a:r>
            <a:r>
              <a:rPr lang="en-US" dirty="0" err="1" smtClean="0"/>
              <a:t>peserta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menginap</a:t>
            </a:r>
            <a:endParaRPr lang="en-US" dirty="0" smtClean="0"/>
          </a:p>
          <a:p>
            <a:r>
              <a:rPr lang="en-US" dirty="0" smtClean="0"/>
              <a:t>Info </a:t>
            </a:r>
            <a:r>
              <a:rPr lang="en-US" dirty="0" err="1" smtClean="0"/>
              <a:t>penginapan</a:t>
            </a:r>
            <a:endParaRPr lang="en-US" dirty="0" smtClean="0"/>
          </a:p>
          <a:p>
            <a:r>
              <a:rPr lang="en-US" dirty="0" err="1" smtClean="0"/>
              <a:t>Perbanyakan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endParaRPr lang="en-US" dirty="0" smtClean="0"/>
          </a:p>
          <a:p>
            <a:r>
              <a:rPr lang="en-US" dirty="0" err="1" smtClean="0"/>
              <a:t>Ketersediaan</a:t>
            </a:r>
            <a:r>
              <a:rPr lang="en-US" dirty="0" smtClean="0"/>
              <a:t> printer </a:t>
            </a:r>
            <a:r>
              <a:rPr lang="en-US" dirty="0" err="1" smtClean="0"/>
              <a:t>dan</a:t>
            </a:r>
            <a:r>
              <a:rPr lang="en-US" dirty="0" smtClean="0"/>
              <a:t> laptop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07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73" y="4406900"/>
            <a:ext cx="7772400" cy="1362075"/>
          </a:xfrm>
        </p:spPr>
        <p:txBody>
          <a:bodyPr/>
          <a:lstStyle/>
          <a:p>
            <a:r>
              <a:rPr lang="id-ID" dirty="0" smtClean="0"/>
              <a:t>Terima kasih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0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Replikasi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325" dirty="0" err="1"/>
              <a:t>Jadwal</a:t>
            </a:r>
            <a:endParaRPr lang="en-US" sz="2325" dirty="0"/>
          </a:p>
        </p:txBody>
      </p:sp>
      <p:graphicFrame>
        <p:nvGraphicFramePr>
          <p:cNvPr id="8" name="Tampungan Konten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918393"/>
              </p:ext>
            </p:extLst>
          </p:nvPr>
        </p:nvGraphicFramePr>
        <p:xfrm>
          <a:off x="179517" y="1916832"/>
          <a:ext cx="8784970" cy="4392491"/>
        </p:xfrm>
        <a:graphic>
          <a:graphicData uri="http://schemas.openxmlformats.org/drawingml/2006/table">
            <a:tbl>
              <a:tblPr/>
              <a:tblGrid>
                <a:gridCol w="638075"/>
                <a:gridCol w="4074223"/>
                <a:gridCol w="254542"/>
                <a:gridCol w="254542"/>
                <a:gridCol w="254542"/>
                <a:gridCol w="254542"/>
                <a:gridCol w="254542"/>
                <a:gridCol w="254542"/>
                <a:gridCol w="254542"/>
                <a:gridCol w="254542"/>
                <a:gridCol w="254542"/>
                <a:gridCol w="254542"/>
                <a:gridCol w="254542"/>
                <a:gridCol w="254542"/>
                <a:gridCol w="254542"/>
                <a:gridCol w="254542"/>
                <a:gridCol w="254542"/>
                <a:gridCol w="254542"/>
              </a:tblGrid>
              <a:tr h="3562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Tahap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9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5358" marR="5358" marT="535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356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58" marR="5358" marT="5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Expert Trainers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iSIKHNAS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Lokakarya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Sosialisasi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Kepala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Dinas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94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58" marR="5358" marT="5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koord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iSIKHNAS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48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4 regions @ 25 participants</a:t>
                      </a:r>
                    </a:p>
                  </a:txBody>
                  <a:tcPr marL="5358" marR="5358" marT="53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4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358" marR="5358" marT="5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 </a:t>
                      </a:r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petugas </a:t>
                      </a:r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Kabupaten (48 kabupaten)</a:t>
                      </a:r>
                    </a:p>
                  </a:txBody>
                  <a:tcPr marL="5358" marR="5358" marT="53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Lanjutan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Koordinator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56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358" marR="5358" marT="5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Lanjutan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petugas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Kabupaten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</a:tr>
              <a:tr h="356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358" marR="5358" marT="5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Replikasi</a:t>
                      </a:r>
                      <a:r>
                        <a:rPr lang="fi-FI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ke kabupaten lain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3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1.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guna </a:t>
            </a:r>
            <a:r>
              <a:rPr lang="id-ID" dirty="0"/>
              <a:t>mempersiapkan segalanya untuk mendukung </a:t>
            </a:r>
            <a:r>
              <a:rPr lang="id-ID" dirty="0" smtClean="0"/>
              <a:t>Replikasi </a:t>
            </a:r>
            <a:r>
              <a:rPr lang="id-ID" dirty="0"/>
              <a:t>iSIKHNAS secara cepat dan </a:t>
            </a:r>
            <a:r>
              <a:rPr lang="id-ID" dirty="0" smtClean="0"/>
              <a:t>terkoordinasi.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Hal </a:t>
            </a:r>
            <a:r>
              <a:rPr lang="id-ID" dirty="0"/>
              <a:t>ini mencakup: </a:t>
            </a:r>
            <a:endParaRPr lang="en-US" dirty="0"/>
          </a:p>
          <a:p>
            <a:pPr lvl="1"/>
            <a:r>
              <a:rPr lang="id-ID" dirty="0"/>
              <a:t>Pengembangan serta penyempurnaan lebih lanjut sistem pengelolaan data </a:t>
            </a:r>
            <a:r>
              <a:rPr lang="id-ID" dirty="0" err="1"/>
              <a:t>iSIKHNAS</a:t>
            </a:r>
            <a:r>
              <a:rPr lang="id-ID" dirty="0"/>
              <a:t>.</a:t>
            </a:r>
            <a:endParaRPr lang="en-US" dirty="0" smtClean="0">
              <a:effectLst/>
            </a:endParaRPr>
          </a:p>
          <a:p>
            <a:pPr lvl="1"/>
            <a:r>
              <a:rPr lang="id-ID" dirty="0"/>
              <a:t>Perencanaan strategis dan keuangan. </a:t>
            </a:r>
            <a:endParaRPr lang="en-US" dirty="0" smtClean="0">
              <a:effectLst/>
            </a:endParaRPr>
          </a:p>
          <a:p>
            <a:pPr lvl="1"/>
            <a:r>
              <a:rPr lang="id-ID" dirty="0"/>
              <a:t>Pengembangan bahan-bahan pelatihan, sosialisasi, dan komunikasi. </a:t>
            </a:r>
            <a:endParaRPr lang="en-US" dirty="0" smtClean="0">
              <a:effectLst/>
            </a:endParaRPr>
          </a:p>
          <a:p>
            <a:pPr lvl="1"/>
            <a:r>
              <a:rPr lang="id-ID" dirty="0"/>
              <a:t>Mobilisasi sumber daya manusia, termasuk pelatihan </a:t>
            </a:r>
            <a:r>
              <a:rPr lang="en-US" dirty="0" err="1" smtClean="0"/>
              <a:t>Pelatih</a:t>
            </a:r>
            <a:r>
              <a:rPr lang="en-US" dirty="0" smtClean="0"/>
              <a:t> </a:t>
            </a:r>
            <a:r>
              <a:rPr lang="id-ID" dirty="0" err="1" smtClean="0"/>
              <a:t>iSIKHNAS</a:t>
            </a:r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:  September – </a:t>
            </a:r>
            <a:r>
              <a:rPr lang="en-US" dirty="0" err="1" smtClean="0"/>
              <a:t>Oktober</a:t>
            </a:r>
            <a:r>
              <a:rPr lang="en-US" dirty="0" smtClean="0"/>
              <a:t> 2014</a:t>
            </a:r>
          </a:p>
        </p:txBody>
      </p:sp>
    </p:spTree>
    <p:extLst>
      <p:ext uri="{BB962C8B-B14F-4D97-AF65-F5344CB8AC3E}">
        <p14:creationId xmlns:p14="http://schemas.microsoft.com/office/powerpoint/2010/main" val="342506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/>
              <a:t> </a:t>
            </a:r>
            <a:r>
              <a:rPr lang="en-US" dirty="0" smtClean="0"/>
              <a:t>2. </a:t>
            </a:r>
            <a:r>
              <a:rPr lang="en-US" dirty="0" err="1" smtClean="0"/>
              <a:t>Pemilihan</a:t>
            </a:r>
            <a:r>
              <a:rPr lang="en-US" dirty="0" smtClean="0"/>
              <a:t> Daerah Pilot (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) </a:t>
            </a:r>
            <a:r>
              <a:rPr lang="en-US" dirty="0" err="1" smtClean="0"/>
              <a:t>Replikasi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b="1" dirty="0"/>
              <a:t>Tahap </a:t>
            </a:r>
            <a:r>
              <a:rPr lang="en-US" dirty="0" err="1" smtClean="0"/>
              <a:t>ini</a:t>
            </a:r>
            <a:r>
              <a:rPr lang="en-US" b="1" dirty="0" smtClean="0"/>
              <a:t> </a:t>
            </a:r>
            <a:r>
              <a:rPr lang="id-ID" dirty="0" smtClean="0"/>
              <a:t>mencakup </a:t>
            </a:r>
            <a:r>
              <a:rPr lang="id-ID" b="1" dirty="0"/>
              <a:t>pemilihan 12 provinsi dan 48 kabupaten/kota </a:t>
            </a:r>
            <a:r>
              <a:rPr lang="id-ID" dirty="0"/>
              <a:t>serta kegiatan-kegiatan </a:t>
            </a:r>
            <a:r>
              <a:rPr lang="id-ID" b="1" dirty="0"/>
              <a:t>sosialisasi</a:t>
            </a:r>
            <a:r>
              <a:rPr lang="id-ID" dirty="0"/>
              <a:t> guna memperoleh komitmen yang bijak dari para pengambil keputusan di tingkat pusat, provinsi, dan kabupaten/kota.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Pelaksanaan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Propinsi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:  September 2014</a:t>
            </a:r>
          </a:p>
          <a:p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: </a:t>
            </a:r>
            <a:r>
              <a:rPr lang="en-US" dirty="0" err="1" smtClean="0"/>
              <a:t>Oktober</a:t>
            </a:r>
            <a:r>
              <a:rPr lang="en-US" dirty="0" smtClean="0"/>
              <a:t> </a:t>
            </a:r>
            <a:r>
              <a:rPr lang="id-ID" dirty="0" smtClean="0"/>
              <a:t>2014</a:t>
            </a:r>
            <a:r>
              <a:rPr lang="id-ID" dirty="0"/>
              <a:t>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62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Propinsi</a:t>
            </a:r>
            <a:r>
              <a:rPr lang="en-US" dirty="0" smtClean="0"/>
              <a:t> </a:t>
            </a:r>
            <a:r>
              <a:rPr lang="en-US" dirty="0" err="1" smtClean="0"/>
              <a:t>Replikasi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Riwayat </a:t>
            </a:r>
            <a:r>
              <a:rPr lang="id-ID" dirty="0"/>
              <a:t>kerja dengan pelaporan SIKHNAS </a:t>
            </a:r>
            <a:endParaRPr lang="en-US" dirty="0"/>
          </a:p>
          <a:p>
            <a:r>
              <a:rPr lang="id-ID" dirty="0"/>
              <a:t>Luas provinsi </a:t>
            </a:r>
            <a:r>
              <a:rPr lang="en-AU" dirty="0"/>
              <a:t>(</a:t>
            </a:r>
            <a:r>
              <a:rPr lang="id-ID" dirty="0"/>
              <a:t>hindari provinsi yang memiliki sedikit kabupaten) </a:t>
            </a:r>
            <a:endParaRPr lang="en-US" dirty="0"/>
          </a:p>
          <a:p>
            <a:r>
              <a:rPr lang="id-ID" dirty="0"/>
              <a:t>Jumlah ternak </a:t>
            </a:r>
            <a:endParaRPr lang="en-US" dirty="0"/>
          </a:p>
          <a:p>
            <a:r>
              <a:rPr lang="id-ID" dirty="0"/>
              <a:t>Respons terhadap sosialisasi dan pelatihan </a:t>
            </a:r>
            <a:r>
              <a:rPr lang="en-AU" dirty="0" err="1"/>
              <a:t>iSIKHNAS</a:t>
            </a:r>
            <a:r>
              <a:rPr lang="en-AU" dirty="0"/>
              <a:t> </a:t>
            </a:r>
            <a:r>
              <a:rPr lang="id-ID" dirty="0"/>
              <a:t>sebelumnya</a:t>
            </a:r>
            <a:endParaRPr lang="en-US" dirty="0"/>
          </a:p>
          <a:p>
            <a:r>
              <a:rPr lang="id-ID" dirty="0"/>
              <a:t>Provinsi mitra </a:t>
            </a:r>
            <a:r>
              <a:rPr lang="en-AU" dirty="0"/>
              <a:t>Program </a:t>
            </a:r>
            <a:r>
              <a:rPr lang="en-AU" dirty="0" smtClean="0"/>
              <a:t>AIPEID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44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/>
              <a:t> </a:t>
            </a:r>
            <a:r>
              <a:rPr lang="en-US" dirty="0" err="1" smtClean="0"/>
              <a:t>Replikasi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d-ID" dirty="0"/>
              <a:t>kabupaten yang mempunyai peluang keberhasilan terbaik dalam mengimplementasikan </a:t>
            </a:r>
            <a:r>
              <a:rPr lang="id-ID" dirty="0" err="1"/>
              <a:t>iSIKHNAS</a:t>
            </a:r>
            <a:r>
              <a:rPr lang="id-ID" dirty="0"/>
              <a:t>  dan mampu memberikan pendampingan ke kabupaten lain dalam implementasi </a:t>
            </a:r>
            <a:r>
              <a:rPr lang="id-ID" dirty="0" err="1"/>
              <a:t>iSIkHNAS</a:t>
            </a:r>
            <a:r>
              <a:rPr lang="id-ID" dirty="0"/>
              <a:t> lebih lanjut. </a:t>
            </a:r>
            <a:endParaRPr lang="en-US" sz="1800" dirty="0"/>
          </a:p>
          <a:p>
            <a:pPr lvl="0"/>
            <a:r>
              <a:rPr lang="id-ID" dirty="0"/>
              <a:t>Kabupaten terpilih harus memiliki</a:t>
            </a:r>
            <a:endParaRPr lang="en-US" sz="1800" dirty="0"/>
          </a:p>
          <a:p>
            <a:pPr lvl="1"/>
            <a:r>
              <a:rPr lang="id-ID" dirty="0"/>
              <a:t>Kandidat berkualitas untuk posisi koordinator kabupaten </a:t>
            </a:r>
            <a:endParaRPr lang="en-US" sz="1500" dirty="0"/>
          </a:p>
          <a:p>
            <a:pPr lvl="1"/>
            <a:r>
              <a:rPr lang="id-ID" dirty="0"/>
              <a:t>Dukungan yang kuat dari tingkat atas </a:t>
            </a:r>
            <a:r>
              <a:rPr lang="en-AU" dirty="0"/>
              <a:t>(</a:t>
            </a:r>
            <a:r>
              <a:rPr lang="en-AU" dirty="0" err="1"/>
              <a:t>Kepala</a:t>
            </a:r>
            <a:r>
              <a:rPr lang="en-AU" dirty="0"/>
              <a:t> </a:t>
            </a:r>
            <a:r>
              <a:rPr lang="en-AU" dirty="0" err="1"/>
              <a:t>Dinas</a:t>
            </a:r>
            <a:r>
              <a:rPr lang="en-AU" dirty="0"/>
              <a:t>)</a:t>
            </a:r>
            <a:r>
              <a:rPr lang="id-ID" dirty="0"/>
              <a:t> untuk pengimplementasian </a:t>
            </a:r>
            <a:r>
              <a:rPr lang="en-AU" dirty="0"/>
              <a:t> </a:t>
            </a:r>
            <a:r>
              <a:rPr lang="en-AU" dirty="0" err="1"/>
              <a:t>iSIKHNAS</a:t>
            </a:r>
            <a:endParaRPr lang="en-US" sz="1500" dirty="0"/>
          </a:p>
          <a:p>
            <a:pPr lvl="1"/>
            <a:r>
              <a:rPr lang="id-ID" dirty="0"/>
              <a:t>SDM yang mempunyai kemampuan yang baik </a:t>
            </a:r>
            <a:endParaRPr lang="en-US" sz="1500" dirty="0"/>
          </a:p>
          <a:p>
            <a:pPr lvl="1"/>
            <a:r>
              <a:rPr lang="id-ID" dirty="0"/>
              <a:t>Ketertarikan yang tinggi </a:t>
            </a:r>
            <a:endParaRPr lang="en-US" sz="1500" dirty="0"/>
          </a:p>
          <a:p>
            <a:pPr lvl="0"/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id-ID" dirty="0"/>
              <a:t>membantu kabupaten-kabupaten </a:t>
            </a:r>
            <a:r>
              <a:rPr lang="id-ID" dirty="0" smtClean="0"/>
              <a:t>lain </a:t>
            </a:r>
            <a:r>
              <a:rPr lang="id-ID" dirty="0"/>
              <a:t>di sekitarnya dalam pelatihan selanjutnya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17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3.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/>
              <a:t>Untuk membangun kapasitas koordinator </a:t>
            </a:r>
            <a:r>
              <a:rPr lang="id-ID" dirty="0" err="1"/>
              <a:t>iSIKHNAS</a:t>
            </a:r>
            <a:r>
              <a:rPr lang="id-ID" dirty="0"/>
              <a:t> di tingkat regional, provinsi, dan kabupaten/kota sehingga mereka dapat memberikan pelatihan </a:t>
            </a:r>
            <a:r>
              <a:rPr lang="id-ID" dirty="0" err="1" smtClean="0"/>
              <a:t>iSIKHNAS</a:t>
            </a:r>
            <a:r>
              <a:rPr lang="id-ID" dirty="0" smtClean="0"/>
              <a:t> </a:t>
            </a:r>
            <a:r>
              <a:rPr lang="id-ID" dirty="0"/>
              <a:t>dan menjalankan peran pendukung sebagai Koordinator </a:t>
            </a:r>
            <a:r>
              <a:rPr lang="id-ID" dirty="0" err="1"/>
              <a:t>iSIKHNAS</a:t>
            </a:r>
            <a:r>
              <a:rPr lang="id-ID" dirty="0"/>
              <a:t> secara </a:t>
            </a:r>
            <a:r>
              <a:rPr lang="id-ID" dirty="0" smtClean="0"/>
              <a:t>berkelanjutan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Pelaksanaan</a:t>
            </a:r>
            <a:endParaRPr lang="en-US" b="1" dirty="0"/>
          </a:p>
          <a:p>
            <a:r>
              <a:rPr lang="en-US" dirty="0" smtClean="0"/>
              <a:t>27-31 </a:t>
            </a:r>
            <a:r>
              <a:rPr lang="en-US" dirty="0" err="1" smtClean="0"/>
              <a:t>Oktober</a:t>
            </a:r>
            <a:r>
              <a:rPr lang="en-US" dirty="0" smtClean="0"/>
              <a:t> 2014</a:t>
            </a:r>
          </a:p>
          <a:p>
            <a:r>
              <a:rPr lang="en-US" dirty="0" smtClean="0"/>
              <a:t>Di 4 </a:t>
            </a:r>
            <a:r>
              <a:rPr lang="en-US" dirty="0" err="1" smtClean="0"/>
              <a:t>wilayah</a:t>
            </a:r>
            <a:r>
              <a:rPr lang="en-US" dirty="0" smtClean="0"/>
              <a:t>/regional</a:t>
            </a:r>
          </a:p>
          <a:p>
            <a:r>
              <a:rPr lang="en-US" dirty="0" err="1" smtClean="0"/>
              <a:t>Fasilitator</a:t>
            </a:r>
            <a:r>
              <a:rPr lang="en-US" dirty="0" smtClean="0"/>
              <a:t>: </a:t>
            </a:r>
            <a:r>
              <a:rPr lang="en-US" dirty="0" err="1"/>
              <a:t>P</a:t>
            </a:r>
            <a:r>
              <a:rPr lang="en-US" dirty="0" err="1" smtClean="0"/>
              <a:t>elatih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Champions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97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4.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Pelapor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/>
              <a:t>Untuk melatih staf teknis di tingkat kabupaten/kota dan para pelapor desa (</a:t>
            </a:r>
            <a:r>
              <a:rPr lang="id-ID" dirty="0" err="1"/>
              <a:t>pelsa</a:t>
            </a:r>
            <a:r>
              <a:rPr lang="id-ID" dirty="0"/>
              <a:t>) dalam penggunaan </a:t>
            </a:r>
            <a:r>
              <a:rPr lang="id-ID" dirty="0" err="1"/>
              <a:t>iSIKHNAS</a:t>
            </a:r>
            <a:r>
              <a:rPr lang="id-ID" dirty="0"/>
              <a:t> untuk pelaporan penyakit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November-</a:t>
            </a:r>
            <a:r>
              <a:rPr lang="en-US" dirty="0" err="1" smtClean="0"/>
              <a:t>Januari</a:t>
            </a:r>
            <a:r>
              <a:rPr lang="en-US" dirty="0" smtClean="0"/>
              <a:t>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Di 48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eplikasi</a:t>
            </a:r>
            <a:endParaRPr lang="en-US" dirty="0" smtClean="0"/>
          </a:p>
          <a:p>
            <a:r>
              <a:rPr lang="en-US" dirty="0" err="1" smtClean="0"/>
              <a:t>Fasilitator</a:t>
            </a:r>
            <a:r>
              <a:rPr lang="en-US" dirty="0" smtClean="0"/>
              <a:t>: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, </a:t>
            </a:r>
            <a:r>
              <a:rPr lang="en-US" dirty="0" err="1" smtClean="0"/>
              <a:t>Propinsi</a:t>
            </a:r>
            <a:r>
              <a:rPr lang="en-US" dirty="0" smtClean="0"/>
              <a:t> &amp; Regional</a:t>
            </a:r>
          </a:p>
        </p:txBody>
      </p:sp>
    </p:spTree>
    <p:extLst>
      <p:ext uri="{BB962C8B-B14F-4D97-AF65-F5344CB8AC3E}">
        <p14:creationId xmlns:p14="http://schemas.microsoft.com/office/powerpoint/2010/main" val="3353603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5.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Penyegaran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mandiri</a:t>
            </a:r>
            <a:endParaRPr lang="en-US" b="1" dirty="0" smtClean="0"/>
          </a:p>
          <a:p>
            <a:r>
              <a:rPr lang="en-US" dirty="0" err="1" smtClean="0"/>
              <a:t>Modul-modul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di wiki.isikhnas.com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r>
              <a:rPr lang="en-US" b="1" dirty="0" smtClean="0"/>
              <a:t> </a:t>
            </a:r>
            <a:r>
              <a:rPr lang="en-US" b="1" dirty="0" err="1" smtClean="0"/>
              <a:t>pelatihan</a:t>
            </a:r>
            <a:r>
              <a:rPr lang="en-US" b="1" dirty="0" smtClean="0"/>
              <a:t> </a:t>
            </a:r>
            <a:r>
              <a:rPr lang="en-US" b="1" dirty="0" err="1"/>
              <a:t>l</a:t>
            </a:r>
            <a:r>
              <a:rPr lang="en-US" b="1" dirty="0" err="1" smtClean="0"/>
              <a:t>anjutan</a:t>
            </a:r>
            <a:r>
              <a:rPr lang="en-US" b="1" dirty="0" smtClean="0"/>
              <a:t>/</a:t>
            </a:r>
            <a:r>
              <a:rPr lang="en-US" b="1" dirty="0" err="1" smtClean="0"/>
              <a:t>Penyegaran</a:t>
            </a:r>
            <a:endParaRPr lang="en-US" b="1" dirty="0" smtClean="0"/>
          </a:p>
          <a:p>
            <a:r>
              <a:rPr lang="en-US" dirty="0" err="1" smtClean="0"/>
              <a:t>Februari</a:t>
            </a:r>
            <a:r>
              <a:rPr lang="en-US" dirty="0" smtClean="0"/>
              <a:t> 2015 : </a:t>
            </a:r>
            <a:r>
              <a:rPr lang="en-US" dirty="0" err="1" smtClean="0"/>
              <a:t>Pelatihan</a:t>
            </a:r>
            <a:r>
              <a:rPr lang="en-US" dirty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difasilitasi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Champions /</a:t>
            </a:r>
            <a:r>
              <a:rPr lang="en-US" dirty="0" err="1" smtClean="0"/>
              <a:t>Pelatih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, </a:t>
            </a:r>
            <a:r>
              <a:rPr lang="en-US" dirty="0" err="1" smtClean="0"/>
              <a:t>berjenjang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regional, </a:t>
            </a:r>
            <a:r>
              <a:rPr lang="en-US" dirty="0" err="1" smtClean="0"/>
              <a:t>propinsi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89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11349</TotalTime>
  <Words>632</Words>
  <Application>Microsoft Office PowerPoint</Application>
  <PresentationFormat>Tampilan Layar (4:3)</PresentationFormat>
  <Paragraphs>182</Paragraphs>
  <Slides>16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16</vt:i4>
      </vt:variant>
    </vt:vector>
  </HeadingPairs>
  <TitlesOfParts>
    <vt:vector size="22" baseType="lpstr">
      <vt:lpstr>Arial Unicode MS</vt:lpstr>
      <vt:lpstr>Arial</vt:lpstr>
      <vt:lpstr>Calibri</vt:lpstr>
      <vt:lpstr>Tahoma</vt:lpstr>
      <vt:lpstr>Times New Roman</vt:lpstr>
      <vt:lpstr>Office Theme</vt:lpstr>
      <vt:lpstr> </vt:lpstr>
      <vt:lpstr>Rencana Replikasi Tahap Pertama Jadwal</vt:lpstr>
      <vt:lpstr>Tahap 1. Persiapan dan Perencanaan</vt:lpstr>
      <vt:lpstr>Tahap 2. Pemilihan Daerah Pilot (Tahap pertama) Replikasi iSIKHNAS</vt:lpstr>
      <vt:lpstr> Kriteria Pemilihan Propinsi Replikasi tahap pertama</vt:lpstr>
      <vt:lpstr>Kriteria Pemilihan Kabupaten Replikasi iSIKHNAS</vt:lpstr>
      <vt:lpstr>Tahap 3. Pelatihan Koordinator iSIKHNAS</vt:lpstr>
      <vt:lpstr>Tahap 4. Pelatihan iSIKHNAS untuk Petugas dan Pelapor Desa</vt:lpstr>
      <vt:lpstr>Tahap 5. Pelatihan Lanjutan dan Pelatihan Penyegaran bagi Koordinator iSIKHNAS</vt:lpstr>
      <vt:lpstr>Tahap 6. Pelatihan Modul Lanjutan untuk Petugas Dinas</vt:lpstr>
      <vt:lpstr>Tahap 7. Replikasi ke seluruh Indonesia</vt:lpstr>
      <vt:lpstr>Persiapan Pelatihan  iSIKHNAS Kabupaten</vt:lpstr>
      <vt:lpstr>Persiapan Pelatihan  iSIKHNAS Kabupaten</vt:lpstr>
      <vt:lpstr>Persiapan Pelatihan  iSIKHNAS Kabupaten</vt:lpstr>
      <vt:lpstr>Persiapan Pelatihan  iSIKHNAS Kabupaten</vt:lpstr>
      <vt:lpstr>Terima kasih…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91</cp:revision>
  <dcterms:created xsi:type="dcterms:W3CDTF">2013-03-15T18:03:41Z</dcterms:created>
  <dcterms:modified xsi:type="dcterms:W3CDTF">2014-10-23T05:09:29Z</dcterms:modified>
</cp:coreProperties>
</file>