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4" r:id="rId3"/>
    <p:sldId id="257" r:id="rId4"/>
    <p:sldId id="258" r:id="rId5"/>
    <p:sldId id="260" r:id="rId6"/>
    <p:sldId id="259" r:id="rId7"/>
    <p:sldId id="261" r:id="rId8"/>
    <p:sldId id="278" r:id="rId9"/>
    <p:sldId id="269" r:id="rId10"/>
    <p:sldId id="277" r:id="rId11"/>
    <p:sldId id="270" r:id="rId12"/>
    <p:sldId id="271" r:id="rId13"/>
    <p:sldId id="275" r:id="rId14"/>
    <p:sldId id="281" r:id="rId15"/>
    <p:sldId id="280" r:id="rId16"/>
    <p:sldId id="282" r:id="rId17"/>
    <p:sldId id="279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937" autoAdjust="0"/>
  </p:normalViewPr>
  <p:slideViewPr>
    <p:cSldViewPr>
      <p:cViewPr varScale="1">
        <p:scale>
          <a:sx n="51" d="100"/>
          <a:sy n="51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C6682-A8B2-4372-A47E-8D08F5981B13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216EC-5086-44C9-8292-96250F13B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71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Facilitator notes:</a:t>
            </a:r>
          </a:p>
          <a:p>
            <a:r>
              <a:rPr lang="en-AU" dirty="0" smtClean="0"/>
              <a:t>Timing: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Presentation:</a:t>
            </a:r>
            <a:r>
              <a:rPr lang="en-AU" baseline="0" dirty="0" smtClean="0"/>
              <a:t> 15min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Example/discussion: 30 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Presentation and sensitivity analysis Exercise: 20 min: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Discussion of exercise: 15 min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baseline="0" dirty="0" smtClean="0"/>
              <a:t>Final questions/discussion: 5-10 min</a:t>
            </a:r>
            <a:endParaRPr lang="en-US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216EC-5086-44C9-8292-96250F13B9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86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Timing:</a:t>
            </a:r>
          </a:p>
          <a:p>
            <a:r>
              <a:rPr lang="en-AU" dirty="0" smtClean="0"/>
              <a:t>Presentation &amp; discussion: 30 min</a:t>
            </a:r>
          </a:p>
          <a:p>
            <a:r>
              <a:rPr lang="en-AU" dirty="0" smtClean="0"/>
              <a:t>Exercise: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216EC-5086-44C9-8292-96250F13B9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59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216EC-5086-44C9-8292-96250F13B9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0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Key issues to identify from the results: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AU" dirty="0" smtClean="0"/>
              <a:t>estimated abortion rate and the expected sale price for the calf: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smtClean="0"/>
              <a:t>make a big difference to result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smtClean="0"/>
              <a:t>important to have reliable estimates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AU" dirty="0" smtClean="0"/>
              <a:t>mortality between birth and sale and rearing costs: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smtClean="0"/>
              <a:t>small effects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dirty="0" smtClean="0"/>
              <a:t>less important to have accurate data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216EC-5086-44C9-8292-96250F13B92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36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85A4-57F6-47DC-898E-6213CD054FC7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B0CF-275D-455A-A5F3-9705A9502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696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85A4-57F6-47DC-898E-6213CD054FC7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B0CF-275D-455A-A5F3-9705A9502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1349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85A4-57F6-47DC-898E-6213CD054FC7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B0CF-275D-455A-A5F3-9705A9502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481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85A4-57F6-47DC-898E-6213CD054FC7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B0CF-275D-455A-A5F3-9705A9502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4761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85A4-57F6-47DC-898E-6213CD054FC7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B0CF-275D-455A-A5F3-9705A9502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743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85A4-57F6-47DC-898E-6213CD054FC7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B0CF-275D-455A-A5F3-9705A9502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888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85A4-57F6-47DC-898E-6213CD054FC7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B0CF-275D-455A-A5F3-9705A9502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404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85A4-57F6-47DC-898E-6213CD054FC7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B0CF-275D-455A-A5F3-9705A9502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748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85A4-57F6-47DC-898E-6213CD054FC7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B0CF-275D-455A-A5F3-9705A9502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026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85A4-57F6-47DC-898E-6213CD054FC7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B0CF-275D-455A-A5F3-9705A9502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3642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85A4-57F6-47DC-898E-6213CD054FC7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B0CF-275D-455A-A5F3-9705A9502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089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885A4-57F6-47DC-898E-6213CD054FC7}" type="datetimeFigureOut">
              <a:rPr lang="en-AU" smtClean="0"/>
              <a:t>10/07/2014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4B0CF-275D-455A-A5F3-9705A9502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742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Using </a:t>
            </a:r>
            <a:r>
              <a:rPr lang="en-AU" dirty="0" err="1" smtClean="0"/>
              <a:t>iSIKHNAS</a:t>
            </a:r>
            <a:r>
              <a:rPr lang="en-AU" dirty="0" smtClean="0"/>
              <a:t> for Budget Advocacy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3.2 Estimating costs of disease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77012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9544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Sensitivity analysis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/>
              <a:t>A sensitivity analysis is used to test the importance of assumptions used in the analysis</a:t>
            </a:r>
            <a:r>
              <a:rPr lang="en-AU" dirty="0" smtClean="0"/>
              <a:t>.</a:t>
            </a:r>
          </a:p>
          <a:p>
            <a:pPr lvl="1"/>
            <a:r>
              <a:rPr lang="en-AU" dirty="0" smtClean="0"/>
              <a:t>shows </a:t>
            </a:r>
            <a:r>
              <a:rPr lang="en-AU" dirty="0"/>
              <a:t>how big an effect any errors in assumed values will have on the </a:t>
            </a:r>
            <a:r>
              <a:rPr lang="en-AU" dirty="0" smtClean="0"/>
              <a:t>answer you get</a:t>
            </a:r>
          </a:p>
          <a:p>
            <a:r>
              <a:rPr lang="en-AU" dirty="0" smtClean="0"/>
              <a:t>Process:</a:t>
            </a:r>
          </a:p>
          <a:p>
            <a:pPr lvl="1"/>
            <a:r>
              <a:rPr lang="en-AU" dirty="0"/>
              <a:t>Identify the assumed values for which you need to do the analysis (this should include ALL values that you are uncertain about)</a:t>
            </a:r>
          </a:p>
          <a:p>
            <a:pPr lvl="1"/>
            <a:r>
              <a:rPr lang="en-AU" dirty="0"/>
              <a:t>For each of these in turn enter an extreme minimum value (while all of the other inputs remain the same) and note the result. </a:t>
            </a:r>
            <a:endParaRPr lang="en-AU" dirty="0" smtClean="0"/>
          </a:p>
          <a:p>
            <a:pPr lvl="1"/>
            <a:r>
              <a:rPr lang="en-AU" dirty="0" smtClean="0"/>
              <a:t>Repeat </a:t>
            </a:r>
            <a:r>
              <a:rPr lang="en-AU" dirty="0"/>
              <a:t>this process for an extreme maximum value.</a:t>
            </a:r>
          </a:p>
          <a:p>
            <a:pPr lvl="1"/>
            <a:r>
              <a:rPr lang="en-AU" dirty="0"/>
              <a:t>Repeat for all of the other important variables identified.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54236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Exercise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08512"/>
          </a:xfrm>
        </p:spPr>
        <p:txBody>
          <a:bodyPr>
            <a:normAutofit fontScale="92500"/>
          </a:bodyPr>
          <a:lstStyle/>
          <a:p>
            <a:r>
              <a:rPr lang="en-AU" dirty="0" smtClean="0"/>
              <a:t>Bovine abortions:</a:t>
            </a:r>
          </a:p>
          <a:p>
            <a:pPr lvl="1"/>
            <a:r>
              <a:rPr lang="en-AU" dirty="0"/>
              <a:t>See </a:t>
            </a:r>
            <a:r>
              <a:rPr lang="en-AU" i="1" dirty="0"/>
              <a:t>Cost of disease examples-2.xlsx</a:t>
            </a:r>
            <a:r>
              <a:rPr lang="en-AU" dirty="0"/>
              <a:t>, worksheet </a:t>
            </a:r>
            <a:r>
              <a:rPr lang="en-AU" i="1" dirty="0"/>
              <a:t>Sensitivity analysis </a:t>
            </a:r>
            <a:r>
              <a:rPr lang="en-AU" dirty="0"/>
              <a:t>for details</a:t>
            </a:r>
          </a:p>
          <a:p>
            <a:pPr lvl="1"/>
            <a:r>
              <a:rPr lang="en-AU" dirty="0" smtClean="0"/>
              <a:t>Individually or in small groups</a:t>
            </a:r>
          </a:p>
          <a:p>
            <a:pPr lvl="1"/>
            <a:r>
              <a:rPr lang="en-AU" dirty="0" smtClean="0"/>
              <a:t>Table &amp; graph show results for varying:</a:t>
            </a:r>
          </a:p>
          <a:p>
            <a:pPr lvl="2"/>
            <a:r>
              <a:rPr lang="en-AU" dirty="0" smtClean="0"/>
              <a:t>abortion percentage</a:t>
            </a:r>
          </a:p>
          <a:p>
            <a:pPr lvl="2"/>
            <a:r>
              <a:rPr lang="en-AU" dirty="0"/>
              <a:t>expected </a:t>
            </a:r>
            <a:r>
              <a:rPr lang="en-AU" dirty="0" smtClean="0"/>
              <a:t>mortality in calves</a:t>
            </a:r>
            <a:endParaRPr lang="en-AU" dirty="0"/>
          </a:p>
          <a:p>
            <a:pPr lvl="2"/>
            <a:r>
              <a:rPr lang="en-AU" dirty="0" smtClean="0"/>
              <a:t>estimated sale price</a:t>
            </a:r>
          </a:p>
          <a:p>
            <a:pPr lvl="2"/>
            <a:r>
              <a:rPr lang="en-AU" dirty="0" smtClean="0"/>
              <a:t>rearing costs</a:t>
            </a:r>
          </a:p>
          <a:p>
            <a:pPr lvl="1"/>
            <a:r>
              <a:rPr lang="en-AU" dirty="0" smtClean="0"/>
              <a:t>One participant to show results and discuss findings</a:t>
            </a:r>
          </a:p>
        </p:txBody>
      </p:sp>
    </p:spTree>
    <p:extLst>
      <p:ext uri="{BB962C8B-B14F-4D97-AF65-F5344CB8AC3E}">
        <p14:creationId xmlns:p14="http://schemas.microsoft.com/office/powerpoint/2010/main" val="399357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What does the analysis tell </a:t>
            </a:r>
            <a:r>
              <a:rPr lang="en-AU" dirty="0" smtClean="0"/>
              <a:t>you?</a:t>
            </a:r>
          </a:p>
          <a:p>
            <a:r>
              <a:rPr lang="en-AU" dirty="0" smtClean="0"/>
              <a:t>Open example answer sheet (</a:t>
            </a:r>
            <a:r>
              <a:rPr lang="en-AU" i="1" dirty="0" smtClean="0"/>
              <a:t>Sensitivity analysis example</a:t>
            </a:r>
            <a:r>
              <a:rPr lang="en-AU" dirty="0" smtClean="0"/>
              <a:t>) if necessary</a:t>
            </a: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739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estimated abortion rate and the expected sale price for the calf:</a:t>
            </a:r>
          </a:p>
          <a:p>
            <a:pPr lvl="1"/>
            <a:r>
              <a:rPr lang="en-AU" dirty="0"/>
              <a:t>make a big difference to result </a:t>
            </a:r>
          </a:p>
          <a:p>
            <a:pPr lvl="1"/>
            <a:r>
              <a:rPr lang="en-AU" dirty="0"/>
              <a:t>important to have reliable estimates</a:t>
            </a:r>
          </a:p>
          <a:p>
            <a:r>
              <a:rPr lang="en-AU" dirty="0"/>
              <a:t>mortality between birth and sale and rearing costs: </a:t>
            </a:r>
          </a:p>
          <a:p>
            <a:pPr lvl="1"/>
            <a:r>
              <a:rPr lang="en-AU" dirty="0"/>
              <a:t>small effects</a:t>
            </a:r>
          </a:p>
          <a:p>
            <a:pPr lvl="1"/>
            <a:r>
              <a:rPr lang="en-AU" dirty="0"/>
              <a:t>less important to have accurate data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13122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Final discussion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Any final questions or comments?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18082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Session summary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To estimate losses due to disease:</a:t>
            </a:r>
          </a:p>
          <a:p>
            <a:pPr marL="914400" lvl="1" indent="-514350"/>
            <a:r>
              <a:rPr lang="en-AU" sz="2400" dirty="0" smtClean="0"/>
              <a:t>Obtain information about </a:t>
            </a:r>
            <a:r>
              <a:rPr lang="en-AU" sz="2400" dirty="0"/>
              <a:t>the affected production </a:t>
            </a:r>
            <a:r>
              <a:rPr lang="en-AU" sz="2400" dirty="0" smtClean="0"/>
              <a:t>system</a:t>
            </a:r>
            <a:endParaRPr lang="en-AU" sz="2400" dirty="0"/>
          </a:p>
          <a:p>
            <a:pPr marL="914400" lvl="1" indent="-514350"/>
            <a:r>
              <a:rPr lang="en-AU" sz="2400" dirty="0"/>
              <a:t>Calculate the </a:t>
            </a:r>
            <a:r>
              <a:rPr lang="en-AU" sz="2400" dirty="0" smtClean="0"/>
              <a:t>unit loss from disease </a:t>
            </a:r>
            <a:r>
              <a:rPr lang="en-AU" sz="2400" dirty="0"/>
              <a:t>for each affected </a:t>
            </a:r>
            <a:r>
              <a:rPr lang="en-AU" sz="2400" dirty="0" smtClean="0"/>
              <a:t>farm </a:t>
            </a:r>
            <a:r>
              <a:rPr lang="en-AU" sz="2400" dirty="0"/>
              <a:t>or </a:t>
            </a:r>
            <a:r>
              <a:rPr lang="en-AU" sz="2400" dirty="0" smtClean="0"/>
              <a:t>animal</a:t>
            </a:r>
            <a:endParaRPr lang="en-AU" sz="2400" dirty="0"/>
          </a:p>
          <a:p>
            <a:pPr marL="914400" lvl="1" indent="-514350"/>
            <a:r>
              <a:rPr lang="en-AU" sz="2400" dirty="0"/>
              <a:t>Estimate the number of affected farms (or animals) </a:t>
            </a:r>
          </a:p>
          <a:p>
            <a:pPr marL="914400" lvl="1" indent="-514350"/>
            <a:r>
              <a:rPr lang="en-AU" sz="2400" dirty="0"/>
              <a:t>Calculate the total annual </a:t>
            </a:r>
            <a:r>
              <a:rPr lang="en-AU" sz="2400" dirty="0" smtClean="0"/>
              <a:t>loss</a:t>
            </a:r>
          </a:p>
          <a:p>
            <a:r>
              <a:rPr lang="en-AU" dirty="0" smtClean="0"/>
              <a:t>Undertake a sensitivity analysis</a:t>
            </a:r>
            <a:endParaRPr lang="en-AU" dirty="0"/>
          </a:p>
          <a:p>
            <a:pPr marL="914400" lvl="1" indent="-514350"/>
            <a:r>
              <a:rPr lang="en-AU" sz="2400" dirty="0" smtClean="0"/>
              <a:t>Try high and low values for uncertain inputs to see what effect the change has</a:t>
            </a:r>
          </a:p>
          <a:p>
            <a:pPr marL="914400" lvl="1" indent="-514350"/>
            <a:r>
              <a:rPr lang="en-AU" sz="2400" dirty="0" smtClean="0"/>
              <a:t>If results change a lot when the input value changes that input has a big influence and is important to have reliable estimates</a:t>
            </a:r>
            <a:endParaRPr lang="en-AU" sz="24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9285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Additional exercise or homework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Only if there is time or if participants wish to do some homework</a:t>
            </a:r>
          </a:p>
          <a:p>
            <a:r>
              <a:rPr lang="en-AU" dirty="0"/>
              <a:t>Singly or in small groups</a:t>
            </a:r>
          </a:p>
          <a:p>
            <a:r>
              <a:rPr lang="en-AU" dirty="0"/>
              <a:t>Work through example:</a:t>
            </a:r>
          </a:p>
          <a:p>
            <a:pPr lvl="1"/>
            <a:r>
              <a:rPr lang="en-AU" dirty="0" err="1"/>
              <a:t>Helminthiasis</a:t>
            </a:r>
            <a:r>
              <a:rPr lang="en-AU" dirty="0"/>
              <a:t>: in </a:t>
            </a:r>
            <a:r>
              <a:rPr lang="en-AU" i="1" dirty="0"/>
              <a:t>Cost of disease examples-2.xlsx</a:t>
            </a:r>
            <a:r>
              <a:rPr lang="en-AU" dirty="0"/>
              <a:t>, worksheet </a:t>
            </a:r>
            <a:r>
              <a:rPr lang="en-AU" i="1" dirty="0" err="1"/>
              <a:t>Helminthiasis</a:t>
            </a:r>
            <a:r>
              <a:rPr lang="en-AU" i="1" dirty="0"/>
              <a:t> (cattle)</a:t>
            </a:r>
            <a:endParaRPr lang="en-AU" dirty="0"/>
          </a:p>
          <a:p>
            <a:r>
              <a:rPr lang="en-AU" dirty="0"/>
              <a:t>Enter values that you think are appropriate for your area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8859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General discussion of result:</a:t>
            </a:r>
          </a:p>
          <a:p>
            <a:pPr lvl="1"/>
            <a:r>
              <a:rPr lang="en-AU" dirty="0" smtClean="0"/>
              <a:t>What was the cost of </a:t>
            </a:r>
            <a:r>
              <a:rPr lang="en-AU" dirty="0" err="1" smtClean="0"/>
              <a:t>helminthiasis</a:t>
            </a:r>
            <a:r>
              <a:rPr lang="en-AU" dirty="0" smtClean="0"/>
              <a:t>?</a:t>
            </a:r>
          </a:p>
          <a:p>
            <a:pPr lvl="1"/>
            <a:r>
              <a:rPr lang="en-AU" dirty="0" smtClean="0"/>
              <a:t>Who is this affecting?</a:t>
            </a:r>
          </a:p>
          <a:p>
            <a:pPr lvl="1"/>
            <a:r>
              <a:rPr lang="en-AU" dirty="0" smtClean="0"/>
              <a:t>Is it worth spending money to reduce this cost?</a:t>
            </a:r>
          </a:p>
          <a:p>
            <a:pPr lvl="1"/>
            <a:r>
              <a:rPr lang="en-AU" dirty="0" smtClean="0"/>
              <a:t>What would you recommend to reduce the cost of </a:t>
            </a:r>
            <a:r>
              <a:rPr lang="en-AU" dirty="0" err="1" smtClean="0"/>
              <a:t>helminthiasis</a:t>
            </a:r>
            <a:r>
              <a:rPr lang="en-AU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44368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Objective for this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At the end of this session you should be able to:</a:t>
            </a:r>
          </a:p>
          <a:p>
            <a:pPr lvl="1"/>
            <a:r>
              <a:rPr lang="en-AU" dirty="0" smtClean="0"/>
              <a:t>Estimate the overall losses (economic impact) due to disease in a population</a:t>
            </a:r>
          </a:p>
          <a:p>
            <a:pPr lvl="1"/>
            <a:r>
              <a:rPr lang="en-AU" dirty="0" smtClean="0"/>
              <a:t>Undertake a simple sensitivity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943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Estimating the cost of disease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/>
              <a:t>Identify the affected production system or systems and obtain production and economic information for these </a:t>
            </a:r>
            <a:r>
              <a:rPr lang="en-AU" dirty="0" smtClean="0"/>
              <a:t>systems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AU" dirty="0"/>
              <a:t>Calculate the </a:t>
            </a:r>
            <a:r>
              <a:rPr lang="en-AU" dirty="0" smtClean="0"/>
              <a:t>“unit cost” </a:t>
            </a:r>
            <a:r>
              <a:rPr lang="en-AU" dirty="0"/>
              <a:t>of disease for each affected production </a:t>
            </a:r>
            <a:r>
              <a:rPr lang="en-AU" dirty="0" smtClean="0"/>
              <a:t>system. This is the loss incurred for each affected animal or farm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AU" dirty="0" smtClean="0"/>
              <a:t>Estimate </a:t>
            </a:r>
            <a:r>
              <a:rPr lang="en-AU" dirty="0"/>
              <a:t>the number of affected farms (or animals) in each production system within the area of interest.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AU" dirty="0"/>
              <a:t>Calculate the total annual cost based on the production systems </a:t>
            </a:r>
            <a:r>
              <a:rPr lang="en-AU" dirty="0" smtClean="0"/>
              <a:t>and estimated </a:t>
            </a:r>
            <a:r>
              <a:rPr lang="en-AU" dirty="0"/>
              <a:t>number of </a:t>
            </a:r>
            <a:r>
              <a:rPr lang="en-AU" dirty="0" smtClean="0"/>
              <a:t>farms or animals </a:t>
            </a:r>
            <a:r>
              <a:rPr lang="en-AU" dirty="0"/>
              <a:t>affected in each area of interest</a:t>
            </a:r>
          </a:p>
          <a:p>
            <a:pPr marL="514350" indent="-514350">
              <a:buFont typeface="+mj-lt"/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9226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Step 1: </a:t>
            </a:r>
            <a:br>
              <a:rPr lang="en-AU" dirty="0" smtClean="0"/>
            </a:br>
            <a:r>
              <a:rPr lang="en-AU" dirty="0" smtClean="0"/>
              <a:t>Identify affected production system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sz="3200" dirty="0"/>
              <a:t>Identify the affected production </a:t>
            </a:r>
            <a:r>
              <a:rPr lang="en-AU" sz="3200" dirty="0" smtClean="0"/>
              <a:t>systems </a:t>
            </a:r>
            <a:r>
              <a:rPr lang="en-AU" sz="3200" dirty="0"/>
              <a:t>and obtain production and economic information for these systems</a:t>
            </a:r>
          </a:p>
          <a:p>
            <a:pPr marL="742950" lvl="2" indent="-342900"/>
            <a:r>
              <a:rPr lang="en-AU" dirty="0" smtClean="0"/>
              <a:t>For </a:t>
            </a:r>
            <a:r>
              <a:rPr lang="en-AU" dirty="0"/>
              <a:t>example, chickens (layer, broiler, native), cattle breeding, sheep/goats, pigs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sz="3200" dirty="0"/>
              <a:t>Obtain data on average levels of production and costs, such as:</a:t>
            </a:r>
          </a:p>
          <a:p>
            <a:pPr lvl="1"/>
            <a:r>
              <a:rPr lang="en-AU" dirty="0" smtClean="0"/>
              <a:t>Production </a:t>
            </a:r>
            <a:r>
              <a:rPr lang="en-AU" dirty="0"/>
              <a:t>system details, farm sizes, normal mortality rates, reproduction rates, etc.</a:t>
            </a:r>
          </a:p>
          <a:p>
            <a:pPr lvl="1"/>
            <a:r>
              <a:rPr lang="en-AU" dirty="0"/>
              <a:t>Animal population data including age groupings etc.</a:t>
            </a:r>
          </a:p>
          <a:p>
            <a:pPr lvl="1"/>
            <a:r>
              <a:rPr lang="en-AU" dirty="0"/>
              <a:t>Average </a:t>
            </a:r>
            <a:r>
              <a:rPr lang="en-AU" dirty="0" smtClean="0"/>
              <a:t>type and volume of products </a:t>
            </a:r>
            <a:r>
              <a:rPr lang="en-AU" dirty="0"/>
              <a:t>produced per cycle or year</a:t>
            </a:r>
          </a:p>
          <a:p>
            <a:pPr lvl="1"/>
            <a:r>
              <a:rPr lang="en-AU" dirty="0"/>
              <a:t>Average prices received for products</a:t>
            </a:r>
          </a:p>
          <a:p>
            <a:pPr lvl="1"/>
            <a:r>
              <a:rPr lang="en-AU" dirty="0"/>
              <a:t>Average prices for major costs for the production system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6083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Step 2:</a:t>
            </a:r>
            <a:br>
              <a:rPr lang="en-AU" dirty="0" smtClean="0"/>
            </a:br>
            <a:r>
              <a:rPr lang="en-AU" dirty="0" smtClean="0"/>
              <a:t>How many are affected?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Estimate the number of affected farms (or animals) in each production system within the area of interest</a:t>
            </a:r>
          </a:p>
          <a:p>
            <a:pPr lvl="0"/>
            <a:r>
              <a:rPr lang="en-AU" dirty="0" smtClean="0"/>
              <a:t>This depends on:</a:t>
            </a:r>
          </a:p>
          <a:p>
            <a:pPr lvl="1"/>
            <a:r>
              <a:rPr lang="en-AU" dirty="0" smtClean="0"/>
              <a:t>The estimate number of animals or farms in the area of interest and</a:t>
            </a:r>
          </a:p>
          <a:p>
            <a:pPr lvl="1"/>
            <a:r>
              <a:rPr lang="en-AU" dirty="0" smtClean="0"/>
              <a:t>The estimated proportion of animals or farms affected (prevalence of disease)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2581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AU" dirty="0"/>
              <a:t>Step 3:</a:t>
            </a:r>
            <a:br>
              <a:rPr lang="en-AU" dirty="0"/>
            </a:br>
            <a:r>
              <a:rPr lang="en-AU" dirty="0"/>
              <a:t>Calculate </a:t>
            </a:r>
            <a:r>
              <a:rPr lang="en-AU" dirty="0" smtClean="0"/>
              <a:t>unit cost of disease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AU" dirty="0" smtClean="0"/>
              <a:t>Calculate the cost of disease for each affected </a:t>
            </a:r>
            <a:r>
              <a:rPr lang="en-AU" dirty="0" smtClean="0"/>
              <a:t>farm </a:t>
            </a:r>
            <a:r>
              <a:rPr lang="en-AU" dirty="0" smtClean="0"/>
              <a:t>or </a:t>
            </a:r>
            <a:r>
              <a:rPr lang="en-AU" dirty="0" smtClean="0"/>
              <a:t>animal</a:t>
            </a:r>
            <a:endParaRPr lang="en-AU" dirty="0" smtClean="0"/>
          </a:p>
          <a:p>
            <a:pPr lvl="0"/>
            <a:r>
              <a:rPr lang="en-AU" dirty="0" smtClean="0"/>
              <a:t>This includes costs due to direct and indirect effects of disease:</a:t>
            </a:r>
          </a:p>
          <a:p>
            <a:pPr lvl="1"/>
            <a:r>
              <a:rPr lang="en-AU" dirty="0" smtClean="0"/>
              <a:t>Mortality </a:t>
            </a:r>
            <a:r>
              <a:rPr lang="en-AU" dirty="0"/>
              <a:t>estimates – how many or what proportion of animals die from a disease?</a:t>
            </a:r>
          </a:p>
          <a:p>
            <a:pPr lvl="1"/>
            <a:r>
              <a:rPr lang="en-AU" dirty="0"/>
              <a:t>Morbidity estimates and the effects on production or price</a:t>
            </a:r>
          </a:p>
          <a:p>
            <a:pPr lvl="1"/>
            <a:r>
              <a:rPr lang="en-AU" dirty="0"/>
              <a:t>Disease frequency or prevalence of a disease within an area of interest</a:t>
            </a:r>
          </a:p>
          <a:p>
            <a:pPr lvl="1"/>
            <a:r>
              <a:rPr lang="en-AU" dirty="0"/>
              <a:t>The time period required for a farm to return to the level of  production prior to the disease (foregone income)</a:t>
            </a:r>
          </a:p>
          <a:p>
            <a:pPr lvl="1"/>
            <a:r>
              <a:rPr lang="en-AU" dirty="0"/>
              <a:t>Other possible indirect effects of disease</a:t>
            </a:r>
          </a:p>
          <a:p>
            <a:pPr lvl="0"/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48321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Step 4:</a:t>
            </a:r>
            <a:br>
              <a:rPr lang="en-AU" dirty="0" smtClean="0"/>
            </a:br>
            <a:r>
              <a:rPr lang="en-AU" dirty="0" smtClean="0"/>
              <a:t>Calculate the total annual loss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Calculate the total annual cost based on the production systems and estimated number of farms or animals affected in each area of interest</a:t>
            </a:r>
          </a:p>
          <a:p>
            <a:r>
              <a:rPr lang="en-AU" dirty="0" smtClean="0"/>
              <a:t>Total cost = number of affected farms (animals) X unit cost per affected farm (or animal)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5960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Work through abortion example on screen:</a:t>
            </a:r>
          </a:p>
          <a:p>
            <a:pPr lvl="1"/>
            <a:r>
              <a:rPr lang="en-AU" dirty="0" smtClean="0"/>
              <a:t>Open </a:t>
            </a:r>
            <a:r>
              <a:rPr lang="en-AU" i="1" dirty="0" smtClean="0"/>
              <a:t>3.2 </a:t>
            </a:r>
            <a:r>
              <a:rPr lang="en-AU" i="1" dirty="0"/>
              <a:t>Cost of disease </a:t>
            </a:r>
            <a:r>
              <a:rPr lang="en-AU" i="1" dirty="0" smtClean="0"/>
              <a:t>examples-2.xlsx</a:t>
            </a:r>
            <a:r>
              <a:rPr lang="en-AU" dirty="0"/>
              <a:t>, worksheet </a:t>
            </a:r>
            <a:r>
              <a:rPr lang="en-AU" i="1" dirty="0"/>
              <a:t>Abortions (cattle</a:t>
            </a:r>
            <a:r>
              <a:rPr lang="en-AU" i="1" dirty="0" smtClean="0"/>
              <a:t>)</a:t>
            </a:r>
            <a:endParaRPr lang="en-AU" dirty="0" smtClean="0"/>
          </a:p>
          <a:p>
            <a:pPr lvl="1"/>
            <a:r>
              <a:rPr lang="en-AU" dirty="0" smtClean="0"/>
              <a:t>Discuss what each cell means and participants to provide appropriate values for orange highlighted cells</a:t>
            </a:r>
          </a:p>
          <a:p>
            <a:pPr lvl="1"/>
            <a:r>
              <a:rPr lang="en-AU" dirty="0" smtClean="0"/>
              <a:t>Discuss the final result – what does it mean?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9292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 and questions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Is this a problem that is worth trying to do something about?</a:t>
            </a:r>
          </a:p>
          <a:p>
            <a:r>
              <a:rPr lang="en-AU" dirty="0" smtClean="0"/>
              <a:t>What could you do to try and improve?</a:t>
            </a:r>
          </a:p>
          <a:p>
            <a:r>
              <a:rPr lang="en-AU" dirty="0" smtClean="0"/>
              <a:t>What would happen if different values are used?</a:t>
            </a:r>
          </a:p>
          <a:p>
            <a:r>
              <a:rPr lang="en-AU" dirty="0" smtClean="0"/>
              <a:t>Try some different values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47989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991</Words>
  <Application>Microsoft Office PowerPoint</Application>
  <PresentationFormat>On-screen Show (4:3)</PresentationFormat>
  <Paragraphs>118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Using iSIKHNAS for Budget Advocacy</vt:lpstr>
      <vt:lpstr>Objective for this session</vt:lpstr>
      <vt:lpstr>Estimating the cost of disease</vt:lpstr>
      <vt:lpstr>Step 1:  Identify affected production system</vt:lpstr>
      <vt:lpstr>Step 2: How many are affected?</vt:lpstr>
      <vt:lpstr>Step 3: Calculate unit cost of disease</vt:lpstr>
      <vt:lpstr>Step 4: Calculate the total annual loss</vt:lpstr>
      <vt:lpstr>Example</vt:lpstr>
      <vt:lpstr>Discussion and questions</vt:lpstr>
      <vt:lpstr>PowerPoint Presentation</vt:lpstr>
      <vt:lpstr>Sensitivity analysis</vt:lpstr>
      <vt:lpstr>Exercise</vt:lpstr>
      <vt:lpstr>Discussion</vt:lpstr>
      <vt:lpstr>Key issues</vt:lpstr>
      <vt:lpstr>Final discussion</vt:lpstr>
      <vt:lpstr>Session summary</vt:lpstr>
      <vt:lpstr>Additional exercise or homework</vt:lpstr>
      <vt:lpstr>Discussion</vt:lpstr>
    </vt:vector>
  </TitlesOfParts>
  <Company>Ausvet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iSIKHNAS for Budget Advocacy</dc:title>
  <dc:creator>Evan Sergeant</dc:creator>
  <cp:lastModifiedBy>Evan Sergeant</cp:lastModifiedBy>
  <cp:revision>37</cp:revision>
  <dcterms:created xsi:type="dcterms:W3CDTF">2014-05-13T04:19:06Z</dcterms:created>
  <dcterms:modified xsi:type="dcterms:W3CDTF">2014-07-10T05:59:33Z</dcterms:modified>
</cp:coreProperties>
</file>