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65" r:id="rId3"/>
    <p:sldId id="266" r:id="rId4"/>
    <p:sldId id="267" r:id="rId5"/>
    <p:sldId id="258" r:id="rId6"/>
    <p:sldId id="271" r:id="rId7"/>
    <p:sldId id="293" r:id="rId8"/>
    <p:sldId id="294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77" r:id="rId22"/>
    <p:sldId id="278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75" autoAdjust="0"/>
  </p:normalViewPr>
  <p:slideViewPr>
    <p:cSldViewPr snapToObjects="1">
      <p:cViewPr>
        <p:scale>
          <a:sx n="80" d="100"/>
          <a:sy n="80" d="100"/>
        </p:scale>
        <p:origin x="-152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J:\sync\Projects\DAFF\iSIKHNAS\MIlestoneReport_FieldEpiTraining\Village%20FMD%20results_Session8_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'Example epi curves'!$C$4</c:f>
              <c:strCache>
                <c:ptCount val="1"/>
                <c:pt idx="0">
                  <c:v>Epidemic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dk1"/>
              </a:solidFill>
            </a:ln>
            <a:effectLst/>
          </c:spPr>
          <c:invertIfNegative val="0"/>
          <c:val>
            <c:numRef>
              <c:f>'Example epi curves'!$C$5:$C$34</c:f>
              <c:numCache>
                <c:formatCode>General</c:formatCode>
                <c:ptCount val="3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  <c:pt idx="4">
                  <c:v>70</c:v>
                </c:pt>
                <c:pt idx="5">
                  <c:v>92</c:v>
                </c:pt>
                <c:pt idx="6">
                  <c:v>105</c:v>
                </c:pt>
                <c:pt idx="7">
                  <c:v>102</c:v>
                </c:pt>
                <c:pt idx="8">
                  <c:v>90</c:v>
                </c:pt>
                <c:pt idx="9">
                  <c:v>79</c:v>
                </c:pt>
                <c:pt idx="10">
                  <c:v>76</c:v>
                </c:pt>
                <c:pt idx="11">
                  <c:v>64</c:v>
                </c:pt>
                <c:pt idx="12">
                  <c:v>58</c:v>
                </c:pt>
                <c:pt idx="13">
                  <c:v>50</c:v>
                </c:pt>
                <c:pt idx="14">
                  <c:v>56</c:v>
                </c:pt>
                <c:pt idx="15">
                  <c:v>49</c:v>
                </c:pt>
                <c:pt idx="16">
                  <c:v>48</c:v>
                </c:pt>
                <c:pt idx="17">
                  <c:v>49</c:v>
                </c:pt>
                <c:pt idx="18">
                  <c:v>38</c:v>
                </c:pt>
                <c:pt idx="19">
                  <c:v>46</c:v>
                </c:pt>
                <c:pt idx="20">
                  <c:v>45</c:v>
                </c:pt>
                <c:pt idx="21">
                  <c:v>35</c:v>
                </c:pt>
                <c:pt idx="22">
                  <c:v>32</c:v>
                </c:pt>
                <c:pt idx="23">
                  <c:v>34</c:v>
                </c:pt>
                <c:pt idx="24">
                  <c:v>36</c:v>
                </c:pt>
                <c:pt idx="25">
                  <c:v>34</c:v>
                </c:pt>
                <c:pt idx="26">
                  <c:v>30</c:v>
                </c:pt>
                <c:pt idx="27">
                  <c:v>24</c:v>
                </c:pt>
                <c:pt idx="28">
                  <c:v>20</c:v>
                </c:pt>
                <c:pt idx="29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2997632"/>
        <c:axId val="192999808"/>
      </c:barChart>
      <c:catAx>
        <c:axId val="192997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Time (days)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99808"/>
        <c:crosses val="autoZero"/>
        <c:auto val="1"/>
        <c:lblAlgn val="ctr"/>
        <c:lblOffset val="100"/>
        <c:noMultiLvlLbl val="0"/>
      </c:catAx>
      <c:valAx>
        <c:axId val="1929998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cases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dk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9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(2)'!$S$32</c:f>
              <c:strCache>
                <c:ptCount val="1"/>
                <c:pt idx="0">
                  <c:v>% beef</c:v>
                </c:pt>
              </c:strCache>
            </c:strRef>
          </c:tx>
          <c:invertIfNegative val="0"/>
          <c:cat>
            <c:strRef>
              <c:f>'Sheet1 (2)'!$P$33:$P$39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(2)'!$S$33:$S$39</c:f>
              <c:numCache>
                <c:formatCode>0%</c:formatCode>
                <c:ptCount val="7"/>
                <c:pt idx="0">
                  <c:v>6.0975609756097563E-3</c:v>
                </c:pt>
                <c:pt idx="1">
                  <c:v>9.1463414634146339E-2</c:v>
                </c:pt>
                <c:pt idx="2">
                  <c:v>0.12195121951219512</c:v>
                </c:pt>
                <c:pt idx="3">
                  <c:v>9.1463414634146339E-2</c:v>
                </c:pt>
                <c:pt idx="4">
                  <c:v>3.048780487804878E-2</c:v>
                </c:pt>
                <c:pt idx="5">
                  <c:v>1.2195121951219513E-2</c:v>
                </c:pt>
                <c:pt idx="6">
                  <c:v>6.0975609756097563E-3</c:v>
                </c:pt>
              </c:numCache>
            </c:numRef>
          </c:val>
        </c:ser>
        <c:ser>
          <c:idx val="1"/>
          <c:order val="1"/>
          <c:tx>
            <c:strRef>
              <c:f>'Sheet1 (2)'!$V$32</c:f>
              <c:strCache>
                <c:ptCount val="1"/>
                <c:pt idx="0">
                  <c:v>% buffalo</c:v>
                </c:pt>
              </c:strCache>
            </c:strRef>
          </c:tx>
          <c:invertIfNegative val="0"/>
          <c:cat>
            <c:strRef>
              <c:f>'Sheet1 (2)'!$P$33:$P$39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(2)'!$V$33:$V$39</c:f>
              <c:numCache>
                <c:formatCode>0%</c:formatCode>
                <c:ptCount val="7"/>
                <c:pt idx="0">
                  <c:v>0</c:v>
                </c:pt>
                <c:pt idx="1">
                  <c:v>0.09</c:v>
                </c:pt>
                <c:pt idx="2">
                  <c:v>0.22</c:v>
                </c:pt>
                <c:pt idx="3">
                  <c:v>0.11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036736"/>
        <c:axId val="264038272"/>
      </c:barChart>
      <c:catAx>
        <c:axId val="26403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64038272"/>
        <c:crosses val="autoZero"/>
        <c:auto val="1"/>
        <c:lblAlgn val="ctr"/>
        <c:lblOffset val="100"/>
        <c:noMultiLvlLbl val="0"/>
      </c:catAx>
      <c:valAx>
        <c:axId val="264038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403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68770862240947"/>
          <c:y val="3.2356522445003651E-2"/>
          <c:w val="0.78502878223024675"/>
          <c:h val="0.67361822040286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Point source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dk1"/>
              </a:solidFill>
            </a:ln>
            <a:effectLst/>
          </c:spPr>
          <c:invertIfNegative val="0"/>
          <c:val>
            <c:numRef>
              <c:f>Sheet3!$C$5:$C$34</c:f>
              <c:numCache>
                <c:formatCode>General</c:formatCode>
                <c:ptCount val="3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70</c:v>
                </c:pt>
                <c:pt idx="6">
                  <c:v>105</c:v>
                </c:pt>
                <c:pt idx="7">
                  <c:v>102</c:v>
                </c:pt>
                <c:pt idx="8">
                  <c:v>65</c:v>
                </c:pt>
                <c:pt idx="9">
                  <c:v>40</c:v>
                </c:pt>
                <c:pt idx="10">
                  <c:v>35</c:v>
                </c:pt>
                <c:pt idx="11">
                  <c:v>10</c:v>
                </c:pt>
                <c:pt idx="12">
                  <c:v>5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3597440"/>
        <c:axId val="193599360"/>
      </c:barChart>
      <c:catAx>
        <c:axId val="193597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Time</a:t>
                </a:r>
                <a:r>
                  <a:rPr lang="en-AU" baseline="0"/>
                  <a:t> (days)</a:t>
                </a:r>
                <a:endParaRPr lang="en-A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99360"/>
        <c:crosses val="autoZero"/>
        <c:auto val="1"/>
        <c:lblAlgn val="ctr"/>
        <c:lblOffset val="100"/>
        <c:noMultiLvlLbl val="0"/>
      </c:catAx>
      <c:valAx>
        <c:axId val="19359936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 of cases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dk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388459930159688"/>
          <c:y val="3.4561056105610562E-2"/>
          <c:w val="0.78014627700921646"/>
          <c:h val="0.8408230555338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Sheet3!$D$4</c:f>
              <c:strCache>
                <c:ptCount val="1"/>
                <c:pt idx="0">
                  <c:v>Endemic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dk1"/>
              </a:solidFill>
            </a:ln>
            <a:effectLst/>
          </c:spPr>
          <c:invertIfNegative val="0"/>
          <c:val>
            <c:numRef>
              <c:f>Sheet3!$D$5:$D$34</c:f>
              <c:numCache>
                <c:formatCode>General</c:formatCode>
                <c:ptCount val="30"/>
                <c:pt idx="0">
                  <c:v>42</c:v>
                </c:pt>
                <c:pt idx="1">
                  <c:v>40</c:v>
                </c:pt>
                <c:pt idx="2">
                  <c:v>35</c:v>
                </c:pt>
                <c:pt idx="3">
                  <c:v>37</c:v>
                </c:pt>
                <c:pt idx="4">
                  <c:v>45</c:v>
                </c:pt>
                <c:pt idx="5">
                  <c:v>44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38</c:v>
                </c:pt>
                <c:pt idx="10">
                  <c:v>34</c:v>
                </c:pt>
                <c:pt idx="11">
                  <c:v>32</c:v>
                </c:pt>
                <c:pt idx="12">
                  <c:v>33</c:v>
                </c:pt>
                <c:pt idx="13">
                  <c:v>35</c:v>
                </c:pt>
                <c:pt idx="14">
                  <c:v>32</c:v>
                </c:pt>
                <c:pt idx="15">
                  <c:v>34</c:v>
                </c:pt>
                <c:pt idx="16">
                  <c:v>42</c:v>
                </c:pt>
                <c:pt idx="17">
                  <c:v>38</c:v>
                </c:pt>
                <c:pt idx="18">
                  <c:v>45</c:v>
                </c:pt>
                <c:pt idx="19">
                  <c:v>35</c:v>
                </c:pt>
                <c:pt idx="20">
                  <c:v>20</c:v>
                </c:pt>
                <c:pt idx="21">
                  <c:v>24</c:v>
                </c:pt>
                <c:pt idx="22">
                  <c:v>37</c:v>
                </c:pt>
                <c:pt idx="23">
                  <c:v>45</c:v>
                </c:pt>
                <c:pt idx="24">
                  <c:v>44</c:v>
                </c:pt>
                <c:pt idx="25">
                  <c:v>35</c:v>
                </c:pt>
                <c:pt idx="26">
                  <c:v>42</c:v>
                </c:pt>
                <c:pt idx="27">
                  <c:v>45</c:v>
                </c:pt>
                <c:pt idx="28">
                  <c:v>38</c:v>
                </c:pt>
                <c:pt idx="29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93730048"/>
        <c:axId val="193731968"/>
      </c:barChart>
      <c:catAx>
        <c:axId val="193730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Time</a:t>
                </a:r>
                <a:r>
                  <a:rPr lang="en-AU" baseline="0"/>
                  <a:t> (days)</a:t>
                </a:r>
                <a:endParaRPr lang="en-A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dk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731968"/>
        <c:crosses val="autoZero"/>
        <c:auto val="1"/>
        <c:lblAlgn val="ctr"/>
        <c:lblOffset val="100"/>
        <c:noMultiLvlLbl val="0"/>
      </c:catAx>
      <c:valAx>
        <c:axId val="19373196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Number</a:t>
                </a:r>
                <a:r>
                  <a:rPr lang="en-AU" baseline="0"/>
                  <a:t> of cases</a:t>
                </a:r>
                <a:endParaRPr lang="en-A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dk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7300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'Sheet1 (2)'!$C$3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1"/>
          <c:tx>
            <c:strRef>
              <c:f>'Sheet1 (2)'!$D$3</c:f>
              <c:strCache>
                <c:ptCount val="1"/>
                <c:pt idx="0">
                  <c:v>Buffalo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(2)'!$D$4:$D$10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321728"/>
        <c:axId val="205323264"/>
      </c:barChart>
      <c:catAx>
        <c:axId val="2053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3264"/>
        <c:crosses val="autoZero"/>
        <c:auto val="1"/>
        <c:lblAlgn val="ctr"/>
        <c:lblOffset val="100"/>
        <c:noMultiLvlLbl val="0"/>
      </c:catAx>
      <c:valAx>
        <c:axId val="20532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17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'Sheet1 (2)'!$C$3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1"/>
          <c:tx>
            <c:strRef>
              <c:f>'Sheet1 (2)'!$D$3</c:f>
              <c:strCache>
                <c:ptCount val="1"/>
                <c:pt idx="0">
                  <c:v>Buffalo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(2)'!$D$4:$D$10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498240"/>
        <c:axId val="205499776"/>
      </c:barChart>
      <c:catAx>
        <c:axId val="20549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99776"/>
        <c:crosses val="autoZero"/>
        <c:auto val="1"/>
        <c:lblAlgn val="ctr"/>
        <c:lblOffset val="100"/>
        <c:noMultiLvlLbl val="0"/>
      </c:catAx>
      <c:valAx>
        <c:axId val="20549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982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'Sheet1 (2)'!$C$3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1"/>
          <c:tx>
            <c:strRef>
              <c:f>'Sheet1 (2)'!$D$3</c:f>
              <c:strCache>
                <c:ptCount val="1"/>
                <c:pt idx="0">
                  <c:v>Buffalo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(2)'!$D$4:$D$10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465600"/>
        <c:axId val="263500160"/>
      </c:barChart>
      <c:catAx>
        <c:axId val="26346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500160"/>
        <c:crosses val="autoZero"/>
        <c:auto val="1"/>
        <c:lblAlgn val="ctr"/>
        <c:lblOffset val="100"/>
        <c:noMultiLvlLbl val="0"/>
      </c:catAx>
      <c:valAx>
        <c:axId val="26350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465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'Sheet1 (2)'!$C$3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1"/>
          <c:tx>
            <c:strRef>
              <c:f>'Sheet1 (2)'!$D$3</c:f>
              <c:strCache>
                <c:ptCount val="1"/>
                <c:pt idx="0">
                  <c:v>Buffalo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(2)'!$D$4:$D$10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682688"/>
        <c:axId val="263704960"/>
      </c:barChart>
      <c:catAx>
        <c:axId val="26368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704960"/>
        <c:crosses val="autoZero"/>
        <c:auto val="1"/>
        <c:lblAlgn val="ctr"/>
        <c:lblOffset val="100"/>
        <c:noMultiLvlLbl val="0"/>
      </c:catAx>
      <c:valAx>
        <c:axId val="26370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6826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 (2)'!$S$2</c:f>
              <c:strCache>
                <c:ptCount val="1"/>
                <c:pt idx="0">
                  <c:v>% beef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(2)'!$P$3:$P$9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(2)'!$S$3:$S$9</c:f>
              <c:numCache>
                <c:formatCode>0%</c:formatCode>
                <c:ptCount val="7"/>
                <c:pt idx="0">
                  <c:v>6.0975609756097563E-3</c:v>
                </c:pt>
                <c:pt idx="1">
                  <c:v>9.1463414634146339E-2</c:v>
                </c:pt>
                <c:pt idx="2">
                  <c:v>0.12195121951219512</c:v>
                </c:pt>
                <c:pt idx="3">
                  <c:v>9.1463414634146339E-2</c:v>
                </c:pt>
                <c:pt idx="4">
                  <c:v>3.048780487804878E-2</c:v>
                </c:pt>
                <c:pt idx="5">
                  <c:v>1.2195121951219513E-2</c:v>
                </c:pt>
                <c:pt idx="6">
                  <c:v>6.0975609756097563E-3</c:v>
                </c:pt>
              </c:numCache>
            </c:numRef>
          </c:val>
        </c:ser>
        <c:ser>
          <c:idx val="1"/>
          <c:order val="1"/>
          <c:tx>
            <c:strRef>
              <c:f>'Sheet1 (2)'!$V$2</c:f>
              <c:strCache>
                <c:ptCount val="1"/>
                <c:pt idx="0">
                  <c:v>% buffalo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'Sheet1 (2)'!$P$3:$P$9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(2)'!$V$3:$V$9</c:f>
              <c:numCache>
                <c:formatCode>0%</c:formatCode>
                <c:ptCount val="7"/>
                <c:pt idx="0">
                  <c:v>0</c:v>
                </c:pt>
                <c:pt idx="1">
                  <c:v>5.027932960893855E-2</c:v>
                </c:pt>
                <c:pt idx="2">
                  <c:v>0.12290502793296089</c:v>
                </c:pt>
                <c:pt idx="3">
                  <c:v>6.1452513966480445E-2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861760"/>
        <c:axId val="263863296"/>
      </c:barChart>
      <c:catAx>
        <c:axId val="26386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863296"/>
        <c:crosses val="autoZero"/>
        <c:auto val="1"/>
        <c:lblAlgn val="ctr"/>
        <c:lblOffset val="100"/>
        <c:noMultiLvlLbl val="0"/>
      </c:catAx>
      <c:valAx>
        <c:axId val="2638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861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'Sheet1 (2)'!$C$3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(2)'!$C$4:$C$10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2">
                  <c:v>20</c:v>
                </c:pt>
                <c:pt idx="3">
                  <c:v>15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3"/>
          <c:order val="1"/>
          <c:tx>
            <c:strRef>
              <c:f>'Sheet1 (2)'!$D$3</c:f>
              <c:strCache>
                <c:ptCount val="1"/>
                <c:pt idx="0">
                  <c:v>Buffalo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(2)'!$B$4:$B$10</c:f>
              <c:strCache>
                <c:ptCount val="7"/>
                <c:pt idx="0">
                  <c:v>Week 1</c:v>
                </c:pt>
                <c:pt idx="1">
                  <c:v>Week 2</c:v>
                </c:pt>
                <c:pt idx="2">
                  <c:v>Week 3</c:v>
                </c:pt>
                <c:pt idx="3">
                  <c:v>Week 4</c:v>
                </c:pt>
                <c:pt idx="4">
                  <c:v>Week 5</c:v>
                </c:pt>
                <c:pt idx="5">
                  <c:v>Week 6</c:v>
                </c:pt>
                <c:pt idx="6">
                  <c:v>Week 7</c:v>
                </c:pt>
              </c:strCache>
            </c:strRef>
          </c:cat>
          <c:val>
            <c:numRef>
              <c:f>'Sheet1 (2)'!$D$4:$D$10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22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997312"/>
        <c:axId val="263998848"/>
      </c:barChart>
      <c:catAx>
        <c:axId val="26399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998848"/>
        <c:crosses val="autoZero"/>
        <c:auto val="1"/>
        <c:lblAlgn val="ctr"/>
        <c:lblOffset val="100"/>
        <c:noMultiLvlLbl val="0"/>
      </c:catAx>
      <c:valAx>
        <c:axId val="26399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9973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7/11/2014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b="1" dirty="0" smtClean="0"/>
              <a:t>Langkah</a:t>
            </a:r>
            <a:r>
              <a:rPr lang="en-AU" b="1" dirty="0" smtClean="0"/>
              <a:t> 1 – </a:t>
            </a:r>
            <a:r>
              <a:rPr lang="id-ID" b="1" dirty="0" smtClean="0"/>
              <a:t>Pendahuluan </a:t>
            </a:r>
            <a:endParaRPr lang="en-AU" b="1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Mengucapkan selamat datang </a:t>
            </a:r>
            <a:endParaRPr lang="en-AU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Mengigatkan peserta tentang peraturan partisipasi jika diperlukan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 1 shows the location</a:t>
            </a:r>
            <a:r>
              <a:rPr lang="en-US" baseline="0" dirty="0" smtClean="0"/>
              <a:t> of the first FMD case in the village.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we have two different Week 3 maps that show possible locations of infected households at week 3.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332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few animals died so most of the cells have zero counts for died. Hard to do any comparisons on risk of death.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makes sense to combine SEVERE+DIED into one category of severe disease and then compare this to mild disease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few animals died so most of the cells have zero counts for died. Hard to do any comparisons on risk of death.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makes sense to combine SEVERE+DIED into one category of severe disease and then compare this to mild disease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we need to just look at FMD cases. We can re-phrase the question: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animals that get FMD, are young FMD-positive animals more likely to get severe disease compared with adult animals?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Looks like younger animals were more likely to get severe disease in beef cattle.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buffalo the effect was not seen but there were very few severe cases or deaths in buffalo so it is hard to be certain of the results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fact there even appears to be a difference between buffalo and beef cattle – we can look at this: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those animals that get FMD, are beef cattle more likely to get severe disease than buffalo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total counts of beef and buffalo are very similar (164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179).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express cases each week as a % , we divide the count by the total. In this case we expect the pattern to remain very similar because the total counts are similar.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</a:t>
            </a:r>
            <a:r>
              <a:rPr lang="id-ID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Ini</a:t>
            </a:r>
            <a:r>
              <a:rPr lang="id-ID" baseline="0" dirty="0" smtClean="0"/>
              <a:t> hanya pengingat untuk fasilitator bahwa mereka harus memasukkan gambar ke dalam file</a:t>
            </a:r>
            <a:r>
              <a:rPr lang="en-AU" baseline="0" dirty="0" smtClean="0"/>
              <a:t> PowerPoint </a:t>
            </a:r>
            <a:r>
              <a:rPr lang="id-ID" baseline="0" dirty="0" smtClean="0"/>
              <a:t>jika mereka punya gambar yang relevan. Gambar harus dimasukan di dalam bentuk</a:t>
            </a:r>
            <a:r>
              <a:rPr lang="en-AU" baseline="0" dirty="0" smtClean="0"/>
              <a:t> </a:t>
            </a:r>
            <a:r>
              <a:rPr lang="id-ID" baseline="0" dirty="0" smtClean="0"/>
              <a:t>file </a:t>
            </a:r>
            <a:r>
              <a:rPr lang="en-AU" baseline="0" dirty="0" smtClean="0"/>
              <a:t>jpeg </a:t>
            </a:r>
            <a:r>
              <a:rPr lang="id-ID" baseline="0" dirty="0" smtClean="0"/>
              <a:t>untuk menghindari file </a:t>
            </a:r>
            <a:r>
              <a:rPr lang="en-AU" baseline="0" dirty="0" smtClean="0"/>
              <a:t>PowerPoint </a:t>
            </a:r>
            <a:r>
              <a:rPr lang="id-ID" baseline="0" dirty="0" smtClean="0"/>
              <a:t>menjadi besar dan sulit dibuka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/>
              <a:t>Langkah</a:t>
            </a:r>
            <a:r>
              <a:rPr lang="en-AU" b="1" dirty="0" smtClean="0"/>
              <a:t> 1 – </a:t>
            </a:r>
            <a:r>
              <a:rPr lang="id-ID" b="1" dirty="0" smtClean="0"/>
              <a:t>Pendahuluan 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Menyimpulkan Sesi</a:t>
            </a:r>
            <a:r>
              <a:rPr lang="id-ID" baseline="0" dirty="0" smtClean="0"/>
              <a:t> </a:t>
            </a:r>
            <a:r>
              <a:rPr lang="en-AU" baseline="0" dirty="0" smtClean="0"/>
              <a:t>9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Ide</a:t>
            </a:r>
            <a:r>
              <a:rPr lang="id-ID" dirty="0" smtClean="0"/>
              <a:t> mengenai bagaimana mengumpulkan data dan menghitung kasus penyakit 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4524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 </a:t>
            </a:r>
            <a:r>
              <a:rPr lang="en-AU" b="1" baseline="0" dirty="0" smtClean="0"/>
              <a:t>6 – </a:t>
            </a:r>
            <a:r>
              <a:rPr lang="id-ID" b="1" baseline="0" dirty="0" smtClean="0"/>
              <a:t>Ringkasan sesi </a:t>
            </a:r>
            <a:endParaRPr lang="en-AU" b="1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="0" baseline="0" dirty="0" smtClean="0"/>
              <a:t>Tanyakan apa ada pertanyaan atau kebingungan </a:t>
            </a:r>
            <a:endParaRPr lang="en-AU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 pastikan tidak ada pertanyaan peserta yang tidak terjawab atau kebingungan sebelum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Anda melangkah maju.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6305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id-ID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6 – </a:t>
            </a:r>
            <a:r>
              <a:rPr lang="id-ID" b="1" baseline="0" dirty="0" smtClean="0"/>
              <a:t>Ringkasan sesi </a:t>
            </a:r>
            <a:endParaRPr lang="en-AU" b="1" baseline="0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aseline="0" dirty="0" smtClean="0"/>
              <a:t>Garis bawahi konsep kunci yang dibahas di sesi ini. </a:t>
            </a: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aseline="0" dirty="0" smtClean="0"/>
              <a:t>Jika ada cukup waktu, diskusikan poin-poin apa saja yang diangkat 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910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</a:t>
            </a:r>
            <a:r>
              <a:rPr lang="id-ID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/>
              <a:t>Langkah</a:t>
            </a:r>
            <a:r>
              <a:rPr lang="en-AU" b="1" dirty="0" smtClean="0"/>
              <a:t> 1 – </a:t>
            </a:r>
            <a:r>
              <a:rPr lang="id-ID" b="1" dirty="0" smtClean="0"/>
              <a:t>Pengantar</a:t>
            </a:r>
            <a:r>
              <a:rPr lang="id-ID" b="1" baseline="0" dirty="0" smtClean="0"/>
              <a:t> 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 pendahuluan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mengenai isi kunci yang akan dipresentasikan dan didiskusikan selama sesi ini.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Langkah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–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 pemancing keingintahuan </a:t>
            </a: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 untuk membuat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peserta berada di kerangka pikir yang benar untuk belajar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 memancing rasa ingin tahu mereka,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perhatikan pemahaman mereka sekarang dengan cara ini, sebelum menyalakan video, persiapkan para peserta untuk mendengar dengan lebih seksama.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 memfokuskan pikiran mereka pada topik yang didiskusikan di v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ideo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 kelompok untuk menjawab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pertanyaan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 minta peserta mendiskusikan ide mereka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 video, akan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ada waktu untuk peserta merefleksikan kegiatan ini dan mendiskusikan dengan kelompok.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fasilitator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baseline="0" dirty="0" smtClean="0"/>
              <a:t>Langkah</a:t>
            </a:r>
            <a:r>
              <a:rPr lang="en-AU" b="1" baseline="0" dirty="0" smtClean="0"/>
              <a:t> 3: </a:t>
            </a:r>
            <a:r>
              <a:rPr lang="id-ID" b="1" baseline="0" dirty="0" smtClean="0"/>
              <a:t>Tampilkan video atau file </a:t>
            </a:r>
            <a:r>
              <a:rPr lang="en-AU" b="1" baseline="0" dirty="0" smtClean="0"/>
              <a:t>PowerPoint </a:t>
            </a:r>
            <a:r>
              <a:rPr lang="id-ID" b="1" baseline="0" dirty="0" smtClean="0"/>
              <a:t>atau isi yang dipresentasikan </a:t>
            </a:r>
            <a:endParaRPr lang="en-AU" b="1" baseline="0" dirty="0" smtClean="0"/>
          </a:p>
          <a:p>
            <a:endParaRPr lang="en-AU" b="1" baseline="0" dirty="0" smtClean="0"/>
          </a:p>
          <a:p>
            <a:r>
              <a:rPr lang="id-ID" b="0" baseline="0" dirty="0" smtClean="0"/>
              <a:t>Tampilkan video atau </a:t>
            </a:r>
            <a:r>
              <a:rPr lang="en-AU" b="0" baseline="0" dirty="0" smtClean="0"/>
              <a:t>PowerPoint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 f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ilitator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4: Dis</a:t>
            </a:r>
            <a:r>
              <a:rPr lang="id-ID" b="1" baseline="0" dirty="0" smtClean="0"/>
              <a:t>kusikan isi file </a:t>
            </a:r>
            <a:r>
              <a:rPr lang="en-AU" b="1" baseline="0" dirty="0" smtClean="0"/>
              <a:t>PowerPoint </a:t>
            </a:r>
            <a:endParaRPr lang="en-AU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Pastikan semua benar-benar memahami isi. Lihat Manual Sumber untuk informasi lebih lanjut.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Tanyakan ke peserta apakah ada yang mau membicarakan mengenai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 peserta untuk merefleksikan jawaban mereka mengenai kegiatan sebelum melihat video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 peserta untuk mengangkat tangan mereka jika pandangan mereka berubah mengenai apa itu penyebab atau jika mereka berpikir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dengan cara yang baru setelah melihat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Selalu pastikan tidak ada pertanyaan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peserta yang tidak terjawab atau kebingungan sebelum Anda melangkah maju.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62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fasilitator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err="1" smtClean="0"/>
              <a:t>Langkah</a:t>
            </a:r>
            <a:r>
              <a:rPr lang="en-AU" b="1" baseline="0" dirty="0" smtClean="0"/>
              <a:t> 5 – </a:t>
            </a:r>
            <a:r>
              <a:rPr lang="en-AU" b="1" baseline="0" dirty="0" err="1" smtClean="0"/>
              <a:t>Kegiatan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kelompok</a:t>
            </a:r>
            <a:r>
              <a:rPr lang="en-AU" b="1" baseline="0" dirty="0" smtClean="0"/>
              <a:t> </a:t>
            </a:r>
            <a:r>
              <a:rPr lang="en-AU" b="1" dirty="0" smtClean="0"/>
              <a:t>– </a:t>
            </a:r>
            <a:r>
              <a:rPr lang="en-AU" b="1" dirty="0" err="1" smtClean="0"/>
              <a:t>Investigasi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pada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abortus</a:t>
            </a:r>
            <a:r>
              <a:rPr lang="en-AU" b="1" baseline="0" dirty="0" smtClean="0"/>
              <a:t> </a:t>
            </a:r>
            <a:r>
              <a:rPr lang="en-AU" b="1" baseline="0" dirty="0" err="1" smtClean="0"/>
              <a:t>babi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kecil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masing-masing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kelompok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Peserta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menjawab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secarik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kertas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memberitahu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Keliling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perkembangan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628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363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Facilitators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</a:t>
            </a: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baseline="0" dirty="0" smtClean="0"/>
              <a:t>Step 5 – Group </a:t>
            </a:r>
            <a:r>
              <a:rPr lang="en-AU" b="1" dirty="0" smtClean="0"/>
              <a:t>activity – FMD in a Thai village</a:t>
            </a:r>
            <a:endParaRPr lang="en-AU" b="0" dirty="0"/>
          </a:p>
          <a:p>
            <a:pPr marL="0" indent="0">
              <a:buFont typeface="Arial" panose="020B0604020202020204" pitchFamily="34" charset="0"/>
              <a:buNone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b="1" dirty="0" smtClean="0"/>
              <a:t>Que</a:t>
            </a:r>
            <a:r>
              <a:rPr lang="en-AU" b="1" i="1" dirty="0" smtClean="0"/>
              <a:t>stion</a:t>
            </a:r>
            <a:r>
              <a:rPr lang="en-AU" b="1" i="1" baseline="0" dirty="0" smtClean="0"/>
              <a:t>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1" i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can we say about this?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Beef cattle with FMD were 24 times more likely to have severe disease compared to buffalo with FMD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A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99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Epidemiologi Lapangan </a:t>
            </a:r>
            <a:br>
              <a:rPr lang="id-ID" dirty="0" smtClean="0"/>
            </a:br>
            <a:r>
              <a:rPr lang="id-ID" dirty="0" smtClean="0"/>
              <a:t>Tingkat Dasar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/>
          <a:p>
            <a:r>
              <a:rPr lang="en-AU" dirty="0" err="1" smtClean="0"/>
              <a:t>Ses</a:t>
            </a:r>
            <a:r>
              <a:rPr lang="id-ID" dirty="0" smtClean="0"/>
              <a:t>i</a:t>
            </a:r>
            <a:r>
              <a:rPr lang="en-AU" dirty="0" smtClean="0"/>
              <a:t> 10 </a:t>
            </a:r>
            <a:r>
              <a:rPr lang="en-AU" dirty="0"/>
              <a:t>– </a:t>
            </a:r>
            <a:r>
              <a:rPr lang="id-ID" dirty="0" smtClean="0"/>
              <a:t>Mamahami arti dari informasi yang Anda kumpulkan  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656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Kurva</a:t>
            </a:r>
            <a:r>
              <a:rPr lang="en-AU" dirty="0" smtClean="0"/>
              <a:t> </a:t>
            </a:r>
            <a:r>
              <a:rPr lang="en-AU" dirty="0" err="1" smtClean="0"/>
              <a:t>epidemi</a:t>
            </a:r>
            <a:r>
              <a:rPr lang="en-AU" dirty="0"/>
              <a:t>– plot </a:t>
            </a:r>
            <a:r>
              <a:rPr lang="en-AU" dirty="0" err="1"/>
              <a:t>kasus</a:t>
            </a:r>
            <a:r>
              <a:rPr lang="en-AU" dirty="0"/>
              <a:t> </a:t>
            </a:r>
            <a:r>
              <a:rPr lang="en-AU" dirty="0" err="1"/>
              <a:t>baru</a:t>
            </a:r>
            <a:r>
              <a:rPr lang="en-AU" dirty="0"/>
              <a:t> </a:t>
            </a:r>
            <a:r>
              <a:rPr lang="en-AU" dirty="0" err="1"/>
              <a:t>seiring</a:t>
            </a:r>
            <a:r>
              <a:rPr lang="en-AU" dirty="0"/>
              <a:t> </a:t>
            </a:r>
            <a:r>
              <a:rPr lang="en-AU" dirty="0" err="1" smtClean="0"/>
              <a:t>waktu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/>
              <a:t>Jelaskan</a:t>
            </a:r>
            <a:r>
              <a:rPr lang="en-AU" dirty="0"/>
              <a:t> </a:t>
            </a:r>
            <a:r>
              <a:rPr lang="en-AU" dirty="0" err="1"/>
              <a:t>pola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apa</a:t>
            </a:r>
            <a:r>
              <a:rPr lang="en-AU" dirty="0"/>
              <a:t> yang </a:t>
            </a:r>
            <a:r>
              <a:rPr lang="en-AU" dirty="0" err="1"/>
              <a:t>bbisa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anda</a:t>
            </a:r>
            <a:r>
              <a:rPr lang="en-AU" dirty="0"/>
              <a:t> </a:t>
            </a:r>
            <a:r>
              <a:rPr lang="en-AU" dirty="0" err="1"/>
              <a:t>simpulan</a:t>
            </a:r>
            <a:r>
              <a:rPr lang="en-AU" dirty="0"/>
              <a:t> </a:t>
            </a:r>
            <a:r>
              <a:rPr lang="en-AU" dirty="0" err="1"/>
              <a:t>mengenai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?</a:t>
            </a:r>
          </a:p>
          <a:p>
            <a:pPr marL="514350" indent="-514350">
              <a:buAutoNum type="arabicPeriod"/>
            </a:pPr>
            <a:r>
              <a:rPr lang="en-AU" dirty="0" err="1"/>
              <a:t>Bagaimana</a:t>
            </a:r>
            <a:r>
              <a:rPr lang="en-AU" dirty="0"/>
              <a:t> </a:t>
            </a:r>
            <a:r>
              <a:rPr lang="en-AU" dirty="0" err="1"/>
              <a:t>kontrol</a:t>
            </a:r>
            <a:r>
              <a:rPr lang="en-AU" dirty="0"/>
              <a:t> </a:t>
            </a:r>
            <a:r>
              <a:rPr lang="en-AU" dirty="0" err="1"/>
              <a:t>mengukur</a:t>
            </a:r>
            <a:r>
              <a:rPr lang="en-AU" dirty="0"/>
              <a:t> </a:t>
            </a:r>
            <a:r>
              <a:rPr lang="en-AU" dirty="0" err="1"/>
              <a:t>pengaruh</a:t>
            </a:r>
            <a:r>
              <a:rPr lang="en-AU" dirty="0"/>
              <a:t> </a:t>
            </a:r>
            <a:r>
              <a:rPr lang="en-AU" dirty="0" err="1"/>
              <a:t>kurva</a:t>
            </a:r>
            <a:r>
              <a:rPr lang="en-AU" dirty="0"/>
              <a:t> </a:t>
            </a:r>
            <a:r>
              <a:rPr lang="en-AU" dirty="0" err="1"/>
              <a:t>epidemi</a:t>
            </a:r>
            <a:r>
              <a:rPr lang="en-AU" dirty="0"/>
              <a:t>?</a:t>
            </a:r>
          </a:p>
          <a:p>
            <a:pPr marL="514350" indent="-514350">
              <a:buAutoNum type="arabicPeriod"/>
            </a:pPr>
            <a:r>
              <a:rPr lang="en-AU" dirty="0" err="1"/>
              <a:t>Jelaskan</a:t>
            </a:r>
            <a:r>
              <a:rPr lang="en-AU" dirty="0"/>
              <a:t> </a:t>
            </a:r>
            <a:r>
              <a:rPr lang="en-AU" dirty="0" err="1"/>
              <a:t>kurva</a:t>
            </a:r>
            <a:r>
              <a:rPr lang="en-AU" dirty="0"/>
              <a:t> yang </a:t>
            </a:r>
            <a:r>
              <a:rPr lang="en-AU" dirty="0" err="1"/>
              <a:t>memungkinkan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kontrol</a:t>
            </a:r>
            <a:r>
              <a:rPr lang="en-AU" dirty="0"/>
              <a:t>?</a:t>
            </a:r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096688"/>
              </p:ext>
            </p:extLst>
          </p:nvPr>
        </p:nvGraphicFramePr>
        <p:xfrm>
          <a:off x="179512" y="3212976"/>
          <a:ext cx="4848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0072" y="3212976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Konsisten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dengan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pengenalan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dari</a:t>
            </a:r>
            <a:r>
              <a:rPr lang="en-US" b="1" dirty="0" smtClean="0">
                <a:solidFill>
                  <a:srgbClr val="7030A0"/>
                </a:solidFill>
              </a:rPr>
              <a:t> 1 </a:t>
            </a:r>
            <a:r>
              <a:rPr lang="en-US" b="1" dirty="0" err="1" smtClean="0">
                <a:solidFill>
                  <a:srgbClr val="7030A0"/>
                </a:solidFill>
              </a:rPr>
              <a:t>atau</a:t>
            </a:r>
            <a:r>
              <a:rPr lang="en-US" b="1" dirty="0" smtClean="0">
                <a:solidFill>
                  <a:srgbClr val="7030A0"/>
                </a:solidFill>
              </a:rPr>
              <a:t> 2 </a:t>
            </a:r>
            <a:r>
              <a:rPr lang="en-US" b="1" dirty="0" err="1" smtClean="0">
                <a:solidFill>
                  <a:srgbClr val="7030A0"/>
                </a:solidFill>
              </a:rPr>
              <a:t>kasus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baru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awalnya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kemudian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menyebar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menjadi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wabah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Upaya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kontrol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berkontribusi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terhadap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pengurangan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persebaran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4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37059"/>
              </p:ext>
            </p:extLst>
          </p:nvPr>
        </p:nvGraphicFramePr>
        <p:xfrm>
          <a:off x="-1" y="0"/>
          <a:ext cx="3851921" cy="289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4" imgW="6728400" imgH="5065200" progId="RFFlow4">
                  <p:embed/>
                </p:oleObj>
              </mc:Choice>
              <mc:Fallback>
                <p:oleObj r:id="rId4" imgW="6728400" imgH="5065200" progId="RFFlow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3851921" cy="2897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21887" y="0"/>
            <a:ext cx="5079638" cy="5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986219"/>
              </p:ext>
            </p:extLst>
          </p:nvPr>
        </p:nvGraphicFramePr>
        <p:xfrm>
          <a:off x="5002736" y="25345"/>
          <a:ext cx="4141263" cy="311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6" imgW="6728400" imgH="5065200" progId="RFFlow4">
                  <p:embed/>
                </p:oleObj>
              </mc:Choice>
              <mc:Fallback>
                <p:oleObj r:id="rId6" imgW="6728400" imgH="5065200" progId="RFFlow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736" y="25345"/>
                        <a:ext cx="4141263" cy="3115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9" r="56136" b="42581"/>
          <a:stretch/>
        </p:blipFill>
        <p:spPr>
          <a:xfrm>
            <a:off x="1475656" y="3114278"/>
            <a:ext cx="4038733" cy="314307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067944" y="1412776"/>
            <a:ext cx="1296144" cy="6480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794347" y="2219919"/>
            <a:ext cx="1045688" cy="6523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3728" y="391331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</a:t>
            </a:r>
            <a:r>
              <a:rPr lang="en-US" sz="1400" b="1" dirty="0" smtClean="0"/>
              <a:t>eek 3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3605534"/>
            <a:ext cx="27502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pertanyaan</a:t>
            </a:r>
            <a:r>
              <a:rPr lang="en-US" sz="2400" b="1" dirty="0" smtClean="0"/>
              <a:t> </a:t>
            </a:r>
            <a:r>
              <a:rPr lang="en-US" sz="2400" b="1" dirty="0" smtClean="0"/>
              <a:t>2: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simpulkan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skenario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berbeda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penyebarannya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90992" y="122811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Scenario 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9110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Scenario 2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7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320390"/>
              </p:ext>
            </p:extLst>
          </p:nvPr>
        </p:nvGraphicFramePr>
        <p:xfrm>
          <a:off x="-1" y="0"/>
          <a:ext cx="4366376" cy="328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6728400" imgH="5065200" progId="RFFlow4">
                  <p:embed/>
                </p:oleObj>
              </mc:Choice>
              <mc:Fallback>
                <p:oleObj r:id="rId3" imgW="6728400" imgH="5065200" progId="RFFlow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4366376" cy="3284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21887" y="0"/>
            <a:ext cx="5079638" cy="5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856832"/>
              </p:ext>
            </p:extLst>
          </p:nvPr>
        </p:nvGraphicFramePr>
        <p:xfrm>
          <a:off x="5002736" y="25345"/>
          <a:ext cx="4141263" cy="311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6728400" imgH="5065200" progId="RFFlow4">
                  <p:embed/>
                </p:oleObj>
              </mc:Choice>
              <mc:Fallback>
                <p:oleObj r:id="rId5" imgW="6728400" imgH="5065200" progId="RFFlow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736" y="25345"/>
                        <a:ext cx="4141263" cy="31156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9" r="56136" b="42581"/>
          <a:stretch/>
        </p:blipFill>
        <p:spPr>
          <a:xfrm>
            <a:off x="1931077" y="3744509"/>
            <a:ext cx="4038733" cy="314307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067944" y="1700808"/>
            <a:ext cx="93479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246361">
            <a:off x="3256280" y="2764664"/>
            <a:ext cx="182975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74101" y="3068591"/>
            <a:ext cx="3283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7030A0"/>
                </a:solidFill>
              </a:rPr>
              <a:t>sebaran terserak - kontak terjadi di tempat-tempat di luar rumah tangga </a:t>
            </a:r>
            <a:r>
              <a:rPr lang="sv-SE" b="1" dirty="0" smtClean="0">
                <a:solidFill>
                  <a:srgbClr val="7030A0"/>
                </a:solidFill>
              </a:rPr>
              <a:t>– tempat penggembalaan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3913311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</a:t>
            </a:r>
            <a:r>
              <a:rPr lang="en-US" sz="1400" b="1" dirty="0" smtClean="0"/>
              <a:t>eek 3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98257" y="4581128"/>
            <a:ext cx="2750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Sebaran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lokal</a:t>
            </a:r>
            <a:r>
              <a:rPr lang="en-US" b="1" dirty="0" smtClean="0">
                <a:solidFill>
                  <a:srgbClr val="7030A0"/>
                </a:solidFill>
              </a:rPr>
              <a:t> = </a:t>
            </a:r>
            <a:r>
              <a:rPr lang="en-US" b="1" dirty="0" err="1" smtClean="0">
                <a:solidFill>
                  <a:srgbClr val="7030A0"/>
                </a:solidFill>
              </a:rPr>
              <a:t>kontak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terjadi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didalam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atau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disekitar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rumah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rumah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6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muda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mudah</a:t>
            </a:r>
            <a:r>
              <a:rPr lang="en-AU" dirty="0" smtClean="0"/>
              <a:t> </a:t>
            </a:r>
            <a:r>
              <a:rPr lang="en-AU" dirty="0" err="1" smtClean="0"/>
              <a:t>terkena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parah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mati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dibandingkan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yang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tua</a:t>
            </a:r>
            <a:r>
              <a:rPr lang="en-AU" dirty="0" smtClean="0"/>
              <a:t>?</a:t>
            </a:r>
            <a:endParaRPr lang="en-AU" dirty="0"/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67471"/>
              </p:ext>
            </p:extLst>
          </p:nvPr>
        </p:nvGraphicFramePr>
        <p:xfrm>
          <a:off x="107504" y="3973829"/>
          <a:ext cx="8363272" cy="2607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333"/>
                <a:gridCol w="1087333"/>
                <a:gridCol w="957503"/>
                <a:gridCol w="892587"/>
                <a:gridCol w="908817"/>
                <a:gridCol w="1639114"/>
                <a:gridCol w="1341585"/>
              </a:tblGrid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Tidak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pernah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sakit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Kasus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FMD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smtClean="0">
                          <a:effectLst/>
                        </a:rPr>
                        <a:t>Total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5514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Tipe</a:t>
                      </a:r>
                      <a:r>
                        <a:rPr lang="en-AU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AU" sz="2400" u="none" strike="noStrike" baseline="0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Usia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Ringan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Berat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Mati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Sapi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Kerbau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</a:t>
                      </a:r>
                      <a:r>
                        <a:rPr lang="en-AU" sz="2400" u="none" strike="noStrike" dirty="0" smtClean="0">
                          <a:effectLst/>
                        </a:rPr>
                        <a:t>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273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Dewasa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158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3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 </a:t>
            </a:r>
            <a:r>
              <a:rPr lang="en-AU" dirty="0" err="1"/>
              <a:t>muda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terkena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yang </a:t>
            </a:r>
            <a:r>
              <a:rPr lang="en-AU" dirty="0" err="1"/>
              <a:t>parah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mati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dibandingkan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tua</a:t>
            </a:r>
            <a:r>
              <a:rPr lang="en-AU" dirty="0"/>
              <a:t>?</a:t>
            </a:r>
          </a:p>
          <a:p>
            <a:pPr marL="0" indent="0">
              <a:buNone/>
            </a:pPr>
            <a:r>
              <a:rPr lang="en-AU" dirty="0" smtClean="0"/>
              <a:t>?</a:t>
            </a:r>
            <a:endParaRPr lang="en-AU" dirty="0"/>
          </a:p>
          <a:p>
            <a:pPr marL="0" indent="0">
              <a:buNone/>
            </a:pPr>
            <a:endParaRPr lang="en-AU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11866"/>
              </p:ext>
            </p:extLst>
          </p:nvPr>
        </p:nvGraphicFramePr>
        <p:xfrm>
          <a:off x="450304" y="2852936"/>
          <a:ext cx="8136904" cy="300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8236"/>
                <a:gridCol w="1428401"/>
                <a:gridCol w="1257844"/>
                <a:gridCol w="2238537"/>
                <a:gridCol w="1193886"/>
              </a:tblGrid>
              <a:tr h="3023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400" u="none" strike="noStrike" dirty="0" smtClean="0">
                          <a:effectLst/>
                        </a:rPr>
                        <a:t> FMD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0860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Tipe</a:t>
                      </a:r>
                      <a:r>
                        <a:rPr lang="en-AU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AU" sz="2400" u="none" strike="noStrike" baseline="0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Usia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Ringan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Berat+Mati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0860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Sapi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15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2379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0860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Kerbau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</a:t>
                      </a:r>
                      <a:r>
                        <a:rPr lang="en-AU" sz="2400" u="none" strike="noStrike" dirty="0" smtClean="0">
                          <a:effectLst/>
                        </a:rPr>
                        <a:t>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90860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Dewasa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33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557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Kombinasi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smtClean="0">
                          <a:effectLst/>
                          <a:latin typeface="+mn-lt"/>
                        </a:rPr>
                        <a:t>&lt;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+mn-lt"/>
                        </a:rPr>
                        <a:t> 1th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59975">
                <a:tc>
                  <a:txBody>
                    <a:bodyPr/>
                    <a:lstStyle/>
                    <a:p>
                      <a:pPr algn="l" fontAlgn="b"/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78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6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 </a:t>
            </a:r>
            <a:r>
              <a:rPr lang="en-AU" dirty="0" err="1"/>
              <a:t>muda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mudah</a:t>
            </a:r>
            <a:r>
              <a:rPr lang="en-AU" dirty="0"/>
              <a:t> </a:t>
            </a:r>
            <a:r>
              <a:rPr lang="en-AU" dirty="0" err="1"/>
              <a:t>terkena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yang </a:t>
            </a:r>
            <a:r>
              <a:rPr lang="en-AU" dirty="0" err="1"/>
              <a:t>parah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mati</a:t>
            </a:r>
            <a:r>
              <a:rPr lang="en-AU" dirty="0"/>
              <a:t>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dibandingkan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tua</a:t>
            </a:r>
            <a:r>
              <a:rPr lang="en-AU" dirty="0"/>
              <a:t>?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22009"/>
              </p:ext>
            </p:extLst>
          </p:nvPr>
        </p:nvGraphicFramePr>
        <p:xfrm>
          <a:off x="244327" y="3428999"/>
          <a:ext cx="8496943" cy="3039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382"/>
                <a:gridCol w="1119926"/>
                <a:gridCol w="986202"/>
                <a:gridCol w="1755106"/>
                <a:gridCol w="936056"/>
                <a:gridCol w="1092066"/>
                <a:gridCol w="1025205"/>
              </a:tblGrid>
              <a:tr h="33758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400" u="none" strike="noStrike" dirty="0" smtClean="0">
                          <a:effectLst/>
                        </a:rPr>
                        <a:t> FMD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Total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% (AR)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RR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472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Tipe</a:t>
                      </a:r>
                      <a:r>
                        <a:rPr lang="en-AU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AU" sz="2400" u="none" strike="noStrike" baseline="0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Usia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Ringan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Berat+Mati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472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Sapi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&lt; 1 y old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73.3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3758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Adults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52.3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472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Kerbau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&lt; 1 y old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2472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Adults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2.9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8581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Kombinasi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&lt;1 yr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52.2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1.7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018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Adult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30.8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sapi</a:t>
            </a:r>
            <a:r>
              <a:rPr lang="en-AU" dirty="0" smtClean="0"/>
              <a:t> </a:t>
            </a:r>
            <a:r>
              <a:rPr lang="en-AU" dirty="0" err="1" smtClean="0"/>
              <a:t>lebih</a:t>
            </a:r>
            <a:r>
              <a:rPr lang="en-AU" dirty="0" smtClean="0"/>
              <a:t> </a:t>
            </a:r>
            <a:r>
              <a:rPr lang="en-AU" dirty="0" err="1" smtClean="0"/>
              <a:t>sering</a:t>
            </a:r>
            <a:r>
              <a:rPr lang="en-AU" dirty="0" smtClean="0"/>
              <a:t> </a:t>
            </a:r>
            <a:r>
              <a:rPr lang="en-AU" dirty="0" err="1" smtClean="0"/>
              <a:t>terkena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yang </a:t>
            </a:r>
            <a:r>
              <a:rPr lang="en-AU" dirty="0" err="1" smtClean="0"/>
              <a:t>parah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dibandingkan</a:t>
            </a:r>
            <a:r>
              <a:rPr lang="en-AU" dirty="0" smtClean="0"/>
              <a:t> </a:t>
            </a:r>
            <a:r>
              <a:rPr lang="en-AU" dirty="0" err="1" smtClean="0"/>
              <a:t>kerbau</a:t>
            </a:r>
            <a:r>
              <a:rPr lang="en-AU" dirty="0" smtClean="0"/>
              <a:t>?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455"/>
              </p:ext>
            </p:extLst>
          </p:nvPr>
        </p:nvGraphicFramePr>
        <p:xfrm>
          <a:off x="395536" y="2924944"/>
          <a:ext cx="8064896" cy="3144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936104"/>
                <a:gridCol w="764655"/>
                <a:gridCol w="1665863"/>
                <a:gridCol w="888460"/>
                <a:gridCol w="1036538"/>
                <a:gridCol w="973076"/>
              </a:tblGrid>
              <a:tr h="5559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 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FMD cases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% (AR)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RR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4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Jenis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 err="1" smtClean="0">
                          <a:effectLst/>
                        </a:rPr>
                        <a:t>hewan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Usia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 smtClean="0">
                          <a:effectLst/>
                        </a:rPr>
                        <a:t>Ringan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 smtClean="0">
                          <a:effectLst/>
                        </a:rPr>
                        <a:t>Parah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r>
                        <a:rPr lang="en-US" sz="2800" u="none" strike="noStrike" dirty="0" err="1" smtClean="0">
                          <a:effectLst/>
                        </a:rPr>
                        <a:t>Mati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 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4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Sapi</a:t>
                      </a:r>
                      <a:r>
                        <a:rPr lang="en-US" sz="280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gabungan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25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34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59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57.6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24.2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3476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Kerbau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 smtClean="0">
                          <a:effectLst/>
                        </a:rPr>
                        <a:t>gabungan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41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42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2.4</a:t>
                      </a:r>
                      <a:endParaRPr lang="en-US" sz="2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1.0</a:t>
                      </a:r>
                      <a:endParaRPr lang="en-US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6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AU" dirty="0" err="1" smtClean="0"/>
              <a:t>Apakah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pola</a:t>
            </a:r>
            <a:r>
              <a:rPr lang="en-AU" dirty="0" smtClean="0"/>
              <a:t> yang </a:t>
            </a:r>
            <a:r>
              <a:rPr lang="en-AU" dirty="0" err="1" smtClean="0"/>
              <a:t>berbeda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bila</a:t>
            </a:r>
            <a:r>
              <a:rPr lang="en-AU" dirty="0" smtClean="0"/>
              <a:t> </a:t>
            </a:r>
            <a:r>
              <a:rPr lang="en-AU" dirty="0" err="1" smtClean="0"/>
              <a:t>kita</a:t>
            </a:r>
            <a:r>
              <a:rPr lang="en-AU" dirty="0" smtClean="0"/>
              <a:t> </a:t>
            </a:r>
            <a:r>
              <a:rPr lang="en-AU" dirty="0" err="1" smtClean="0"/>
              <a:t>gunakan</a:t>
            </a:r>
            <a:r>
              <a:rPr lang="en-AU" dirty="0" smtClean="0"/>
              <a:t> %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dibandingkan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/>
              <a:t>?</a:t>
            </a:r>
            <a:endParaRPr lang="en-AU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358285"/>
              </p:ext>
            </p:extLst>
          </p:nvPr>
        </p:nvGraphicFramePr>
        <p:xfrm>
          <a:off x="179512" y="3212976"/>
          <a:ext cx="4848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0072" y="3212976"/>
            <a:ext cx="3466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Plot </a:t>
            </a:r>
            <a:r>
              <a:rPr lang="en-US" b="1" dirty="0" err="1">
                <a:solidFill>
                  <a:srgbClr val="7030A0"/>
                </a:solidFill>
              </a:rPr>
              <a:t>ini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hanya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menunjukkan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jumlah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kasus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setiap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minggu</a:t>
            </a:r>
            <a:r>
              <a:rPr lang="en-US" b="1" dirty="0">
                <a:solidFill>
                  <a:srgbClr val="7030A0"/>
                </a:solidFill>
              </a:rPr>
              <a:t>. </a:t>
            </a:r>
            <a:r>
              <a:rPr lang="en-US" b="1" dirty="0" err="1">
                <a:solidFill>
                  <a:srgbClr val="7030A0"/>
                </a:solidFill>
              </a:rPr>
              <a:t>Ini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tidak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melibatkan</a:t>
            </a:r>
            <a:r>
              <a:rPr lang="en-US" b="1" dirty="0">
                <a:solidFill>
                  <a:srgbClr val="7030A0"/>
                </a:solidFill>
              </a:rPr>
              <a:t> denominator </a:t>
            </a:r>
            <a:r>
              <a:rPr lang="en-US" b="1" dirty="0" err="1">
                <a:solidFill>
                  <a:srgbClr val="7030A0"/>
                </a:solidFill>
              </a:rPr>
              <a:t>apapun</a:t>
            </a:r>
            <a:r>
              <a:rPr lang="en-US" b="1" dirty="0">
                <a:solidFill>
                  <a:srgbClr val="7030A0"/>
                </a:solidFill>
              </a:rPr>
              <a:t>. </a:t>
            </a: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err="1" smtClean="0">
                <a:solidFill>
                  <a:srgbClr val="7030A0"/>
                </a:solidFill>
              </a:rPr>
              <a:t>Hitungan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mungkin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tidak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mencerminkan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risiko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mendasari</a:t>
            </a:r>
            <a:r>
              <a:rPr lang="en-US" b="1" dirty="0">
                <a:solidFill>
                  <a:srgbClr val="7030A0"/>
                </a:solidFill>
              </a:rPr>
              <a:t> - </a:t>
            </a:r>
            <a:r>
              <a:rPr lang="en-US" b="1" dirty="0" err="1">
                <a:solidFill>
                  <a:srgbClr val="7030A0"/>
                </a:solidFill>
              </a:rPr>
              <a:t>hitungan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lebih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tinggi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mungkin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terjadi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karena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lebih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banyak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hewan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hadir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kelompok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risiko</a:t>
            </a:r>
            <a:r>
              <a:rPr lang="en-US" b="1" dirty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01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983159"/>
            <a:ext cx="8229600" cy="1828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pola</a:t>
            </a:r>
            <a:r>
              <a:rPr lang="en-AU" dirty="0"/>
              <a:t> yang </a:t>
            </a:r>
            <a:r>
              <a:rPr lang="en-AU" dirty="0" err="1"/>
              <a:t>berbeda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bila</a:t>
            </a:r>
            <a:r>
              <a:rPr lang="en-AU" dirty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gunakan</a:t>
            </a:r>
            <a:r>
              <a:rPr lang="en-AU" dirty="0"/>
              <a:t> % </a:t>
            </a:r>
            <a:r>
              <a:rPr lang="en-AU" dirty="0" err="1"/>
              <a:t>jika</a:t>
            </a:r>
            <a:r>
              <a:rPr lang="en-AU" dirty="0"/>
              <a:t> </a:t>
            </a:r>
            <a:r>
              <a:rPr lang="en-AU" dirty="0" err="1"/>
              <a:t>dibandingkan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menghitung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?</a:t>
            </a:r>
            <a:endParaRPr lang="en-AU" b="1" dirty="0"/>
          </a:p>
          <a:p>
            <a:pPr marL="0" indent="0">
              <a:buNone/>
            </a:pP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292494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Kita </a:t>
            </a:r>
            <a:r>
              <a:rPr lang="en-US" b="1" dirty="0" err="1" smtClean="0">
                <a:solidFill>
                  <a:srgbClr val="7030A0"/>
                </a:solidFill>
              </a:rPr>
              <a:t>dapat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pergunakan</a:t>
            </a:r>
            <a:r>
              <a:rPr lang="en-US" b="1" dirty="0" smtClean="0">
                <a:solidFill>
                  <a:srgbClr val="7030A0"/>
                </a:solidFill>
              </a:rPr>
              <a:t> data </a:t>
            </a:r>
            <a:r>
              <a:rPr lang="en-US" b="1" dirty="0" err="1" smtClean="0">
                <a:solidFill>
                  <a:srgbClr val="7030A0"/>
                </a:solidFill>
              </a:rPr>
              <a:t>ini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menghasilkan</a:t>
            </a:r>
            <a:r>
              <a:rPr lang="en-US" b="1" dirty="0" smtClean="0">
                <a:solidFill>
                  <a:srgbClr val="7030A0"/>
                </a:solidFill>
              </a:rPr>
              <a:t> % </a:t>
            </a:r>
            <a:r>
              <a:rPr lang="en-US" b="1" dirty="0" err="1" smtClean="0">
                <a:solidFill>
                  <a:srgbClr val="7030A0"/>
                </a:solidFill>
              </a:rPr>
              <a:t>esimasi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seiap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minggunya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melakukan</a:t>
            </a:r>
            <a:r>
              <a:rPr lang="en-US" b="1" dirty="0" smtClean="0">
                <a:solidFill>
                  <a:srgbClr val="7030A0"/>
                </a:solidFill>
              </a:rPr>
              <a:t> plotting </a:t>
            </a:r>
            <a:r>
              <a:rPr lang="en-US" b="1" dirty="0" err="1" smtClean="0">
                <a:solidFill>
                  <a:srgbClr val="7030A0"/>
                </a:solidFill>
              </a:rPr>
              <a:t>daripada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hitung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kasar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28104"/>
              </p:ext>
            </p:extLst>
          </p:nvPr>
        </p:nvGraphicFramePr>
        <p:xfrm>
          <a:off x="107504" y="2608972"/>
          <a:ext cx="5184576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805585"/>
                <a:gridCol w="958020"/>
                <a:gridCol w="967016"/>
                <a:gridCol w="1157811"/>
              </a:tblGrid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Kasus</a:t>
                      </a:r>
                      <a:r>
                        <a:rPr lang="en-US" sz="2400" u="none" strike="noStrike" dirty="0" smtClean="0">
                          <a:effectLst/>
                        </a:rPr>
                        <a:t> FMD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Total 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Sapi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Kerbau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Sapi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Kerbau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endParaRPr lang="en-US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 </a:t>
                      </a:r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179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055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 smtClean="0">
                          <a:effectLst/>
                        </a:rPr>
                        <a:t>Minggu</a:t>
                      </a:r>
                      <a:r>
                        <a:rPr lang="en-US" sz="2400" u="none" strike="noStrike" dirty="0" smtClean="0">
                          <a:effectLst/>
                        </a:rPr>
                        <a:t> </a:t>
                      </a:r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164</a:t>
                      </a:r>
                      <a:endParaRPr lang="en-US" sz="2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179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2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16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5307"/>
              </p:ext>
            </p:extLst>
          </p:nvPr>
        </p:nvGraphicFramePr>
        <p:xfrm>
          <a:off x="179513" y="1268760"/>
          <a:ext cx="4464496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5961" y="184308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Plot </a:t>
            </a:r>
            <a:r>
              <a:rPr lang="en-US" b="1" dirty="0" err="1" smtClean="0">
                <a:solidFill>
                  <a:srgbClr val="7030A0"/>
                </a:solidFill>
              </a:rPr>
              <a:t>ini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menunjukkan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jumlah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kasus</a:t>
            </a:r>
            <a:r>
              <a:rPr lang="en-US" b="1" dirty="0" smtClean="0">
                <a:solidFill>
                  <a:srgbClr val="7030A0"/>
                </a:solidFill>
              </a:rPr>
              <a:t> per </a:t>
            </a:r>
            <a:r>
              <a:rPr lang="en-US" b="1" dirty="0" err="1" smtClean="0">
                <a:solidFill>
                  <a:srgbClr val="7030A0"/>
                </a:solidFill>
              </a:rPr>
              <a:t>minggu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895547"/>
              </p:ext>
            </p:extLst>
          </p:nvPr>
        </p:nvGraphicFramePr>
        <p:xfrm>
          <a:off x="179512" y="3651920"/>
          <a:ext cx="446449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10605" y="472514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Plot </a:t>
            </a:r>
            <a:r>
              <a:rPr lang="en-US" b="1" dirty="0" err="1" smtClean="0">
                <a:solidFill>
                  <a:srgbClr val="7030A0"/>
                </a:solidFill>
              </a:rPr>
              <a:t>ini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menunjukkan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persentase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sapi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kerbau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terkena</a:t>
            </a:r>
            <a:r>
              <a:rPr lang="en-US" b="1" dirty="0" smtClean="0">
                <a:solidFill>
                  <a:srgbClr val="7030A0"/>
                </a:solidFill>
              </a:rPr>
              <a:t> FMD </a:t>
            </a:r>
            <a:r>
              <a:rPr lang="en-US" b="1" dirty="0" err="1" smtClean="0">
                <a:solidFill>
                  <a:srgbClr val="7030A0"/>
                </a:solidFill>
              </a:rPr>
              <a:t>tiap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minggunya</a:t>
            </a:r>
            <a:endParaRPr lang="en-US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57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516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– FMD di </a:t>
            </a:r>
            <a:r>
              <a:rPr lang="en-AU" b="1" dirty="0" err="1"/>
              <a:t>desa</a:t>
            </a:r>
            <a:r>
              <a:rPr lang="en-AU" b="1" dirty="0"/>
              <a:t>  Thai</a:t>
            </a:r>
            <a:endParaRPr lang="en-AU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52082"/>
              </p:ext>
            </p:extLst>
          </p:nvPr>
        </p:nvGraphicFramePr>
        <p:xfrm>
          <a:off x="251520" y="1117815"/>
          <a:ext cx="4848225" cy="238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5961" y="184308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Plot </a:t>
            </a:r>
            <a:r>
              <a:rPr lang="en-US" b="1" dirty="0" err="1">
                <a:solidFill>
                  <a:srgbClr val="7030A0"/>
                </a:solidFill>
              </a:rPr>
              <a:t>ini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hanya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menunjukkan</a:t>
            </a:r>
            <a:r>
              <a:rPr lang="en-US" b="1" dirty="0">
                <a:solidFill>
                  <a:srgbClr val="7030A0"/>
                </a:solidFill>
              </a:rPr>
              <a:t>  </a:t>
            </a:r>
            <a:r>
              <a:rPr lang="en-US" b="1" dirty="0" err="1">
                <a:solidFill>
                  <a:srgbClr val="7030A0"/>
                </a:solidFill>
              </a:rPr>
              <a:t>jumlah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kasus</a:t>
            </a:r>
            <a:r>
              <a:rPr lang="en-US" b="1" dirty="0">
                <a:solidFill>
                  <a:srgbClr val="7030A0"/>
                </a:solidFill>
              </a:rPr>
              <a:t> per </a:t>
            </a:r>
            <a:r>
              <a:rPr lang="en-US" b="1" dirty="0" err="1">
                <a:solidFill>
                  <a:srgbClr val="7030A0"/>
                </a:solidFill>
              </a:rPr>
              <a:t>minggu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0605" y="5301208"/>
            <a:ext cx="3753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Sekarang</a:t>
            </a:r>
            <a:r>
              <a:rPr lang="en-US" b="1" dirty="0" smtClean="0">
                <a:solidFill>
                  <a:srgbClr val="7030A0"/>
                </a:solidFill>
              </a:rPr>
              <a:t> plot % </a:t>
            </a:r>
            <a:r>
              <a:rPr lang="en-US" b="1" dirty="0" err="1" smtClean="0">
                <a:solidFill>
                  <a:srgbClr val="7030A0"/>
                </a:solidFill>
              </a:rPr>
              <a:t>menunjukkan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pola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berbeda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dari</a:t>
            </a:r>
            <a:r>
              <a:rPr lang="en-US" b="1" dirty="0" smtClean="0">
                <a:solidFill>
                  <a:srgbClr val="7030A0"/>
                </a:solidFill>
              </a:rPr>
              <a:t> plot </a:t>
            </a:r>
            <a:r>
              <a:rPr lang="en-US" b="1" dirty="0" err="1" smtClean="0">
                <a:solidFill>
                  <a:srgbClr val="7030A0"/>
                </a:solidFill>
              </a:rPr>
              <a:t>hitung</a:t>
            </a:r>
            <a:r>
              <a:rPr lang="en-US" b="1" dirty="0" smtClean="0">
                <a:solidFill>
                  <a:srgbClr val="7030A0"/>
                </a:solidFill>
              </a:rPr>
              <a:t>. </a:t>
            </a:r>
            <a:r>
              <a:rPr lang="en-US" b="1" dirty="0" err="1" smtClean="0">
                <a:solidFill>
                  <a:srgbClr val="7030A0"/>
                </a:solidFill>
              </a:rPr>
              <a:t>Kerbau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memiliki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kecenderungan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terinfeksi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minggu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</a:t>
            </a:r>
            <a:r>
              <a:rPr lang="en-US" b="1" dirty="0" smtClean="0">
                <a:solidFill>
                  <a:srgbClr val="7030A0"/>
                </a:solidFill>
              </a:rPr>
              <a:t> 3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0604" y="2793292"/>
            <a:ext cx="37538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Bagaimana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jika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kita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tinggalkan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jumlah</a:t>
            </a:r>
            <a:r>
              <a:rPr lang="en-US" sz="2000" b="1" dirty="0">
                <a:solidFill>
                  <a:srgbClr val="002060"/>
                </a:solidFill>
              </a:rPr>
              <a:t> total </a:t>
            </a:r>
            <a:r>
              <a:rPr lang="en-US" sz="2000" b="1" dirty="0" err="1" smtClean="0">
                <a:solidFill>
                  <a:srgbClr val="002060"/>
                </a:solidFill>
              </a:rPr>
              <a:t>sapi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= 164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mengubah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jumlah</a:t>
            </a:r>
            <a:r>
              <a:rPr lang="en-US" sz="2000" b="1" dirty="0">
                <a:solidFill>
                  <a:srgbClr val="002060"/>
                </a:solidFill>
              </a:rPr>
              <a:t> total </a:t>
            </a:r>
            <a:r>
              <a:rPr lang="en-US" sz="2000" b="1" dirty="0" err="1">
                <a:solidFill>
                  <a:srgbClr val="002060"/>
                </a:solidFill>
              </a:rPr>
              <a:t>kerbau</a:t>
            </a:r>
            <a:r>
              <a:rPr lang="en-US" sz="2000" b="1" dirty="0">
                <a:solidFill>
                  <a:srgbClr val="002060"/>
                </a:solidFill>
              </a:rPr>
              <a:t> = 100 (</a:t>
            </a:r>
            <a:r>
              <a:rPr lang="en-US" sz="2000" b="1" dirty="0" err="1">
                <a:solidFill>
                  <a:srgbClr val="002060"/>
                </a:solidFill>
              </a:rPr>
              <a:t>kurang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kerbau</a:t>
            </a:r>
            <a:r>
              <a:rPr lang="en-US" sz="2000" b="1" dirty="0">
                <a:solidFill>
                  <a:srgbClr val="002060"/>
                </a:solidFill>
              </a:rPr>
              <a:t>) </a:t>
            </a:r>
            <a:r>
              <a:rPr lang="en-US" sz="2000" b="1" dirty="0" smtClean="0">
                <a:solidFill>
                  <a:srgbClr val="002060"/>
                </a:solidFill>
              </a:rPr>
              <a:t>. Plot </a:t>
            </a:r>
            <a:r>
              <a:rPr lang="en-US" sz="2000" b="1" dirty="0" err="1" smtClean="0">
                <a:solidFill>
                  <a:srgbClr val="002060"/>
                </a:solidFill>
              </a:rPr>
              <a:t>ini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menunjukkan</a:t>
            </a:r>
            <a:r>
              <a:rPr lang="en-US" sz="2000" b="1" dirty="0">
                <a:solidFill>
                  <a:srgbClr val="002060"/>
                </a:solidFill>
              </a:rPr>
              <a:t>% </a:t>
            </a:r>
            <a:r>
              <a:rPr lang="en-US" sz="2000" b="1" dirty="0" err="1">
                <a:solidFill>
                  <a:srgbClr val="002060"/>
                </a:solidFill>
              </a:rPr>
              <a:t>dari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sapi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dan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kerbau</a:t>
            </a:r>
            <a:r>
              <a:rPr lang="en-US" sz="2000" b="1" dirty="0">
                <a:solidFill>
                  <a:srgbClr val="002060"/>
                </a:solidFill>
              </a:rPr>
              <a:t> yang </a:t>
            </a:r>
            <a:r>
              <a:rPr lang="en-US" sz="2000" b="1" dirty="0" err="1">
                <a:solidFill>
                  <a:srgbClr val="002060"/>
                </a:solidFill>
              </a:rPr>
              <a:t>mendapat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FMD </a:t>
            </a:r>
            <a:r>
              <a:rPr lang="en-US" sz="2000" b="1" dirty="0" err="1">
                <a:solidFill>
                  <a:srgbClr val="002060"/>
                </a:solidFill>
              </a:rPr>
              <a:t>setiap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minggu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146921"/>
              </p:ext>
            </p:extLst>
          </p:nvPr>
        </p:nvGraphicFramePr>
        <p:xfrm>
          <a:off x="179511" y="3670455"/>
          <a:ext cx="4848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75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Di sesi ini kita membicarakan mengenai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Bagaimana menjelaskan pola penyakit berdasarkan </a:t>
            </a:r>
            <a:endParaRPr lang="en-AU" dirty="0"/>
          </a:p>
          <a:p>
            <a:pPr lvl="1"/>
            <a:r>
              <a:rPr lang="id-ID" dirty="0" smtClean="0"/>
              <a:t>Waktu</a:t>
            </a:r>
            <a:endParaRPr lang="en-AU" dirty="0"/>
          </a:p>
          <a:p>
            <a:pPr lvl="1"/>
            <a:r>
              <a:rPr lang="id-ID" dirty="0" smtClean="0"/>
              <a:t>Tempat</a:t>
            </a:r>
            <a:endParaRPr lang="en-AU" dirty="0"/>
          </a:p>
          <a:p>
            <a:pPr lvl="1"/>
            <a:r>
              <a:rPr lang="id-ID" dirty="0" smtClean="0"/>
              <a:t>Hewan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id-ID" dirty="0" smtClean="0"/>
              <a:t>Strategi pengendalian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0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88024" y="92076"/>
            <a:ext cx="43559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d-ID" sz="2800" b="1" cap="none" spc="0" dirty="0" smtClean="0">
                <a:ln/>
                <a:solidFill>
                  <a:schemeClr val="accent3"/>
                </a:solidFill>
                <a:effectLst/>
              </a:rPr>
              <a:t>Belajar keterampilan baru 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272" y="5833775"/>
            <a:ext cx="47588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Selamat bersenang-senang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81596" y="5710664"/>
            <a:ext cx="232670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Tingkatkan kepuasan kerja Anda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272" y="92076"/>
            <a:ext cx="30243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Kesehatan hewan yang lebih baik untuk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Indonesia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21296" y="997015"/>
            <a:ext cx="6851104" cy="49006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Konsep kunci untuk sesi </a:t>
            </a:r>
            <a:r>
              <a:rPr lang="en-AU" b="1" dirty="0" smtClean="0"/>
              <a:t>10</a:t>
            </a:r>
            <a:endParaRPr lang="en-AU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3575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Menjelaskan penyakit berdasarkan</a:t>
            </a:r>
            <a:r>
              <a:rPr lang="en-AU" dirty="0" smtClean="0"/>
              <a:t>:</a:t>
            </a:r>
            <a:endParaRPr lang="en-AU" dirty="0"/>
          </a:p>
          <a:p>
            <a:pPr lvl="1"/>
            <a:r>
              <a:rPr lang="id-ID" dirty="0" smtClean="0"/>
              <a:t>Waktu </a:t>
            </a:r>
            <a:r>
              <a:rPr lang="en-AU" dirty="0" smtClean="0"/>
              <a:t>(</a:t>
            </a:r>
            <a:r>
              <a:rPr lang="id-ID" dirty="0" smtClean="0"/>
              <a:t>diagram </a:t>
            </a:r>
            <a:r>
              <a:rPr lang="en-AU" dirty="0" err="1" smtClean="0"/>
              <a:t>epi</a:t>
            </a:r>
            <a:r>
              <a:rPr lang="en-AU" dirty="0" smtClean="0"/>
              <a:t>)</a:t>
            </a:r>
          </a:p>
          <a:p>
            <a:pPr lvl="1"/>
            <a:r>
              <a:rPr lang="id-ID" dirty="0" smtClean="0"/>
              <a:t>Hewan </a:t>
            </a:r>
            <a:r>
              <a:rPr lang="en-AU" dirty="0" smtClean="0"/>
              <a:t>(</a:t>
            </a:r>
            <a:r>
              <a:rPr lang="id-ID" dirty="0" smtClean="0"/>
              <a:t>jumlah keseluruhan, proporsi) </a:t>
            </a:r>
            <a:endParaRPr lang="en-AU" dirty="0"/>
          </a:p>
          <a:p>
            <a:pPr lvl="1"/>
            <a:r>
              <a:rPr lang="id-ID" dirty="0" smtClean="0"/>
              <a:t>Tempat </a:t>
            </a:r>
            <a:r>
              <a:rPr lang="en-AU" dirty="0" smtClean="0"/>
              <a:t>(</a:t>
            </a:r>
            <a:r>
              <a:rPr lang="id-ID" dirty="0" smtClean="0"/>
              <a:t>pemetaan</a:t>
            </a:r>
            <a:r>
              <a:rPr lang="en-AU" dirty="0" smtClean="0"/>
              <a:t>)</a:t>
            </a:r>
            <a:endParaRPr lang="en-AU" dirty="0"/>
          </a:p>
          <a:p>
            <a:endParaRPr lang="en-AU" dirty="0"/>
          </a:p>
          <a:p>
            <a:r>
              <a:rPr lang="id-ID" dirty="0" smtClean="0"/>
              <a:t>Pemahaman mengenai penyakit akan membantu kita membuat strategi pengendalian yang mencakup: </a:t>
            </a:r>
            <a:endParaRPr lang="en-AU" dirty="0"/>
          </a:p>
          <a:p>
            <a:pPr lvl="1"/>
            <a:r>
              <a:rPr lang="id-ID" dirty="0" smtClean="0"/>
              <a:t>Pengendalian lalu lintas hewan </a:t>
            </a:r>
            <a:endParaRPr lang="en-AU" dirty="0"/>
          </a:p>
          <a:p>
            <a:pPr lvl="1"/>
            <a:r>
              <a:rPr lang="id-ID" dirty="0" smtClean="0"/>
              <a:t>Manajemen ternak </a:t>
            </a:r>
            <a:r>
              <a:rPr lang="en-AU" dirty="0" smtClean="0"/>
              <a:t>– </a:t>
            </a:r>
            <a:r>
              <a:rPr lang="id-ID" dirty="0" smtClean="0"/>
              <a:t>kandang, pakan, penanganan, air </a:t>
            </a:r>
            <a:endParaRPr lang="en-AU" dirty="0"/>
          </a:p>
          <a:p>
            <a:pPr lvl="1"/>
            <a:r>
              <a:rPr lang="id-ID" dirty="0" smtClean="0"/>
              <a:t>Pengobatan hewan yang sakit dan hewan yang mungkin kontak dengan yang sakit </a:t>
            </a:r>
            <a:endParaRPr lang="en-AU" dirty="0"/>
          </a:p>
          <a:p>
            <a:pPr lvl="1"/>
            <a:r>
              <a:rPr lang="id-ID" dirty="0" smtClean="0"/>
              <a:t>Mengisolasi hewan sakit atau hewan berisiko </a:t>
            </a:r>
            <a:endParaRPr lang="en-AU" dirty="0"/>
          </a:p>
          <a:p>
            <a:pPr lvl="1"/>
            <a:r>
              <a:rPr lang="id-ID" dirty="0" smtClean="0"/>
              <a:t>Kebersihan</a:t>
            </a:r>
            <a:endParaRPr lang="en-AU" dirty="0"/>
          </a:p>
          <a:p>
            <a:pPr lvl="1"/>
            <a:r>
              <a:rPr lang="id-ID" dirty="0" smtClean="0"/>
              <a:t>Karantina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9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Di dalam sesi ini kita akan membicarakan menegenai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Bagaimana menjelaskan pola penyakit berdasarkan </a:t>
            </a:r>
            <a:endParaRPr lang="en-AU" dirty="0"/>
          </a:p>
          <a:p>
            <a:pPr lvl="1"/>
            <a:r>
              <a:rPr lang="id-ID" dirty="0" smtClean="0"/>
              <a:t>Waktu</a:t>
            </a:r>
            <a:endParaRPr lang="en-AU" dirty="0"/>
          </a:p>
          <a:p>
            <a:pPr lvl="1"/>
            <a:r>
              <a:rPr lang="id-ID" dirty="0" smtClean="0"/>
              <a:t>Tempat</a:t>
            </a:r>
            <a:endParaRPr lang="en-AU" dirty="0"/>
          </a:p>
          <a:p>
            <a:pPr lvl="1"/>
            <a:r>
              <a:rPr lang="id-ID" dirty="0" smtClean="0"/>
              <a:t>Hewan</a:t>
            </a:r>
            <a:endParaRPr lang="en-AU" dirty="0"/>
          </a:p>
          <a:p>
            <a:endParaRPr lang="en-AU" dirty="0"/>
          </a:p>
          <a:p>
            <a:r>
              <a:rPr lang="id-ID" dirty="0" smtClean="0"/>
              <a:t>Bagaimana menggunakan informasi ini untuk memikirkan mengenai penyebab dan strategi pengendalian 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Kegiatan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5112568" cy="5107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Tugas untuk semua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rgbClr val="002060"/>
                </a:solidFill>
              </a:rPr>
              <a:t>Lihat 3 diagram epidemi. Setiap diagram menunjukan perhitungan jumlah kasus penyakit yang baru </a:t>
            </a:r>
            <a:r>
              <a:rPr lang="en-AU" sz="2400" dirty="0" smtClean="0">
                <a:solidFill>
                  <a:srgbClr val="002060"/>
                </a:solidFill>
              </a:rPr>
              <a:t> (</a:t>
            </a:r>
            <a:r>
              <a:rPr lang="id-ID" sz="2400" dirty="0" smtClean="0">
                <a:solidFill>
                  <a:srgbClr val="002060"/>
                </a:solidFill>
              </a:rPr>
              <a:t>garis </a:t>
            </a:r>
            <a:r>
              <a:rPr lang="en-AU" sz="2400" dirty="0" err="1" smtClean="0">
                <a:solidFill>
                  <a:srgbClr val="002060"/>
                </a:solidFill>
              </a:rPr>
              <a:t>verti</a:t>
            </a:r>
            <a:r>
              <a:rPr lang="id-ID" sz="2400" dirty="0" smtClean="0">
                <a:solidFill>
                  <a:srgbClr val="002060"/>
                </a:solidFill>
              </a:rPr>
              <a:t>k</a:t>
            </a:r>
            <a:r>
              <a:rPr lang="en-AU" sz="2400" dirty="0" smtClean="0">
                <a:solidFill>
                  <a:srgbClr val="002060"/>
                </a:solidFill>
              </a:rPr>
              <a:t>al) </a:t>
            </a:r>
            <a:r>
              <a:rPr lang="id-ID" sz="2400" dirty="0" smtClean="0">
                <a:solidFill>
                  <a:srgbClr val="002060"/>
                </a:solidFill>
              </a:rPr>
              <a:t>dan waktu dalam tanggal </a:t>
            </a:r>
            <a:r>
              <a:rPr lang="en-AU" sz="2400" dirty="0" smtClean="0">
                <a:solidFill>
                  <a:srgbClr val="002060"/>
                </a:solidFill>
              </a:rPr>
              <a:t> (</a:t>
            </a:r>
            <a:r>
              <a:rPr lang="id-ID" sz="2400" dirty="0" smtClean="0">
                <a:solidFill>
                  <a:srgbClr val="002060"/>
                </a:solidFill>
              </a:rPr>
              <a:t>garis </a:t>
            </a:r>
            <a:r>
              <a:rPr lang="en-AU" sz="2400" dirty="0" err="1" smtClean="0">
                <a:solidFill>
                  <a:srgbClr val="002060"/>
                </a:solidFill>
              </a:rPr>
              <a:t>hori</a:t>
            </a:r>
            <a:r>
              <a:rPr lang="id-ID" sz="2400" dirty="0" smtClean="0">
                <a:solidFill>
                  <a:srgbClr val="002060"/>
                </a:solidFill>
              </a:rPr>
              <a:t>s</a:t>
            </a:r>
            <a:r>
              <a:rPr lang="en-AU" sz="2400" dirty="0" err="1" smtClean="0">
                <a:solidFill>
                  <a:srgbClr val="002060"/>
                </a:solidFill>
              </a:rPr>
              <a:t>ontal</a:t>
            </a:r>
            <a:r>
              <a:rPr lang="en-AU" sz="2400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endParaRPr lang="en-AU" sz="2400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r>
              <a:rPr lang="id-ID" sz="2400" dirty="0" smtClean="0">
                <a:solidFill>
                  <a:srgbClr val="002060"/>
                </a:solidFill>
              </a:rPr>
              <a:t>Dengan bahasa yang sederhana , dapatkah Anda menjelaskan 3 pola sepanjang waktu ini? </a:t>
            </a:r>
            <a:endParaRPr lang="en-A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AU" sz="2400" dirty="0" smtClean="0">
                <a:solidFill>
                  <a:srgbClr val="002060"/>
                </a:solidFill>
              </a:rPr>
              <a:t>“</a:t>
            </a:r>
            <a:r>
              <a:rPr lang="id-ID" sz="2400" dirty="0" smtClean="0">
                <a:solidFill>
                  <a:srgbClr val="002060"/>
                </a:solidFill>
              </a:rPr>
              <a:t>Jumlah kasus adalah ..... </a:t>
            </a:r>
            <a:r>
              <a:rPr lang="en-AU" sz="2400" dirty="0" smtClean="0">
                <a:solidFill>
                  <a:srgbClr val="002060"/>
                </a:solidFill>
              </a:rPr>
              <a:t>”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4249474"/>
              </p:ext>
            </p:extLst>
          </p:nvPr>
        </p:nvGraphicFramePr>
        <p:xfrm>
          <a:off x="5556532" y="288757"/>
          <a:ext cx="3441280" cy="206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18849977"/>
              </p:ext>
            </p:extLst>
          </p:nvPr>
        </p:nvGraphicFramePr>
        <p:xfrm>
          <a:off x="5556531" y="2357471"/>
          <a:ext cx="3462031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37352529"/>
              </p:ext>
            </p:extLst>
          </p:nvPr>
        </p:nvGraphicFramePr>
        <p:xfrm>
          <a:off x="5556531" y="4382006"/>
          <a:ext cx="3441279" cy="21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Tampilkan file </a:t>
            </a:r>
            <a:r>
              <a:rPr lang="en-AU" dirty="0" smtClean="0"/>
              <a:t>PowerPoint</a:t>
            </a:r>
            <a:r>
              <a:rPr lang="id-ID" dirty="0" smtClean="0"/>
              <a:t> untuk</a:t>
            </a:r>
            <a:r>
              <a:rPr lang="en-AU" dirty="0" smtClean="0"/>
              <a:t> </a:t>
            </a:r>
            <a:r>
              <a:rPr lang="en-AU" dirty="0" err="1" smtClean="0"/>
              <a:t>Ses</a:t>
            </a:r>
            <a:r>
              <a:rPr lang="id-ID" dirty="0" smtClean="0"/>
              <a:t>i 1</a:t>
            </a:r>
            <a:r>
              <a:rPr lang="en-AU" dirty="0" smtClean="0"/>
              <a:t>0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Setelah melihat </a:t>
            </a:r>
            <a:r>
              <a:rPr lang="en-AU" b="1" dirty="0" smtClean="0"/>
              <a:t>PowerPoint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Di video ini kita belajar tentang </a:t>
            </a:r>
            <a:r>
              <a:rPr lang="en-AU" dirty="0" smtClean="0"/>
              <a:t> </a:t>
            </a:r>
          </a:p>
          <a:p>
            <a:pPr lvl="1"/>
            <a:r>
              <a:rPr lang="id-ID" dirty="0" smtClean="0"/>
              <a:t>Bagaimana menjelaskan pola penyakit </a:t>
            </a:r>
            <a:endParaRPr lang="en-AU" dirty="0" smtClean="0"/>
          </a:p>
          <a:p>
            <a:pPr lvl="1"/>
            <a:r>
              <a:rPr lang="id-ID" dirty="0" smtClean="0"/>
              <a:t>Strategi-strategi pengendalian 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</a:t>
            </a:r>
            <a:r>
              <a:rPr lang="id-ID" dirty="0" smtClean="0"/>
              <a:t>ugas untuk semua</a:t>
            </a:r>
            <a:r>
              <a:rPr lang="en-A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Lihat kembali pendapat Anda untuk pertanyaan sebelum </a:t>
            </a:r>
            <a:r>
              <a:rPr lang="en-AU" dirty="0" smtClean="0"/>
              <a:t>video.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d-ID" dirty="0" smtClean="0"/>
              <a:t>Apakah pandangan Anda berubah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err="1"/>
              <a:t>Kegiatan</a:t>
            </a:r>
            <a:r>
              <a:rPr lang="en-AU" b="1" dirty="0"/>
              <a:t> </a:t>
            </a:r>
            <a:r>
              <a:rPr lang="en-AU" b="1" dirty="0" err="1"/>
              <a:t>kelompok</a:t>
            </a:r>
            <a:r>
              <a:rPr lang="en-AU" b="1" dirty="0"/>
              <a:t> – </a:t>
            </a:r>
            <a:r>
              <a:rPr lang="en-AU" b="1" dirty="0" err="1"/>
              <a:t>Investigasi</a:t>
            </a:r>
            <a:r>
              <a:rPr lang="en-AU" b="1" dirty="0"/>
              <a:t> </a:t>
            </a:r>
            <a:r>
              <a:rPr lang="en-AU" b="1" dirty="0" err="1"/>
              <a:t>kasus</a:t>
            </a:r>
            <a:r>
              <a:rPr lang="en-AU" b="1" dirty="0"/>
              <a:t> FMD di </a:t>
            </a:r>
            <a:r>
              <a:rPr lang="en-AU" b="1" dirty="0" err="1"/>
              <a:t>Desa</a:t>
            </a:r>
            <a:r>
              <a:rPr lang="en-AU" b="1" dirty="0"/>
              <a:t> Thai</a:t>
            </a:r>
            <a:br>
              <a:rPr lang="en-AU" b="1" dirty="0"/>
            </a:b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b="1" dirty="0" smtClean="0">
                <a:solidFill>
                  <a:srgbClr val="7030A0"/>
                </a:solidFill>
              </a:rPr>
              <a:t>Kita </a:t>
            </a:r>
            <a:r>
              <a:rPr lang="en-AU" sz="2400" b="1" dirty="0" err="1" smtClean="0">
                <a:solidFill>
                  <a:srgbClr val="7030A0"/>
                </a:solidFill>
              </a:rPr>
              <a:t>dapat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menggunakan</a:t>
            </a:r>
            <a:r>
              <a:rPr lang="en-AU" sz="2400" b="1" dirty="0" smtClean="0">
                <a:solidFill>
                  <a:srgbClr val="7030A0"/>
                </a:solidFill>
              </a:rPr>
              <a:t> data </a:t>
            </a:r>
            <a:r>
              <a:rPr lang="en-AU" sz="2400" b="1" dirty="0" err="1" smtClean="0">
                <a:solidFill>
                  <a:srgbClr val="7030A0"/>
                </a:solidFill>
              </a:rPr>
              <a:t>kasus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dan</a:t>
            </a:r>
            <a:r>
              <a:rPr lang="en-AU" sz="2400" b="1" dirty="0" smtClean="0">
                <a:solidFill>
                  <a:srgbClr val="7030A0"/>
                </a:solidFill>
              </a:rPr>
              <a:t> non </a:t>
            </a:r>
            <a:r>
              <a:rPr lang="en-AU" sz="2400" b="1" dirty="0" err="1" smtClean="0">
                <a:solidFill>
                  <a:srgbClr val="7030A0"/>
                </a:solidFill>
              </a:rPr>
              <a:t>kasus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untuk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menghasilkan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persentase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estimasi</a:t>
            </a:r>
            <a:endParaRPr lang="en-AU" sz="2400" b="1" dirty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bisa</a:t>
            </a:r>
            <a:r>
              <a:rPr lang="en-AU" dirty="0"/>
              <a:t> </a:t>
            </a:r>
            <a:r>
              <a:rPr lang="en-AU" dirty="0" err="1"/>
              <a:t>menggunakan</a:t>
            </a:r>
            <a:r>
              <a:rPr lang="en-AU" dirty="0"/>
              <a:t> </a:t>
            </a:r>
            <a:r>
              <a:rPr lang="en-AU" dirty="0" err="1"/>
              <a:t>perkiraan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menilai</a:t>
            </a:r>
            <a:r>
              <a:rPr lang="en-AU" dirty="0"/>
              <a:t> </a:t>
            </a:r>
            <a:r>
              <a:rPr lang="en-AU" dirty="0" err="1"/>
              <a:t>terjadinya</a:t>
            </a:r>
            <a:r>
              <a:rPr lang="en-AU" dirty="0"/>
              <a:t> </a:t>
            </a:r>
            <a:r>
              <a:rPr lang="en-AU" dirty="0" err="1"/>
              <a:t>penyakit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keparahan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berbagai</a:t>
            </a:r>
            <a:r>
              <a:rPr lang="en-AU" dirty="0"/>
              <a:t> </a:t>
            </a:r>
            <a:r>
              <a:rPr lang="en-AU" dirty="0" err="1"/>
              <a:t>kelompok</a:t>
            </a:r>
            <a:r>
              <a:rPr lang="en-AU" dirty="0"/>
              <a:t> </a:t>
            </a:r>
            <a:r>
              <a:rPr lang="en-AU" dirty="0" err="1"/>
              <a:t>hewan</a:t>
            </a:r>
            <a:r>
              <a:rPr lang="en-AU" dirty="0"/>
              <a:t>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3568" y="4005064"/>
                <a:ext cx="6500369" cy="68185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%=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𝑛𝑢𝑚𝑒𝑟𝑎𝑡𝑜𝑟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𝑑𝑒𝑛𝑢𝑚𝑒𝑟𝑎𝑡𝑜𝑟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×100=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𝑛𝑜𝑛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𝑘𝑎𝑠𝑢𝑠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×100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05064"/>
                <a:ext cx="6500369" cy="6818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5013176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Pada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kasus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wabah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sudah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dipastikan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dimana</a:t>
            </a:r>
            <a:r>
              <a:rPr lang="en-US" b="1" dirty="0" smtClean="0">
                <a:solidFill>
                  <a:srgbClr val="7030A0"/>
                </a:solidFill>
              </a:rPr>
              <a:t> denominator </a:t>
            </a:r>
            <a:r>
              <a:rPr lang="en-US" b="1" dirty="0" err="1" smtClean="0">
                <a:solidFill>
                  <a:srgbClr val="7030A0"/>
                </a:solidFill>
              </a:rPr>
              <a:t>adalah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seluruh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hewan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berisiko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terkena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penyakit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estimasi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biasa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disebut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angka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serangan</a:t>
            </a:r>
            <a:r>
              <a:rPr lang="en-US" b="1" dirty="0" smtClean="0">
                <a:solidFill>
                  <a:srgbClr val="7030A0"/>
                </a:solidFill>
              </a:rPr>
              <a:t>/ </a:t>
            </a:r>
            <a:r>
              <a:rPr lang="en-US" b="1" u="sng" dirty="0" smtClean="0">
                <a:solidFill>
                  <a:srgbClr val="7030A0"/>
                </a:solidFill>
              </a:rPr>
              <a:t>attack rates (AR)</a:t>
            </a:r>
            <a:endParaRPr lang="en-US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34562"/>
              </p:ext>
            </p:extLst>
          </p:nvPr>
        </p:nvGraphicFramePr>
        <p:xfrm>
          <a:off x="179512" y="3212976"/>
          <a:ext cx="2869730" cy="2828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586"/>
                <a:gridCol w="855572"/>
                <a:gridCol w="855572"/>
              </a:tblGrid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Kasus</a:t>
                      </a:r>
                      <a:r>
                        <a:rPr lang="en-AU" sz="2000" u="none" strike="noStrike" dirty="0" smtClean="0">
                          <a:effectLst/>
                        </a:rPr>
                        <a:t> FMD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Sapi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 err="1" smtClean="0">
                          <a:effectLst/>
                        </a:rPr>
                        <a:t>Kerbau</a:t>
                      </a:r>
                      <a:r>
                        <a:rPr lang="en-AU" sz="2000" u="none" strike="noStrike" dirty="0" smtClean="0">
                          <a:effectLst/>
                        </a:rPr>
                        <a:t> </a:t>
                      </a:r>
                      <a:endParaRPr lang="en-A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1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0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2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9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3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20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22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4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15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11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5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0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6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2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2252">
                <a:tc>
                  <a:txBody>
                    <a:bodyPr/>
                    <a:lstStyle/>
                    <a:p>
                      <a:pPr algn="l" fontAlgn="b"/>
                      <a:r>
                        <a:rPr lang="en-AU" sz="2000" u="none" strike="noStrike" dirty="0" err="1" smtClean="0">
                          <a:effectLst/>
                        </a:rPr>
                        <a:t>Minggu</a:t>
                      </a:r>
                      <a:r>
                        <a:rPr lang="en-AU" sz="2000" u="none" strike="noStrike" dirty="0" smtClean="0">
                          <a:effectLst/>
                        </a:rPr>
                        <a:t>  </a:t>
                      </a:r>
                      <a:r>
                        <a:rPr lang="en-AU" sz="2000" u="none" strike="noStrike" dirty="0">
                          <a:effectLst/>
                        </a:rPr>
                        <a:t>7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>
                          <a:effectLst/>
                        </a:rPr>
                        <a:t>1</a:t>
                      </a:r>
                      <a:endParaRPr lang="en-A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000" u="none" strike="noStrike" dirty="0">
                          <a:effectLst/>
                        </a:rPr>
                        <a:t>0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30546"/>
              </p:ext>
            </p:extLst>
          </p:nvPr>
        </p:nvGraphicFramePr>
        <p:xfrm>
          <a:off x="179512" y="188640"/>
          <a:ext cx="8712969" cy="2847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4373"/>
                <a:gridCol w="1071791"/>
                <a:gridCol w="1199765"/>
                <a:gridCol w="966599"/>
                <a:gridCol w="1152128"/>
                <a:gridCol w="792088"/>
                <a:gridCol w="1080120"/>
                <a:gridCol w="936105"/>
              </a:tblGrid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Tidak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pernah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sakit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Kasus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FMD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smtClean="0">
                          <a:effectLst/>
                        </a:rPr>
                        <a:t>Total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Total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kasus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1523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Tipe</a:t>
                      </a:r>
                      <a:r>
                        <a:rPr lang="en-AU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AU" sz="2400" u="none" strike="noStrike" baseline="0" dirty="0" err="1" smtClean="0">
                          <a:effectLst/>
                        </a:rPr>
                        <a:t>hewan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Usia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Ringan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Berat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 err="1" smtClean="0">
                          <a:effectLst/>
                        </a:rPr>
                        <a:t>Mati</a:t>
                      </a:r>
                      <a:r>
                        <a:rPr lang="en-AU" sz="2400" u="none" strike="noStrike" dirty="0" smtClean="0">
                          <a:effectLst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5236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Sapi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9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2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Dewasa</a:t>
                      </a:r>
                      <a:r>
                        <a:rPr lang="en-AU" sz="2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90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21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0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134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44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938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 dirty="0" err="1" smtClean="0">
                          <a:effectLst/>
                          <a:latin typeface="+mn-lt"/>
                        </a:rPr>
                        <a:t>Kerbau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>
                          <a:effectLst/>
                        </a:rPr>
                        <a:t>&lt; </a:t>
                      </a:r>
                      <a:r>
                        <a:rPr lang="en-AU" sz="2400" u="none" strike="noStrike" dirty="0" smtClean="0">
                          <a:effectLst/>
                        </a:rPr>
                        <a:t>1 </a:t>
                      </a:r>
                      <a:r>
                        <a:rPr lang="en-AU" sz="2400" u="none" strike="noStrike" dirty="0" err="1" smtClean="0">
                          <a:effectLst/>
                        </a:rPr>
                        <a:t>th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21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873"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2400" u="none" strike="noStrike" dirty="0" err="1" smtClean="0">
                          <a:effectLst/>
                        </a:rPr>
                        <a:t>Dewasa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124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33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>
                          <a:effectLst/>
                        </a:rPr>
                        <a:t>1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0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158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u="none" strike="noStrike" dirty="0">
                          <a:effectLst/>
                        </a:rPr>
                        <a:t>34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86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AU" b="1" dirty="0" err="1" smtClean="0"/>
              <a:t>Kegiatan</a:t>
            </a:r>
            <a:r>
              <a:rPr lang="en-AU" b="1" dirty="0" smtClean="0"/>
              <a:t> </a:t>
            </a:r>
            <a:r>
              <a:rPr lang="en-AU" b="1" dirty="0" err="1" smtClean="0"/>
              <a:t>kelompok</a:t>
            </a:r>
            <a:r>
              <a:rPr lang="en-AU" b="1" dirty="0" smtClean="0"/>
              <a:t>– </a:t>
            </a:r>
            <a:r>
              <a:rPr lang="en-AU" b="1" dirty="0" smtClean="0"/>
              <a:t>FMD </a:t>
            </a:r>
            <a:r>
              <a:rPr lang="en-AU" b="1" dirty="0" smtClean="0"/>
              <a:t>di </a:t>
            </a:r>
            <a:r>
              <a:rPr lang="en-AU" b="1" dirty="0" err="1" smtClean="0"/>
              <a:t>desa</a:t>
            </a:r>
            <a:r>
              <a:rPr lang="en-AU" b="1" dirty="0" smtClean="0"/>
              <a:t>  Thai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6561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Kurva</a:t>
            </a:r>
            <a:r>
              <a:rPr lang="en-AU" dirty="0" smtClean="0"/>
              <a:t> </a:t>
            </a:r>
            <a:r>
              <a:rPr lang="en-AU" dirty="0" err="1" smtClean="0"/>
              <a:t>epidemi</a:t>
            </a:r>
            <a:r>
              <a:rPr lang="en-AU" dirty="0" smtClean="0"/>
              <a:t> – plot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baru</a:t>
            </a:r>
            <a:r>
              <a:rPr lang="en-AU" dirty="0" smtClean="0"/>
              <a:t> </a:t>
            </a:r>
            <a:r>
              <a:rPr lang="en-AU" dirty="0" err="1" smtClean="0"/>
              <a:t>seiring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pola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en-AU" dirty="0" err="1" smtClean="0"/>
              <a:t>bbisa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simpulan</a:t>
            </a:r>
            <a:r>
              <a:rPr lang="en-AU" dirty="0" smtClean="0"/>
              <a:t> </a:t>
            </a:r>
            <a:r>
              <a:rPr lang="en-AU" dirty="0" err="1" smtClean="0"/>
              <a:t>mengenai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?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 </a:t>
            </a:r>
            <a:r>
              <a:rPr lang="en-AU" dirty="0" err="1" smtClean="0"/>
              <a:t>mengukur</a:t>
            </a:r>
            <a:r>
              <a:rPr lang="en-AU" dirty="0" smtClean="0"/>
              <a:t> </a:t>
            </a:r>
            <a:r>
              <a:rPr lang="en-AU" dirty="0" err="1" smtClean="0"/>
              <a:t>pengaruh</a:t>
            </a:r>
            <a:r>
              <a:rPr lang="en-AU" dirty="0" smtClean="0"/>
              <a:t> </a:t>
            </a:r>
            <a:r>
              <a:rPr lang="en-AU" dirty="0" err="1" smtClean="0"/>
              <a:t>kurva</a:t>
            </a:r>
            <a:r>
              <a:rPr lang="en-AU" dirty="0" smtClean="0"/>
              <a:t> </a:t>
            </a:r>
            <a:r>
              <a:rPr lang="en-AU" dirty="0" err="1" smtClean="0"/>
              <a:t>epidemi</a:t>
            </a:r>
            <a:r>
              <a:rPr lang="en-AU" dirty="0" smtClean="0"/>
              <a:t>?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kurva</a:t>
            </a:r>
            <a:r>
              <a:rPr lang="en-AU" dirty="0" smtClean="0"/>
              <a:t> yang </a:t>
            </a:r>
            <a:r>
              <a:rPr lang="en-AU" dirty="0" err="1" smtClean="0"/>
              <a:t>memungkinkan</a:t>
            </a:r>
            <a:r>
              <a:rPr lang="en-AU" dirty="0" smtClean="0"/>
              <a:t> </a:t>
            </a:r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ada</a:t>
            </a:r>
            <a:r>
              <a:rPr lang="en-AU" dirty="0" smtClean="0"/>
              <a:t> </a:t>
            </a:r>
            <a:r>
              <a:rPr lang="en-AU" dirty="0" err="1" smtClean="0"/>
              <a:t>upaya</a:t>
            </a:r>
            <a:r>
              <a:rPr lang="en-AU" dirty="0" smtClean="0"/>
              <a:t> </a:t>
            </a:r>
            <a:r>
              <a:rPr lang="en-AU" dirty="0" err="1" smtClean="0"/>
              <a:t>kontrol</a:t>
            </a:r>
            <a:r>
              <a:rPr lang="en-AU" dirty="0" smtClean="0"/>
              <a:t>?</a:t>
            </a:r>
            <a:endParaRPr lang="en-AU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12874"/>
              </p:ext>
            </p:extLst>
          </p:nvPr>
        </p:nvGraphicFramePr>
        <p:xfrm>
          <a:off x="179512" y="3212976"/>
          <a:ext cx="48482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47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4459</TotalTime>
  <Words>2134</Words>
  <Application>Microsoft Office PowerPoint</Application>
  <PresentationFormat>On-screen Show (4:3)</PresentationFormat>
  <Paragraphs>560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RFFlow4</vt:lpstr>
      <vt:lpstr>Epidemiologi Lapangan  Tingkat Dasar</vt:lpstr>
      <vt:lpstr>PowerPoint Presentation</vt:lpstr>
      <vt:lpstr>Di dalam sesi ini kita akan membicarakan menegenai:</vt:lpstr>
      <vt:lpstr>Kegiatan</vt:lpstr>
      <vt:lpstr>Video</vt:lpstr>
      <vt:lpstr>Setelah melihat PowerPoint</vt:lpstr>
      <vt:lpstr>Kegiatan kelompok – Investigasi kasus FMD di Desa Thai </vt:lpstr>
      <vt:lpstr>PowerPoint Presentation</vt:lpstr>
      <vt:lpstr>Kegiatan kelompok– FMD di desa  Thai</vt:lpstr>
      <vt:lpstr>Kegiatan kelompok– FMD di desa  Thai</vt:lpstr>
      <vt:lpstr>PowerPoint Presentation</vt:lpstr>
      <vt:lpstr>PowerPoint Presentation</vt:lpstr>
      <vt:lpstr>Kegiatan kelompok– FMD di desa  Thai</vt:lpstr>
      <vt:lpstr>Kegiatan kelompok– FMD di desa  Thai</vt:lpstr>
      <vt:lpstr>Kegiatan kelompok– FMD di desa  Thai</vt:lpstr>
      <vt:lpstr>Kegiatan kelompok– FMD di desa  Thai</vt:lpstr>
      <vt:lpstr>Kegiatan kelompok– FMD di desa  Thai</vt:lpstr>
      <vt:lpstr>Kegiatan kelompok– FMD di desa  Thai</vt:lpstr>
      <vt:lpstr>Kegiatan kelompok– FMD di desa  Thai</vt:lpstr>
      <vt:lpstr>Kegiatan kelompok– FMD di desa  Thai</vt:lpstr>
      <vt:lpstr>Di sesi ini kita membicarakan mengenai:</vt:lpstr>
      <vt:lpstr>Konsep kunci untuk sesi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178</cp:revision>
  <cp:lastPrinted>2014-03-06T23:14:18Z</cp:lastPrinted>
  <dcterms:created xsi:type="dcterms:W3CDTF">2013-03-15T18:03:41Z</dcterms:created>
  <dcterms:modified xsi:type="dcterms:W3CDTF">2014-11-07T08:51:20Z</dcterms:modified>
</cp:coreProperties>
</file>