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266" r:id="rId3"/>
    <p:sldId id="331" r:id="rId4"/>
    <p:sldId id="332" r:id="rId5"/>
    <p:sldId id="336" r:id="rId6"/>
    <p:sldId id="337" r:id="rId7"/>
    <p:sldId id="338" r:id="rId8"/>
    <p:sldId id="339" r:id="rId9"/>
    <p:sldId id="341" r:id="rId10"/>
    <p:sldId id="340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2" r:id="rId20"/>
    <p:sldId id="353" r:id="rId21"/>
    <p:sldId id="351" r:id="rId22"/>
    <p:sldId id="258" r:id="rId23"/>
    <p:sldId id="263" r:id="rId2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0902" autoAdjust="0"/>
  </p:normalViewPr>
  <p:slideViewPr>
    <p:cSldViewPr snapToObjects="1">
      <p:cViewPr>
        <p:scale>
          <a:sx n="80" d="100"/>
          <a:sy n="80" d="100"/>
        </p:scale>
        <p:origin x="-1512" y="37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115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Sheet5!$K$3</c:f>
              <c:strCache>
                <c:ptCount val="1"/>
                <c:pt idx="0">
                  <c:v>Cows with diarrhoea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dk1"/>
              </a:solidFill>
            </a:ln>
            <a:effectLst/>
          </c:spPr>
          <c:invertIfNegative val="0"/>
          <c:cat>
            <c:numRef>
              <c:f>Sheet5!$J$4:$J$24</c:f>
              <c:numCache>
                <c:formatCode>m/d/yyyy</c:formatCode>
                <c:ptCount val="21"/>
                <c:pt idx="0">
                  <c:v>41548</c:v>
                </c:pt>
                <c:pt idx="1">
                  <c:v>41549</c:v>
                </c:pt>
                <c:pt idx="2">
                  <c:v>41550</c:v>
                </c:pt>
                <c:pt idx="3">
                  <c:v>41551</c:v>
                </c:pt>
                <c:pt idx="4">
                  <c:v>41552</c:v>
                </c:pt>
                <c:pt idx="5">
                  <c:v>41553</c:v>
                </c:pt>
                <c:pt idx="6">
                  <c:v>41554</c:v>
                </c:pt>
                <c:pt idx="7">
                  <c:v>41555</c:v>
                </c:pt>
                <c:pt idx="8">
                  <c:v>41556</c:v>
                </c:pt>
                <c:pt idx="9">
                  <c:v>41557</c:v>
                </c:pt>
                <c:pt idx="10">
                  <c:v>41558</c:v>
                </c:pt>
                <c:pt idx="11">
                  <c:v>41559</c:v>
                </c:pt>
                <c:pt idx="12">
                  <c:v>41560</c:v>
                </c:pt>
                <c:pt idx="13">
                  <c:v>41561</c:v>
                </c:pt>
                <c:pt idx="14">
                  <c:v>41562</c:v>
                </c:pt>
                <c:pt idx="15">
                  <c:v>41563</c:v>
                </c:pt>
                <c:pt idx="16">
                  <c:v>41564</c:v>
                </c:pt>
                <c:pt idx="17">
                  <c:v>41565</c:v>
                </c:pt>
                <c:pt idx="18">
                  <c:v>41566</c:v>
                </c:pt>
                <c:pt idx="19">
                  <c:v>41567</c:v>
                </c:pt>
                <c:pt idx="20">
                  <c:v>41568</c:v>
                </c:pt>
              </c:numCache>
            </c:numRef>
          </c:cat>
          <c:val>
            <c:numRef>
              <c:f>Sheet5!$K$4:$K$24</c:f>
              <c:numCache>
                <c:formatCode>General</c:formatCode>
                <c:ptCount val="21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8</c:v>
                </c:pt>
                <c:pt idx="7">
                  <c:v>7</c:v>
                </c:pt>
                <c:pt idx="8">
                  <c:v>4</c:v>
                </c:pt>
                <c:pt idx="9">
                  <c:v>0</c:v>
                </c:pt>
                <c:pt idx="10">
                  <c:v>9</c:v>
                </c:pt>
                <c:pt idx="11">
                  <c:v>14</c:v>
                </c:pt>
                <c:pt idx="12">
                  <c:v>15</c:v>
                </c:pt>
                <c:pt idx="13">
                  <c:v>12</c:v>
                </c:pt>
                <c:pt idx="14">
                  <c:v>8</c:v>
                </c:pt>
                <c:pt idx="15">
                  <c:v>0</c:v>
                </c:pt>
                <c:pt idx="16">
                  <c:v>7</c:v>
                </c:pt>
                <c:pt idx="17">
                  <c:v>4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47736832"/>
        <c:axId val="147755392"/>
      </c:barChart>
      <c:dateAx>
        <c:axId val="1477368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d-ID" dirty="0" smtClean="0"/>
                  <a:t>Tanggal</a:t>
                </a:r>
                <a:endParaRPr lang="en-AU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755392"/>
        <c:crosses val="autoZero"/>
        <c:auto val="1"/>
        <c:lblOffset val="100"/>
        <c:baseTimeUnit val="days"/>
      </c:dateAx>
      <c:valAx>
        <c:axId val="14775539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d-ID" dirty="0" smtClean="0"/>
                  <a:t>Jumlah kasus</a:t>
                </a:r>
                <a:endParaRPr lang="en-AU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dk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736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'Example epi curves'!$C$4</c:f>
              <c:strCache>
                <c:ptCount val="1"/>
                <c:pt idx="0">
                  <c:v>Epidemic 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dk1"/>
              </a:solidFill>
            </a:ln>
            <a:effectLst/>
          </c:spPr>
          <c:invertIfNegative val="0"/>
          <c:val>
            <c:numRef>
              <c:f>'Example epi curves'!$C$5:$C$34</c:f>
              <c:numCache>
                <c:formatCode>General</c:formatCode>
                <c:ptCount val="3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30</c:v>
                </c:pt>
                <c:pt idx="4">
                  <c:v>70</c:v>
                </c:pt>
                <c:pt idx="5">
                  <c:v>92</c:v>
                </c:pt>
                <c:pt idx="6">
                  <c:v>105</c:v>
                </c:pt>
                <c:pt idx="7">
                  <c:v>102</c:v>
                </c:pt>
                <c:pt idx="8">
                  <c:v>90</c:v>
                </c:pt>
                <c:pt idx="9">
                  <c:v>79</c:v>
                </c:pt>
                <c:pt idx="10">
                  <c:v>76</c:v>
                </c:pt>
                <c:pt idx="11">
                  <c:v>64</c:v>
                </c:pt>
                <c:pt idx="12">
                  <c:v>58</c:v>
                </c:pt>
                <c:pt idx="13">
                  <c:v>50</c:v>
                </c:pt>
                <c:pt idx="14">
                  <c:v>56</c:v>
                </c:pt>
                <c:pt idx="15">
                  <c:v>49</c:v>
                </c:pt>
                <c:pt idx="16">
                  <c:v>48</c:v>
                </c:pt>
                <c:pt idx="17">
                  <c:v>49</c:v>
                </c:pt>
                <c:pt idx="18">
                  <c:v>38</c:v>
                </c:pt>
                <c:pt idx="19">
                  <c:v>46</c:v>
                </c:pt>
                <c:pt idx="20">
                  <c:v>45</c:v>
                </c:pt>
                <c:pt idx="21">
                  <c:v>35</c:v>
                </c:pt>
                <c:pt idx="22">
                  <c:v>32</c:v>
                </c:pt>
                <c:pt idx="23">
                  <c:v>34</c:v>
                </c:pt>
                <c:pt idx="24">
                  <c:v>36</c:v>
                </c:pt>
                <c:pt idx="25">
                  <c:v>34</c:v>
                </c:pt>
                <c:pt idx="26">
                  <c:v>30</c:v>
                </c:pt>
                <c:pt idx="27">
                  <c:v>24</c:v>
                </c:pt>
                <c:pt idx="28">
                  <c:v>20</c:v>
                </c:pt>
                <c:pt idx="29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63625216"/>
        <c:axId val="163627392"/>
      </c:barChart>
      <c:catAx>
        <c:axId val="1636252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d-ID" dirty="0" smtClean="0"/>
                  <a:t>Waktu</a:t>
                </a:r>
                <a:r>
                  <a:rPr lang="id-ID" baseline="0" dirty="0" smtClean="0"/>
                  <a:t> (hari</a:t>
                </a:r>
                <a:r>
                  <a:rPr lang="en-AU" dirty="0" smtClean="0"/>
                  <a:t>)</a:t>
                </a:r>
                <a:endParaRPr lang="en-AU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627392"/>
        <c:crosses val="autoZero"/>
        <c:auto val="1"/>
        <c:lblAlgn val="ctr"/>
        <c:lblOffset val="100"/>
        <c:noMultiLvlLbl val="0"/>
      </c:catAx>
      <c:valAx>
        <c:axId val="16362739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d-ID" dirty="0" smtClean="0"/>
                  <a:t>Jumlah kasu</a:t>
                </a:r>
                <a:r>
                  <a:rPr lang="en-AU" dirty="0" smtClean="0"/>
                  <a:t>s</a:t>
                </a:r>
                <a:endParaRPr lang="en-AU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dk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625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Sheet3!$C$4</c:f>
              <c:strCache>
                <c:ptCount val="1"/>
                <c:pt idx="0">
                  <c:v>Point source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dk1"/>
              </a:solidFill>
            </a:ln>
            <a:effectLst/>
          </c:spPr>
          <c:invertIfNegative val="0"/>
          <c:val>
            <c:numRef>
              <c:f>Sheet3!$C$5:$C$34</c:f>
              <c:numCache>
                <c:formatCode>General</c:formatCode>
                <c:ptCount val="3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20</c:v>
                </c:pt>
                <c:pt idx="4">
                  <c:v>40</c:v>
                </c:pt>
                <c:pt idx="5">
                  <c:v>70</c:v>
                </c:pt>
                <c:pt idx="6">
                  <c:v>105</c:v>
                </c:pt>
                <c:pt idx="7">
                  <c:v>102</c:v>
                </c:pt>
                <c:pt idx="8">
                  <c:v>65</c:v>
                </c:pt>
                <c:pt idx="9">
                  <c:v>40</c:v>
                </c:pt>
                <c:pt idx="10">
                  <c:v>35</c:v>
                </c:pt>
                <c:pt idx="11">
                  <c:v>10</c:v>
                </c:pt>
                <c:pt idx="12">
                  <c:v>5</c:v>
                </c:pt>
                <c:pt idx="13">
                  <c:v>2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63323904"/>
        <c:axId val="163325824"/>
      </c:barChart>
      <c:catAx>
        <c:axId val="1633239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Time</a:t>
                </a:r>
                <a:r>
                  <a:rPr lang="en-AU" baseline="0"/>
                  <a:t> (days)</a:t>
                </a:r>
                <a:endParaRPr lang="en-AU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325824"/>
        <c:crosses val="autoZero"/>
        <c:auto val="1"/>
        <c:lblAlgn val="ctr"/>
        <c:lblOffset val="100"/>
        <c:noMultiLvlLbl val="0"/>
      </c:catAx>
      <c:valAx>
        <c:axId val="16332582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Number of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dk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323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37918209053959E-2"/>
          <c:y val="3.4561056105610562E-2"/>
          <c:w val="0.91947210453195183"/>
          <c:h val="0.8408230555338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Sheet3!$D$4</c:f>
              <c:strCache>
                <c:ptCount val="1"/>
                <c:pt idx="0">
                  <c:v>Endemic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dk1"/>
              </a:solidFill>
            </a:ln>
            <a:effectLst/>
          </c:spPr>
          <c:invertIfNegative val="0"/>
          <c:val>
            <c:numRef>
              <c:f>Sheet3!$D$5:$D$34</c:f>
              <c:numCache>
                <c:formatCode>General</c:formatCode>
                <c:ptCount val="30"/>
                <c:pt idx="0">
                  <c:v>42</c:v>
                </c:pt>
                <c:pt idx="1">
                  <c:v>40</c:v>
                </c:pt>
                <c:pt idx="2">
                  <c:v>35</c:v>
                </c:pt>
                <c:pt idx="3">
                  <c:v>37</c:v>
                </c:pt>
                <c:pt idx="4">
                  <c:v>45</c:v>
                </c:pt>
                <c:pt idx="5">
                  <c:v>44</c:v>
                </c:pt>
                <c:pt idx="6">
                  <c:v>35</c:v>
                </c:pt>
                <c:pt idx="7">
                  <c:v>42</c:v>
                </c:pt>
                <c:pt idx="8">
                  <c:v>45</c:v>
                </c:pt>
                <c:pt idx="9">
                  <c:v>38</c:v>
                </c:pt>
                <c:pt idx="10">
                  <c:v>34</c:v>
                </c:pt>
                <c:pt idx="11">
                  <c:v>32</c:v>
                </c:pt>
                <c:pt idx="12">
                  <c:v>33</c:v>
                </c:pt>
                <c:pt idx="13">
                  <c:v>35</c:v>
                </c:pt>
                <c:pt idx="14">
                  <c:v>32</c:v>
                </c:pt>
                <c:pt idx="15">
                  <c:v>34</c:v>
                </c:pt>
                <c:pt idx="16">
                  <c:v>42</c:v>
                </c:pt>
                <c:pt idx="17">
                  <c:v>38</c:v>
                </c:pt>
                <c:pt idx="18">
                  <c:v>45</c:v>
                </c:pt>
                <c:pt idx="19">
                  <c:v>35</c:v>
                </c:pt>
                <c:pt idx="20">
                  <c:v>20</c:v>
                </c:pt>
                <c:pt idx="21">
                  <c:v>24</c:v>
                </c:pt>
                <c:pt idx="22">
                  <c:v>37</c:v>
                </c:pt>
                <c:pt idx="23">
                  <c:v>45</c:v>
                </c:pt>
                <c:pt idx="24">
                  <c:v>44</c:v>
                </c:pt>
                <c:pt idx="25">
                  <c:v>35</c:v>
                </c:pt>
                <c:pt idx="26">
                  <c:v>42</c:v>
                </c:pt>
                <c:pt idx="27">
                  <c:v>45</c:v>
                </c:pt>
                <c:pt idx="28">
                  <c:v>38</c:v>
                </c:pt>
                <c:pt idx="29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63554816"/>
        <c:axId val="163556736"/>
      </c:barChart>
      <c:catAx>
        <c:axId val="1635548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Time</a:t>
                </a:r>
                <a:r>
                  <a:rPr lang="en-AU" baseline="0"/>
                  <a:t> (days)</a:t>
                </a:r>
                <a:endParaRPr lang="en-AU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556736"/>
        <c:crosses val="autoZero"/>
        <c:auto val="1"/>
        <c:lblAlgn val="ctr"/>
        <c:lblOffset val="100"/>
        <c:noMultiLvlLbl val="0"/>
      </c:catAx>
      <c:valAx>
        <c:axId val="163556736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Number</a:t>
                </a:r>
                <a:r>
                  <a:rPr lang="en-AU" baseline="0"/>
                  <a:t> of cases</a:t>
                </a:r>
                <a:endParaRPr lang="en-AU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dk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5548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2B8CDB-7D62-46D1-BA7A-561CEB41BB95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6D5F501-7E5E-45E2-820C-59EF14CA86AB}">
      <dgm:prSet/>
      <dgm:spPr/>
      <dgm:t>
        <a:bodyPr/>
        <a:lstStyle/>
        <a:p>
          <a:pPr rtl="0"/>
          <a:r>
            <a:rPr lang="id-ID" dirty="0" smtClean="0"/>
            <a:t>Untuk </a:t>
          </a:r>
          <a:r>
            <a:rPr lang="fr-FR" dirty="0" err="1" smtClean="0"/>
            <a:t>Kabupaten</a:t>
          </a:r>
          <a:r>
            <a:rPr lang="fr-FR" dirty="0" smtClean="0"/>
            <a:t> 1</a:t>
          </a:r>
          <a:endParaRPr lang="en-US" dirty="0"/>
        </a:p>
      </dgm:t>
    </dgm:pt>
    <dgm:pt modelId="{524DEB82-F375-4C4C-9787-23313BF04ADA}" type="parTrans" cxnId="{4B99F38C-55F1-47CE-8B6C-980AA31E6337}">
      <dgm:prSet/>
      <dgm:spPr/>
      <dgm:t>
        <a:bodyPr/>
        <a:lstStyle/>
        <a:p>
          <a:endParaRPr lang="en-US"/>
        </a:p>
      </dgm:t>
    </dgm:pt>
    <dgm:pt modelId="{A3C69745-FF4F-4AF0-8F11-BCBB638D5DF8}" type="sibTrans" cxnId="{4B99F38C-55F1-47CE-8B6C-980AA31E6337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7CCEC63B-8F38-4F50-AA57-35CB859D7B2B}">
          <dgm:prSet/>
          <dgm:spPr/>
          <dgm:t>
            <a:bodyPr/>
            <a:lstStyle/>
            <a:p>
              <a:pPr rtl="0"/>
              <a:r>
                <a:rPr lang="id-ID" b="0" smtClean="0"/>
                <a:t>Tingkat serangan </a:t>
              </a:r>
              <a14:m>
                <m:oMath xmlns:m="http://schemas.openxmlformats.org/officeDocument/2006/math">
                  <m:r>
                    <a:rPr lang="en-AU" b="0" i="1">
                      <a:latin typeface="Cambria Math"/>
                    </a:rPr>
                    <m:t>1=</m:t>
                  </m:r>
                  <m:f>
                    <m:fPr>
                      <m:ctrlPr>
                        <a:rPr lang="en-AU" i="1">
                          <a:latin typeface="Cambria Math"/>
                        </a:rPr>
                      </m:ctrlPr>
                    </m:fPr>
                    <m:num>
                      <m:r>
                        <a:rPr lang="id-ID" b="0" i="1">
                          <a:latin typeface="Cambria Math"/>
                        </a:rPr>
                        <m:t>𝑘𝑎𝑠𝑢𝑠</m:t>
                      </m:r>
                      <m:r>
                        <a:rPr lang="id-ID" b="0" i="1">
                          <a:latin typeface="Cambria Math"/>
                        </a:rPr>
                        <m:t>  </m:t>
                      </m:r>
                      <m:r>
                        <a:rPr lang="id-ID" b="0" i="1">
                          <a:latin typeface="Cambria Math"/>
                        </a:rPr>
                        <m:t>𝑑𝑖𝑎𝑟𝑒</m:t>
                      </m:r>
                      <m:r>
                        <a:rPr lang="id-ID" b="0" i="1">
                          <a:latin typeface="Cambria Math"/>
                        </a:rPr>
                        <m:t> </m:t>
                      </m:r>
                      <m:r>
                        <a:rPr lang="id-ID" b="0" i="1">
                          <a:latin typeface="Cambria Math"/>
                        </a:rPr>
                        <m:t>𝑝𝑎𝑑𝑎</m:t>
                      </m:r>
                      <m:r>
                        <a:rPr lang="id-ID" b="0" i="1">
                          <a:latin typeface="Cambria Math"/>
                        </a:rPr>
                        <m:t> </m:t>
                      </m:r>
                      <m:r>
                        <a:rPr lang="id-ID" b="0" i="1">
                          <a:latin typeface="Cambria Math"/>
                        </a:rPr>
                        <m:t>𝑠𝑎𝑝𝑖</m:t>
                      </m:r>
                      <m:r>
                        <a:rPr lang="id-ID" b="0" i="1">
                          <a:latin typeface="Cambria Math"/>
                        </a:rPr>
                        <m:t> </m:t>
                      </m:r>
                    </m:num>
                    <m:den>
                      <m:r>
                        <a:rPr lang="en-AU" b="0" i="1">
                          <a:latin typeface="Cambria Math"/>
                        </a:rPr>
                        <m:t>𝑇𝑜𝑡𝑎𝑙</m:t>
                      </m:r>
                      <m:r>
                        <a:rPr lang="en-AU" b="0" i="1">
                          <a:latin typeface="Cambria Math"/>
                        </a:rPr>
                        <m:t> </m:t>
                      </m:r>
                      <m:r>
                        <a:rPr lang="id-ID" b="0" i="1">
                          <a:latin typeface="Cambria Math"/>
                        </a:rPr>
                        <m:t>𝑠𝑎𝑝𝑖</m:t>
                      </m:r>
                    </m:den>
                  </m:f>
                  <m:r>
                    <a:rPr lang="en-AU" i="1">
                      <a:latin typeface="Cambria Math"/>
                    </a:rPr>
                    <m:t>=</m:t>
                  </m:r>
                  <m:f>
                    <m:fPr>
                      <m:ctrlPr>
                        <a:rPr lang="en-AU" i="1">
                          <a:latin typeface="Cambria Math"/>
                        </a:rPr>
                      </m:ctrlPr>
                    </m:fPr>
                    <m:num>
                      <m:r>
                        <a:rPr lang="en-AU" b="0" i="1">
                          <a:latin typeface="Cambria Math"/>
                        </a:rPr>
                        <m:t>10</m:t>
                      </m:r>
                    </m:num>
                    <m:den>
                      <m:r>
                        <a:rPr lang="en-AU" b="0" i="1">
                          <a:latin typeface="Cambria Math"/>
                        </a:rPr>
                        <m:t>100</m:t>
                      </m:r>
                    </m:den>
                  </m:f>
                </m:oMath>
              </a14:m>
              <a:r>
                <a:rPr lang="en-AU" i="1"/>
                <a:t/>
              </a:r>
              <a:br>
                <a:rPr lang="en-AU" i="1"/>
              </a:br>
              <a:r>
                <a:rPr lang="en-AU" i="1"/>
                <a:t>											  		</a:t>
              </a:r>
              <a14:m>
                <m:oMath xmlns:m="http://schemas.openxmlformats.org/officeDocument/2006/math">
                  <m:r>
                    <a:rPr lang="en-AU" i="1">
                      <a:latin typeface="Cambria Math"/>
                    </a:rPr>
                    <m:t>=</m:t>
                  </m:r>
                </m:oMath>
              </a14:m>
              <a:r>
                <a:rPr lang="fr-FR"/>
                <a:t> 10%</a:t>
              </a:r>
              <a:endParaRPr lang="en-US"/>
            </a:p>
          </dgm:t>
        </dgm:pt>
      </mc:Choice>
      <mc:Fallback xmlns="">
        <dgm:pt modelId="{7CCEC63B-8F38-4F50-AA57-35CB859D7B2B}">
          <dgm:prSet/>
          <dgm:spPr/>
          <dgm:t>
            <a:bodyPr/>
            <a:lstStyle/>
            <a:p>
              <a:pPr rtl="0"/>
              <a:r>
                <a:rPr lang="id-ID" b="0" smtClean="0"/>
                <a:t>Tingkat serangan </a:t>
              </a:r>
              <a:r>
                <a:rPr lang="en-AU" b="0" i="0"/>
                <a:t>1=</a:t>
              </a:r>
              <a:r>
                <a:rPr lang="en-AU" i="0"/>
                <a:t>(</a:t>
              </a:r>
              <a:r>
                <a:rPr lang="id-ID" b="0" i="0"/>
                <a:t>𝑘𝑎𝑠𝑢𝑠  𝑑𝑖𝑎𝑟𝑒 𝑝𝑎𝑑𝑎 𝑠𝑎𝑝𝑖 </a:t>
              </a:r>
              <a:r>
                <a:rPr lang="en-AU" b="0" i="0"/>
                <a:t>)/(𝑇𝑜𝑡𝑎𝑙 </a:t>
              </a:r>
              <a:r>
                <a:rPr lang="id-ID" b="0" i="0"/>
                <a:t>𝑠𝑎𝑝𝑖</a:t>
              </a:r>
              <a:r>
                <a:rPr lang="en-AU" b="0" i="0"/>
                <a:t>)</a:t>
              </a:r>
              <a:r>
                <a:rPr lang="en-AU" i="0"/>
                <a:t>=</a:t>
              </a:r>
              <a:r>
                <a:rPr lang="en-AU" b="0" i="0"/>
                <a:t>10/100</a:t>
              </a:r>
              <a:r>
                <a:rPr lang="en-AU" i="1"/>
                <a:t/>
              </a:r>
              <a:br>
                <a:rPr lang="en-AU" i="1"/>
              </a:br>
              <a:r>
                <a:rPr lang="en-AU" i="1"/>
                <a:t>											  		</a:t>
              </a:r>
              <a:r>
                <a:rPr lang="en-AU" i="0"/>
                <a:t>=</a:t>
              </a:r>
              <a:r>
                <a:rPr lang="fr-FR"/>
                <a:t> 10%</a:t>
              </a:r>
              <a:endParaRPr lang="en-US"/>
            </a:p>
          </dgm:t>
        </dgm:pt>
      </mc:Fallback>
    </mc:AlternateContent>
    <dgm:pt modelId="{EC260CA1-C5DE-4086-BE7B-FF1FB4DFF1EA}" type="parTrans" cxnId="{3988ECA2-52AF-48C4-B92E-6F13A38B80D5}">
      <dgm:prSet/>
      <dgm:spPr/>
      <dgm:t>
        <a:bodyPr/>
        <a:lstStyle/>
        <a:p>
          <a:endParaRPr lang="en-US"/>
        </a:p>
      </dgm:t>
    </dgm:pt>
    <dgm:pt modelId="{72822E4F-360D-49D4-A80A-4F0728048191}" type="sibTrans" cxnId="{3988ECA2-52AF-48C4-B92E-6F13A38B80D5}">
      <dgm:prSet/>
      <dgm:spPr/>
      <dgm:t>
        <a:bodyPr/>
        <a:lstStyle/>
        <a:p>
          <a:endParaRPr lang="en-US"/>
        </a:p>
      </dgm:t>
    </dgm:pt>
    <dgm:pt modelId="{EDD8D964-0263-4220-A7FE-06199D500E23}">
      <dgm:prSet/>
      <dgm:spPr/>
      <dgm:t>
        <a:bodyPr/>
        <a:lstStyle/>
        <a:p>
          <a:pPr rtl="0"/>
          <a:r>
            <a:rPr lang="id-ID" smtClean="0"/>
            <a:t>Untuk</a:t>
          </a:r>
          <a:r>
            <a:rPr lang="fr-FR" smtClean="0"/>
            <a:t> Kabupaten 2</a:t>
          </a:r>
          <a:endParaRPr lang="en-US"/>
        </a:p>
      </dgm:t>
    </dgm:pt>
    <dgm:pt modelId="{FD29F516-4C7C-418E-B0AD-6583B3B9CA46}" type="parTrans" cxnId="{9F7DC20F-F88C-484D-B44C-34572B3D50FA}">
      <dgm:prSet/>
      <dgm:spPr/>
      <dgm:t>
        <a:bodyPr/>
        <a:lstStyle/>
        <a:p>
          <a:endParaRPr lang="en-US"/>
        </a:p>
      </dgm:t>
    </dgm:pt>
    <dgm:pt modelId="{D7FA5BBB-CC1E-4A43-A4FF-D84C0A228B6F}" type="sibTrans" cxnId="{9F7DC20F-F88C-484D-B44C-34572B3D50FA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223336E4-E137-4E73-976B-441F5A975BC4}">
          <dgm:prSet/>
          <dgm:spPr/>
          <dgm:t>
            <a:bodyPr/>
            <a:lstStyle/>
            <a:p>
              <a:pPr rtl="0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id-ID" b="0" i="1" smtClean="0">
                        <a:latin typeface="Cambria Math"/>
                      </a:rPr>
                      <m:t>𝑇𝑖𝑛𝑔𝑘𝑎𝑡</m:t>
                    </m:r>
                    <m:r>
                      <a:rPr lang="id-ID" b="0" i="1" smtClean="0">
                        <a:latin typeface="Cambria Math"/>
                      </a:rPr>
                      <m:t> </m:t>
                    </m:r>
                    <m:r>
                      <a:rPr lang="id-ID" b="0" i="1" smtClean="0">
                        <a:latin typeface="Cambria Math"/>
                      </a:rPr>
                      <m:t>𝑠𝑒𝑟𝑎𝑛𝑔𝑎𝑛</m:t>
                    </m:r>
                    <m:r>
                      <a:rPr lang="id-ID" b="0" i="1" smtClean="0">
                        <a:latin typeface="Cambria Math"/>
                      </a:rPr>
                      <m:t> 2=</m:t>
                    </m:r>
                    <m:f>
                      <m:fPr>
                        <m:ctrlPr>
                          <a:rPr lang="en-AU" i="1">
                            <a:latin typeface="Cambria Math"/>
                          </a:rPr>
                        </m:ctrlPr>
                      </m:fPr>
                      <m:num>
                        <m:r>
                          <a:rPr lang="id-ID" b="0" i="1">
                            <a:latin typeface="Cambria Math"/>
                          </a:rPr>
                          <m:t>𝑘</m:t>
                        </m:r>
                        <m:r>
                          <a:rPr lang="en-AU" i="1">
                            <a:latin typeface="Cambria Math"/>
                          </a:rPr>
                          <m:t>𝑎𝑠</m:t>
                        </m:r>
                        <m:r>
                          <a:rPr lang="id-ID" b="0" i="1">
                            <a:latin typeface="Cambria Math"/>
                          </a:rPr>
                          <m:t>𝑢</m:t>
                        </m:r>
                        <m:r>
                          <a:rPr lang="en-AU" i="1">
                            <a:latin typeface="Cambria Math"/>
                          </a:rPr>
                          <m:t>𝑠</m:t>
                        </m:r>
                        <m:r>
                          <a:rPr lang="en-AU" i="1">
                            <a:latin typeface="Cambria Math"/>
                          </a:rPr>
                          <m:t> </m:t>
                        </m:r>
                        <m:r>
                          <a:rPr lang="id-ID" b="0" i="1">
                            <a:latin typeface="Cambria Math"/>
                          </a:rPr>
                          <m:t>𝑑𝑖𝑎𝑟𝑒</m:t>
                        </m:r>
                        <m:r>
                          <a:rPr lang="id-ID" b="0" i="1">
                            <a:latin typeface="Cambria Math"/>
                          </a:rPr>
                          <m:t> </m:t>
                        </m:r>
                        <m:r>
                          <a:rPr lang="id-ID" b="0" i="1">
                            <a:latin typeface="Cambria Math"/>
                          </a:rPr>
                          <m:t>𝑝𝑎𝑑𝑎</m:t>
                        </m:r>
                        <m:r>
                          <a:rPr lang="id-ID" b="0" i="1">
                            <a:latin typeface="Cambria Math"/>
                          </a:rPr>
                          <m:t> </m:t>
                        </m:r>
                        <m:r>
                          <a:rPr lang="id-ID" b="0" i="1">
                            <a:latin typeface="Cambria Math"/>
                          </a:rPr>
                          <m:t>𝑠𝑎𝑝𝑖</m:t>
                        </m:r>
                        <m:r>
                          <a:rPr lang="id-ID" b="0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AU" i="1">
                            <a:latin typeface="Cambria Math"/>
                          </a:rPr>
                          <m:t>𝑇𝑜𝑡𝑎𝑙</m:t>
                        </m:r>
                        <m:r>
                          <a:rPr lang="en-AU" i="1">
                            <a:latin typeface="Cambria Math"/>
                          </a:rPr>
                          <m:t> </m:t>
                        </m:r>
                        <m:r>
                          <a:rPr lang="id-ID" b="0" i="1">
                            <a:latin typeface="Cambria Math"/>
                          </a:rPr>
                          <m:t>𝑠𝑎𝑝𝑖</m:t>
                        </m:r>
                      </m:den>
                    </m:f>
                    <m:r>
                      <a:rPr lang="en-A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AU" i="1">
                            <a:latin typeface="Cambria Math"/>
                          </a:rPr>
                        </m:ctrlPr>
                      </m:fPr>
                      <m:num>
                        <m:r>
                          <a:rPr lang="en-AU" b="0" i="1">
                            <a:latin typeface="Cambria Math"/>
                          </a:rPr>
                          <m:t>84</m:t>
                        </m:r>
                      </m:num>
                      <m:den>
                        <m:r>
                          <a:rPr lang="en-AU" b="0" i="1">
                            <a:latin typeface="Cambria Math"/>
                          </a:rPr>
                          <m:t>300</m:t>
                        </m:r>
                      </m:den>
                    </m:f>
                  </m:oMath>
                </m:oMathPara>
              </a14:m>
              <a:r>
                <a:rPr lang="en-AU" i="1" dirty="0"/>
                <a:t/>
              </a:r>
              <a:br>
                <a:rPr lang="en-AU" i="1" dirty="0"/>
              </a:br>
              <a:r>
                <a:rPr lang="en-AU" i="1" dirty="0"/>
                <a:t>											  		</a:t>
              </a:r>
              <a14:m>
                <m:oMath xmlns:m="http://schemas.openxmlformats.org/officeDocument/2006/math">
                  <m:r>
                    <a:rPr lang="en-AU" i="1">
                      <a:latin typeface="Cambria Math"/>
                    </a:rPr>
                    <m:t>=</m:t>
                  </m:r>
                </m:oMath>
              </a14:m>
              <a:r>
                <a:rPr lang="fr-FR" dirty="0"/>
                <a:t> 28%</a:t>
              </a:r>
              <a:endParaRPr lang="en-US" dirty="0"/>
            </a:p>
          </dgm:t>
        </dgm:pt>
      </mc:Choice>
      <mc:Fallback xmlns="">
        <dgm:pt modelId="{223336E4-E137-4E73-976B-441F5A975BC4}">
          <dgm:prSet/>
          <dgm:spPr/>
          <dgm:t>
            <a:bodyPr/>
            <a:lstStyle/>
            <a:p>
              <a:pPr rtl="0"/>
              <a:r>
                <a:rPr lang="id-ID" b="0" i="0" smtClean="0"/>
                <a:t>𝑇𝑖𝑛𝑔𝑘𝑎𝑡 𝑠𝑒𝑟𝑎𝑛𝑔𝑎𝑛 2=</a:t>
              </a:r>
              <a:r>
                <a:rPr lang="en-AU" i="0"/>
                <a:t>(</a:t>
              </a:r>
              <a:r>
                <a:rPr lang="id-ID" b="0" i="0"/>
                <a:t>𝑘</a:t>
              </a:r>
              <a:r>
                <a:rPr lang="en-AU" i="0"/>
                <a:t>𝑎𝑠</a:t>
              </a:r>
              <a:r>
                <a:rPr lang="id-ID" b="0" i="0"/>
                <a:t>𝑢</a:t>
              </a:r>
              <a:r>
                <a:rPr lang="en-AU" i="0"/>
                <a:t>𝑠 </a:t>
              </a:r>
              <a:r>
                <a:rPr lang="id-ID" b="0" i="0"/>
                <a:t>𝑑𝑖𝑎𝑟𝑒 𝑝𝑎𝑑𝑎 𝑠𝑎𝑝𝑖 </a:t>
              </a:r>
              <a:r>
                <a:rPr lang="en-AU" b="0" i="0"/>
                <a:t>)/(</a:t>
              </a:r>
              <a:r>
                <a:rPr lang="en-AU" i="0"/>
                <a:t>𝑇𝑜𝑡𝑎𝑙 </a:t>
              </a:r>
              <a:r>
                <a:rPr lang="id-ID" b="0" i="0"/>
                <a:t>𝑠𝑎𝑝𝑖</a:t>
              </a:r>
              <a:r>
                <a:rPr lang="en-AU" b="0" i="0"/>
                <a:t>)</a:t>
              </a:r>
              <a:r>
                <a:rPr lang="en-AU" i="0"/>
                <a:t>=</a:t>
              </a:r>
              <a:r>
                <a:rPr lang="en-AU" b="0" i="0"/>
                <a:t>84/300</a:t>
              </a:r>
              <a:r>
                <a:rPr lang="en-AU" i="1" dirty="0"/>
                <a:t/>
              </a:r>
              <a:br>
                <a:rPr lang="en-AU" i="1" dirty="0"/>
              </a:br>
              <a:r>
                <a:rPr lang="en-AU" i="1" dirty="0"/>
                <a:t>											  		</a:t>
              </a:r>
              <a:r>
                <a:rPr lang="en-AU" i="0"/>
                <a:t>=</a:t>
              </a:r>
              <a:r>
                <a:rPr lang="fr-FR" dirty="0"/>
                <a:t> 28%</a:t>
              </a:r>
              <a:endParaRPr lang="en-US" dirty="0"/>
            </a:p>
          </dgm:t>
        </dgm:pt>
      </mc:Fallback>
    </mc:AlternateContent>
    <dgm:pt modelId="{6E30B8D4-52A0-4626-AE49-632C39B65F85}" type="parTrans" cxnId="{2FE11EC9-E211-4B1E-A65A-6E9D6BCBF535}">
      <dgm:prSet/>
      <dgm:spPr/>
      <dgm:t>
        <a:bodyPr/>
        <a:lstStyle/>
        <a:p>
          <a:endParaRPr lang="en-US"/>
        </a:p>
      </dgm:t>
    </dgm:pt>
    <dgm:pt modelId="{A39D00DE-9A83-4B0D-AEDC-F272442A092F}" type="sibTrans" cxnId="{2FE11EC9-E211-4B1E-A65A-6E9D6BCBF535}">
      <dgm:prSet/>
      <dgm:spPr/>
      <dgm:t>
        <a:bodyPr/>
        <a:lstStyle/>
        <a:p>
          <a:endParaRPr lang="en-US"/>
        </a:p>
      </dgm:t>
    </dgm:pt>
    <dgm:pt modelId="{3ECDD576-C653-4915-BDF9-7197093D4043}" type="pres">
      <dgm:prSet presAssocID="{D92B8CDB-7D62-46D1-BA7A-561CEB41BB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8503AF-14C0-4373-9474-6B865BA681CA}" type="pres">
      <dgm:prSet presAssocID="{E6D5F501-7E5E-45E2-820C-59EF14CA86AB}" presName="linNode" presStyleCnt="0"/>
      <dgm:spPr/>
    </dgm:pt>
    <dgm:pt modelId="{713CE5BB-D0B5-44E8-B567-FD6875B7E889}" type="pres">
      <dgm:prSet presAssocID="{E6D5F501-7E5E-45E2-820C-59EF14CA86AB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5E15D-F59B-4D66-9A57-8422AC742451}" type="pres">
      <dgm:prSet presAssocID="{E6D5F501-7E5E-45E2-820C-59EF14CA86AB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3409F2-0A1E-48D6-AC65-6D170BD4F990}" type="pres">
      <dgm:prSet presAssocID="{A3C69745-FF4F-4AF0-8F11-BCBB638D5DF8}" presName="sp" presStyleCnt="0"/>
      <dgm:spPr/>
    </dgm:pt>
    <dgm:pt modelId="{06A43887-D6B1-4DB4-A169-DF4F9FD00858}" type="pres">
      <dgm:prSet presAssocID="{EDD8D964-0263-4220-A7FE-06199D500E23}" presName="linNode" presStyleCnt="0"/>
      <dgm:spPr/>
    </dgm:pt>
    <dgm:pt modelId="{C1A00575-A49A-427A-8979-B12556BC1399}" type="pres">
      <dgm:prSet presAssocID="{EDD8D964-0263-4220-A7FE-06199D500E23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E1B584-0F5A-495D-8281-B4DC1909DCB5}" type="pres">
      <dgm:prSet presAssocID="{EDD8D964-0263-4220-A7FE-06199D500E2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DCC92C-759A-480B-B169-626B32AF1F4F}" type="presOf" srcId="{EDD8D964-0263-4220-A7FE-06199D500E23}" destId="{C1A00575-A49A-427A-8979-B12556BC1399}" srcOrd="0" destOrd="0" presId="urn:microsoft.com/office/officeart/2005/8/layout/vList5"/>
    <dgm:cxn modelId="{7B099383-EC9E-43BB-B2F5-9DEB7BEE0ED6}" type="presOf" srcId="{223336E4-E137-4E73-976B-441F5A975BC4}" destId="{87E1B584-0F5A-495D-8281-B4DC1909DCB5}" srcOrd="0" destOrd="0" presId="urn:microsoft.com/office/officeart/2005/8/layout/vList5"/>
    <dgm:cxn modelId="{4B99F38C-55F1-47CE-8B6C-980AA31E6337}" srcId="{D92B8CDB-7D62-46D1-BA7A-561CEB41BB95}" destId="{E6D5F501-7E5E-45E2-820C-59EF14CA86AB}" srcOrd="0" destOrd="0" parTransId="{524DEB82-F375-4C4C-9787-23313BF04ADA}" sibTransId="{A3C69745-FF4F-4AF0-8F11-BCBB638D5DF8}"/>
    <dgm:cxn modelId="{9F7DC20F-F88C-484D-B44C-34572B3D50FA}" srcId="{D92B8CDB-7D62-46D1-BA7A-561CEB41BB95}" destId="{EDD8D964-0263-4220-A7FE-06199D500E23}" srcOrd="1" destOrd="0" parTransId="{FD29F516-4C7C-418E-B0AD-6583B3B9CA46}" sibTransId="{D7FA5BBB-CC1E-4A43-A4FF-D84C0A228B6F}"/>
    <dgm:cxn modelId="{365723AB-99A4-478B-86EF-605CD6196BDC}" type="presOf" srcId="{D92B8CDB-7D62-46D1-BA7A-561CEB41BB95}" destId="{3ECDD576-C653-4915-BDF9-7197093D4043}" srcOrd="0" destOrd="0" presId="urn:microsoft.com/office/officeart/2005/8/layout/vList5"/>
    <dgm:cxn modelId="{2FE11EC9-E211-4B1E-A65A-6E9D6BCBF535}" srcId="{EDD8D964-0263-4220-A7FE-06199D500E23}" destId="{223336E4-E137-4E73-976B-441F5A975BC4}" srcOrd="0" destOrd="0" parTransId="{6E30B8D4-52A0-4626-AE49-632C39B65F85}" sibTransId="{A39D00DE-9A83-4B0D-AEDC-F272442A092F}"/>
    <dgm:cxn modelId="{880FF1C7-B79E-42EA-8547-F898CB946DD7}" type="presOf" srcId="{7CCEC63B-8F38-4F50-AA57-35CB859D7B2B}" destId="{A7F5E15D-F59B-4D66-9A57-8422AC742451}" srcOrd="0" destOrd="0" presId="urn:microsoft.com/office/officeart/2005/8/layout/vList5"/>
    <dgm:cxn modelId="{3988ECA2-52AF-48C4-B92E-6F13A38B80D5}" srcId="{E6D5F501-7E5E-45E2-820C-59EF14CA86AB}" destId="{7CCEC63B-8F38-4F50-AA57-35CB859D7B2B}" srcOrd="0" destOrd="0" parTransId="{EC260CA1-C5DE-4086-BE7B-FF1FB4DFF1EA}" sibTransId="{72822E4F-360D-49D4-A80A-4F0728048191}"/>
    <dgm:cxn modelId="{9B5AE889-9CD0-4A8A-8C8D-22F10E2A8A2B}" type="presOf" srcId="{E6D5F501-7E5E-45E2-820C-59EF14CA86AB}" destId="{713CE5BB-D0B5-44E8-B567-FD6875B7E889}" srcOrd="0" destOrd="0" presId="urn:microsoft.com/office/officeart/2005/8/layout/vList5"/>
    <dgm:cxn modelId="{9507DBAB-FC46-4817-AC7B-CE6FB2902802}" type="presParOf" srcId="{3ECDD576-C653-4915-BDF9-7197093D4043}" destId="{538503AF-14C0-4373-9474-6B865BA681CA}" srcOrd="0" destOrd="0" presId="urn:microsoft.com/office/officeart/2005/8/layout/vList5"/>
    <dgm:cxn modelId="{752F0C0B-7952-4CCB-954B-34E58EBBE138}" type="presParOf" srcId="{538503AF-14C0-4373-9474-6B865BA681CA}" destId="{713CE5BB-D0B5-44E8-B567-FD6875B7E889}" srcOrd="0" destOrd="0" presId="urn:microsoft.com/office/officeart/2005/8/layout/vList5"/>
    <dgm:cxn modelId="{8DE4220F-13BA-46F4-A60B-22D669693092}" type="presParOf" srcId="{538503AF-14C0-4373-9474-6B865BA681CA}" destId="{A7F5E15D-F59B-4D66-9A57-8422AC742451}" srcOrd="1" destOrd="0" presId="urn:microsoft.com/office/officeart/2005/8/layout/vList5"/>
    <dgm:cxn modelId="{D05B358E-C576-4F33-86F1-480E9284BF49}" type="presParOf" srcId="{3ECDD576-C653-4915-BDF9-7197093D4043}" destId="{1F3409F2-0A1E-48D6-AC65-6D170BD4F990}" srcOrd="1" destOrd="0" presId="urn:microsoft.com/office/officeart/2005/8/layout/vList5"/>
    <dgm:cxn modelId="{47A41F84-4DCB-472A-812A-64893397FDCE}" type="presParOf" srcId="{3ECDD576-C653-4915-BDF9-7197093D4043}" destId="{06A43887-D6B1-4DB4-A169-DF4F9FD00858}" srcOrd="2" destOrd="0" presId="urn:microsoft.com/office/officeart/2005/8/layout/vList5"/>
    <dgm:cxn modelId="{3C1D4DE3-7B52-43F3-917F-CA1B32C7F226}" type="presParOf" srcId="{06A43887-D6B1-4DB4-A169-DF4F9FD00858}" destId="{C1A00575-A49A-427A-8979-B12556BC1399}" srcOrd="0" destOrd="0" presId="urn:microsoft.com/office/officeart/2005/8/layout/vList5"/>
    <dgm:cxn modelId="{F9FF884E-DFAB-47B6-B5FD-731C524B634A}" type="presParOf" srcId="{06A43887-D6B1-4DB4-A169-DF4F9FD00858}" destId="{87E1B584-0F5A-495D-8281-B4DC1909DCB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2B8CDB-7D62-46D1-BA7A-561CEB41BB95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6D5F501-7E5E-45E2-820C-59EF14CA86AB}">
      <dgm:prSet/>
      <dgm:spPr/>
      <dgm:t>
        <a:bodyPr/>
        <a:lstStyle/>
        <a:p>
          <a:pPr rtl="0"/>
          <a:r>
            <a:rPr lang="id-ID" dirty="0" smtClean="0"/>
            <a:t>Untuk </a:t>
          </a:r>
          <a:r>
            <a:rPr lang="fr-FR" dirty="0" err="1" smtClean="0"/>
            <a:t>Kabupaten</a:t>
          </a:r>
          <a:r>
            <a:rPr lang="fr-FR" dirty="0" smtClean="0"/>
            <a:t> 1</a:t>
          </a:r>
          <a:endParaRPr lang="en-US" dirty="0"/>
        </a:p>
      </dgm:t>
    </dgm:pt>
    <dgm:pt modelId="{524DEB82-F375-4C4C-9787-23313BF04ADA}" type="parTrans" cxnId="{4B99F38C-55F1-47CE-8B6C-980AA31E6337}">
      <dgm:prSet/>
      <dgm:spPr/>
      <dgm:t>
        <a:bodyPr/>
        <a:lstStyle/>
        <a:p>
          <a:endParaRPr lang="en-US"/>
        </a:p>
      </dgm:t>
    </dgm:pt>
    <dgm:pt modelId="{A3C69745-FF4F-4AF0-8F11-BCBB638D5DF8}" type="sibTrans" cxnId="{4B99F38C-55F1-47CE-8B6C-980AA31E6337}">
      <dgm:prSet/>
      <dgm:spPr/>
      <dgm:t>
        <a:bodyPr/>
        <a:lstStyle/>
        <a:p>
          <a:endParaRPr lang="en-US"/>
        </a:p>
      </dgm:t>
    </dgm:pt>
    <dgm:pt modelId="{7CCEC63B-8F38-4F50-AA57-35CB859D7B2B}">
      <dgm:prSet/>
      <dgm:spPr>
        <a:blipFill rotWithShape="1">
          <a:blip xmlns:r="http://schemas.openxmlformats.org/officeDocument/2006/relationships" r:embed="rId1"/>
          <a:stretch>
            <a:fillRect l="-1039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EC260CA1-C5DE-4086-BE7B-FF1FB4DFF1EA}" type="parTrans" cxnId="{3988ECA2-52AF-48C4-B92E-6F13A38B80D5}">
      <dgm:prSet/>
      <dgm:spPr/>
      <dgm:t>
        <a:bodyPr/>
        <a:lstStyle/>
        <a:p>
          <a:endParaRPr lang="en-US"/>
        </a:p>
      </dgm:t>
    </dgm:pt>
    <dgm:pt modelId="{72822E4F-360D-49D4-A80A-4F0728048191}" type="sibTrans" cxnId="{3988ECA2-52AF-48C4-B92E-6F13A38B80D5}">
      <dgm:prSet/>
      <dgm:spPr/>
      <dgm:t>
        <a:bodyPr/>
        <a:lstStyle/>
        <a:p>
          <a:endParaRPr lang="en-US"/>
        </a:p>
      </dgm:t>
    </dgm:pt>
    <dgm:pt modelId="{EDD8D964-0263-4220-A7FE-06199D500E23}">
      <dgm:prSet/>
      <dgm:spPr/>
      <dgm:t>
        <a:bodyPr/>
        <a:lstStyle/>
        <a:p>
          <a:pPr rtl="0"/>
          <a:r>
            <a:rPr lang="id-ID" smtClean="0"/>
            <a:t>Untuk</a:t>
          </a:r>
          <a:r>
            <a:rPr lang="fr-FR" smtClean="0"/>
            <a:t> Kabupaten 2</a:t>
          </a:r>
          <a:endParaRPr lang="en-US"/>
        </a:p>
      </dgm:t>
    </dgm:pt>
    <dgm:pt modelId="{FD29F516-4C7C-418E-B0AD-6583B3B9CA46}" type="parTrans" cxnId="{9F7DC20F-F88C-484D-B44C-34572B3D50FA}">
      <dgm:prSet/>
      <dgm:spPr/>
      <dgm:t>
        <a:bodyPr/>
        <a:lstStyle/>
        <a:p>
          <a:endParaRPr lang="en-US"/>
        </a:p>
      </dgm:t>
    </dgm:pt>
    <dgm:pt modelId="{D7FA5BBB-CC1E-4A43-A4FF-D84C0A228B6F}" type="sibTrans" cxnId="{9F7DC20F-F88C-484D-B44C-34572B3D50FA}">
      <dgm:prSet/>
      <dgm:spPr/>
      <dgm:t>
        <a:bodyPr/>
        <a:lstStyle/>
        <a:p>
          <a:endParaRPr lang="en-US"/>
        </a:p>
      </dgm:t>
    </dgm:pt>
    <dgm:pt modelId="{223336E4-E137-4E73-976B-441F5A975BC4}">
      <dgm:prSet/>
      <dgm:spPr>
        <a:blipFill rotWithShape="1">
          <a:blip xmlns:r="http://schemas.openxmlformats.org/officeDocument/2006/relationships" r:embed="rId2"/>
          <a:stretch>
            <a:fillRect l="-1039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6E30B8D4-52A0-4626-AE49-632C39B65F85}" type="parTrans" cxnId="{2FE11EC9-E211-4B1E-A65A-6E9D6BCBF535}">
      <dgm:prSet/>
      <dgm:spPr/>
      <dgm:t>
        <a:bodyPr/>
        <a:lstStyle/>
        <a:p>
          <a:endParaRPr lang="en-US"/>
        </a:p>
      </dgm:t>
    </dgm:pt>
    <dgm:pt modelId="{A39D00DE-9A83-4B0D-AEDC-F272442A092F}" type="sibTrans" cxnId="{2FE11EC9-E211-4B1E-A65A-6E9D6BCBF535}">
      <dgm:prSet/>
      <dgm:spPr/>
      <dgm:t>
        <a:bodyPr/>
        <a:lstStyle/>
        <a:p>
          <a:endParaRPr lang="en-US"/>
        </a:p>
      </dgm:t>
    </dgm:pt>
    <dgm:pt modelId="{3ECDD576-C653-4915-BDF9-7197093D4043}" type="pres">
      <dgm:prSet presAssocID="{D92B8CDB-7D62-46D1-BA7A-561CEB41BB95}" presName="Name0" presStyleCnt="0">
        <dgm:presLayoutVars>
          <dgm:dir/>
          <dgm:animLvl val="lvl"/>
          <dgm:resizeHandles val="exact"/>
        </dgm:presLayoutVars>
      </dgm:prSet>
      <dgm:spPr/>
    </dgm:pt>
    <dgm:pt modelId="{538503AF-14C0-4373-9474-6B865BA681CA}" type="pres">
      <dgm:prSet presAssocID="{E6D5F501-7E5E-45E2-820C-59EF14CA86AB}" presName="linNode" presStyleCnt="0"/>
      <dgm:spPr/>
    </dgm:pt>
    <dgm:pt modelId="{713CE5BB-D0B5-44E8-B567-FD6875B7E889}" type="pres">
      <dgm:prSet presAssocID="{E6D5F501-7E5E-45E2-820C-59EF14CA86AB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A7F5E15D-F59B-4D66-9A57-8422AC742451}" type="pres">
      <dgm:prSet presAssocID="{E6D5F501-7E5E-45E2-820C-59EF14CA86AB}" presName="descendantText" presStyleLbl="alignAccFollowNode1" presStyleIdx="0" presStyleCnt="2">
        <dgm:presLayoutVars>
          <dgm:bulletEnabled val="1"/>
        </dgm:presLayoutVars>
      </dgm:prSet>
      <dgm:spPr/>
    </dgm:pt>
    <dgm:pt modelId="{1F3409F2-0A1E-48D6-AC65-6D170BD4F990}" type="pres">
      <dgm:prSet presAssocID="{A3C69745-FF4F-4AF0-8F11-BCBB638D5DF8}" presName="sp" presStyleCnt="0"/>
      <dgm:spPr/>
    </dgm:pt>
    <dgm:pt modelId="{06A43887-D6B1-4DB4-A169-DF4F9FD00858}" type="pres">
      <dgm:prSet presAssocID="{EDD8D964-0263-4220-A7FE-06199D500E23}" presName="linNode" presStyleCnt="0"/>
      <dgm:spPr/>
    </dgm:pt>
    <dgm:pt modelId="{C1A00575-A49A-427A-8979-B12556BC1399}" type="pres">
      <dgm:prSet presAssocID="{EDD8D964-0263-4220-A7FE-06199D500E23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87E1B584-0F5A-495D-8281-B4DC1909DCB5}" type="pres">
      <dgm:prSet presAssocID="{EDD8D964-0263-4220-A7FE-06199D500E23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97DCC92C-759A-480B-B169-626B32AF1F4F}" type="presOf" srcId="{EDD8D964-0263-4220-A7FE-06199D500E23}" destId="{C1A00575-A49A-427A-8979-B12556BC1399}" srcOrd="0" destOrd="0" presId="urn:microsoft.com/office/officeart/2005/8/layout/vList5"/>
    <dgm:cxn modelId="{7B099383-EC9E-43BB-B2F5-9DEB7BEE0ED6}" type="presOf" srcId="{223336E4-E137-4E73-976B-441F5A975BC4}" destId="{87E1B584-0F5A-495D-8281-B4DC1909DCB5}" srcOrd="0" destOrd="0" presId="urn:microsoft.com/office/officeart/2005/8/layout/vList5"/>
    <dgm:cxn modelId="{4B99F38C-55F1-47CE-8B6C-980AA31E6337}" srcId="{D92B8CDB-7D62-46D1-BA7A-561CEB41BB95}" destId="{E6D5F501-7E5E-45E2-820C-59EF14CA86AB}" srcOrd="0" destOrd="0" parTransId="{524DEB82-F375-4C4C-9787-23313BF04ADA}" sibTransId="{A3C69745-FF4F-4AF0-8F11-BCBB638D5DF8}"/>
    <dgm:cxn modelId="{9F7DC20F-F88C-484D-B44C-34572B3D50FA}" srcId="{D92B8CDB-7D62-46D1-BA7A-561CEB41BB95}" destId="{EDD8D964-0263-4220-A7FE-06199D500E23}" srcOrd="1" destOrd="0" parTransId="{FD29F516-4C7C-418E-B0AD-6583B3B9CA46}" sibTransId="{D7FA5BBB-CC1E-4A43-A4FF-D84C0A228B6F}"/>
    <dgm:cxn modelId="{365723AB-99A4-478B-86EF-605CD6196BDC}" type="presOf" srcId="{D92B8CDB-7D62-46D1-BA7A-561CEB41BB95}" destId="{3ECDD576-C653-4915-BDF9-7197093D4043}" srcOrd="0" destOrd="0" presId="urn:microsoft.com/office/officeart/2005/8/layout/vList5"/>
    <dgm:cxn modelId="{2FE11EC9-E211-4B1E-A65A-6E9D6BCBF535}" srcId="{EDD8D964-0263-4220-A7FE-06199D500E23}" destId="{223336E4-E137-4E73-976B-441F5A975BC4}" srcOrd="0" destOrd="0" parTransId="{6E30B8D4-52A0-4626-AE49-632C39B65F85}" sibTransId="{A39D00DE-9A83-4B0D-AEDC-F272442A092F}"/>
    <dgm:cxn modelId="{880FF1C7-B79E-42EA-8547-F898CB946DD7}" type="presOf" srcId="{7CCEC63B-8F38-4F50-AA57-35CB859D7B2B}" destId="{A7F5E15D-F59B-4D66-9A57-8422AC742451}" srcOrd="0" destOrd="0" presId="urn:microsoft.com/office/officeart/2005/8/layout/vList5"/>
    <dgm:cxn modelId="{3988ECA2-52AF-48C4-B92E-6F13A38B80D5}" srcId="{E6D5F501-7E5E-45E2-820C-59EF14CA86AB}" destId="{7CCEC63B-8F38-4F50-AA57-35CB859D7B2B}" srcOrd="0" destOrd="0" parTransId="{EC260CA1-C5DE-4086-BE7B-FF1FB4DFF1EA}" sibTransId="{72822E4F-360D-49D4-A80A-4F0728048191}"/>
    <dgm:cxn modelId="{9B5AE889-9CD0-4A8A-8C8D-22F10E2A8A2B}" type="presOf" srcId="{E6D5F501-7E5E-45E2-820C-59EF14CA86AB}" destId="{713CE5BB-D0B5-44E8-B567-FD6875B7E889}" srcOrd="0" destOrd="0" presId="urn:microsoft.com/office/officeart/2005/8/layout/vList5"/>
    <dgm:cxn modelId="{9507DBAB-FC46-4817-AC7B-CE6FB2902802}" type="presParOf" srcId="{3ECDD576-C653-4915-BDF9-7197093D4043}" destId="{538503AF-14C0-4373-9474-6B865BA681CA}" srcOrd="0" destOrd="0" presId="urn:microsoft.com/office/officeart/2005/8/layout/vList5"/>
    <dgm:cxn modelId="{752F0C0B-7952-4CCB-954B-34E58EBBE138}" type="presParOf" srcId="{538503AF-14C0-4373-9474-6B865BA681CA}" destId="{713CE5BB-D0B5-44E8-B567-FD6875B7E889}" srcOrd="0" destOrd="0" presId="urn:microsoft.com/office/officeart/2005/8/layout/vList5"/>
    <dgm:cxn modelId="{8DE4220F-13BA-46F4-A60B-22D669693092}" type="presParOf" srcId="{538503AF-14C0-4373-9474-6B865BA681CA}" destId="{A7F5E15D-F59B-4D66-9A57-8422AC742451}" srcOrd="1" destOrd="0" presId="urn:microsoft.com/office/officeart/2005/8/layout/vList5"/>
    <dgm:cxn modelId="{D05B358E-C576-4F33-86F1-480E9284BF49}" type="presParOf" srcId="{3ECDD576-C653-4915-BDF9-7197093D4043}" destId="{1F3409F2-0A1E-48D6-AC65-6D170BD4F990}" srcOrd="1" destOrd="0" presId="urn:microsoft.com/office/officeart/2005/8/layout/vList5"/>
    <dgm:cxn modelId="{47A41F84-4DCB-472A-812A-64893397FDCE}" type="presParOf" srcId="{3ECDD576-C653-4915-BDF9-7197093D4043}" destId="{06A43887-D6B1-4DB4-A169-DF4F9FD00858}" srcOrd="2" destOrd="0" presId="urn:microsoft.com/office/officeart/2005/8/layout/vList5"/>
    <dgm:cxn modelId="{3C1D4DE3-7B52-43F3-917F-CA1B32C7F226}" type="presParOf" srcId="{06A43887-D6B1-4DB4-A169-DF4F9FD00858}" destId="{C1A00575-A49A-427A-8979-B12556BC1399}" srcOrd="0" destOrd="0" presId="urn:microsoft.com/office/officeart/2005/8/layout/vList5"/>
    <dgm:cxn modelId="{F9FF884E-DFAB-47B6-B5FD-731C524B634A}" type="presParOf" srcId="{06A43887-D6B1-4DB4-A169-DF4F9FD00858}" destId="{87E1B584-0F5A-495D-8281-B4DC1909DCB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5DAC15-5DFD-4243-9E3C-A4478B2045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69A77C2-6850-42F8-935E-C4BAB7D2A16B}">
      <dgm:prSet custT="1"/>
      <dgm:spPr/>
      <dgm:t>
        <a:bodyPr/>
        <a:lstStyle/>
        <a:p>
          <a:pPr rtl="0"/>
          <a:r>
            <a:rPr lang="fr-FR" sz="3200" dirty="0" smtClean="0">
              <a:latin typeface="Arial Black" panose="020B0A04020102020204" pitchFamily="34" charset="0"/>
            </a:rPr>
            <a:t>R</a:t>
          </a:r>
          <a:r>
            <a:rPr lang="id-ID" sz="3200" dirty="0" smtClean="0">
              <a:latin typeface="Arial Black" panose="020B0A04020102020204" pitchFamily="34" charset="0"/>
            </a:rPr>
            <a:t>isiko relatif </a:t>
          </a:r>
          <a:endParaRPr lang="en-US" sz="3200" dirty="0">
            <a:latin typeface="Arial Black" panose="020B0A04020102020204" pitchFamily="34" charset="0"/>
          </a:endParaRPr>
        </a:p>
      </dgm:t>
    </dgm:pt>
    <dgm:pt modelId="{5A6B7924-FA81-4428-8C0D-1AD523FC1393}" type="parTrans" cxnId="{D12C208C-0D3E-4DBF-8E12-6D78A402E90C}">
      <dgm:prSet/>
      <dgm:spPr/>
      <dgm:t>
        <a:bodyPr/>
        <a:lstStyle/>
        <a:p>
          <a:endParaRPr lang="en-US"/>
        </a:p>
      </dgm:t>
    </dgm:pt>
    <dgm:pt modelId="{3FFA248F-7C38-4AB4-A3EB-45DC4A890965}" type="sibTrans" cxnId="{D12C208C-0D3E-4DBF-8E12-6D78A402E90C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92A9455D-8382-4FE1-B914-CBB0223EED88}">
          <dgm:prSet custT="1"/>
          <dgm:spPr/>
          <dgm:t>
            <a:bodyPr/>
            <a:lstStyle/>
            <a:p>
              <a:pPr rtl="0"/>
              <a14:m>
                <m:oMath xmlns:m="http://schemas.openxmlformats.org/officeDocument/2006/math">
                  <m:r>
                    <a:rPr lang="en-AU" sz="3200" b="0" i="1" smtClean="0">
                      <a:latin typeface="Cambria Math"/>
                    </a:rPr>
                    <m:t>𝑅𝑅</m:t>
                  </m:r>
                  <m:r>
                    <a:rPr lang="en-AU" sz="3200" i="1">
                      <a:latin typeface="Cambria Math"/>
                    </a:rPr>
                    <m:t>=</m:t>
                  </m:r>
                  <m:f>
                    <m:fPr>
                      <m:ctrlPr>
                        <a:rPr lang="en-AU" sz="3200" i="1">
                          <a:latin typeface="Cambria Math"/>
                        </a:rPr>
                      </m:ctrlPr>
                    </m:fPr>
                    <m:num>
                      <m:r>
                        <a:rPr lang="id-ID" sz="3200" b="0" i="1">
                          <a:latin typeface="Cambria Math"/>
                        </a:rPr>
                        <m:t>𝑇𝑖𝑛𝑔𝑘𝑎𝑡</m:t>
                      </m:r>
                      <m:r>
                        <a:rPr lang="id-ID" sz="3200" b="0" i="1">
                          <a:latin typeface="Cambria Math"/>
                        </a:rPr>
                        <m:t> </m:t>
                      </m:r>
                      <m:r>
                        <a:rPr lang="id-ID" sz="3200" b="0" i="1">
                          <a:latin typeface="Cambria Math"/>
                        </a:rPr>
                        <m:t>𝑠𝑒𝑟𝑎𝑛𝑔𝑎𝑛</m:t>
                      </m:r>
                      <m:r>
                        <a:rPr lang="id-ID" sz="3200" b="0" i="1">
                          <a:latin typeface="Cambria Math"/>
                        </a:rPr>
                        <m:t>  2</m:t>
                      </m:r>
                    </m:num>
                    <m:den>
                      <m:r>
                        <a:rPr lang="id-ID" sz="3200" b="0" i="1">
                          <a:latin typeface="Cambria Math"/>
                        </a:rPr>
                        <m:t>𝑇𝑖𝑛𝑔𝑘𝑎𝑡</m:t>
                      </m:r>
                      <m:r>
                        <a:rPr lang="id-ID" sz="3200" b="0" i="1">
                          <a:latin typeface="Cambria Math"/>
                        </a:rPr>
                        <m:t> </m:t>
                      </m:r>
                      <m:r>
                        <a:rPr lang="id-ID" sz="3200" b="0" i="1">
                          <a:latin typeface="Cambria Math"/>
                        </a:rPr>
                        <m:t>𝑠𝑒𝑟𝑎𝑛𝑔𝑎𝑛</m:t>
                      </m:r>
                      <m:r>
                        <a:rPr lang="en-AU" sz="3200" b="0" i="1">
                          <a:latin typeface="Cambria Math"/>
                        </a:rPr>
                        <m:t> 1</m:t>
                      </m:r>
                    </m:den>
                  </m:f>
                  <m:r>
                    <a:rPr lang="en-AU" sz="3200" i="1">
                      <a:latin typeface="Cambria Math"/>
                    </a:rPr>
                    <m:t>=</m:t>
                  </m:r>
                  <m:f>
                    <m:fPr>
                      <m:ctrlPr>
                        <a:rPr lang="en-AU" sz="3200" i="1">
                          <a:latin typeface="Cambria Math"/>
                        </a:rPr>
                      </m:ctrlPr>
                    </m:fPr>
                    <m:num>
                      <m:r>
                        <a:rPr lang="en-AU" sz="3200" b="0" i="1">
                          <a:latin typeface="Cambria Math"/>
                        </a:rPr>
                        <m:t>28</m:t>
                      </m:r>
                    </m:num>
                    <m:den>
                      <m:r>
                        <a:rPr lang="en-AU" sz="3200" b="0" i="1">
                          <a:latin typeface="Cambria Math"/>
                        </a:rPr>
                        <m:t>10</m:t>
                      </m:r>
                    </m:den>
                  </m:f>
                </m:oMath>
              </a14:m>
              <a:r>
                <a:rPr lang="en-AU" sz="3200" i="1" dirty="0">
                  <a:latin typeface="Arial Black" panose="020B0A04020102020204" pitchFamily="34" charset="0"/>
                </a:rPr>
                <a:t> </a:t>
              </a:r>
              <a14:m>
                <m:oMath xmlns:m="http://schemas.openxmlformats.org/officeDocument/2006/math">
                  <m:r>
                    <a:rPr lang="en-AU" sz="3200" i="1">
                      <a:latin typeface="Cambria Math"/>
                    </a:rPr>
                    <m:t>=</m:t>
                  </m:r>
                </m:oMath>
              </a14:m>
              <a:r>
                <a:rPr lang="fr-FR" sz="3200" dirty="0">
                  <a:latin typeface="Arial Black" panose="020B0A04020102020204" pitchFamily="34" charset="0"/>
                </a:rPr>
                <a:t> 2.8</a:t>
              </a:r>
              <a:endParaRPr lang="en-US" sz="3200" dirty="0">
                <a:latin typeface="Arial Black" panose="020B0A04020102020204" pitchFamily="34" charset="0"/>
              </a:endParaRPr>
            </a:p>
          </dgm:t>
        </dgm:pt>
      </mc:Choice>
      <mc:Fallback xmlns="">
        <dgm:pt modelId="{92A9455D-8382-4FE1-B914-CBB0223EED88}">
          <dgm:prSet custT="1"/>
          <dgm:spPr/>
          <dgm:t>
            <a:bodyPr/>
            <a:lstStyle/>
            <a:p>
              <a:pPr rtl="0"/>
              <a:r>
                <a:rPr lang="en-AU" sz="3200" b="0" i="0" smtClean="0"/>
                <a:t>𝑅𝑅</a:t>
              </a:r>
              <a:r>
                <a:rPr lang="en-AU" sz="3200" i="0"/>
                <a:t>=(</a:t>
              </a:r>
              <a:r>
                <a:rPr lang="id-ID" sz="3200" b="0" i="0"/>
                <a:t>𝑇𝑖𝑛𝑔𝑘𝑎𝑡 𝑠𝑒𝑟𝑎𝑛𝑔𝑎𝑛  2</a:t>
              </a:r>
              <a:r>
                <a:rPr lang="en-AU" sz="3200" b="0" i="0"/>
                <a:t>)/(</a:t>
              </a:r>
              <a:r>
                <a:rPr lang="id-ID" sz="3200" b="0" i="0"/>
                <a:t>𝑇𝑖𝑛𝑔𝑘𝑎𝑡 𝑠𝑒𝑟𝑎𝑛𝑔𝑎𝑛</a:t>
              </a:r>
              <a:r>
                <a:rPr lang="en-AU" sz="3200" b="0" i="0"/>
                <a:t> 1)</a:t>
              </a:r>
              <a:r>
                <a:rPr lang="en-AU" sz="3200" i="0"/>
                <a:t>=</a:t>
              </a:r>
              <a:r>
                <a:rPr lang="en-AU" sz="3200" b="0" i="0"/>
                <a:t>28/10</a:t>
              </a:r>
              <a:r>
                <a:rPr lang="en-AU" sz="3200" i="1" dirty="0">
                  <a:latin typeface="Arial Black" panose="020B0A04020102020204" pitchFamily="34" charset="0"/>
                </a:rPr>
                <a:t> </a:t>
              </a:r>
              <a:r>
                <a:rPr lang="en-AU" sz="3200" i="0"/>
                <a:t>=</a:t>
              </a:r>
              <a:r>
                <a:rPr lang="fr-FR" sz="3200" dirty="0">
                  <a:latin typeface="Arial Black" panose="020B0A04020102020204" pitchFamily="34" charset="0"/>
                </a:rPr>
                <a:t> 2.8</a:t>
              </a:r>
              <a:endParaRPr lang="en-US" sz="3200" dirty="0">
                <a:latin typeface="Arial Black" panose="020B0A04020102020204" pitchFamily="34" charset="0"/>
              </a:endParaRPr>
            </a:p>
          </dgm:t>
        </dgm:pt>
      </mc:Fallback>
    </mc:AlternateContent>
    <dgm:pt modelId="{35214F47-AB9E-46BB-9EE9-495B8A067D66}" type="parTrans" cxnId="{992C92D7-BFFE-4651-8DDE-3F07B1AFCC8D}">
      <dgm:prSet/>
      <dgm:spPr/>
      <dgm:t>
        <a:bodyPr/>
        <a:lstStyle/>
        <a:p>
          <a:endParaRPr lang="en-US"/>
        </a:p>
      </dgm:t>
    </dgm:pt>
    <dgm:pt modelId="{1877D7EB-13A7-4FDB-A14C-10E9ED44788E}" type="sibTrans" cxnId="{992C92D7-BFFE-4651-8DDE-3F07B1AFCC8D}">
      <dgm:prSet/>
      <dgm:spPr/>
      <dgm:t>
        <a:bodyPr/>
        <a:lstStyle/>
        <a:p>
          <a:endParaRPr lang="en-US"/>
        </a:p>
      </dgm:t>
    </dgm:pt>
    <dgm:pt modelId="{155BCC12-13D2-4D57-B29C-4C70ABCE7B42}" type="pres">
      <dgm:prSet presAssocID="{CA5DAC15-5DFD-4243-9E3C-A4478B2045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124198-1623-4E4B-A347-252FC9A27EFF}" type="pres">
      <dgm:prSet presAssocID="{D69A77C2-6850-42F8-935E-C4BAB7D2A16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6C76B1-7040-4115-BF5D-CF644DD909FD}" type="pres">
      <dgm:prSet presAssocID="{D69A77C2-6850-42F8-935E-C4BAB7D2A16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565A4B-4D8E-4D40-92C6-0DED501784CF}" type="presOf" srcId="{92A9455D-8382-4FE1-B914-CBB0223EED88}" destId="{706C76B1-7040-4115-BF5D-CF644DD909FD}" srcOrd="0" destOrd="0" presId="urn:microsoft.com/office/officeart/2005/8/layout/vList2"/>
    <dgm:cxn modelId="{992C92D7-BFFE-4651-8DDE-3F07B1AFCC8D}" srcId="{D69A77C2-6850-42F8-935E-C4BAB7D2A16B}" destId="{92A9455D-8382-4FE1-B914-CBB0223EED88}" srcOrd="0" destOrd="0" parTransId="{35214F47-AB9E-46BB-9EE9-495B8A067D66}" sibTransId="{1877D7EB-13A7-4FDB-A14C-10E9ED44788E}"/>
    <dgm:cxn modelId="{D12C208C-0D3E-4DBF-8E12-6D78A402E90C}" srcId="{CA5DAC15-5DFD-4243-9E3C-A4478B204563}" destId="{D69A77C2-6850-42F8-935E-C4BAB7D2A16B}" srcOrd="0" destOrd="0" parTransId="{5A6B7924-FA81-4428-8C0D-1AD523FC1393}" sibTransId="{3FFA248F-7C38-4AB4-A3EB-45DC4A890965}"/>
    <dgm:cxn modelId="{68AFA5BA-E892-4465-B410-814565055111}" type="presOf" srcId="{D69A77C2-6850-42F8-935E-C4BAB7D2A16B}" destId="{1C124198-1623-4E4B-A347-252FC9A27EFF}" srcOrd="0" destOrd="0" presId="urn:microsoft.com/office/officeart/2005/8/layout/vList2"/>
    <dgm:cxn modelId="{E305377B-D158-4D69-BA5B-0DB99E90B393}" type="presOf" srcId="{CA5DAC15-5DFD-4243-9E3C-A4478B204563}" destId="{155BCC12-13D2-4D57-B29C-4C70ABCE7B42}" srcOrd="0" destOrd="0" presId="urn:microsoft.com/office/officeart/2005/8/layout/vList2"/>
    <dgm:cxn modelId="{8A8C52ED-BC09-44CF-817A-E953BE7D9508}" type="presParOf" srcId="{155BCC12-13D2-4D57-B29C-4C70ABCE7B42}" destId="{1C124198-1623-4E4B-A347-252FC9A27EFF}" srcOrd="0" destOrd="0" presId="urn:microsoft.com/office/officeart/2005/8/layout/vList2"/>
    <dgm:cxn modelId="{134CCA34-ACD8-403C-A0D2-27FAD43229F9}" type="presParOf" srcId="{155BCC12-13D2-4D57-B29C-4C70ABCE7B42}" destId="{706C76B1-7040-4115-BF5D-CF644DD909F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5DAC15-5DFD-4243-9E3C-A4478B2045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69A77C2-6850-42F8-935E-C4BAB7D2A16B}">
      <dgm:prSet custT="1"/>
      <dgm:spPr/>
      <dgm:t>
        <a:bodyPr/>
        <a:lstStyle/>
        <a:p>
          <a:pPr rtl="0"/>
          <a:r>
            <a:rPr lang="fr-FR" sz="3200" dirty="0" smtClean="0">
              <a:latin typeface="Arial Black" panose="020B0A04020102020204" pitchFamily="34" charset="0"/>
            </a:rPr>
            <a:t>R</a:t>
          </a:r>
          <a:r>
            <a:rPr lang="id-ID" sz="3200" dirty="0" smtClean="0">
              <a:latin typeface="Arial Black" panose="020B0A04020102020204" pitchFamily="34" charset="0"/>
            </a:rPr>
            <a:t>isiko relatif </a:t>
          </a:r>
          <a:endParaRPr lang="en-US" sz="3200" dirty="0">
            <a:latin typeface="Arial Black" panose="020B0A04020102020204" pitchFamily="34" charset="0"/>
          </a:endParaRPr>
        </a:p>
      </dgm:t>
    </dgm:pt>
    <dgm:pt modelId="{5A6B7924-FA81-4428-8C0D-1AD523FC1393}" type="parTrans" cxnId="{D12C208C-0D3E-4DBF-8E12-6D78A402E90C}">
      <dgm:prSet/>
      <dgm:spPr/>
      <dgm:t>
        <a:bodyPr/>
        <a:lstStyle/>
        <a:p>
          <a:endParaRPr lang="en-US"/>
        </a:p>
      </dgm:t>
    </dgm:pt>
    <dgm:pt modelId="{3FFA248F-7C38-4AB4-A3EB-45DC4A890965}" type="sibTrans" cxnId="{D12C208C-0D3E-4DBF-8E12-6D78A402E90C}">
      <dgm:prSet/>
      <dgm:spPr/>
      <dgm:t>
        <a:bodyPr/>
        <a:lstStyle/>
        <a:p>
          <a:endParaRPr lang="en-US"/>
        </a:p>
      </dgm:t>
    </dgm:pt>
    <dgm:pt modelId="{92A9455D-8382-4FE1-B914-CBB0223EED88}">
      <dgm:prSet custT="1"/>
      <dgm:spPr>
        <a:blipFill rotWithShape="1">
          <a:blip xmlns:r="http://schemas.openxmlformats.org/officeDocument/2006/relationships" r:embed="rId1"/>
          <a:stretch>
            <a:fillRect t="-10227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35214F47-AB9E-46BB-9EE9-495B8A067D66}" type="parTrans" cxnId="{992C92D7-BFFE-4651-8DDE-3F07B1AFCC8D}">
      <dgm:prSet/>
      <dgm:spPr/>
      <dgm:t>
        <a:bodyPr/>
        <a:lstStyle/>
        <a:p>
          <a:endParaRPr lang="en-US"/>
        </a:p>
      </dgm:t>
    </dgm:pt>
    <dgm:pt modelId="{1877D7EB-13A7-4FDB-A14C-10E9ED44788E}" type="sibTrans" cxnId="{992C92D7-BFFE-4651-8DDE-3F07B1AFCC8D}">
      <dgm:prSet/>
      <dgm:spPr/>
      <dgm:t>
        <a:bodyPr/>
        <a:lstStyle/>
        <a:p>
          <a:endParaRPr lang="en-US"/>
        </a:p>
      </dgm:t>
    </dgm:pt>
    <dgm:pt modelId="{155BCC12-13D2-4D57-B29C-4C70ABCE7B42}" type="pres">
      <dgm:prSet presAssocID="{CA5DAC15-5DFD-4243-9E3C-A4478B204563}" presName="linear" presStyleCnt="0">
        <dgm:presLayoutVars>
          <dgm:animLvl val="lvl"/>
          <dgm:resizeHandles val="exact"/>
        </dgm:presLayoutVars>
      </dgm:prSet>
      <dgm:spPr/>
    </dgm:pt>
    <dgm:pt modelId="{1C124198-1623-4E4B-A347-252FC9A27EFF}" type="pres">
      <dgm:prSet presAssocID="{D69A77C2-6850-42F8-935E-C4BAB7D2A16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06C76B1-7040-4115-BF5D-CF644DD909FD}" type="pres">
      <dgm:prSet presAssocID="{D69A77C2-6850-42F8-935E-C4BAB7D2A16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B565A4B-4D8E-4D40-92C6-0DED501784CF}" type="presOf" srcId="{92A9455D-8382-4FE1-B914-CBB0223EED88}" destId="{706C76B1-7040-4115-BF5D-CF644DD909FD}" srcOrd="0" destOrd="0" presId="urn:microsoft.com/office/officeart/2005/8/layout/vList2"/>
    <dgm:cxn modelId="{992C92D7-BFFE-4651-8DDE-3F07B1AFCC8D}" srcId="{D69A77C2-6850-42F8-935E-C4BAB7D2A16B}" destId="{92A9455D-8382-4FE1-B914-CBB0223EED88}" srcOrd="0" destOrd="0" parTransId="{35214F47-AB9E-46BB-9EE9-495B8A067D66}" sibTransId="{1877D7EB-13A7-4FDB-A14C-10E9ED44788E}"/>
    <dgm:cxn modelId="{D12C208C-0D3E-4DBF-8E12-6D78A402E90C}" srcId="{CA5DAC15-5DFD-4243-9E3C-A4478B204563}" destId="{D69A77C2-6850-42F8-935E-C4BAB7D2A16B}" srcOrd="0" destOrd="0" parTransId="{5A6B7924-FA81-4428-8C0D-1AD523FC1393}" sibTransId="{3FFA248F-7C38-4AB4-A3EB-45DC4A890965}"/>
    <dgm:cxn modelId="{68AFA5BA-E892-4465-B410-814565055111}" type="presOf" srcId="{D69A77C2-6850-42F8-935E-C4BAB7D2A16B}" destId="{1C124198-1623-4E4B-A347-252FC9A27EFF}" srcOrd="0" destOrd="0" presId="urn:microsoft.com/office/officeart/2005/8/layout/vList2"/>
    <dgm:cxn modelId="{E305377B-D158-4D69-BA5B-0DB99E90B393}" type="presOf" srcId="{CA5DAC15-5DFD-4243-9E3C-A4478B204563}" destId="{155BCC12-13D2-4D57-B29C-4C70ABCE7B42}" srcOrd="0" destOrd="0" presId="urn:microsoft.com/office/officeart/2005/8/layout/vList2"/>
    <dgm:cxn modelId="{8A8C52ED-BC09-44CF-817A-E953BE7D9508}" type="presParOf" srcId="{155BCC12-13D2-4D57-B29C-4C70ABCE7B42}" destId="{1C124198-1623-4E4B-A347-252FC9A27EFF}" srcOrd="0" destOrd="0" presId="urn:microsoft.com/office/officeart/2005/8/layout/vList2"/>
    <dgm:cxn modelId="{134CCA34-ACD8-403C-A0D2-27FAD43229F9}" type="presParOf" srcId="{155BCC12-13D2-4D57-B29C-4C70ABCE7B42}" destId="{706C76B1-7040-4115-BF5D-CF644DD909F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5E15D-F59B-4D66-9A57-8422AC742451}">
      <dsp:nvSpPr>
        <dsp:cNvPr id="0" name=""/>
        <dsp:cNvSpPr/>
      </dsp:nvSpPr>
      <dsp:spPr>
        <a:xfrm rot="5400000">
          <a:off x="4985565" y="-1870230"/>
          <a:ext cx="1221125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b="0" kern="1200" smtClean="0"/>
            <a:t>Tingkat serangan </a:t>
          </a:r>
          <a14:m xmlns:a14="http://schemas.microsoft.com/office/drawing/2010/main">
            <m:oMath xmlns:m="http://schemas.openxmlformats.org/officeDocument/2006/math">
              <m:r>
                <a:rPr lang="en-AU" sz="1600" b="0" i="1" kern="1200">
                  <a:latin typeface="Cambria Math"/>
                </a:rPr>
                <m:t>1=</m:t>
              </m:r>
              <m:f>
                <m:fPr>
                  <m:ctrlPr>
                    <a:rPr lang="en-AU" sz="1600" i="1" kern="1200">
                      <a:latin typeface="Cambria Math"/>
                    </a:rPr>
                  </m:ctrlPr>
                </m:fPr>
                <m:num>
                  <m:r>
                    <a:rPr lang="id-ID" sz="1600" b="0" i="1" kern="1200">
                      <a:latin typeface="Cambria Math"/>
                    </a:rPr>
                    <m:t>𝑘𝑎𝑠𝑢𝑠</m:t>
                  </m:r>
                  <m:r>
                    <a:rPr lang="id-ID" sz="1600" b="0" i="1" kern="1200">
                      <a:latin typeface="Cambria Math"/>
                    </a:rPr>
                    <m:t>  </m:t>
                  </m:r>
                  <m:r>
                    <a:rPr lang="id-ID" sz="1600" b="0" i="1" kern="1200">
                      <a:latin typeface="Cambria Math"/>
                    </a:rPr>
                    <m:t>𝑑𝑖𝑎𝑟𝑒</m:t>
                  </m:r>
                  <m:r>
                    <a:rPr lang="id-ID" sz="1600" b="0" i="1" kern="1200">
                      <a:latin typeface="Cambria Math"/>
                    </a:rPr>
                    <m:t> </m:t>
                  </m:r>
                  <m:r>
                    <a:rPr lang="id-ID" sz="1600" b="0" i="1" kern="1200">
                      <a:latin typeface="Cambria Math"/>
                    </a:rPr>
                    <m:t>𝑝𝑎𝑑𝑎</m:t>
                  </m:r>
                  <m:r>
                    <a:rPr lang="id-ID" sz="1600" b="0" i="1" kern="1200">
                      <a:latin typeface="Cambria Math"/>
                    </a:rPr>
                    <m:t> </m:t>
                  </m:r>
                  <m:r>
                    <a:rPr lang="id-ID" sz="1600" b="0" i="1" kern="1200">
                      <a:latin typeface="Cambria Math"/>
                    </a:rPr>
                    <m:t>𝑠𝑎𝑝𝑖</m:t>
                  </m:r>
                  <m:r>
                    <a:rPr lang="id-ID" sz="1600" b="0" i="1" kern="1200">
                      <a:latin typeface="Cambria Math"/>
                    </a:rPr>
                    <m:t> </m:t>
                  </m:r>
                </m:num>
                <m:den>
                  <m:r>
                    <a:rPr lang="en-AU" sz="1600" b="0" i="1" kern="1200">
                      <a:latin typeface="Cambria Math"/>
                    </a:rPr>
                    <m:t>𝑇𝑜𝑡𝑎𝑙</m:t>
                  </m:r>
                  <m:r>
                    <a:rPr lang="en-AU" sz="1600" b="0" i="1" kern="1200">
                      <a:latin typeface="Cambria Math"/>
                    </a:rPr>
                    <m:t> </m:t>
                  </m:r>
                  <m:r>
                    <a:rPr lang="id-ID" sz="1600" b="0" i="1" kern="1200">
                      <a:latin typeface="Cambria Math"/>
                    </a:rPr>
                    <m:t>𝑠𝑎𝑝𝑖</m:t>
                  </m:r>
                </m:den>
              </m:f>
              <m:r>
                <a:rPr lang="en-AU" sz="1600" i="1" kern="1200">
                  <a:latin typeface="Cambria Math"/>
                </a:rPr>
                <m:t>=</m:t>
              </m:r>
              <m:f>
                <m:fPr>
                  <m:ctrlPr>
                    <a:rPr lang="en-AU" sz="1600" i="1" kern="1200">
                      <a:latin typeface="Cambria Math"/>
                    </a:rPr>
                  </m:ctrlPr>
                </m:fPr>
                <m:num>
                  <m:r>
                    <a:rPr lang="en-AU" sz="1600" b="0" i="1" kern="1200">
                      <a:latin typeface="Cambria Math"/>
                    </a:rPr>
                    <m:t>10</m:t>
                  </m:r>
                </m:num>
                <m:den>
                  <m:r>
                    <a:rPr lang="en-AU" sz="1600" b="0" i="1" kern="1200">
                      <a:latin typeface="Cambria Math"/>
                    </a:rPr>
                    <m:t>100</m:t>
                  </m:r>
                </m:den>
              </m:f>
            </m:oMath>
          </a14:m>
          <a:r>
            <a:rPr lang="en-AU" sz="1600" i="1" kern="1200"/>
            <a:t/>
          </a:r>
          <a:br>
            <a:rPr lang="en-AU" sz="1600" i="1" kern="1200"/>
          </a:br>
          <a:r>
            <a:rPr lang="en-AU" sz="1600" i="1" kern="1200"/>
            <a:t>											  		</a:t>
          </a:r>
          <a14:m xmlns:a14="http://schemas.microsoft.com/office/drawing/2010/main">
            <m:oMath xmlns:m="http://schemas.openxmlformats.org/officeDocument/2006/math">
              <m:r>
                <a:rPr lang="en-AU" sz="1600" i="1" kern="1200">
                  <a:latin typeface="Cambria Math"/>
                </a:rPr>
                <m:t>=</m:t>
              </m:r>
            </m:oMath>
          </a14:m>
          <a:r>
            <a:rPr lang="fr-FR" sz="1600" kern="1200"/>
            <a:t> 10%</a:t>
          </a:r>
          <a:endParaRPr lang="en-US" sz="1600" kern="1200"/>
        </a:p>
      </dsp:txBody>
      <dsp:txXfrm rot="-5400000">
        <a:off x="2962656" y="212289"/>
        <a:ext cx="5207334" cy="1101905"/>
      </dsp:txXfrm>
    </dsp:sp>
    <dsp:sp modelId="{713CE5BB-D0B5-44E8-B567-FD6875B7E889}">
      <dsp:nvSpPr>
        <dsp:cNvPr id="0" name=""/>
        <dsp:cNvSpPr/>
      </dsp:nvSpPr>
      <dsp:spPr>
        <a:xfrm>
          <a:off x="0" y="38"/>
          <a:ext cx="2962656" cy="152640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800" kern="1200" dirty="0" smtClean="0"/>
            <a:t>Untuk </a:t>
          </a:r>
          <a:r>
            <a:rPr lang="fr-FR" sz="3800" kern="1200" dirty="0" err="1" smtClean="0"/>
            <a:t>Kabupaten</a:t>
          </a:r>
          <a:r>
            <a:rPr lang="fr-FR" sz="3800" kern="1200" dirty="0" smtClean="0"/>
            <a:t> 1</a:t>
          </a:r>
          <a:endParaRPr lang="en-US" sz="3800" kern="1200" dirty="0"/>
        </a:p>
      </dsp:txBody>
      <dsp:txXfrm>
        <a:off x="74513" y="74551"/>
        <a:ext cx="2813630" cy="1377381"/>
      </dsp:txXfrm>
    </dsp:sp>
    <dsp:sp modelId="{87E1B584-0F5A-495D-8281-B4DC1909DCB5}">
      <dsp:nvSpPr>
        <dsp:cNvPr id="0" name=""/>
        <dsp:cNvSpPr/>
      </dsp:nvSpPr>
      <dsp:spPr>
        <a:xfrm rot="5400000">
          <a:off x="4985565" y="-267502"/>
          <a:ext cx="1221125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id-ID" sz="1600" b="0" i="1" kern="1200" smtClean="0">
                  <a:latin typeface="Cambria Math"/>
                </a:rPr>
                <m:t>𝑇𝑖𝑛𝑔𝑘𝑎𝑡</m:t>
              </m:r>
              <m:r>
                <a:rPr lang="id-ID" sz="1600" b="0" i="1" kern="1200" smtClean="0">
                  <a:latin typeface="Cambria Math"/>
                </a:rPr>
                <m:t> </m:t>
              </m:r>
              <m:r>
                <a:rPr lang="id-ID" sz="1600" b="0" i="1" kern="1200" smtClean="0">
                  <a:latin typeface="Cambria Math"/>
                </a:rPr>
                <m:t>𝑠𝑒𝑟𝑎𝑛𝑔𝑎𝑛</m:t>
              </m:r>
              <m:r>
                <a:rPr lang="id-ID" sz="1600" b="0" i="1" kern="1200" smtClean="0">
                  <a:latin typeface="Cambria Math"/>
                </a:rPr>
                <m:t> 2=</m:t>
              </m:r>
              <m:f>
                <m:fPr>
                  <m:ctrlPr>
                    <a:rPr lang="en-AU" sz="1600" i="1" kern="1200">
                      <a:latin typeface="Cambria Math"/>
                    </a:rPr>
                  </m:ctrlPr>
                </m:fPr>
                <m:num>
                  <m:r>
                    <a:rPr lang="id-ID" sz="1600" b="0" i="1" kern="1200">
                      <a:latin typeface="Cambria Math"/>
                    </a:rPr>
                    <m:t>𝑘</m:t>
                  </m:r>
                  <m:r>
                    <a:rPr lang="en-AU" sz="1600" i="1" kern="1200">
                      <a:latin typeface="Cambria Math"/>
                    </a:rPr>
                    <m:t>𝑎𝑠</m:t>
                  </m:r>
                  <m:r>
                    <a:rPr lang="id-ID" sz="1600" b="0" i="1" kern="1200">
                      <a:latin typeface="Cambria Math"/>
                    </a:rPr>
                    <m:t>𝑢</m:t>
                  </m:r>
                  <m:r>
                    <a:rPr lang="en-AU" sz="1600" i="1" kern="1200">
                      <a:latin typeface="Cambria Math"/>
                    </a:rPr>
                    <m:t>𝑠</m:t>
                  </m:r>
                  <m:r>
                    <a:rPr lang="en-AU" sz="1600" i="1" kern="1200">
                      <a:latin typeface="Cambria Math"/>
                    </a:rPr>
                    <m:t> </m:t>
                  </m:r>
                  <m:r>
                    <a:rPr lang="id-ID" sz="1600" b="0" i="1" kern="1200">
                      <a:latin typeface="Cambria Math"/>
                    </a:rPr>
                    <m:t>𝑑𝑖𝑎𝑟𝑒</m:t>
                  </m:r>
                  <m:r>
                    <a:rPr lang="id-ID" sz="1600" b="0" i="1" kern="1200">
                      <a:latin typeface="Cambria Math"/>
                    </a:rPr>
                    <m:t> </m:t>
                  </m:r>
                  <m:r>
                    <a:rPr lang="id-ID" sz="1600" b="0" i="1" kern="1200">
                      <a:latin typeface="Cambria Math"/>
                    </a:rPr>
                    <m:t>𝑝𝑎𝑑𝑎</m:t>
                  </m:r>
                  <m:r>
                    <a:rPr lang="id-ID" sz="1600" b="0" i="1" kern="1200">
                      <a:latin typeface="Cambria Math"/>
                    </a:rPr>
                    <m:t> </m:t>
                  </m:r>
                  <m:r>
                    <a:rPr lang="id-ID" sz="1600" b="0" i="1" kern="1200">
                      <a:latin typeface="Cambria Math"/>
                    </a:rPr>
                    <m:t>𝑠𝑎𝑝𝑖</m:t>
                  </m:r>
                  <m:r>
                    <a:rPr lang="id-ID" sz="1600" b="0" i="1" kern="1200">
                      <a:latin typeface="Cambria Math"/>
                    </a:rPr>
                    <m:t> </m:t>
                  </m:r>
                </m:num>
                <m:den>
                  <m:r>
                    <a:rPr lang="en-AU" sz="1600" i="1" kern="1200">
                      <a:latin typeface="Cambria Math"/>
                    </a:rPr>
                    <m:t>𝑇𝑜𝑡𝑎𝑙</m:t>
                  </m:r>
                  <m:r>
                    <a:rPr lang="en-AU" sz="1600" i="1" kern="1200">
                      <a:latin typeface="Cambria Math"/>
                    </a:rPr>
                    <m:t> </m:t>
                  </m:r>
                  <m:r>
                    <a:rPr lang="id-ID" sz="1600" b="0" i="1" kern="1200">
                      <a:latin typeface="Cambria Math"/>
                    </a:rPr>
                    <m:t>𝑠𝑎𝑝𝑖</m:t>
                  </m:r>
                </m:den>
              </m:f>
              <m:r>
                <a:rPr lang="en-AU" sz="1600" i="1" kern="1200">
                  <a:latin typeface="Cambria Math"/>
                </a:rPr>
                <m:t>=</m:t>
              </m:r>
              <m:f>
                <m:fPr>
                  <m:ctrlPr>
                    <a:rPr lang="en-AU" sz="1600" i="1" kern="1200">
                      <a:latin typeface="Cambria Math"/>
                    </a:rPr>
                  </m:ctrlPr>
                </m:fPr>
                <m:num>
                  <m:r>
                    <a:rPr lang="en-AU" sz="1600" b="0" i="1" kern="1200">
                      <a:latin typeface="Cambria Math"/>
                    </a:rPr>
                    <m:t>84</m:t>
                  </m:r>
                </m:num>
                <m:den>
                  <m:r>
                    <a:rPr lang="en-AU" sz="1600" b="0" i="1" kern="1200">
                      <a:latin typeface="Cambria Math"/>
                    </a:rPr>
                    <m:t>300</m:t>
                  </m:r>
                </m:den>
              </m:f>
            </m:oMath>
          </a14:m>
          <a:r>
            <a:rPr lang="en-AU" sz="1600" i="1" kern="1200" dirty="0"/>
            <a:t/>
          </a:r>
          <a:br>
            <a:rPr lang="en-AU" sz="1600" i="1" kern="1200" dirty="0"/>
          </a:br>
          <a:r>
            <a:rPr lang="en-AU" sz="1600" i="1" kern="1200" dirty="0"/>
            <a:t>											  		</a:t>
          </a:r>
          <a14:m xmlns:a14="http://schemas.microsoft.com/office/drawing/2010/main">
            <m:oMath xmlns:m="http://schemas.openxmlformats.org/officeDocument/2006/math">
              <m:r>
                <a:rPr lang="en-AU" sz="1600" i="1" kern="1200">
                  <a:latin typeface="Cambria Math"/>
                </a:rPr>
                <m:t>=</m:t>
              </m:r>
            </m:oMath>
          </a14:m>
          <a:r>
            <a:rPr lang="fr-FR" sz="1600" kern="1200" dirty="0"/>
            <a:t> 28%</a:t>
          </a:r>
          <a:endParaRPr lang="en-US" sz="1600" kern="1200" dirty="0"/>
        </a:p>
      </dsp:txBody>
      <dsp:txXfrm rot="-5400000">
        <a:off x="2962656" y="1815017"/>
        <a:ext cx="5207334" cy="1101905"/>
      </dsp:txXfrm>
    </dsp:sp>
    <dsp:sp modelId="{C1A00575-A49A-427A-8979-B12556BC1399}">
      <dsp:nvSpPr>
        <dsp:cNvPr id="0" name=""/>
        <dsp:cNvSpPr/>
      </dsp:nvSpPr>
      <dsp:spPr>
        <a:xfrm>
          <a:off x="0" y="1602765"/>
          <a:ext cx="2962656" cy="152640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800" kern="1200" smtClean="0"/>
            <a:t>Untuk</a:t>
          </a:r>
          <a:r>
            <a:rPr lang="fr-FR" sz="3800" kern="1200" smtClean="0"/>
            <a:t> Kabupaten 2</a:t>
          </a:r>
          <a:endParaRPr lang="en-US" sz="3800" kern="1200"/>
        </a:p>
      </dsp:txBody>
      <dsp:txXfrm>
        <a:off x="74513" y="1677278"/>
        <a:ext cx="2813630" cy="13773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24198-1623-4E4B-A347-252FC9A27EFF}">
      <dsp:nvSpPr>
        <dsp:cNvPr id="0" name=""/>
        <dsp:cNvSpPr/>
      </dsp:nvSpPr>
      <dsp:spPr>
        <a:xfrm>
          <a:off x="0" y="418005"/>
          <a:ext cx="8229599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>
              <a:latin typeface="Arial Black" panose="020B0A04020102020204" pitchFamily="34" charset="0"/>
            </a:rPr>
            <a:t>R</a:t>
          </a:r>
          <a:r>
            <a:rPr lang="id-ID" sz="3200" kern="1200" dirty="0" smtClean="0">
              <a:latin typeface="Arial Black" panose="020B0A04020102020204" pitchFamily="34" charset="0"/>
            </a:rPr>
            <a:t>isiko relatif </a:t>
          </a:r>
          <a:endParaRPr lang="en-US" sz="3200" kern="1200" dirty="0">
            <a:latin typeface="Arial Black" panose="020B0A04020102020204" pitchFamily="34" charset="0"/>
          </a:endParaRPr>
        </a:p>
      </dsp:txBody>
      <dsp:txXfrm>
        <a:off x="59399" y="477404"/>
        <a:ext cx="8110801" cy="1098002"/>
      </dsp:txXfrm>
    </dsp:sp>
    <dsp:sp modelId="{706C76B1-7040-4115-BF5D-CF644DD909FD}">
      <dsp:nvSpPr>
        <dsp:cNvPr id="0" name=""/>
        <dsp:cNvSpPr/>
      </dsp:nvSpPr>
      <dsp:spPr>
        <a:xfrm>
          <a:off x="0" y="1634805"/>
          <a:ext cx="8229599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0640" rIns="227584" bIns="40640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en-AU" sz="3200" b="0" i="1" kern="1200" smtClean="0">
                  <a:latin typeface="Cambria Math"/>
                </a:rPr>
                <m:t>𝑅𝑅</m:t>
              </m:r>
              <m:r>
                <a:rPr lang="en-AU" sz="3200" i="1" kern="1200">
                  <a:latin typeface="Cambria Math"/>
                </a:rPr>
                <m:t>=</m:t>
              </m:r>
              <m:f>
                <m:fPr>
                  <m:ctrlPr>
                    <a:rPr lang="en-AU" sz="3200" i="1" kern="1200">
                      <a:latin typeface="Cambria Math"/>
                    </a:rPr>
                  </m:ctrlPr>
                </m:fPr>
                <m:num>
                  <m:r>
                    <a:rPr lang="id-ID" sz="3200" b="0" i="1" kern="1200">
                      <a:latin typeface="Cambria Math"/>
                    </a:rPr>
                    <m:t>𝑇𝑖𝑛𝑔𝑘𝑎𝑡</m:t>
                  </m:r>
                  <m:r>
                    <a:rPr lang="id-ID" sz="3200" b="0" i="1" kern="1200">
                      <a:latin typeface="Cambria Math"/>
                    </a:rPr>
                    <m:t> </m:t>
                  </m:r>
                  <m:r>
                    <a:rPr lang="id-ID" sz="3200" b="0" i="1" kern="1200">
                      <a:latin typeface="Cambria Math"/>
                    </a:rPr>
                    <m:t>𝑠𝑒𝑟𝑎𝑛𝑔𝑎𝑛</m:t>
                  </m:r>
                  <m:r>
                    <a:rPr lang="id-ID" sz="3200" b="0" i="1" kern="1200">
                      <a:latin typeface="Cambria Math"/>
                    </a:rPr>
                    <m:t>  2</m:t>
                  </m:r>
                </m:num>
                <m:den>
                  <m:r>
                    <a:rPr lang="id-ID" sz="3200" b="0" i="1" kern="1200">
                      <a:latin typeface="Cambria Math"/>
                    </a:rPr>
                    <m:t>𝑇𝑖𝑛𝑔𝑘𝑎𝑡</m:t>
                  </m:r>
                  <m:r>
                    <a:rPr lang="id-ID" sz="3200" b="0" i="1" kern="1200">
                      <a:latin typeface="Cambria Math"/>
                    </a:rPr>
                    <m:t> </m:t>
                  </m:r>
                  <m:r>
                    <a:rPr lang="id-ID" sz="3200" b="0" i="1" kern="1200">
                      <a:latin typeface="Cambria Math"/>
                    </a:rPr>
                    <m:t>𝑠𝑒𝑟𝑎𝑛𝑔𝑎𝑛</m:t>
                  </m:r>
                  <m:r>
                    <a:rPr lang="en-AU" sz="3200" b="0" i="1" kern="1200">
                      <a:latin typeface="Cambria Math"/>
                    </a:rPr>
                    <m:t> 1</m:t>
                  </m:r>
                </m:den>
              </m:f>
              <m:r>
                <a:rPr lang="en-AU" sz="3200" i="1" kern="1200">
                  <a:latin typeface="Cambria Math"/>
                </a:rPr>
                <m:t>=</m:t>
              </m:r>
              <m:f>
                <m:fPr>
                  <m:ctrlPr>
                    <a:rPr lang="en-AU" sz="3200" i="1" kern="1200">
                      <a:latin typeface="Cambria Math"/>
                    </a:rPr>
                  </m:ctrlPr>
                </m:fPr>
                <m:num>
                  <m:r>
                    <a:rPr lang="en-AU" sz="3200" b="0" i="1" kern="1200">
                      <a:latin typeface="Cambria Math"/>
                    </a:rPr>
                    <m:t>28</m:t>
                  </m:r>
                </m:num>
                <m:den>
                  <m:r>
                    <a:rPr lang="en-AU" sz="3200" b="0" i="1" kern="1200">
                      <a:latin typeface="Cambria Math"/>
                    </a:rPr>
                    <m:t>10</m:t>
                  </m:r>
                </m:den>
              </m:f>
            </m:oMath>
          </a14:m>
          <a:r>
            <a:rPr lang="en-AU" sz="3200" i="1" kern="1200" dirty="0">
              <a:latin typeface="Arial Black" panose="020B0A04020102020204" pitchFamily="34" charset="0"/>
            </a:rPr>
            <a:t> </a:t>
          </a:r>
          <a14:m xmlns:a14="http://schemas.microsoft.com/office/drawing/2010/main">
            <m:oMath xmlns:m="http://schemas.openxmlformats.org/officeDocument/2006/math">
              <m:r>
                <a:rPr lang="en-AU" sz="3200" i="1" kern="1200">
                  <a:latin typeface="Cambria Math"/>
                </a:rPr>
                <m:t>=</m:t>
              </m:r>
            </m:oMath>
          </a14:m>
          <a:r>
            <a:rPr lang="fr-FR" sz="3200" kern="1200" dirty="0">
              <a:latin typeface="Arial Black" panose="020B0A04020102020204" pitchFamily="34" charset="0"/>
            </a:rPr>
            <a:t> 2.8</a:t>
          </a:r>
          <a:endParaRPr lang="en-US" sz="3200" kern="1200" dirty="0">
            <a:latin typeface="Arial Black" panose="020B0A04020102020204" pitchFamily="34" charset="0"/>
          </a:endParaRPr>
        </a:p>
      </dsp:txBody>
      <dsp:txXfrm>
        <a:off x="0" y="1634805"/>
        <a:ext cx="8229599" cy="107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298CE-2AFF-4FAA-A26E-39AED356E737}" type="datetimeFigureOut">
              <a:rPr lang="en-AU" smtClean="0"/>
              <a:t>12/12/2014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7CADE-9420-48EF-9FDA-CBD63633A0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6982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7898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VOICE OVER</a:t>
            </a:r>
          </a:p>
          <a:p>
            <a:endParaRPr lang="en-AU" b="1" dirty="0" smtClean="0"/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Menjelaskan kejadian penyakit berdasarkan tempat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biasanya dilakukan dengan pemetaan.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b="1" dirty="0" smtClean="0"/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Pakar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epidemiologi modern sering menggunakan perangkat lunak pemetaan berbasis komputer.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Peta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sederhana yang digambar tangan tetap berguna sebagai gambaran ringkas kejadian penyakit.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8304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VOICE OVER</a:t>
            </a:r>
          </a:p>
          <a:p>
            <a:endParaRPr lang="en-AU" b="1" dirty="0" smtClean="0"/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Menjelaskan kejadian penyakit berdasarkan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biasanya dilakukan dengan mengatur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jumlah kasus berdasarkan karakteristik inang.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Karakteristik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umum yang digunakan untuk menjelaskan kejadian penyakit berdasarkan hewan adalah: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Kelompok umur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d-ID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Bangsa (</a:t>
            </a:r>
            <a:r>
              <a:rPr lang="id-ID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breed</a:t>
            </a:r>
            <a:r>
              <a:rPr lang="id-ID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AU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sies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Jenis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kelamin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Kondisi tubuh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Status vaksinasi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Beberapa deskripsi mengenai hasil  juga disertakan seperti jumlah yang terserang, jumlah yang sembuh, jumlah yang mati untuk setiap karakteristik yang dilaporkan.</a:t>
            </a:r>
            <a:endParaRPr lang="en-AU" sz="1200" kern="1200" dirty="0" smtClean="0">
              <a:solidFill>
                <a:schemeClr val="tx1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AU" sz="1200" kern="1200" dirty="0" smtClean="0">
              <a:solidFill>
                <a:schemeClr val="tx1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616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VOICE OVER</a:t>
            </a:r>
          </a:p>
          <a:p>
            <a:endParaRPr lang="en-AU" b="1" dirty="0" smtClean="0"/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Sering penjelasan kejadian penyakit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lebih berguna jika dinyatakan dalam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propor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si.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 menghitung proporsi, Anda perlu menghitung dua kelompok hewan yang berbeda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Pertama-tama jumlah kasus penyakit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 dapat dinyatakan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baik dengan jumlah kasus baru sepanjang waktu maupun jumlah kasus pada satu waktu. 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Ingat untuk menggunakan definisi kasus ketika melakukan investigasi epidemiologi.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Jumlah kasus membentuk pembilang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 kalkulasi proporsi.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6238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VOICE OVER</a:t>
            </a:r>
          </a:p>
          <a:p>
            <a:endParaRPr lang="en-AU" b="1" dirty="0" smtClean="0"/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Sekarang kita perlu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menghitung atau memperkirakan jumlah hewan yang dianggap rentan terkena penyakit ini.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 disebut populasi berisiko dan menjadi pembagi di dalam proporsi.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Populasi berisiko mencakup semua hewan jenis itu yang dapat terkena penyakit.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yang ada di wilayah yang menjadi perhatian kita (peternakan, desa, kabupaten, provinsi, dsb.), Ini tidak berarti mencakup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semua jenis hewan.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Mari lihat beberapa contoh populasi yang berisiko: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suatu wabah Milk Fever (kekurangan Kalsium) pada sapi, populasi berisiko adalah semua sapi betina hamil di peternakan.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Sapi jantan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 betina yang tidak hamil tidak termasuk dalam populasi berisiko.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Populasi berisiko untuk retensi plasenta adalah semua sapi dan sapi dara yang melahirkan dalam kawanan.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1128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VOICE OVER</a:t>
            </a:r>
          </a:p>
          <a:p>
            <a:endParaRPr lang="en-AU" b="1" dirty="0" smtClean="0"/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Menjelaskan kejadian penyakit menggunakan proporsi dapat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membantu kita berbagai proporsi berbeda yang bisa jadi mengindikasikan penyebab penyakit. </a:t>
            </a:r>
            <a:r>
              <a:rPr lang="en-AU" sz="12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Melihat data dengan cara ini dapat membantu menjelaskan pola dengan lebih terperinci dan mengidentifikasi kemungkinan penyebab penyakit.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Sering berguna untuk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menjelaskan proporsi atau persentase hewan yang terserang penyakit berdasarkan sifat yang berhubungan dengan inang, agen, atau lingkungan.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Tingkat serang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Attack rates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dalah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sebuah proporsi dan digunakan untuk membandingkan penyakit di antara tingkat beberapa karakteristik yang berbeda.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proportion and used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compare disease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between different levels of some characteristic.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Attack rates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memerlukan numerator (jumlah kasus yang diatur berdasar setiap karakteristik) dan denominator (jumlah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 total hewan di peternakan yang terserang disusun berdasar setiap karakteristik).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 a numerator (number of cases arranged by each characteristic) and a denominator (total number of animals on the affected farm arranged by each characteristic). 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788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 OVER</a:t>
            </a:r>
          </a:p>
          <a:p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Pak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Paimin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dan dokter hewan Dinas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 bernama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Agung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menemukan data kasus dan populasi dari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iSIKHNAS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untuk kedua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 kabupaten yang terserang penyakit.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Selama periode waktu tersebut,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 masalah penyakit yang terjadi:  </a:t>
            </a:r>
            <a:endParaRPr lang="en-AU" sz="1200" kern="1200" dirty="0" smtClean="0">
              <a:solidFill>
                <a:schemeClr val="tx1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Di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Kabupaten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 1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, ada 100 sapi dan 10 kasus diare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200" kern="1200" dirty="0" smtClean="0">
              <a:solidFill>
                <a:schemeClr val="tx1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Di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Kabupaten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 2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, ada 3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00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sapi dan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84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kasus diare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.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338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 OVER</a:t>
            </a:r>
          </a:p>
          <a:p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Pak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Paimin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 dokter hewan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DINAS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melakukan analisis data awal dari investigasi yang dimulai dengan penyakit di peternakan Pak Budi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Kabupaten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tingkat serangan adalah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10/100= 0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o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10%. 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Kabupaten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tingkat serangan ad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alah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84/300= 0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28%.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 mempertimbangkan tingkat serangan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 dua kabupaten berbeda ini,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terlihat sapi di Kabupaten 2 lebih mungkin terkena diare daripada sapi di Kabupaten 1.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4793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 OVER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Bila kita membagi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satu Tingkat Serangan dengan Tingkat Serangan lainnya, kita akan memperoleh nilai risiko relatif (RR)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Sapi di Kabupaten 2 berisiko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2,8 kali lebih tinggi terkena diare dibandingkan sapi di Kabupaten 1 (RR = 28%/10%)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contoh ini, sapi di Kabupaten 2 lebih mungkin terkena diare.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Dari investigasi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 kita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,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 kita mengetahui bahwa kasus di peternakan Pak Budi merupakan salah satu kasus diare terawal yang dilaporkan pada kurun waktu itu.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Dari peta penyakit, kita tahu bahwa sebagian besar kasus terjadi berdekatan dengan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 parit yang mengalir dari peternakan Pak Budi.</a:t>
            </a:r>
            <a:endParaRPr lang="en-AU" sz="1200" kern="1200" dirty="0" smtClean="0">
              <a:solidFill>
                <a:schemeClr val="tx1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Temuan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 ini dapat mendukung ide bahwa sapi di bagian hilir parit lebih mungkin terkena diare dan parit sepertinya berperan dalam penyebarkan penyakit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6011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VOICE OVER</a:t>
            </a:r>
          </a:p>
          <a:p>
            <a:endParaRPr lang="en-AU" b="1" dirty="0" smtClean="0"/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 pengendalian biasanya dilakukan sesegera mungkin untuk meminimalkan jumlah hewan yang terserang. Ini sangat penting untuk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penyakit dengan tingkat kematian yang tinggi atau yang menyebar dengan cepat.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Sering penting untuk menjalankan beberapa strategi pengendalian penyakit sebelum paravet (atau dokter hewan) meninggalkan peternakan.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Jenis tindakan yang Anda rekomendasikan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sebagian besar akan bergantung pada apakah menurut Anda  penyakit tersebut menular atau tidak menular.</a:t>
            </a:r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Jika Anda tidak yakin, lebih baik pada awalnya mengambil langkah-langkah pengendalian seolah-olah penyakit ini memang menular, untuk mencegah penularan ke hewan atau peternakan lain.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55677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VOICE OVER</a:t>
            </a:r>
          </a:p>
          <a:p>
            <a:endParaRPr lang="en-AU" b="1" dirty="0" smtClean="0"/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 pengendalian segera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untuk penyakit menular didasarkan pada upaya menghentikan penyebaran dan mengobati hewan sakit.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Memisahkan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hewan sakit dan menghentikan lalu-lintas hewan bertujuan untuk mengurangi penyebaran penyakit ke hewan lain.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 hewan terinfeksi yang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sakit, Anda dapat memberikan pengobatan (a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ntibioti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analgesi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k,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obat lain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 beberapa kasus,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baik juga merawat hewan sehat di peternakan yang sama untuk mencegah hewan-hewan tersebut tertular. </a:t>
            </a:r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Kebersihan yang baik selalu penting 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pastikan area peternakan bersih. Desinfeksi area yang mungkin terkontaminasi 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(tempat hewan mati atau abortus misalnya). Musnahkan bangkai atau benda-benda infeksius lain (fetus yang tergugurkan) dengan cara yang dapat mencegah penularan lebih lanjut 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kubur atau bakar)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9983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 OVER</a:t>
            </a:r>
          </a:p>
          <a:p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Selama sesi ini, kita akan melihat bagaimana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menjelaskan pola penyakit, jenis-jenis strategi pengendalian dan bagaimana menggunakannya. </a:t>
            </a:r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97614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VOICE OVER</a:t>
            </a:r>
          </a:p>
          <a:p>
            <a:endParaRPr lang="en-AU" b="1" dirty="0" smtClean="0"/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Beberapa strategi pengendalian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dapat diambil saat Anda pikir penyakit tidak menular, contohnya sakit akibat paparan terhadap tanaman beracun, kurangnya pakan, atau pakan yang busuk. </a:t>
            </a:r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kasus ini,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Anda dapat memindahkan hewan ke padang rumput lain dan pastikan hewan-hewan tersebut mendapat akses pada pakan berkualitas baik dan air segar dan apakah lingkungan bersih dan kering.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id-ID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Tindakan biosekuriti umum lainnya juga penting, seperti kebersihan umum dan tindakan pencegahan 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isolasi hewan yang baru datang, batasi kontak hewan dengan orang dari peternakan lain, dan sebagainya. </a:t>
            </a:r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69903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VOICE OVER</a:t>
            </a:r>
          </a:p>
          <a:p>
            <a:endParaRPr lang="en-AU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dirty="0" smtClean="0"/>
              <a:t>Untuk beberapa penyakit, sudah ada </a:t>
            </a:r>
            <a:r>
              <a:rPr lang="id-ID" baseline="0" dirty="0" smtClean="0"/>
              <a:t>program pengendalian nasional yang dapat diterapkan jika status penyakit tersebut suspek atau terkonfirmasi </a:t>
            </a:r>
            <a:endParaRPr lang="en-GB" dirty="0" smtClean="0"/>
          </a:p>
          <a:p>
            <a:endParaRPr lang="en-AU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b="0" dirty="0" smtClean="0"/>
              <a:t>Program pengendalian tersebut mencakup beberapa strategi berikut</a:t>
            </a:r>
            <a:r>
              <a:rPr lang="id-ID" b="0" baseline="0" dirty="0" smtClean="0"/>
              <a:t> ini: </a:t>
            </a:r>
            <a:endParaRPr lang="en-AU" b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d-ID" dirty="0" smtClean="0"/>
              <a:t>Isolasi </a:t>
            </a:r>
            <a:r>
              <a:rPr lang="en-AU" dirty="0" smtClean="0"/>
              <a:t>– </a:t>
            </a:r>
            <a:r>
              <a:rPr lang="id-ID" dirty="0" smtClean="0"/>
              <a:t>memisahkan hewan yang terinfeksi dari yang sehat dan mencegah lalu-lintas hewan dan manusia keluar-masuk peternakan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d-ID" dirty="0" smtClean="0"/>
              <a:t>Pemotongan</a:t>
            </a:r>
            <a:r>
              <a:rPr lang="en-AU" dirty="0" smtClean="0"/>
              <a:t> – </a:t>
            </a:r>
            <a:r>
              <a:rPr lang="id-ID" dirty="0" smtClean="0"/>
              <a:t>memusnahkan</a:t>
            </a:r>
            <a:r>
              <a:rPr lang="id-ID" baseline="0" dirty="0" smtClean="0"/>
              <a:t> </a:t>
            </a:r>
            <a:r>
              <a:rPr lang="id-ID" dirty="0" smtClean="0"/>
              <a:t>hewan yang sakit dan suspek, memusnahkan karkas untuk mengurangi</a:t>
            </a:r>
            <a:r>
              <a:rPr lang="id-ID" baseline="0" dirty="0" smtClean="0"/>
              <a:t> jumlah sumber infeksi </a:t>
            </a:r>
            <a:endParaRPr lang="en-AU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 err="1" smtClean="0"/>
              <a:t>Va</a:t>
            </a:r>
            <a:r>
              <a:rPr lang="id-ID" dirty="0" smtClean="0"/>
              <a:t>ksinasi</a:t>
            </a:r>
            <a:r>
              <a:rPr lang="en-AU" dirty="0" smtClean="0"/>
              <a:t> – </a:t>
            </a:r>
            <a:r>
              <a:rPr lang="id-ID" dirty="0" smtClean="0"/>
              <a:t>menggunakan vaksinasi</a:t>
            </a:r>
            <a:r>
              <a:rPr lang="id-ID" baseline="0" dirty="0" smtClean="0"/>
              <a:t> untuk meningkatkan kekebalan dan mengurangi jumlah hewan yang rentan </a:t>
            </a:r>
            <a:endParaRPr lang="en-AU" baseline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d-ID" dirty="0" smtClean="0"/>
              <a:t>Pengendalian inang perantara </a:t>
            </a:r>
            <a:r>
              <a:rPr lang="en-AU" dirty="0" smtClean="0"/>
              <a:t>– </a:t>
            </a:r>
            <a:r>
              <a:rPr lang="id-ID" dirty="0" smtClean="0"/>
              <a:t>menurunkan jumlah inang perantara </a:t>
            </a:r>
            <a:r>
              <a:rPr lang="id-ID" baseline="0" dirty="0" smtClean="0"/>
              <a:t>untuk mengurangi penularan atau penyebaran penyakit lebih luas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11034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VOICE OVER</a:t>
            </a:r>
          </a:p>
          <a:p>
            <a:endParaRPr lang="en-AU" baseline="0" dirty="0" smtClean="0"/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Selama sesi ini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kita telah menelaah mengenai bagaimana kita dapat menjelaskan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pola penyakit, jenis-jenis </a:t>
            </a:r>
            <a:r>
              <a:rPr lang="id-ID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 pengendalian,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 bagaimana menggunakan strategi tersebut. </a:t>
            </a:r>
            <a:endParaRPr lang="en-AU" dirty="0" smtClean="0"/>
          </a:p>
          <a:p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7013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3667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 OVER</a:t>
            </a:r>
          </a:p>
          <a:p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Pak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Paimin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menemukan bahwa ada banyak laporan kasus diare di desa tempat anak sapi berasal dan juga di kabupaten tetangga, di mana terdapat juga parit yang mengalir dari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peternakan Pak Budi. 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44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VOICE OVER</a:t>
            </a:r>
          </a:p>
          <a:p>
            <a:endParaRPr lang="en-AU" b="1" dirty="0" smtClean="0"/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Epodemiologi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mempelajari pola kejadian penyakit.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Mencari pola yang kita perlukan untuk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menghitung kasus dan bukan-kasus.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Jumah penghitungan ini dapat menjelaskan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kejadian penyakit berdasarkan </a:t>
            </a:r>
            <a:r>
              <a:rPr lang="id-ID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waktu</a:t>
            </a:r>
            <a:r>
              <a:rPr lang="en-A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d-ID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tempat,</a:t>
            </a:r>
            <a:r>
              <a:rPr lang="id-ID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 hewan.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 melakukan ini, kita akan memiliki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pemahaman yang lebih jelas mengenai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penyakit, dampaknya, dan menjelaskan bagaimana dan mengapa penyakit terjadi. Ini akan membantu kita menyusun strategi pengendalian.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666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 OVER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Pak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Paimin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memberi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tahu dokter hewan dinas dan mereka bersama-sama membuat diagram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epidemi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Diagram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 akan membantu mereka memikirkan mengenai pola penyakit yang berhubungan dengan waktu dan bagaimana mereka bisa bersama-sama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melakukan investigasi secara lebih terperinci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0703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VOICE OVER</a:t>
            </a:r>
          </a:p>
          <a:p>
            <a:endParaRPr lang="en-AU" b="1" dirty="0" smtClean="0"/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Ketika menjelaskan pola penyakit berdasarkan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waktu, biasanya kita menggunakan diagram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epidemi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Diagram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wabah adalah gambar sederhana tentang jumlah kasus penyakit yang baru dari waktu ke waktu sejak munculnya tanda-tanda klinis. Biasanya diagram ini menunjukkan hari atau tanggal kapan tanda-tanda klinis pertama kali dideteksi.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Diagram wabah dapat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memberikan banyak informasi mengenai penyakit yang sedang diselidiki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Diagram epidemiologis ini bisa jadi menunjukkan penyakit yang sangat menular karena ada lonjakan yang tajam diikuti dengan penurunan secara bertahap saat hewan yang rentan terjangkiti satu demi satu.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2453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VOICE OVER</a:t>
            </a:r>
          </a:p>
          <a:p>
            <a:endParaRPr lang="en-AU" b="1" dirty="0" smtClean="0"/>
          </a:p>
          <a:p>
            <a:pPr lvl="0"/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Diagram epi ini mungkin dari wabah penyakit yang berhubungan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dengan paparan tajam dalam satu waktu tertentu karena menunjukkan lonjakan tajam pada kasus, dan kemudian penurunan yang tajam.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1496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VOICE OVER</a:t>
            </a:r>
          </a:p>
          <a:p>
            <a:endParaRPr lang="en-AU" b="1" dirty="0" smtClean="0"/>
          </a:p>
          <a:p>
            <a:pPr lvl="0"/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Gambar diagram epi ini mungkin dari penyakit endemis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tidak terlalu menular karena diagram menunjukkan pola yang cukup datar dengan lonjakan dan penurunankecil, tanpa kenaikan yang tinggi.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7289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 OVER</a:t>
            </a:r>
          </a:p>
          <a:p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Paimin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 dokter hewan dinas menelaah distribusi lokasi dari kasus-kasus yang sudah dilaporkan ke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iSIKHNAS. 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Distribusi lokasi ini menunjukkan suatu garis yang jelas yang mengikuti parit yang mengalir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melintasi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kabupaten-kabupaten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bertetangga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1905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4" y="332656"/>
            <a:ext cx="1120514" cy="504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068" y="245593"/>
            <a:ext cx="652264" cy="678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4" y="332656"/>
            <a:ext cx="1120514" cy="504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068" y="245593"/>
            <a:ext cx="652264" cy="678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137A7-B7EB-C947-BB67-ECE9659E37BE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41" y="4869160"/>
            <a:ext cx="2358896" cy="163943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08594"/>
            <a:ext cx="9144000" cy="349406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cap="all" dirty="0" smtClean="0">
                <a:latin typeface="Times New Roman" pitchFamily="18" charset="0"/>
              </a:rPr>
              <a:t>Australia Indonesia Partnership</a:t>
            </a:r>
            <a:r>
              <a:rPr lang="en-AU" sz="1000" cap="all" baseline="0" dirty="0" smtClean="0">
                <a:latin typeface="Times New Roman" pitchFamily="18" charset="0"/>
              </a:rPr>
              <a:t> for Emerging Infectious Diseases</a:t>
            </a:r>
            <a:endParaRPr lang="en-AU" sz="1000" cap="all" dirty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oleObject" Target="../embeddings/oleObject7.bin"/><Relationship Id="rId3" Type="http://schemas.openxmlformats.org/officeDocument/2006/relationships/notesSlide" Target="../notesSlides/notesSlide16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emf"/><Relationship Id="rId1" Type="http://schemas.openxmlformats.org/officeDocument/2006/relationships/vmlDrawing" Target="../drawings/vmlDrawing5.v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5" Type="http://schemas.openxmlformats.org/officeDocument/2006/relationships/oleObject" Target="../embeddings/oleObject8.bin"/><Relationship Id="rId10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oleObject" Target="../embeddings/oleObject9.bin"/><Relationship Id="rId3" Type="http://schemas.openxmlformats.org/officeDocument/2006/relationships/notesSlide" Target="../notesSlides/notesSlide17.xml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emf"/><Relationship Id="rId1" Type="http://schemas.openxmlformats.org/officeDocument/2006/relationships/vmlDrawing" Target="../drawings/vmlDrawing6.v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5" Type="http://schemas.openxmlformats.org/officeDocument/2006/relationships/oleObject" Target="../embeddings/oleObject10.bin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1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Epidemiologi Lapangan </a:t>
            </a:r>
            <a:br>
              <a:rPr lang="id-ID" dirty="0" smtClean="0"/>
            </a:br>
            <a:r>
              <a:rPr lang="id-ID" dirty="0" smtClean="0"/>
              <a:t>Tingkat Dasar </a:t>
            </a:r>
            <a:endParaRPr lang="en-AU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6944816" cy="1752600"/>
          </a:xfrm>
        </p:spPr>
        <p:txBody>
          <a:bodyPr>
            <a:normAutofit/>
          </a:bodyPr>
          <a:lstStyle/>
          <a:p>
            <a:r>
              <a:rPr lang="en-AU" dirty="0" err="1" smtClean="0"/>
              <a:t>Ses</a:t>
            </a:r>
            <a:r>
              <a:rPr lang="id-ID" dirty="0" smtClean="0"/>
              <a:t>i</a:t>
            </a:r>
            <a:r>
              <a:rPr lang="en-AU" dirty="0" smtClean="0"/>
              <a:t> 10 </a:t>
            </a:r>
            <a:r>
              <a:rPr lang="en-AU" dirty="0"/>
              <a:t>– </a:t>
            </a:r>
            <a:r>
              <a:rPr lang="id-ID" dirty="0" smtClean="0"/>
              <a:t>Memahami makna informasi yang Anda kumpulkan </a:t>
            </a:r>
            <a:endParaRPr lang="en-AU" dirty="0"/>
          </a:p>
          <a:p>
            <a:r>
              <a:rPr lang="id-ID" dirty="0" smtClean="0"/>
              <a:t>File</a:t>
            </a:r>
            <a:r>
              <a:rPr lang="en-AU" dirty="0" smtClean="0"/>
              <a:t> PowerPoint 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8601"/>
            <a:ext cx="1584325" cy="711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833" y="146457"/>
            <a:ext cx="990996" cy="98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4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"/>
            <a:ext cx="102060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3" name="Rectangle 42"/>
          <p:cNvSpPr>
            <a:spLocks noChangeArrowheads="1"/>
          </p:cNvSpPr>
          <p:nvPr/>
        </p:nvSpPr>
        <p:spPr bwMode="auto">
          <a:xfrm>
            <a:off x="0" y="6443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A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id-ID" b="1" dirty="0" smtClean="0"/>
              <a:t>Menjelaskan pola penyakit berdasarkan </a:t>
            </a:r>
            <a:r>
              <a:rPr lang="id-ID" b="1" i="1" dirty="0"/>
              <a:t>t</a:t>
            </a:r>
            <a:r>
              <a:rPr lang="id-ID" b="1" i="1" dirty="0" smtClean="0"/>
              <a:t>empat </a:t>
            </a:r>
            <a:endParaRPr lang="en-AU" b="1" i="1" dirty="0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339752" y="-174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39752" y="6269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299368"/>
            <a:ext cx="6912768" cy="486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1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"/>
            <a:ext cx="102060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3" name="Rectangle 42"/>
          <p:cNvSpPr>
            <a:spLocks noChangeArrowheads="1"/>
          </p:cNvSpPr>
          <p:nvPr/>
        </p:nvSpPr>
        <p:spPr bwMode="auto">
          <a:xfrm>
            <a:off x="0" y="6443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A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id-ID" b="1" dirty="0" smtClean="0"/>
              <a:t>Menjelaskan pola penyakit berdasarkan </a:t>
            </a:r>
            <a:r>
              <a:rPr lang="en-AU" b="1" dirty="0" smtClean="0"/>
              <a:t> </a:t>
            </a:r>
            <a:r>
              <a:rPr lang="id-ID" b="1" i="1" dirty="0" smtClean="0"/>
              <a:t>hewan </a:t>
            </a:r>
            <a:endParaRPr lang="en-AU" b="1" i="1" dirty="0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339752" y="-174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39752" y="6269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1520" y="1268760"/>
            <a:ext cx="8712968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dirty="0" smtClean="0"/>
              <a:t>Sifat umum yang digunakan untuk menjelaskan kejadian penyakit berdasarkan hewan adalah: </a:t>
            </a:r>
            <a:endParaRPr lang="en-AU" dirty="0" smtClean="0"/>
          </a:p>
          <a:p>
            <a:pPr lvl="1"/>
            <a:r>
              <a:rPr lang="id-ID" dirty="0" smtClean="0"/>
              <a:t>Kelompok umur </a:t>
            </a:r>
            <a:endParaRPr lang="en-AU" dirty="0"/>
          </a:p>
          <a:p>
            <a:pPr lvl="1"/>
            <a:r>
              <a:rPr lang="en-AU" i="1" dirty="0" smtClean="0"/>
              <a:t>breed</a:t>
            </a:r>
            <a:endParaRPr lang="en-AU" i="1" dirty="0"/>
          </a:p>
          <a:p>
            <a:pPr lvl="1"/>
            <a:r>
              <a:rPr lang="en-AU" dirty="0" err="1" smtClean="0"/>
              <a:t>spe</a:t>
            </a:r>
            <a:r>
              <a:rPr lang="id-ID" dirty="0" smtClean="0"/>
              <a:t>sies</a:t>
            </a:r>
            <a:endParaRPr lang="en-AU" dirty="0"/>
          </a:p>
          <a:p>
            <a:pPr lvl="1"/>
            <a:r>
              <a:rPr lang="id-ID" dirty="0" smtClean="0"/>
              <a:t>Jenis kelamin</a:t>
            </a:r>
            <a:endParaRPr lang="en-AU" dirty="0"/>
          </a:p>
          <a:p>
            <a:pPr lvl="1"/>
            <a:r>
              <a:rPr lang="id-ID" dirty="0" smtClean="0"/>
              <a:t>Kondisi tubuh </a:t>
            </a:r>
            <a:endParaRPr lang="en-AU" dirty="0"/>
          </a:p>
          <a:p>
            <a:pPr lvl="1"/>
            <a:r>
              <a:rPr lang="id-ID" dirty="0" smtClean="0"/>
              <a:t>Status vaksinasi 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386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"/>
            <a:ext cx="102060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3" name="Rectangle 42"/>
          <p:cNvSpPr>
            <a:spLocks noChangeArrowheads="1"/>
          </p:cNvSpPr>
          <p:nvPr/>
        </p:nvSpPr>
        <p:spPr bwMode="auto">
          <a:xfrm>
            <a:off x="0" y="6443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A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id-ID" b="1" dirty="0" smtClean="0"/>
              <a:t>Menjelaskan pola penyakit berdasarkan </a:t>
            </a:r>
            <a:r>
              <a:rPr lang="id-ID" b="1" i="1" dirty="0" smtClean="0"/>
              <a:t>Hewan </a:t>
            </a:r>
            <a:endParaRPr lang="en-AU" b="1" i="1" dirty="0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339752" y="-174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39752" y="6269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b="1" dirty="0" smtClean="0">
                    <a:latin typeface="Arial Black" panose="020B0A04020102020204" pitchFamily="34" charset="0"/>
                  </a:rPr>
                  <a:t>Propor</a:t>
                </a:r>
                <a:r>
                  <a:rPr lang="id-ID" b="1" dirty="0" smtClean="0">
                    <a:latin typeface="Arial Black" panose="020B0A04020102020204" pitchFamily="34" charset="0"/>
                  </a:rPr>
                  <a:t>si </a:t>
                </a:r>
                <a:endParaRPr lang="en-AU" dirty="0">
                  <a:latin typeface="Arial Black" panose="020B0A04020102020204" pitchFamily="34" charset="0"/>
                </a:endParaRPr>
              </a:p>
              <a:p>
                <a:pPr lvl="1"/>
                <a:r>
                  <a:rPr lang="id-ID" b="1" dirty="0" smtClean="0">
                    <a:latin typeface="Arial Black" panose="020B0A04020102020204" pitchFamily="34" charset="0"/>
                  </a:rPr>
                  <a:t>Jumlah kasus penyakit </a:t>
                </a:r>
                <a:endParaRPr lang="en-AU" dirty="0" smtClean="0">
                  <a:latin typeface="Arial Black" panose="020B0A04020102020204" pitchFamily="34" charset="0"/>
                </a:endParaRPr>
              </a:p>
              <a:p>
                <a:pPr lvl="2"/>
                <a:endParaRPr lang="en-AU" dirty="0">
                  <a:latin typeface="Arial Black" panose="020B0A04020102020204" pitchFamily="34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𝑃𝑟𝑜𝑝𝑜𝑟</m:t>
                    </m:r>
                    <m:r>
                      <a:rPr lang="id-ID" b="0" i="1" smtClean="0">
                        <a:latin typeface="Cambria Math"/>
                      </a:rPr>
                      <m:t>𝑠𝑖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i="1">
                            <a:latin typeface="Cambria Math"/>
                          </a:rPr>
                        </m:ctrlPr>
                      </m:fPr>
                      <m:num>
                        <m:r>
                          <a:rPr lang="en-AU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𝑗𝑢𝑚𝑙𝑎h</m:t>
                        </m:r>
                        <m:r>
                          <a:rPr lang="id-ID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id-ID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𝑘𝑎𝑠𝑢𝑠</m:t>
                        </m:r>
                        <m:r>
                          <a:rPr lang="id-ID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id-ID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𝑝𝑒𝑚𝑏𝑎𝑔𝑖</m:t>
                        </m:r>
                        <m:r>
                          <a:rPr lang="id-ID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id-ID" b="0" dirty="0" smtClean="0">
                  <a:solidFill>
                    <a:srgbClr val="FF0000"/>
                  </a:solidFill>
                  <a:latin typeface="Arial Black" panose="020B0A04020102020204" pitchFamily="34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AU" i="1" smtClean="0">
                        <a:latin typeface="Cambria Math" panose="02040503050406030204" pitchFamily="18" charset="0"/>
                      </a:rPr>
                      <m:t>𝑃𝑟𝑜𝑝𝑜𝑟</m:t>
                    </m:r>
                    <m:r>
                      <a:rPr lang="id-ID" b="0" i="1" smtClean="0">
                        <a:latin typeface="Cambria Math"/>
                      </a:rPr>
                      <m:t>𝑠𝑖</m:t>
                    </m:r>
                    <m:r>
                      <a:rPr lang="id-ID" b="0" i="1" smtClean="0">
                        <a:latin typeface="Cambria Math"/>
                      </a:rPr>
                      <m:t> =</m:t>
                    </m:r>
                    <m:f>
                      <m:fPr>
                        <m:ctrlPr>
                          <a:rPr lang="en-AU" i="1">
                            <a:latin typeface="Cambria Math"/>
                          </a:rPr>
                        </m:ctrlPr>
                      </m:fPr>
                      <m:num>
                        <m:r>
                          <a:rPr lang="id-ID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𝑝𝑒𝑚𝑏𝑖𝑙𝑎𝑛𝑔</m:t>
                        </m:r>
                        <m:r>
                          <a:rPr lang="id-ID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id-ID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𝑝𝑒𝑚𝑏𝑎𝑔𝑖</m:t>
                        </m:r>
                      </m:den>
                    </m:f>
                  </m:oMath>
                </a14:m>
                <a:endParaRPr lang="en-AU" dirty="0" smtClean="0">
                  <a:latin typeface="Arial Black" panose="020B0A04020102020204" pitchFamily="34" charset="0"/>
                </a:endParaRPr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1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/>
          <p:cNvSpPr txBox="1">
            <a:spLocks/>
          </p:cNvSpPr>
          <p:nvPr/>
        </p:nvSpPr>
        <p:spPr>
          <a:xfrm>
            <a:off x="251520" y="1268760"/>
            <a:ext cx="8712968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502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"/>
            <a:ext cx="102060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3" name="Rectangle 42"/>
          <p:cNvSpPr>
            <a:spLocks noChangeArrowheads="1"/>
          </p:cNvSpPr>
          <p:nvPr/>
        </p:nvSpPr>
        <p:spPr bwMode="auto">
          <a:xfrm>
            <a:off x="0" y="6443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A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id-ID" b="1" dirty="0" smtClean="0"/>
              <a:t>Menjelaskan pola penyakit berdasarkan </a:t>
            </a:r>
            <a:r>
              <a:rPr lang="id-ID" b="1" i="1" dirty="0" smtClean="0"/>
              <a:t>Hewan </a:t>
            </a:r>
            <a:endParaRPr lang="en-AU" b="1" i="1" dirty="0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339752" y="-174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39752" y="6269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b="1" dirty="0" smtClean="0"/>
                  <a:t>Propor</a:t>
                </a:r>
                <a:r>
                  <a:rPr lang="id-ID" b="1" dirty="0" smtClean="0"/>
                  <a:t>si</a:t>
                </a:r>
                <a:endParaRPr lang="en-AU" dirty="0"/>
              </a:p>
              <a:p>
                <a:pPr lvl="1"/>
                <a:r>
                  <a:rPr lang="en-AU" b="1" dirty="0" err="1" smtClean="0"/>
                  <a:t>Popula</a:t>
                </a:r>
                <a:r>
                  <a:rPr lang="id-ID" b="1" dirty="0" smtClean="0"/>
                  <a:t>si berisiko </a:t>
                </a:r>
                <a:endParaRPr lang="en-AU" dirty="0"/>
              </a:p>
              <a:p>
                <a:pPr lvl="2"/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𝑃𝑟𝑜𝑝𝑜</m:t>
                    </m:r>
                    <m:r>
                      <a:rPr lang="id-ID" b="0" i="1" smtClean="0">
                        <a:latin typeface="Cambria Math"/>
                      </a:rPr>
                      <m:t>𝑟𝑠𝑖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i="1">
                            <a:latin typeface="Cambria Math"/>
                          </a:rPr>
                        </m:ctrlPr>
                      </m:fPr>
                      <m:num>
                        <m:r>
                          <a:rPr lang="id-ID" b="0" i="1" smtClean="0">
                            <a:latin typeface="Cambria Math"/>
                          </a:rPr>
                          <m:t>𝑝𝑒𝑚𝑏𝑖𝑙𝑎𝑛𝑔</m:t>
                        </m:r>
                      </m:num>
                      <m:den>
                        <m:r>
                          <a:rPr lang="id-ID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𝑝𝑒𝑚𝑏𝑎𝑔𝑖</m:t>
                        </m:r>
                        <m:r>
                          <a:rPr lang="id-ID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en-AU" dirty="0" smtClean="0"/>
              </a:p>
              <a:p>
                <a:pPr lvl="2"/>
                <a:endParaRPr lang="en-AU" dirty="0"/>
              </a:p>
              <a:p>
                <a:pPr lvl="2"/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𝑃𝑟𝑜𝑝𝑜𝑟</m:t>
                    </m:r>
                    <m:r>
                      <a:rPr lang="id-ID" b="0" i="1" smtClean="0">
                        <a:latin typeface="Cambria Math"/>
                      </a:rPr>
                      <m:t>𝑠𝑖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i="1">
                            <a:latin typeface="Cambria Math"/>
                          </a:rPr>
                        </m:ctrlPr>
                      </m:fPr>
                      <m:num>
                        <m:r>
                          <a:rPr lang="id-ID" b="0" i="1" smtClean="0">
                            <a:latin typeface="Cambria Math"/>
                          </a:rPr>
                          <m:t>𝑝𝑒𝑚𝑏𝑖𝑙𝑎𝑛𝑔</m:t>
                        </m:r>
                      </m:num>
                      <m:den>
                        <m:r>
                          <a:rPr lang="en-AU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𝑝𝑜𝑝𝑢𝑙𝑎</m:t>
                        </m:r>
                        <m:r>
                          <a:rPr lang="id-ID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𝑠𝑖</m:t>
                        </m:r>
                        <m:r>
                          <a:rPr lang="id-ID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id-ID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𝑏𝑒𝑟𝑖𝑠𝑖𝑘𝑜</m:t>
                        </m:r>
                        <m:r>
                          <a:rPr lang="id-ID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1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/>
          <p:cNvSpPr txBox="1">
            <a:spLocks/>
          </p:cNvSpPr>
          <p:nvPr/>
        </p:nvSpPr>
        <p:spPr>
          <a:xfrm>
            <a:off x="251520" y="1268760"/>
            <a:ext cx="8712968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632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"/>
            <a:ext cx="102060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3" name="Rectangle 42"/>
          <p:cNvSpPr>
            <a:spLocks noChangeArrowheads="1"/>
          </p:cNvSpPr>
          <p:nvPr/>
        </p:nvSpPr>
        <p:spPr bwMode="auto">
          <a:xfrm>
            <a:off x="0" y="6443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A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id-ID" b="1" dirty="0" smtClean="0"/>
              <a:t>Menjelaskan pola penyakit berdasarkan</a:t>
            </a:r>
            <a:r>
              <a:rPr lang="en-AU" b="1" dirty="0" smtClean="0"/>
              <a:t> </a:t>
            </a:r>
            <a:r>
              <a:rPr lang="id-ID" b="1" i="1" dirty="0" smtClean="0"/>
              <a:t>Hewan </a:t>
            </a:r>
            <a:endParaRPr lang="en-AU" b="1" i="1" dirty="0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339752" y="-174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39752" y="6269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b="1" dirty="0" smtClean="0"/>
                  <a:t>Propor</a:t>
                </a:r>
                <a:r>
                  <a:rPr lang="id-ID" b="1" dirty="0" smtClean="0"/>
                  <a:t>si </a:t>
                </a:r>
                <a:endParaRPr lang="en-AU" dirty="0"/>
              </a:p>
              <a:p>
                <a:pPr lvl="2"/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𝑃𝑟𝑜𝑝𝑜</m:t>
                    </m:r>
                    <m:r>
                      <a:rPr lang="id-ID" b="0" i="1" smtClean="0">
                        <a:latin typeface="Cambria Math"/>
                      </a:rPr>
                      <m:t>𝑟𝑠𝑖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i="1">
                            <a:latin typeface="Cambria Math"/>
                          </a:rPr>
                        </m:ctrlPr>
                      </m:fPr>
                      <m:num>
                        <m:r>
                          <a:rPr lang="id-ID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𝑗𝑢𝑚𝑙𝑎h</m:t>
                        </m:r>
                        <m:r>
                          <a:rPr lang="id-ID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id-ID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𝑘𝑎𝑠𝑢𝑠</m:t>
                        </m:r>
                        <m:r>
                          <a:rPr lang="id-ID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AU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𝑝𝑜𝑝𝑢𝑙𝑎</m:t>
                        </m:r>
                        <m:r>
                          <a:rPr lang="id-ID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𝑠𝑖</m:t>
                        </m:r>
                        <m:r>
                          <a:rPr lang="id-ID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id-ID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𝑏𝑒𝑟𝑖𝑠𝑖𝑘𝑜</m:t>
                        </m:r>
                        <m:r>
                          <a:rPr lang="id-ID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en-AU" dirty="0" smtClean="0"/>
              </a:p>
              <a:p>
                <a:pPr lvl="2"/>
                <a:endParaRPr lang="en-AU" dirty="0"/>
              </a:p>
              <a:p>
                <a:pPr lvl="2"/>
                <a:r>
                  <a:rPr lang="id-ID" dirty="0" smtClean="0"/>
                  <a:t>Tingkat serangan adalah jenis proporsi yang digunakan untuk membandingkan penyakit antara beberapa kelompok </a:t>
                </a:r>
                <a:endParaRPr lang="en-AU" dirty="0"/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1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/>
          <p:cNvSpPr txBox="1">
            <a:spLocks/>
          </p:cNvSpPr>
          <p:nvPr/>
        </p:nvSpPr>
        <p:spPr>
          <a:xfrm>
            <a:off x="251520" y="1268760"/>
            <a:ext cx="8712968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465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996952"/>
                <a:ext cx="8229600" cy="3129211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id-ID" dirty="0" smtClean="0"/>
                  <a:t>Untuk </a:t>
                </a:r>
                <a:r>
                  <a:rPr lang="fr-FR" dirty="0" err="1" smtClean="0"/>
                  <a:t>Kabupaten</a:t>
                </a:r>
                <a:r>
                  <a:rPr lang="fr-FR" dirty="0" smtClean="0"/>
                  <a:t> 1</a:t>
                </a:r>
              </a:p>
              <a:p>
                <a:pPr lvl="1"/>
                <a:r>
                  <a:rPr lang="id-ID" b="0" dirty="0" smtClean="0"/>
                  <a:t>Tingkat serangan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1=</m:t>
                    </m:r>
                    <m:f>
                      <m:fPr>
                        <m:ctrlPr>
                          <a:rPr lang="en-AU" i="1">
                            <a:latin typeface="Cambria Math"/>
                          </a:rPr>
                        </m:ctrlPr>
                      </m:fPr>
                      <m:num>
                        <m:r>
                          <a:rPr lang="id-ID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𝑘𝑎𝑠𝑢𝑠</m:t>
                        </m:r>
                        <m:r>
                          <a:rPr lang="id-ID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id-ID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𝑑𝑖𝑎𝑟𝑒</m:t>
                        </m:r>
                        <m:r>
                          <a:rPr lang="id-ID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id-ID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𝑝𝑎𝑑𝑎</m:t>
                        </m:r>
                        <m:r>
                          <a:rPr lang="id-ID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id-ID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𝑠𝑎𝑝𝑖</m:t>
                        </m:r>
                        <m:r>
                          <a:rPr lang="id-ID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AU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𝑇𝑜</m:t>
                        </m:r>
                        <m:r>
                          <a:rPr lang="id-ID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𝑡𝑎𝑙</m:t>
                        </m:r>
                        <m:r>
                          <a:rPr lang="id-ID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id-ID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𝑠𝑎𝑝𝑖</m:t>
                        </m:r>
                        <m:r>
                          <a:rPr lang="id-ID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i="1">
                            <a:latin typeface="Cambria Math"/>
                          </a:rPr>
                        </m:ctrlPr>
                      </m:fPr>
                      <m:num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AU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AU" i="1" dirty="0" smtClean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AU" i="1" dirty="0" smtClean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</a:br>
                <a:r>
                  <a:rPr lang="en-AU" i="1" dirty="0" smtClean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											  		</a:t>
                </a:r>
                <a:endParaRPr lang="fr-FR" dirty="0" smtClean="0"/>
              </a:p>
              <a:p>
                <a:pPr lvl="1"/>
                <a:endParaRPr lang="fr-FR" dirty="0"/>
              </a:p>
              <a:p>
                <a:r>
                  <a:rPr lang="id-ID" dirty="0" smtClean="0"/>
                  <a:t>Untuk </a:t>
                </a:r>
                <a:r>
                  <a:rPr lang="fr-FR" dirty="0" err="1" smtClean="0"/>
                  <a:t>Kabupaten</a:t>
                </a:r>
                <a:r>
                  <a:rPr lang="fr-FR" dirty="0" smtClean="0"/>
                  <a:t> 2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d-ID" b="0" i="0" smtClean="0">
                        <a:latin typeface="Cambria Math"/>
                      </a:rPr>
                      <m:t>Tingkat</m:t>
                    </m:r>
                    <m:r>
                      <a:rPr lang="id-ID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id-ID" b="0" i="0" smtClean="0">
                        <a:latin typeface="Cambria Math"/>
                      </a:rPr>
                      <m:t>serangan</m:t>
                    </m:r>
                    <m:r>
                      <a:rPr lang="id-ID" b="0" i="0" smtClean="0">
                        <a:latin typeface="Cambria Math"/>
                      </a:rPr>
                      <m:t>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i="1">
                            <a:latin typeface="Cambria Math"/>
                          </a:rPr>
                        </m:ctrlPr>
                      </m:fPr>
                      <m:num>
                        <m:r>
                          <a:rPr lang="en-A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𝑘𝑎𝑠𝑢𝑠</m:t>
                        </m:r>
                        <m:r>
                          <a:rPr lang="id-ID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id-ID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𝑑𝑖𝑎𝑟𝑒</m:t>
                        </m:r>
                        <m:r>
                          <a:rPr lang="id-ID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id-ID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𝑝𝑎𝑑𝑎</m:t>
                        </m:r>
                        <m:r>
                          <a:rPr lang="id-ID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id-ID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𝑠𝑎𝑝𝑖</m:t>
                        </m:r>
                        <m:r>
                          <a:rPr lang="id-ID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A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n-A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𝑠𝑎𝑝𝑖</m:t>
                        </m:r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i="1">
                            <a:latin typeface="Cambria Math"/>
                          </a:rPr>
                        </m:ctrlPr>
                      </m:fPr>
                      <m:num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84</m:t>
                        </m:r>
                      </m:num>
                      <m:den>
                        <m:r>
                          <a:rPr lang="en-AU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300</m:t>
                        </m:r>
                      </m:den>
                    </m:f>
                  </m:oMath>
                </a14:m>
                <a:r>
                  <a:rPr lang="en-AU" i="1" dirty="0" smtClean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AU" i="1" dirty="0" smtClean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</a:br>
                <a:r>
                  <a:rPr lang="en-AU" i="1" dirty="0" smtClean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											  		</a:t>
                </a:r>
                <a:endParaRPr lang="fr-F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996952"/>
                <a:ext cx="8229600" cy="3129211"/>
              </a:xfrm>
              <a:blipFill rotWithShape="1">
                <a:blip r:embed="rId4"/>
                <a:stretch>
                  <a:fillRect l="-1185" t="-389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95735" y="76614"/>
            <a:ext cx="1876591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195736" y="76615"/>
          <a:ext cx="3702472" cy="234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1" r:id="rId5" imgW="4941651" imgH="3167149" progId="Unknown">
                  <p:embed/>
                </p:oleObj>
              </mc:Choice>
              <mc:Fallback>
                <p:oleObj r:id="rId5" imgW="4941651" imgH="3167149" progId="Unknow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76615"/>
                        <a:ext cx="3702472" cy="23488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708" y="125538"/>
            <a:ext cx="37444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00" b="1" dirty="0" smtClean="0"/>
              <a:t>Tempat Pak </a:t>
            </a:r>
            <a:r>
              <a:rPr lang="en-AU" sz="2600" b="1" dirty="0" smtClean="0"/>
              <a:t>Budi</a:t>
            </a:r>
            <a:endParaRPr lang="en-AU" sz="2600" b="1" dirty="0"/>
          </a:p>
        </p:txBody>
      </p:sp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420521"/>
              </p:ext>
            </p:extLst>
          </p:nvPr>
        </p:nvGraphicFramePr>
        <p:xfrm>
          <a:off x="6804248" y="970585"/>
          <a:ext cx="202882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2" r:id="rId7" imgW="16472170" imgH="6334298" progId="Unknown">
                  <p:embed/>
                </p:oleObj>
              </mc:Choice>
              <mc:Fallback>
                <p:oleObj r:id="rId7" imgW="16472170" imgH="6334298" progId="Unknow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970585"/>
                        <a:ext cx="2028825" cy="93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560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60081835"/>
                  </p:ext>
                </p:extLst>
              </p:nvPr>
            </p:nvGraphicFramePr>
            <p:xfrm>
              <a:off x="457200" y="2996952"/>
              <a:ext cx="8229600" cy="312921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 xmlns="">
          <p:graphicFrame>
            <p:nvGraphicFramePr>
              <p:cNvPr id="8" name="Content Placeholder 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60081835"/>
                  </p:ext>
                </p:extLst>
              </p:nvPr>
            </p:nvGraphicFramePr>
            <p:xfrm>
              <a:off x="457200" y="2996952"/>
              <a:ext cx="8229600" cy="312921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95735" y="76614"/>
            <a:ext cx="1876591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195736" y="76615"/>
          <a:ext cx="3702472" cy="234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0" r:id="rId13" imgW="4941651" imgH="3167149" progId="Unknown">
                  <p:embed/>
                </p:oleObj>
              </mc:Choice>
              <mc:Fallback>
                <p:oleObj r:id="rId13" imgW="4941651" imgH="3167149" progId="Unknow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76615"/>
                        <a:ext cx="3702472" cy="23488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708" y="125538"/>
            <a:ext cx="37444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00" b="1" dirty="0" smtClean="0"/>
              <a:t>Tempat Pak </a:t>
            </a:r>
            <a:r>
              <a:rPr lang="en-AU" sz="2600" b="1" dirty="0" smtClean="0"/>
              <a:t>Budi</a:t>
            </a:r>
            <a:r>
              <a:rPr lang="id-ID" sz="2600" b="1" dirty="0" smtClean="0"/>
              <a:t> </a:t>
            </a:r>
            <a:endParaRPr lang="en-AU" sz="2600" b="1" dirty="0"/>
          </a:p>
        </p:txBody>
      </p:sp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804248" y="970585"/>
          <a:ext cx="202882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1" r:id="rId15" imgW="16472170" imgH="6334298" progId="Unknown">
                  <p:embed/>
                </p:oleObj>
              </mc:Choice>
              <mc:Fallback>
                <p:oleObj r:id="rId15" imgW="16472170" imgH="6334298" progId="Unknow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970585"/>
                        <a:ext cx="2028825" cy="93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39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83656065"/>
                  </p:ext>
                </p:extLst>
              </p:nvPr>
            </p:nvGraphicFramePr>
            <p:xfrm>
              <a:off x="457200" y="2996952"/>
              <a:ext cx="8229600" cy="312921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 xmlns="">
          <p:graphicFrame>
            <p:nvGraphicFramePr>
              <p:cNvPr id="8" name="Content Placeholder 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83656065"/>
                  </p:ext>
                </p:extLst>
              </p:nvPr>
            </p:nvGraphicFramePr>
            <p:xfrm>
              <a:off x="457200" y="2996952"/>
              <a:ext cx="8229600" cy="312921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95735" y="76614"/>
            <a:ext cx="1876591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195736" y="76615"/>
          <a:ext cx="3702472" cy="234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8" r:id="rId13" imgW="4941651" imgH="3167149" progId="Unknown">
                  <p:embed/>
                </p:oleObj>
              </mc:Choice>
              <mc:Fallback>
                <p:oleObj r:id="rId13" imgW="4941651" imgH="3167149" progId="Unknow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76615"/>
                        <a:ext cx="3702472" cy="23488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708" y="125538"/>
            <a:ext cx="37444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00" b="1" dirty="0" smtClean="0"/>
              <a:t>Tempat Pak </a:t>
            </a:r>
            <a:r>
              <a:rPr lang="en-AU" sz="2600" b="1" dirty="0" smtClean="0"/>
              <a:t>Budi</a:t>
            </a:r>
            <a:endParaRPr lang="en-AU" sz="2600" b="1" dirty="0"/>
          </a:p>
        </p:txBody>
      </p:sp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804248" y="970585"/>
          <a:ext cx="202882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9" r:id="rId15" imgW="16472170" imgH="6334298" progId="Unknown">
                  <p:embed/>
                </p:oleObj>
              </mc:Choice>
              <mc:Fallback>
                <p:oleObj r:id="rId15" imgW="16472170" imgH="6334298" progId="Unknow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970585"/>
                        <a:ext cx="2028825" cy="93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644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"/>
            <a:ext cx="102060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3" name="Rectangle 42"/>
          <p:cNvSpPr>
            <a:spLocks noChangeArrowheads="1"/>
          </p:cNvSpPr>
          <p:nvPr/>
        </p:nvSpPr>
        <p:spPr bwMode="auto">
          <a:xfrm>
            <a:off x="0" y="6443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A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id-ID" b="1" dirty="0" smtClean="0"/>
              <a:t>Menyusun strategi pengendalian </a:t>
            </a:r>
            <a:endParaRPr lang="en-AU" b="1" dirty="0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339752" y="-174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39752" y="6269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id-ID" dirty="0" smtClean="0"/>
              <a:t>Tindakan pengendalian segera </a:t>
            </a:r>
            <a:r>
              <a:rPr lang="en-AU" dirty="0" smtClean="0"/>
              <a:t>– </a:t>
            </a:r>
            <a:r>
              <a:rPr lang="id-ID" dirty="0"/>
              <a:t>saat Anda melakukan investigasi awal di </a:t>
            </a:r>
            <a:r>
              <a:rPr lang="id-ID" dirty="0" smtClean="0"/>
              <a:t>peternakan,  </a:t>
            </a:r>
            <a:r>
              <a:rPr lang="id-ID" dirty="0"/>
              <a:t>apa </a:t>
            </a:r>
            <a:r>
              <a:rPr lang="id-ID" dirty="0" smtClean="0"/>
              <a:t>yang dapat Anda lakukan untuk mengobati hewan sakit dan menghentikan terjadinya kasus lagi? </a:t>
            </a:r>
            <a:endParaRPr lang="en-AU" dirty="0" smtClean="0"/>
          </a:p>
          <a:p>
            <a:pPr lvl="1"/>
            <a:r>
              <a:rPr lang="id-ID" dirty="0" smtClean="0"/>
              <a:t>Hal ini terutama bergantung pada ide awal Anda mengenai kemungkinan penyebab, dan terutama </a:t>
            </a:r>
            <a:endParaRPr lang="en-AU" dirty="0" smtClean="0"/>
          </a:p>
          <a:p>
            <a:pPr lvl="2"/>
            <a:r>
              <a:rPr lang="id-ID" dirty="0" smtClean="0"/>
              <a:t>Apakah menurut Anda penyakit tersebut akan menular </a:t>
            </a:r>
            <a:endParaRPr lang="en-AU" dirty="0" smtClean="0"/>
          </a:p>
          <a:p>
            <a:pPr marL="914400" lvl="2" indent="0">
              <a:buNone/>
            </a:pPr>
            <a:r>
              <a:rPr lang="id-ID" dirty="0" smtClean="0"/>
              <a:t>Atau</a:t>
            </a:r>
            <a:endParaRPr lang="en-AU" dirty="0" smtClean="0"/>
          </a:p>
          <a:p>
            <a:pPr lvl="2"/>
            <a:r>
              <a:rPr lang="id-ID" dirty="0" smtClean="0"/>
              <a:t>Apakah menurut Anda penyakit tersebut tidak menular, contohnya sakit akibat paparan terhadap tanaman beracun atau bahan kimia, kurang pakan, dsb. </a:t>
            </a:r>
            <a:endParaRPr lang="en-AU" dirty="0" smtClean="0"/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349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"/>
            <a:ext cx="102060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3" name="Rectangle 42"/>
          <p:cNvSpPr>
            <a:spLocks noChangeArrowheads="1"/>
          </p:cNvSpPr>
          <p:nvPr/>
        </p:nvSpPr>
        <p:spPr bwMode="auto">
          <a:xfrm>
            <a:off x="0" y="6443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A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id-ID" b="1" dirty="0" smtClean="0"/>
              <a:t>Menyusun strategi pengendalian </a:t>
            </a:r>
            <a:endParaRPr lang="en-AU" b="1" dirty="0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339752" y="-174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39752" y="6269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353664"/>
            <a:ext cx="8229600" cy="4772499"/>
          </a:xfrm>
        </p:spPr>
        <p:txBody>
          <a:bodyPr>
            <a:normAutofit fontScale="92500" lnSpcReduction="20000"/>
          </a:bodyPr>
          <a:lstStyle/>
          <a:p>
            <a:r>
              <a:rPr lang="id-ID" dirty="0" smtClean="0"/>
              <a:t>Tindakan pengendalian segera untuk penyebab penyakit yang mungkin bersifat </a:t>
            </a:r>
            <a:r>
              <a:rPr lang="id-ID" b="1" i="1" dirty="0" smtClean="0"/>
              <a:t>menular</a:t>
            </a:r>
            <a:r>
              <a:rPr lang="en-AU" dirty="0" smtClean="0"/>
              <a:t>:</a:t>
            </a:r>
            <a:endParaRPr lang="en-AU" dirty="0"/>
          </a:p>
          <a:p>
            <a:pPr lvl="1"/>
            <a:r>
              <a:rPr lang="id-ID" dirty="0" smtClean="0"/>
              <a:t>Pisahkan hewan sakit dari yang sehat </a:t>
            </a:r>
            <a:endParaRPr lang="en-AU" dirty="0" smtClean="0"/>
          </a:p>
          <a:p>
            <a:pPr lvl="1"/>
            <a:r>
              <a:rPr lang="id-ID" dirty="0" smtClean="0"/>
              <a:t>Hentikan lalu-lintas hewan ke luar peternakan (atau masuk ke peternakan) </a:t>
            </a:r>
            <a:endParaRPr lang="en-AU" dirty="0" smtClean="0"/>
          </a:p>
          <a:p>
            <a:pPr lvl="1"/>
            <a:r>
              <a:rPr lang="id-ID" dirty="0" smtClean="0"/>
              <a:t>Berikan pengobatan pada hewan sakit </a:t>
            </a:r>
            <a:endParaRPr lang="en-AU" dirty="0" smtClean="0"/>
          </a:p>
          <a:p>
            <a:pPr lvl="1"/>
            <a:r>
              <a:rPr lang="id-ID" dirty="0" smtClean="0"/>
              <a:t>Pertimbangkan melakukan perawatan terhadap hewan yang sehat di peternakan untuk mencegah mereka terserang penyakit </a:t>
            </a:r>
            <a:endParaRPr lang="en-AU" dirty="0" smtClean="0"/>
          </a:p>
          <a:p>
            <a:pPr lvl="1"/>
            <a:r>
              <a:rPr lang="id-ID" dirty="0" smtClean="0"/>
              <a:t>Tindakan biosekuriti lainnya </a:t>
            </a:r>
            <a:r>
              <a:rPr lang="en-AU" dirty="0" smtClean="0"/>
              <a:t>– </a:t>
            </a:r>
            <a:r>
              <a:rPr lang="id-ID" dirty="0" smtClean="0"/>
              <a:t>pembersihan dan desinfeksi, pembuangan bahan-bahan yang bersifat menulari penyakit (bangkai, cairan, dsb.) </a:t>
            </a:r>
            <a:endParaRPr lang="en-AU" dirty="0"/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3676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b="1" dirty="0" smtClean="0"/>
              <a:t>Di Sesi </a:t>
            </a:r>
            <a:r>
              <a:rPr lang="en-AU" b="1" dirty="0" smtClean="0"/>
              <a:t>10</a:t>
            </a:r>
            <a:r>
              <a:rPr lang="id-ID" b="1" dirty="0" smtClean="0"/>
              <a:t> kita akan menggali</a:t>
            </a:r>
            <a:r>
              <a:rPr lang="en-AU" b="1" dirty="0" smtClean="0"/>
              <a:t>: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Bagaimana menjelaskan pola penyakit berdasarkan</a:t>
            </a:r>
            <a:endParaRPr lang="en-AU" dirty="0" smtClean="0"/>
          </a:p>
          <a:p>
            <a:pPr lvl="1"/>
            <a:r>
              <a:rPr lang="id-ID" dirty="0" smtClean="0"/>
              <a:t>Waktu</a:t>
            </a:r>
            <a:endParaRPr lang="en-AU" dirty="0" smtClean="0"/>
          </a:p>
          <a:p>
            <a:pPr lvl="1"/>
            <a:r>
              <a:rPr lang="id-ID" dirty="0" smtClean="0"/>
              <a:t>Tempat</a:t>
            </a:r>
            <a:endParaRPr lang="en-AU" dirty="0" smtClean="0"/>
          </a:p>
          <a:p>
            <a:pPr lvl="1"/>
            <a:r>
              <a:rPr lang="id-ID" dirty="0" smtClean="0"/>
              <a:t>Hewan</a:t>
            </a: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r>
              <a:rPr lang="id-ID" dirty="0" smtClean="0"/>
              <a:t>Bagaimana kita dapat menggunakan informasi ini untuk memikirkan mengenai penyebab penyakit dan strategi pengendalian </a:t>
            </a:r>
            <a:endParaRPr lang="en-AU" dirty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71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"/>
            <a:ext cx="102060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3" name="Rectangle 42"/>
          <p:cNvSpPr>
            <a:spLocks noChangeArrowheads="1"/>
          </p:cNvSpPr>
          <p:nvPr/>
        </p:nvSpPr>
        <p:spPr bwMode="auto">
          <a:xfrm>
            <a:off x="0" y="6443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A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id-ID" b="1" dirty="0" smtClean="0"/>
              <a:t>Menyusun strategi pengendalian </a:t>
            </a:r>
            <a:endParaRPr lang="en-AU" b="1" dirty="0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339752" y="-174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39752" y="6269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353664"/>
            <a:ext cx="8229600" cy="4772499"/>
          </a:xfrm>
        </p:spPr>
        <p:txBody>
          <a:bodyPr>
            <a:normAutofit/>
          </a:bodyPr>
          <a:lstStyle/>
          <a:p>
            <a:r>
              <a:rPr lang="id-ID" dirty="0" smtClean="0"/>
              <a:t>Tindakan pengendalian segera jika penyebab tidak bersifat menular</a:t>
            </a:r>
            <a:r>
              <a:rPr lang="en-AU" dirty="0" smtClean="0"/>
              <a:t>:</a:t>
            </a:r>
            <a:endParaRPr lang="en-AU" dirty="0"/>
          </a:p>
          <a:p>
            <a:pPr lvl="1"/>
            <a:r>
              <a:rPr lang="id-ID" dirty="0" smtClean="0"/>
              <a:t>Cari sumber paparan </a:t>
            </a:r>
            <a:r>
              <a:rPr lang="en-AU" dirty="0" smtClean="0"/>
              <a:t> </a:t>
            </a:r>
            <a:r>
              <a:rPr lang="id-ID" dirty="0" smtClean="0"/>
              <a:t>penyakit </a:t>
            </a:r>
            <a:r>
              <a:rPr lang="en-AU" dirty="0" smtClean="0"/>
              <a:t>– </a:t>
            </a:r>
          </a:p>
          <a:p>
            <a:pPr lvl="2"/>
            <a:r>
              <a:rPr lang="id-ID" dirty="0" smtClean="0"/>
              <a:t>Pindahkan hewan ke padang rumput kecil yang baru, ganti pakan </a:t>
            </a:r>
            <a:endParaRPr lang="en-AU" dirty="0" smtClean="0"/>
          </a:p>
          <a:p>
            <a:pPr lvl="1"/>
            <a:r>
              <a:rPr lang="id-ID" dirty="0" smtClean="0"/>
              <a:t>Pentimbangkan pengobatan untuk hewan sakit jika perlu </a:t>
            </a:r>
            <a:endParaRPr lang="en-AU" dirty="0" smtClean="0"/>
          </a:p>
          <a:p>
            <a:pPr lvl="1"/>
            <a:r>
              <a:rPr lang="id-ID" dirty="0" smtClean="0"/>
              <a:t>Pastikan ternak mendapat pakan dan minum yang baik serta alas kandang atau rumput yang bersih.</a:t>
            </a:r>
            <a:endParaRPr lang="en-AU" dirty="0" smtClean="0"/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2204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"/>
            <a:ext cx="102060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3" name="Rectangle 42"/>
          <p:cNvSpPr>
            <a:spLocks noChangeArrowheads="1"/>
          </p:cNvSpPr>
          <p:nvPr/>
        </p:nvSpPr>
        <p:spPr bwMode="auto">
          <a:xfrm>
            <a:off x="0" y="6443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A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id-ID" b="1" dirty="0" smtClean="0"/>
              <a:t>Menyusun strategi pengendalian </a:t>
            </a:r>
            <a:endParaRPr lang="en-AU" b="1" dirty="0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339752" y="-174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39752" y="6269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id-ID" dirty="0" smtClean="0"/>
              <a:t>Untuk beberapa penyakit, sudah ada program pengendalian nasional yang dapat diterapkan jika status penyakit suspek atau terkonfirmasi </a:t>
            </a:r>
            <a:endParaRPr lang="en-GB" dirty="0" smtClean="0"/>
          </a:p>
          <a:p>
            <a:pPr lvl="1"/>
            <a:r>
              <a:rPr lang="id-ID" dirty="0" smtClean="0"/>
              <a:t>Isolasi </a:t>
            </a:r>
            <a:endParaRPr lang="en-AU" dirty="0" smtClean="0"/>
          </a:p>
          <a:p>
            <a:pPr lvl="1"/>
            <a:r>
              <a:rPr lang="id-ID" dirty="0"/>
              <a:t>P</a:t>
            </a:r>
            <a:r>
              <a:rPr lang="id-ID" dirty="0" smtClean="0"/>
              <a:t>emotongan</a:t>
            </a:r>
            <a:endParaRPr lang="en-AU" dirty="0" smtClean="0"/>
          </a:p>
          <a:p>
            <a:pPr lvl="1"/>
            <a:r>
              <a:rPr lang="id-ID" dirty="0"/>
              <a:t>V</a:t>
            </a:r>
            <a:r>
              <a:rPr lang="id-ID" dirty="0" smtClean="0"/>
              <a:t>aksinasi</a:t>
            </a:r>
            <a:endParaRPr lang="en-AU" dirty="0" smtClean="0"/>
          </a:p>
          <a:p>
            <a:pPr lvl="1"/>
            <a:r>
              <a:rPr lang="id-ID" dirty="0" smtClean="0"/>
              <a:t>Pengendalian inang perantara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969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err="1" smtClean="0"/>
              <a:t>Ses</a:t>
            </a:r>
            <a:r>
              <a:rPr lang="id-ID" b="1" dirty="0" smtClean="0"/>
              <a:t>i</a:t>
            </a:r>
            <a:r>
              <a:rPr lang="en-AU" b="1" dirty="0" smtClean="0"/>
              <a:t> 10 -</a:t>
            </a:r>
            <a:r>
              <a:rPr lang="id-ID" b="1" dirty="0" smtClean="0"/>
              <a:t> Rangkuman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857403"/>
          </a:xfrm>
        </p:spPr>
        <p:txBody>
          <a:bodyPr>
            <a:normAutofit fontScale="77500" lnSpcReduction="20000"/>
          </a:bodyPr>
          <a:lstStyle/>
          <a:p>
            <a:r>
              <a:rPr lang="id-ID" dirty="0" smtClean="0"/>
              <a:t>Menjelaskan penyakit dari sisi</a:t>
            </a:r>
            <a:r>
              <a:rPr lang="en-AU" dirty="0" smtClean="0"/>
              <a:t>:</a:t>
            </a:r>
            <a:endParaRPr lang="en-AU" dirty="0"/>
          </a:p>
          <a:p>
            <a:pPr lvl="1"/>
            <a:r>
              <a:rPr lang="id-ID" dirty="0" smtClean="0"/>
              <a:t>Waktu</a:t>
            </a:r>
            <a:r>
              <a:rPr lang="en-AU" dirty="0" smtClean="0"/>
              <a:t> (</a:t>
            </a:r>
            <a:r>
              <a:rPr lang="id-ID" dirty="0" smtClean="0"/>
              <a:t>diagram epi</a:t>
            </a:r>
            <a:r>
              <a:rPr lang="en-AU" dirty="0" smtClean="0"/>
              <a:t>)</a:t>
            </a:r>
            <a:endParaRPr lang="en-AU" dirty="0"/>
          </a:p>
          <a:p>
            <a:pPr lvl="1"/>
            <a:r>
              <a:rPr lang="id-ID" dirty="0" smtClean="0"/>
              <a:t>Hewan</a:t>
            </a:r>
            <a:r>
              <a:rPr lang="en-AU" dirty="0" smtClean="0"/>
              <a:t> (</a:t>
            </a:r>
            <a:r>
              <a:rPr lang="id-ID" dirty="0" smtClean="0"/>
              <a:t>jumlah keseluruhan, proporsi) </a:t>
            </a:r>
            <a:endParaRPr lang="en-AU" dirty="0"/>
          </a:p>
          <a:p>
            <a:pPr lvl="1"/>
            <a:r>
              <a:rPr lang="id-ID" dirty="0" smtClean="0"/>
              <a:t>Tempat </a:t>
            </a:r>
            <a:r>
              <a:rPr lang="en-AU" dirty="0" smtClean="0"/>
              <a:t>(</a:t>
            </a:r>
            <a:r>
              <a:rPr lang="id-ID" dirty="0" smtClean="0"/>
              <a:t>pemetaan</a:t>
            </a:r>
            <a:r>
              <a:rPr lang="en-AU" dirty="0" smtClean="0"/>
              <a:t>)</a:t>
            </a:r>
            <a:endParaRPr lang="en-AU" dirty="0"/>
          </a:p>
          <a:p>
            <a:endParaRPr lang="en-AU" dirty="0"/>
          </a:p>
          <a:p>
            <a:r>
              <a:rPr lang="id-ID" dirty="0" smtClean="0"/>
              <a:t>Pemahaman tentang penyakit akan membantu kita menyusun strategi pengendalian yang mencakup </a:t>
            </a:r>
            <a:endParaRPr lang="en-AU" dirty="0" smtClean="0"/>
          </a:p>
          <a:p>
            <a:pPr lvl="1"/>
            <a:r>
              <a:rPr lang="id-ID" dirty="0" smtClean="0"/>
              <a:t>Pegendalian lalu-lintas hewan </a:t>
            </a:r>
            <a:endParaRPr lang="en-AU" dirty="0"/>
          </a:p>
          <a:p>
            <a:pPr lvl="1"/>
            <a:r>
              <a:rPr lang="id-ID" dirty="0" smtClean="0"/>
              <a:t>Manajemen ternak </a:t>
            </a:r>
            <a:r>
              <a:rPr lang="en-AU" dirty="0" smtClean="0"/>
              <a:t>– </a:t>
            </a:r>
            <a:r>
              <a:rPr lang="id-ID" dirty="0" smtClean="0"/>
              <a:t>kandang, pakan, penanganan, air </a:t>
            </a:r>
            <a:endParaRPr lang="en-AU" dirty="0" smtClean="0"/>
          </a:p>
          <a:p>
            <a:pPr lvl="1"/>
            <a:r>
              <a:rPr lang="id-ID" dirty="0" smtClean="0"/>
              <a:t>Pengobatan hewan sakit dan hewan  yang kontak dengan yang sakit </a:t>
            </a:r>
            <a:endParaRPr lang="en-AU" dirty="0"/>
          </a:p>
          <a:p>
            <a:pPr lvl="1"/>
            <a:r>
              <a:rPr lang="id-ID" dirty="0" smtClean="0"/>
              <a:t>Memisahkan hewan sakit atau hewan yang berisiko</a:t>
            </a:r>
            <a:endParaRPr lang="en-AU" dirty="0"/>
          </a:p>
          <a:p>
            <a:pPr lvl="1"/>
            <a:r>
              <a:rPr lang="id-ID" dirty="0" smtClean="0"/>
              <a:t>Kebersihan </a:t>
            </a:r>
            <a:endParaRPr lang="en-AU" dirty="0" smtClean="0"/>
          </a:p>
          <a:p>
            <a:pPr lvl="1"/>
            <a:r>
              <a:rPr lang="id-ID" dirty="0" smtClean="0"/>
              <a:t>Karantina</a:t>
            </a:r>
            <a:endParaRPr lang="en-AU" dirty="0"/>
          </a:p>
          <a:p>
            <a:pPr lvl="1"/>
            <a:endParaRPr lang="en-AU" dirty="0"/>
          </a:p>
          <a:p>
            <a:pPr lvl="1"/>
            <a:endParaRPr lang="en-AU" dirty="0"/>
          </a:p>
          <a:p>
            <a:pPr lvl="1"/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31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Matikan </a:t>
            </a:r>
            <a:r>
              <a:rPr lang="en-AU" b="1" dirty="0" smtClean="0"/>
              <a:t>video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115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2 </a:t>
            </a:r>
            <a:r>
              <a:rPr lang="id-ID" dirty="0" smtClean="0"/>
              <a:t>sapi diare </a:t>
            </a:r>
            <a:endParaRPr lang="fr-FR" dirty="0" smtClean="0"/>
          </a:p>
          <a:p>
            <a:endParaRPr lang="fr-FR" dirty="0"/>
          </a:p>
          <a:p>
            <a:r>
              <a:rPr lang="id-ID" dirty="0" smtClean="0"/>
              <a:t>Banyak kasus yang dilaporkan ke </a:t>
            </a:r>
            <a:r>
              <a:rPr lang="fr-FR" dirty="0" smtClean="0"/>
              <a:t>iSIKHNAS </a:t>
            </a:r>
            <a:r>
              <a:rPr lang="id-ID" dirty="0" smtClean="0"/>
              <a:t>dari desa tempat anak sapi berasal </a:t>
            </a:r>
            <a:endParaRPr lang="fr-FR" dirty="0" smtClean="0"/>
          </a:p>
          <a:p>
            <a:endParaRPr lang="fr-FR" dirty="0" smtClean="0"/>
          </a:p>
          <a:p>
            <a:r>
              <a:rPr lang="id-ID" dirty="0" smtClean="0"/>
              <a:t>Banyak kasus dilaporkan di kabupaten tetangga yang dialiri air parit dari tempat Pak Budi</a:t>
            </a:r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95735" y="76614"/>
            <a:ext cx="1876591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195736" y="76615"/>
          <a:ext cx="3702472" cy="234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1" r:id="rId4" imgW="4941651" imgH="3167149" progId="Unknown">
                  <p:embed/>
                </p:oleObj>
              </mc:Choice>
              <mc:Fallback>
                <p:oleObj r:id="rId4" imgW="4941651" imgH="3167149" progId="Unknow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76615"/>
                        <a:ext cx="3702472" cy="23488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708" y="125538"/>
            <a:ext cx="37444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00" b="1" dirty="0" smtClean="0"/>
              <a:t>Tempat Pak </a:t>
            </a:r>
            <a:r>
              <a:rPr lang="en-AU" sz="2600" b="1" dirty="0" smtClean="0"/>
              <a:t>Budi</a:t>
            </a:r>
            <a:r>
              <a:rPr lang="id-ID" sz="2600" b="1" dirty="0" smtClean="0"/>
              <a:t> </a:t>
            </a:r>
            <a:endParaRPr lang="en-AU" sz="2600" b="1" dirty="0"/>
          </a:p>
        </p:txBody>
      </p:sp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667913"/>
              </p:ext>
            </p:extLst>
          </p:nvPr>
        </p:nvGraphicFramePr>
        <p:xfrm>
          <a:off x="6657975" y="2636912"/>
          <a:ext cx="202882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2" r:id="rId6" imgW="16472170" imgH="6334298" progId="Unknown">
                  <p:embed/>
                </p:oleObj>
              </mc:Choice>
              <mc:Fallback>
                <p:oleObj r:id="rId6" imgW="16472170" imgH="6334298" progId="Unknown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7975" y="2636912"/>
                        <a:ext cx="2028825" cy="93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607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"/>
            <a:ext cx="102060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3" name="Rectangle 42"/>
          <p:cNvSpPr>
            <a:spLocks noChangeArrowheads="1"/>
          </p:cNvSpPr>
          <p:nvPr/>
        </p:nvSpPr>
        <p:spPr bwMode="auto">
          <a:xfrm>
            <a:off x="0" y="6443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A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id-ID" b="1" dirty="0" smtClean="0"/>
              <a:t>Menjelaskan pola penyakit </a:t>
            </a:r>
            <a:endParaRPr lang="en-AU" b="1" dirty="0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339752" y="-174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39752" y="6269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id-ID" dirty="0" smtClean="0"/>
              <a:t>Hitung berapa banyak kasus dan bukan-kasus </a:t>
            </a:r>
            <a:endParaRPr lang="en-AU" dirty="0" smtClean="0"/>
          </a:p>
          <a:p>
            <a:endParaRPr lang="en-AU" dirty="0"/>
          </a:p>
          <a:p>
            <a:r>
              <a:rPr lang="id-ID" dirty="0" smtClean="0"/>
              <a:t>Menjelaskan pola penyakit berdasarkan:</a:t>
            </a:r>
            <a:endParaRPr lang="en-AU" dirty="0" smtClean="0"/>
          </a:p>
          <a:p>
            <a:pPr lvl="1"/>
            <a:r>
              <a:rPr lang="id-ID" dirty="0" smtClean="0"/>
              <a:t>Waktu</a:t>
            </a:r>
            <a:endParaRPr lang="en-AU" dirty="0" smtClean="0"/>
          </a:p>
          <a:p>
            <a:pPr lvl="1"/>
            <a:r>
              <a:rPr lang="id-ID" dirty="0" smtClean="0"/>
              <a:t>Hewan</a:t>
            </a:r>
            <a:endParaRPr lang="en-AU" dirty="0" smtClean="0"/>
          </a:p>
          <a:p>
            <a:pPr lvl="1"/>
            <a:r>
              <a:rPr lang="id-ID" dirty="0" smtClean="0"/>
              <a:t>Tempat</a:t>
            </a:r>
            <a:endParaRPr lang="en-AU" dirty="0" smtClean="0"/>
          </a:p>
          <a:p>
            <a:endParaRPr lang="en-AU" dirty="0"/>
          </a:p>
          <a:p>
            <a:r>
              <a:rPr lang="id-ID" dirty="0" smtClean="0"/>
              <a:t>Pemahaman penyakit ini akan membantu kita menyusun strategi pengendalian </a:t>
            </a:r>
            <a:endParaRPr lang="en-AU" dirty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360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95735" y="76614"/>
            <a:ext cx="1876591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195736" y="76615"/>
          <a:ext cx="3702472" cy="234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7" r:id="rId4" imgW="4941651" imgH="3167149" progId="Unknown">
                  <p:embed/>
                </p:oleObj>
              </mc:Choice>
              <mc:Fallback>
                <p:oleObj r:id="rId4" imgW="4941651" imgH="3167149" progId="Unknow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76615"/>
                        <a:ext cx="3702472" cy="23488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708" y="125538"/>
            <a:ext cx="37444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00" b="1" dirty="0" smtClean="0"/>
              <a:t>Tempat Pak </a:t>
            </a:r>
            <a:r>
              <a:rPr lang="en-AU" sz="2600" b="1" dirty="0" smtClean="0"/>
              <a:t>Budi</a:t>
            </a:r>
            <a:r>
              <a:rPr lang="id-ID" sz="2600" b="1" dirty="0" smtClean="0"/>
              <a:t> </a:t>
            </a:r>
            <a:endParaRPr lang="en-AU" sz="2600" b="1" dirty="0"/>
          </a:p>
        </p:txBody>
      </p:sp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462716362"/>
              </p:ext>
            </p:extLst>
          </p:nvPr>
        </p:nvGraphicFramePr>
        <p:xfrm>
          <a:off x="1547664" y="2780928"/>
          <a:ext cx="511256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6415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"/>
            <a:ext cx="102060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3" name="Rectangle 42"/>
          <p:cNvSpPr>
            <a:spLocks noChangeArrowheads="1"/>
          </p:cNvSpPr>
          <p:nvPr/>
        </p:nvSpPr>
        <p:spPr bwMode="auto">
          <a:xfrm>
            <a:off x="0" y="6443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A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id-ID" b="1" dirty="0" smtClean="0"/>
              <a:t>Menjelaskan pola penyakit berdasarkan waktu </a:t>
            </a:r>
            <a:endParaRPr lang="en-AU" b="1" dirty="0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339752" y="-174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39752" y="6269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876587086"/>
              </p:ext>
            </p:extLst>
          </p:nvPr>
        </p:nvGraphicFramePr>
        <p:xfrm>
          <a:off x="1259632" y="1340768"/>
          <a:ext cx="6362865" cy="4422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212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"/>
            <a:ext cx="102060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3" name="Rectangle 42"/>
          <p:cNvSpPr>
            <a:spLocks noChangeArrowheads="1"/>
          </p:cNvSpPr>
          <p:nvPr/>
        </p:nvSpPr>
        <p:spPr bwMode="auto">
          <a:xfrm>
            <a:off x="0" y="6443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A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id-ID" b="1" dirty="0" smtClean="0"/>
              <a:t>Menjelaskan pola berdasarkan waktu </a:t>
            </a:r>
            <a:endParaRPr lang="en-AU" b="1" dirty="0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339752" y="-174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39752" y="6269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718074061"/>
              </p:ext>
            </p:extLst>
          </p:nvPr>
        </p:nvGraphicFramePr>
        <p:xfrm>
          <a:off x="1259632" y="1258243"/>
          <a:ext cx="6491064" cy="4475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919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"/>
            <a:ext cx="102060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3" name="Rectangle 42"/>
          <p:cNvSpPr>
            <a:spLocks noChangeArrowheads="1"/>
          </p:cNvSpPr>
          <p:nvPr/>
        </p:nvSpPr>
        <p:spPr bwMode="auto">
          <a:xfrm>
            <a:off x="0" y="6443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A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id-ID" b="1" dirty="0" smtClean="0"/>
              <a:t>Menjelaskan pola penyakit dengan waktu </a:t>
            </a:r>
            <a:endParaRPr lang="en-AU" b="1" dirty="0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339752" y="-174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39752" y="6269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031523631"/>
              </p:ext>
            </p:extLst>
          </p:nvPr>
        </p:nvGraphicFramePr>
        <p:xfrm>
          <a:off x="1187624" y="1340768"/>
          <a:ext cx="662473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735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95735" y="76614"/>
            <a:ext cx="1876591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195736" y="76615"/>
          <a:ext cx="3702472" cy="234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7" r:id="rId4" imgW="4941651" imgH="3167149" progId="Unknown">
                  <p:embed/>
                </p:oleObj>
              </mc:Choice>
              <mc:Fallback>
                <p:oleObj r:id="rId4" imgW="4941651" imgH="3167149" progId="Unknow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76615"/>
                        <a:ext cx="3702472" cy="23488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708" y="125538"/>
            <a:ext cx="37444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00" b="1" dirty="0" smtClean="0"/>
              <a:t>Tempat Pak Budi </a:t>
            </a:r>
            <a:endParaRPr lang="en-AU" sz="2600" b="1" dirty="0"/>
          </a:p>
        </p:txBody>
      </p:sp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2276872"/>
            <a:ext cx="4680519" cy="38118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273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5061</TotalTime>
  <Words>1795</Words>
  <Application>Microsoft Office PowerPoint</Application>
  <PresentationFormat>On-screen Show (4:3)</PresentationFormat>
  <Paragraphs>353</Paragraphs>
  <Slides>23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Unknown</vt:lpstr>
      <vt:lpstr>Epidemiologi Lapangan  Tingkat Dasar </vt:lpstr>
      <vt:lpstr>Di Sesi 10 kita akan menggali:</vt:lpstr>
      <vt:lpstr>PowerPoint Presentation</vt:lpstr>
      <vt:lpstr>Menjelaskan pola penyakit </vt:lpstr>
      <vt:lpstr>PowerPoint Presentation</vt:lpstr>
      <vt:lpstr>Menjelaskan pola penyakit berdasarkan waktu </vt:lpstr>
      <vt:lpstr>Menjelaskan pola berdasarkan waktu </vt:lpstr>
      <vt:lpstr>Menjelaskan pola penyakit dengan waktu </vt:lpstr>
      <vt:lpstr>PowerPoint Presentation</vt:lpstr>
      <vt:lpstr>Menjelaskan pola penyakit berdasarkan tempat </vt:lpstr>
      <vt:lpstr>Menjelaskan pola penyakit berdasarkan  hewan </vt:lpstr>
      <vt:lpstr>Menjelaskan pola penyakit berdasarkan Hewan </vt:lpstr>
      <vt:lpstr>Menjelaskan pola penyakit berdasarkan Hewan </vt:lpstr>
      <vt:lpstr>Menjelaskan pola penyakit berdasarkan Hewan </vt:lpstr>
      <vt:lpstr>PowerPoint Presentation</vt:lpstr>
      <vt:lpstr>PowerPoint Presentation</vt:lpstr>
      <vt:lpstr>PowerPoint Presentation</vt:lpstr>
      <vt:lpstr>Menyusun strategi pengendalian </vt:lpstr>
      <vt:lpstr>Menyusun strategi pengendalian </vt:lpstr>
      <vt:lpstr>Menyusun strategi pengendalian </vt:lpstr>
      <vt:lpstr>Menyusun strategi pengendalian </vt:lpstr>
      <vt:lpstr>Sesi 10 - Rangkuman</vt:lpstr>
      <vt:lpstr>Matikan video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JKTCMK-DMX0001</dc:creator>
  <cp:lastModifiedBy>EID Program</cp:lastModifiedBy>
  <cp:revision>233</cp:revision>
  <cp:lastPrinted>2014-03-03T00:14:40Z</cp:lastPrinted>
  <dcterms:created xsi:type="dcterms:W3CDTF">2013-03-15T18:03:41Z</dcterms:created>
  <dcterms:modified xsi:type="dcterms:W3CDTF">2014-12-12T09:24:00Z</dcterms:modified>
</cp:coreProperties>
</file>