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331" r:id="rId4"/>
    <p:sldId id="332" r:id="rId5"/>
    <p:sldId id="334" r:id="rId6"/>
    <p:sldId id="258" r:id="rId7"/>
    <p:sldId id="263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26" autoAdjust="0"/>
  </p:normalViewPr>
  <p:slideViewPr>
    <p:cSldViewPr snapToObjects="1">
      <p:cViewPr varScale="1">
        <p:scale>
          <a:sx n="71" d="100"/>
          <a:sy n="71" d="100"/>
        </p:scale>
        <p:origin x="3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6/03/2014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are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going to look at s</a:t>
            </a:r>
            <a:r>
              <a:rPr lang="en-AU" dirty="0" smtClean="0"/>
              <a:t>ome ideas on how to collect data and count cases of </a:t>
            </a:r>
            <a:r>
              <a:rPr lang="en-AU" dirty="0" smtClean="0"/>
              <a:t>disease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The numbered list at the bottom of the slide shows where</a:t>
            </a:r>
            <a:r>
              <a:rPr lang="en-AU" baseline="0" dirty="0" smtClean="0"/>
              <a:t> this steps lies within the broader disease investigation process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Paimin thinks about the most important information he needs to find out. He will ring Budi and ask him what was happening the 2 weeks before these animals became sick and where the calf came from.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Budi finally tells Pak Paimin that he was away from the farm for 10 days and came back 4 days before the animals got sick. His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brother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law was looking after the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calf was given to him from a friend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another village called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Soleh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Pak Paimin must ring Soleh and find out some information from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him about the calf.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first he logs onto iSIKHNAS and see if there are any reports of sickness from that village or area of diarrhoea.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collect data on cases and non-cases we target questions and observations to classify and animals as a case or non-case. This is similar to history taking in the clinical examination.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ask the farmer questions about their animals and also make direct observations to collect data on the animals.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questions or information that you might consider trying to obtain are: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did the first case of this disease become apparent?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it possible to get the date when each affected animal first showed clinical signs?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were animals when they got sick and where were they in the days to weeks before they got sick?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it possible to collect information on all the animals on the affected farm (or that mix together in a village population) over the days or weeks before cases started to occur?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animal movements into this group or out of this group?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treatments that were applied to animals (what was administered and when)?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other changes such as change of feed, or chemicals dumped in the paddock or river, or new fence erected, etc.?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6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can also be collected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direct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observations of signs of disease from animals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from laboratory results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39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this session we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different ways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collect data on cases and non-cases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Basic Field Epidemiology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>
            <a:normAutofit/>
          </a:bodyPr>
          <a:lstStyle/>
          <a:p>
            <a:r>
              <a:rPr lang="en-AU"/>
              <a:t>Session </a:t>
            </a:r>
            <a:r>
              <a:rPr lang="en-AU" smtClean="0"/>
              <a:t>9 </a:t>
            </a:r>
            <a:r>
              <a:rPr lang="en-AU" dirty="0"/>
              <a:t>– </a:t>
            </a:r>
            <a:r>
              <a:rPr lang="en-AU" dirty="0" smtClean="0"/>
              <a:t>Collecting data and counting cases</a:t>
            </a:r>
            <a:endParaRPr lang="en-AU" dirty="0"/>
          </a:p>
          <a:p>
            <a:r>
              <a:rPr lang="en-AU" dirty="0" smtClean="0"/>
              <a:t>Recorded PowerPoint file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 Session 9</a:t>
            </a:r>
            <a:r>
              <a:rPr lang="en-AU" b="1" dirty="0" smtClean="0"/>
              <a:t> </a:t>
            </a:r>
            <a:r>
              <a:rPr lang="en-AU" b="1" dirty="0"/>
              <a:t>we will explore: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Ideas </a:t>
            </a:r>
            <a:r>
              <a:rPr lang="en-AU" dirty="0" smtClean="0"/>
              <a:t>on how to collect </a:t>
            </a:r>
            <a:r>
              <a:rPr lang="en-AU" dirty="0"/>
              <a:t>data and </a:t>
            </a:r>
            <a:r>
              <a:rPr lang="en-AU" dirty="0" smtClean="0"/>
              <a:t>count cases of disease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651958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buAutoNum type="arabicPeriod"/>
            </a:pPr>
            <a:r>
              <a:rPr lang="en-AU" dirty="0" smtClean="0"/>
              <a:t>Complete initial disease investigation (Session 4)</a:t>
            </a:r>
          </a:p>
          <a:p>
            <a:pPr marL="742950" lvl="1" indent="-342900">
              <a:buAutoNum type="arabicPeriod"/>
            </a:pPr>
            <a:r>
              <a:rPr lang="en-AU" dirty="0" smtClean="0"/>
              <a:t>Develop </a:t>
            </a:r>
            <a:r>
              <a:rPr lang="en-AU" dirty="0"/>
              <a:t>a case definition and assign animals to cases and </a:t>
            </a:r>
            <a:r>
              <a:rPr lang="en-AU" dirty="0" smtClean="0"/>
              <a:t>non-cases</a:t>
            </a:r>
          </a:p>
          <a:p>
            <a:pPr marL="742950" lvl="1" indent="-342900">
              <a:buAutoNum type="arabicPeriod"/>
            </a:pP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Collect </a:t>
            </a:r>
            <a:r>
              <a:rPr lang="en-AU" b="1" dirty="0">
                <a:solidFill>
                  <a:schemeClr val="accent2">
                    <a:lumMod val="75000"/>
                  </a:schemeClr>
                </a:solidFill>
              </a:rPr>
              <a:t>data on cases and 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non-cases</a:t>
            </a:r>
          </a:p>
          <a:p>
            <a:pPr marL="742950" lvl="1" indent="-342900">
              <a:buAutoNum type="arabicPeriod"/>
            </a:pPr>
            <a:r>
              <a:rPr lang="en-AU" dirty="0" smtClean="0"/>
              <a:t>Apply </a:t>
            </a:r>
            <a:r>
              <a:rPr lang="en-AU" dirty="0"/>
              <a:t>simple analyses to data on cases and non-cases </a:t>
            </a:r>
            <a:r>
              <a:rPr lang="en-AU" dirty="0" smtClean="0"/>
              <a:t>to describe </a:t>
            </a:r>
            <a:r>
              <a:rPr lang="en-AU" dirty="0"/>
              <a:t>the disease and identify possible </a:t>
            </a:r>
            <a:r>
              <a:rPr lang="en-AU" dirty="0" smtClean="0"/>
              <a:t>causes</a:t>
            </a:r>
          </a:p>
          <a:p>
            <a:pPr marL="742950" lvl="1" indent="-342900">
              <a:buAutoNum type="arabicPeriod"/>
            </a:pPr>
            <a:r>
              <a:rPr lang="en-AU" dirty="0" smtClean="0"/>
              <a:t>Describe </a:t>
            </a:r>
            <a:r>
              <a:rPr lang="en-AU" dirty="0"/>
              <a:t>initial findings and make recommendations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fr-FR" dirty="0" smtClean="0"/>
              <a:t>2 cows have diarrhoea</a:t>
            </a:r>
          </a:p>
          <a:p>
            <a:endParaRPr lang="fr-FR" dirty="0" smtClean="0"/>
          </a:p>
          <a:p>
            <a:r>
              <a:rPr lang="fr-FR" dirty="0" err="1" smtClean="0"/>
              <a:t>Pak</a:t>
            </a:r>
            <a:r>
              <a:rPr lang="fr-FR" dirty="0" smtClean="0"/>
              <a:t> Paimin (para-</a:t>
            </a:r>
            <a:r>
              <a:rPr lang="fr-FR" dirty="0" err="1" smtClean="0"/>
              <a:t>veterinarian</a:t>
            </a:r>
            <a:r>
              <a:rPr lang="fr-FR" dirty="0"/>
              <a:t>)</a:t>
            </a:r>
            <a:r>
              <a:rPr lang="fr-FR" dirty="0" smtClean="0"/>
              <a:t> </a:t>
            </a:r>
            <a:r>
              <a:rPr lang="fr-FR" dirty="0" err="1" smtClean="0"/>
              <a:t>visits</a:t>
            </a:r>
            <a:r>
              <a:rPr lang="fr-FR" dirty="0" smtClean="0"/>
              <a:t> the </a:t>
            </a:r>
            <a:r>
              <a:rPr lang="fr-FR" dirty="0" err="1" smtClean="0"/>
              <a:t>farm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5" y="76614"/>
            <a:ext cx="18765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95736" y="76615"/>
          <a:ext cx="3702472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r:id="rId4" imgW="4941651" imgH="3167149" progId="Unknown">
                  <p:embed/>
                </p:oleObj>
              </mc:Choice>
              <mc:Fallback>
                <p:oleObj r:id="rId4" imgW="4941651" imgH="3167149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76615"/>
                        <a:ext cx="3702472" cy="234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Budi’s place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34860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When (date) </a:t>
            </a:r>
            <a:r>
              <a:rPr lang="en-AU" dirty="0"/>
              <a:t>did the first case of this disease become apparent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smtClean="0"/>
              <a:t>Date </a:t>
            </a:r>
            <a:r>
              <a:rPr lang="en-AU" dirty="0"/>
              <a:t>when each affected animal first showed clinical signs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smtClean="0"/>
              <a:t>Animal location when they first showed signs of disease and in the days to weeks before they got sick (where were they?)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r>
              <a:rPr lang="en-AU" dirty="0" smtClean="0"/>
              <a:t>Location of all other healthy animals on the farm over the same period (non-cases)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Any animal </a:t>
            </a:r>
            <a:r>
              <a:rPr lang="en-AU" dirty="0" smtClean="0"/>
              <a:t>movements onto or off the farm over the same period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Any treatments that were applied to animals 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Any other changes </a:t>
            </a:r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smtClean="0"/>
              <a:t>Collecting data on cases and non-cases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348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36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dirty="0" smtClean="0"/>
          </a:p>
          <a:p>
            <a:pPr marL="457200" lvl="1" indent="0">
              <a:buNone/>
            </a:pPr>
            <a:endParaRPr lang="en-AU" sz="2000" dirty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95735" y="302027"/>
            <a:ext cx="21880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23303"/>
              </p:ext>
            </p:extLst>
          </p:nvPr>
        </p:nvGraphicFramePr>
        <p:xfrm>
          <a:off x="2646040" y="1104527"/>
          <a:ext cx="3851920" cy="24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r:id="rId4" imgW="9883302" imgH="6334298" progId="Unknown">
                  <p:embed/>
                </p:oleObj>
              </mc:Choice>
              <mc:Fallback>
                <p:oleObj r:id="rId4" imgW="9883302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040" y="1104527"/>
                        <a:ext cx="3851920" cy="2461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smtClean="0"/>
              <a:t>Collecting data on cases and non-cases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600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mtClean="0"/>
              <a:t>Session </a:t>
            </a:r>
            <a:r>
              <a:rPr lang="en-AU" b="1" dirty="0"/>
              <a:t>9</a:t>
            </a:r>
            <a:r>
              <a:rPr lang="en-AU" b="1" smtClean="0"/>
              <a:t> </a:t>
            </a:r>
            <a:r>
              <a:rPr lang="en-AU" b="1" dirty="0" smtClean="0"/>
              <a:t>-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/>
          </a:bodyPr>
          <a:lstStyle/>
          <a:p>
            <a:r>
              <a:rPr lang="en-AU" dirty="0" smtClean="0"/>
              <a:t>Data on cases and non-cases comes from</a:t>
            </a:r>
          </a:p>
          <a:p>
            <a:pPr lvl="1"/>
            <a:r>
              <a:rPr lang="en-AU" dirty="0" smtClean="0"/>
              <a:t>Asking the farmer questions</a:t>
            </a:r>
          </a:p>
          <a:p>
            <a:pPr lvl="1"/>
            <a:r>
              <a:rPr lang="en-AU" dirty="0" smtClean="0"/>
              <a:t>Direct observation of signs of disease from the animal</a:t>
            </a:r>
          </a:p>
          <a:p>
            <a:pPr lvl="1"/>
            <a:r>
              <a:rPr lang="en-AU" dirty="0" smtClean="0"/>
              <a:t>Laboratory results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Close of 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315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Unknown</vt:lpstr>
      <vt:lpstr>Basic Field Epidemiology</vt:lpstr>
      <vt:lpstr>In Session 9 we will explore:</vt:lpstr>
      <vt:lpstr>PowerPoint Presentation</vt:lpstr>
      <vt:lpstr>Collecting data on cases and non-cases</vt:lpstr>
      <vt:lpstr>Collecting data on cases and non-cases</vt:lpstr>
      <vt:lpstr>Session 9 - Summary</vt:lpstr>
      <vt:lpstr>Close of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Nigel Perkins</cp:lastModifiedBy>
  <cp:revision>152</cp:revision>
  <cp:lastPrinted>2014-03-03T00:14:40Z</cp:lastPrinted>
  <dcterms:created xsi:type="dcterms:W3CDTF">2013-03-15T18:03:41Z</dcterms:created>
  <dcterms:modified xsi:type="dcterms:W3CDTF">2014-03-06T07:24:10Z</dcterms:modified>
</cp:coreProperties>
</file>