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7" r:id="rId2"/>
    <p:sldId id="265" r:id="rId3"/>
    <p:sldId id="266" r:id="rId4"/>
    <p:sldId id="267" r:id="rId5"/>
    <p:sldId id="258" r:id="rId6"/>
    <p:sldId id="269" r:id="rId7"/>
    <p:sldId id="259" r:id="rId8"/>
    <p:sldId id="270" r:id="rId9"/>
    <p:sldId id="271" r:id="rId10"/>
    <p:sldId id="272" r:id="rId11"/>
    <p:sldId id="275" r:id="rId12"/>
    <p:sldId id="276" r:id="rId13"/>
    <p:sldId id="274" r:id="rId14"/>
    <p:sldId id="277" r:id="rId15"/>
    <p:sldId id="278" r:id="rId16"/>
    <p:sldId id="279" r:id="rId17"/>
    <p:sldId id="280" r:id="rId18"/>
    <p:sldId id="281" r:id="rId19"/>
    <p:sldId id="283" r:id="rId20"/>
    <p:sldId id="284" r:id="rId21"/>
    <p:sldId id="28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75" autoAdjust="0"/>
  </p:normalViewPr>
  <p:slideViewPr>
    <p:cSldViewPr snapToObjects="1">
      <p:cViewPr varScale="1">
        <p:scale>
          <a:sx n="84" d="100"/>
          <a:sy n="84" d="100"/>
        </p:scale>
        <p:origin x="23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[Book1]Sheet1!$B$1</c:f>
              <c:strCache>
                <c:ptCount val="1"/>
                <c:pt idx="0">
                  <c:v>Village 1</c:v>
                </c:pt>
              </c:strCache>
            </c:strRef>
          </c:tx>
          <c:spPr>
            <a:solidFill>
              <a:schemeClr val="accent1"/>
            </a:solidFill>
          </c:spPr>
          <c:invertIfNegative val="0"/>
          <c:cat>
            <c:numRef>
              <c:f>[Book1]Sheet1!$A$2:$A$6</c:f>
              <c:numCache>
                <c:formatCode>General</c:formatCode>
                <c:ptCount val="5"/>
                <c:pt idx="0">
                  <c:v>1</c:v>
                </c:pt>
                <c:pt idx="1">
                  <c:v>2</c:v>
                </c:pt>
                <c:pt idx="2">
                  <c:v>3</c:v>
                </c:pt>
                <c:pt idx="3">
                  <c:v>4</c:v>
                </c:pt>
                <c:pt idx="4">
                  <c:v>5</c:v>
                </c:pt>
              </c:numCache>
            </c:numRef>
          </c:cat>
          <c:val>
            <c:numRef>
              <c:f>[Book1]Sheet1!$B$2:$B$6</c:f>
              <c:numCache>
                <c:formatCode>General</c:formatCode>
                <c:ptCount val="5"/>
                <c:pt idx="0">
                  <c:v>3</c:v>
                </c:pt>
                <c:pt idx="1">
                  <c:v>3</c:v>
                </c:pt>
                <c:pt idx="2">
                  <c:v>3</c:v>
                </c:pt>
                <c:pt idx="3">
                  <c:v>3</c:v>
                </c:pt>
                <c:pt idx="4">
                  <c:v>3</c:v>
                </c:pt>
              </c:numCache>
            </c:numRef>
          </c:val>
        </c:ser>
        <c:ser>
          <c:idx val="2"/>
          <c:order val="1"/>
          <c:tx>
            <c:strRef>
              <c:f>[Book1]Sheet1!$C$1</c:f>
              <c:strCache>
                <c:ptCount val="1"/>
                <c:pt idx="0">
                  <c:v>Village 2</c:v>
                </c:pt>
              </c:strCache>
            </c:strRef>
          </c:tx>
          <c:spPr>
            <a:solidFill>
              <a:srgbClr val="C00000"/>
            </a:solidFill>
          </c:spPr>
          <c:invertIfNegative val="0"/>
          <c:cat>
            <c:numRef>
              <c:f>[Book1]Sheet1!$A$2:$A$6</c:f>
              <c:numCache>
                <c:formatCode>General</c:formatCode>
                <c:ptCount val="5"/>
                <c:pt idx="0">
                  <c:v>1</c:v>
                </c:pt>
                <c:pt idx="1">
                  <c:v>2</c:v>
                </c:pt>
                <c:pt idx="2">
                  <c:v>3</c:v>
                </c:pt>
                <c:pt idx="3">
                  <c:v>4</c:v>
                </c:pt>
                <c:pt idx="4">
                  <c:v>5</c:v>
                </c:pt>
              </c:numCache>
            </c:numRef>
          </c:cat>
          <c:val>
            <c:numRef>
              <c:f>[Book1]Sheet1!$C$2:$C$6</c:f>
              <c:numCache>
                <c:formatCode>General</c:formatCode>
                <c:ptCount val="5"/>
                <c:pt idx="0">
                  <c:v>0</c:v>
                </c:pt>
                <c:pt idx="1">
                  <c:v>0</c:v>
                </c:pt>
                <c:pt idx="2">
                  <c:v>12</c:v>
                </c:pt>
                <c:pt idx="3">
                  <c:v>10</c:v>
                </c:pt>
                <c:pt idx="4">
                  <c:v>8</c:v>
                </c:pt>
              </c:numCache>
            </c:numRef>
          </c:val>
        </c:ser>
        <c:dLbls>
          <c:showLegendKey val="0"/>
          <c:showVal val="0"/>
          <c:showCatName val="0"/>
          <c:showSerName val="0"/>
          <c:showPercent val="0"/>
          <c:showBubbleSize val="0"/>
        </c:dLbls>
        <c:gapWidth val="150"/>
        <c:axId val="199485072"/>
        <c:axId val="199483504"/>
      </c:barChart>
      <c:catAx>
        <c:axId val="199485072"/>
        <c:scaling>
          <c:orientation val="minMax"/>
        </c:scaling>
        <c:delete val="0"/>
        <c:axPos val="b"/>
        <c:title>
          <c:tx>
            <c:rich>
              <a:bodyPr/>
              <a:lstStyle/>
              <a:p>
                <a:pPr>
                  <a:defRPr/>
                </a:pPr>
                <a:r>
                  <a:rPr lang="en-US"/>
                  <a:t>Week</a:t>
                </a:r>
              </a:p>
            </c:rich>
          </c:tx>
          <c:overlay val="0"/>
        </c:title>
        <c:numFmt formatCode="General" sourceLinked="1"/>
        <c:majorTickMark val="out"/>
        <c:minorTickMark val="none"/>
        <c:tickLblPos val="nextTo"/>
        <c:crossAx val="199483504"/>
        <c:crosses val="autoZero"/>
        <c:auto val="1"/>
        <c:lblAlgn val="ctr"/>
        <c:lblOffset val="100"/>
        <c:noMultiLvlLbl val="0"/>
      </c:catAx>
      <c:valAx>
        <c:axId val="199483504"/>
        <c:scaling>
          <c:orientation val="minMax"/>
        </c:scaling>
        <c:delete val="0"/>
        <c:axPos val="l"/>
        <c:majorGridlines/>
        <c:title>
          <c:tx>
            <c:rich>
              <a:bodyPr rot="-5400000" vert="horz"/>
              <a:lstStyle/>
              <a:p>
                <a:pPr>
                  <a:defRPr/>
                </a:pPr>
                <a:r>
                  <a:rPr lang="en-US"/>
                  <a:t>Number of sick cows</a:t>
                </a:r>
              </a:p>
            </c:rich>
          </c:tx>
          <c:overlay val="0"/>
        </c:title>
        <c:numFmt formatCode="General" sourceLinked="1"/>
        <c:majorTickMark val="out"/>
        <c:minorTickMark val="none"/>
        <c:tickLblPos val="nextTo"/>
        <c:crossAx val="199485072"/>
        <c:crosses val="autoZero"/>
        <c:crossBetween val="between"/>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27/02/2014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1: </a:t>
            </a:r>
            <a:r>
              <a:rPr lang="en-AU" b="1" baseline="0" dirty="0" smtClean="0"/>
              <a:t>Introduction</a:t>
            </a:r>
            <a:endParaRPr lang="en-AU" b="1" dirty="0" smtClean="0"/>
          </a:p>
          <a:p>
            <a:endParaRPr lang="en-AU" dirty="0" smtClean="0"/>
          </a:p>
          <a:p>
            <a:r>
              <a:rPr lang="en-AU" dirty="0" smtClean="0"/>
              <a:t>Welcome everyone</a:t>
            </a:r>
          </a:p>
          <a:p>
            <a:endParaRPr lang="en-AU" dirty="0" smtClean="0"/>
          </a:p>
          <a:p>
            <a:r>
              <a:rPr lang="en-AU" dirty="0" smtClean="0"/>
              <a:t>Remind</a:t>
            </a:r>
            <a:r>
              <a:rPr lang="en-AU" baseline="0" dirty="0" smtClean="0"/>
              <a:t> participants of the participation rules if needed</a:t>
            </a:r>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sz="120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Question 2</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Wait a few minutes for participants to think about this.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participants to indicate answers in a brief group discussion.</a:t>
            </a:r>
          </a:p>
          <a:p>
            <a:endParaRPr lang="en-AU" sz="1200" b="1" kern="1200" baseline="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Answer to Question 2:</a:t>
            </a: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chart shows the same information as the picture.</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It</a:t>
            </a:r>
            <a:r>
              <a:rPr lang="en-AU" sz="1200" kern="1200" baseline="0" dirty="0" smtClean="0">
                <a:solidFill>
                  <a:schemeClr val="tx1"/>
                </a:solidFill>
                <a:effectLst/>
                <a:latin typeface="+mn-lt"/>
                <a:ea typeface="+mn-ea"/>
                <a:cs typeface="+mn-cs"/>
              </a:rPr>
              <a:t> is just a different way of displaying this sort of information.</a:t>
            </a: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3339052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Question 3:</a:t>
            </a:r>
            <a:r>
              <a:rPr lang="en-AU" sz="1200" kern="1200" dirty="0" smtClean="0">
                <a:solidFill>
                  <a:schemeClr val="tx1"/>
                </a:solidFill>
                <a:effectLst/>
                <a:latin typeface="+mn-lt"/>
                <a:ea typeface="+mn-ea"/>
                <a:cs typeface="+mn-cs"/>
              </a:rPr>
              <a:t> </a:t>
            </a:r>
          </a:p>
          <a:p>
            <a:endParaRPr lang="en-AU" dirty="0" smtClean="0"/>
          </a:p>
          <a:p>
            <a:r>
              <a:rPr lang="en-AU" dirty="0" smtClean="0"/>
              <a:t>Split the group into pairs (the</a:t>
            </a:r>
            <a:r>
              <a:rPr lang="en-AU" baseline="0" dirty="0" smtClean="0"/>
              <a:t> quickest was is to ask them to work with a person they are sitting next to)</a:t>
            </a:r>
          </a:p>
          <a:p>
            <a:r>
              <a:rPr lang="en-AU" dirty="0" smtClean="0"/>
              <a:t> </a:t>
            </a:r>
          </a:p>
          <a:p>
            <a:r>
              <a:rPr lang="en-AU" dirty="0" smtClean="0"/>
              <a:t>Ask</a:t>
            </a:r>
            <a:r>
              <a:rPr lang="en-AU" baseline="0" dirty="0" smtClean="0"/>
              <a:t> the pairs to answer Question 3 and w</a:t>
            </a:r>
            <a:r>
              <a:rPr lang="en-AU" dirty="0" smtClean="0"/>
              <a:t>rite answers on a piece paper.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Wait a few minutes for participants</a:t>
            </a:r>
            <a:r>
              <a:rPr lang="en-AU" sz="1200" kern="1200" baseline="0" dirty="0" smtClean="0">
                <a:solidFill>
                  <a:schemeClr val="tx1"/>
                </a:solidFill>
                <a:effectLst/>
                <a:latin typeface="+mn-lt"/>
                <a:ea typeface="+mn-ea"/>
                <a:cs typeface="+mn-cs"/>
              </a:rPr>
              <a:t> to write their answers.</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Ask participants to read out an answer and write the answers on a whiteboard or butchers paper under a heading for each village.</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1963752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sz="1200" b="1"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Question 3:</a:t>
            </a:r>
            <a:r>
              <a:rPr lang="en-AU" sz="1200" kern="1200" dirty="0" smtClean="0">
                <a:solidFill>
                  <a:schemeClr val="tx1"/>
                </a:solidFill>
                <a:effectLst/>
                <a:latin typeface="+mn-lt"/>
                <a:ea typeface="+mn-ea"/>
                <a:cs typeface="+mn-cs"/>
              </a:rPr>
              <a:t>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These are some examples of possible diseases that can cause the types of patterns shown for Village 1 and Village 2.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participants may have identified other</a:t>
            </a:r>
            <a:r>
              <a:rPr lang="en-AU" sz="1200" kern="1200" baseline="0" dirty="0" smtClean="0">
                <a:solidFill>
                  <a:schemeClr val="tx1"/>
                </a:solidFill>
                <a:effectLst/>
                <a:latin typeface="+mn-lt"/>
                <a:ea typeface="+mn-ea"/>
                <a:cs typeface="+mn-cs"/>
              </a:rPr>
              <a:t> diseases as well.</a:t>
            </a:r>
          </a:p>
          <a:p>
            <a:endParaRPr lang="en-AU" sz="1200" kern="1200" baseline="0" dirty="0" smtClean="0">
              <a:solidFill>
                <a:schemeClr val="tx1"/>
              </a:solidFill>
              <a:effectLst/>
              <a:latin typeface="+mn-lt"/>
              <a:ea typeface="+mn-ea"/>
              <a:cs typeface="+mn-cs"/>
            </a:endParaRPr>
          </a:p>
          <a:p>
            <a:r>
              <a:rPr lang="en-AU" sz="1200" kern="1200" baseline="0" dirty="0" smtClean="0">
                <a:solidFill>
                  <a:schemeClr val="tx1"/>
                </a:solidFill>
                <a:effectLst/>
                <a:latin typeface="+mn-lt"/>
                <a:ea typeface="+mn-ea"/>
                <a:cs typeface="+mn-cs"/>
              </a:rPr>
              <a:t>The important concept from this is that there are many diseases that may cause the signs and patterns shown for each village. This list of multiple diseases is called a differential diagnosis list</a:t>
            </a:r>
          </a:p>
          <a:p>
            <a:endParaRPr lang="en-AU"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4058919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dirty="0" smtClean="0"/>
          </a:p>
          <a:p>
            <a:r>
              <a:rPr lang="en-AU" b="1" dirty="0" smtClean="0"/>
              <a:t>Question 4</a:t>
            </a:r>
          </a:p>
          <a:p>
            <a:endParaRPr lang="en-AU" b="1" dirty="0" smtClean="0"/>
          </a:p>
          <a:p>
            <a:r>
              <a:rPr lang="en-AU" baseline="0" dirty="0" smtClean="0"/>
              <a:t>Ask the group to make notes on things they might do to investigate diarrhoea in cows.</a:t>
            </a:r>
          </a:p>
          <a:p>
            <a:endParaRPr lang="en-AU" baseline="0" dirty="0" smtClean="0"/>
          </a:p>
          <a:p>
            <a:r>
              <a:rPr lang="en-AU" baseline="0" dirty="0" smtClean="0"/>
              <a:t>After a few minutes ask people to read out answers and list them on a whiteboard or on flipchart paper</a:t>
            </a:r>
          </a:p>
          <a:p>
            <a:r>
              <a:rPr lang="en-AU" baseline="0" dirty="0" smtClean="0"/>
              <a:t>similar problems have been reported recently in the area and what the cause might have been.</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1711640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dirty="0" smtClean="0"/>
          </a:p>
          <a:p>
            <a:r>
              <a:rPr lang="en-AU" b="1" dirty="0" smtClean="0"/>
              <a:t>Question 4</a:t>
            </a:r>
          </a:p>
          <a:p>
            <a:endParaRPr lang="en-AU" dirty="0" smtClean="0"/>
          </a:p>
          <a:p>
            <a:r>
              <a:rPr lang="en-AU" dirty="0" smtClean="0"/>
              <a:t>This question</a:t>
            </a:r>
            <a:r>
              <a:rPr lang="en-AU" baseline="0" dirty="0" smtClean="0"/>
              <a:t> is asking what a para-vet might do during a disease investigation to try and identify the most likely disease that might be causing the signs and the pattern in each village.</a:t>
            </a:r>
          </a:p>
          <a:p>
            <a:endParaRPr lang="en-AU" baseline="0" dirty="0" smtClean="0"/>
          </a:p>
          <a:p>
            <a:r>
              <a:rPr lang="en-AU" baseline="0" dirty="0" smtClean="0"/>
              <a:t>Possible answers include:</a:t>
            </a:r>
          </a:p>
          <a:p>
            <a:pPr marL="628650" lvl="1" indent="-171450">
              <a:buFont typeface="Arial" panose="020B0604020202020204" pitchFamily="34" charset="0"/>
              <a:buChar char="•"/>
            </a:pPr>
            <a:r>
              <a:rPr lang="en-AU" baseline="0" dirty="0" smtClean="0"/>
              <a:t>Do a detailed clinical examination on sick cows (body temperature, listen to gut sounds, rectal examination, look at faeces)</a:t>
            </a:r>
          </a:p>
          <a:p>
            <a:pPr marL="628650" lvl="1" indent="-171450">
              <a:buFont typeface="Arial" panose="020B0604020202020204" pitchFamily="34" charset="0"/>
              <a:buChar char="•"/>
            </a:pPr>
            <a:r>
              <a:rPr lang="en-AU" baseline="0" dirty="0" smtClean="0"/>
              <a:t>Talk to the farmer and examine the farm environment to look for any possible causes such as changes in diet, rich green feed, grain overload, poisons, spoiled feed, recent arrival of sick animals onto the farm.</a:t>
            </a:r>
          </a:p>
          <a:p>
            <a:pPr marL="628650" lvl="1" indent="-171450">
              <a:buFont typeface="Arial" panose="020B0604020202020204" pitchFamily="34" charset="0"/>
              <a:buChar char="•"/>
            </a:pPr>
            <a:r>
              <a:rPr lang="en-AU" baseline="0" dirty="0" smtClean="0"/>
              <a:t>Collect some faeces from sick cows to send to the lab for testing for worm eggs (faecal egg count) or bacterial culture.</a:t>
            </a:r>
          </a:p>
          <a:p>
            <a:pPr marL="628650" lvl="1" indent="-171450">
              <a:buFont typeface="Arial" panose="020B0604020202020204" pitchFamily="34" charset="0"/>
              <a:buChar char="•"/>
            </a:pPr>
            <a:r>
              <a:rPr lang="en-AU" baseline="0" dirty="0" smtClean="0"/>
              <a:t>Look up </a:t>
            </a:r>
            <a:r>
              <a:rPr lang="en-AU" baseline="0" dirty="0" err="1" smtClean="0"/>
              <a:t>iSIKHNAS</a:t>
            </a:r>
            <a:r>
              <a:rPr lang="en-AU" baseline="0" dirty="0" smtClean="0"/>
              <a:t> and see if any similar problems have been reported recently in the area and what the cause might have been.</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2803379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dirty="0" smtClean="0"/>
          </a:p>
          <a:p>
            <a:r>
              <a:rPr lang="en-AU" b="1" dirty="0" smtClean="0"/>
              <a:t>Question 5</a:t>
            </a:r>
          </a:p>
          <a:p>
            <a:endParaRPr lang="en-AU" dirty="0" smtClean="0"/>
          </a:p>
          <a:p>
            <a:r>
              <a:rPr lang="en-AU" dirty="0" smtClean="0"/>
              <a:t>The last part of a disease investigation involves giving advice to</a:t>
            </a:r>
            <a:r>
              <a:rPr lang="en-AU" baseline="0" dirty="0" smtClean="0"/>
              <a:t> the farmer about what might be causing the disease and possibly treating the sick animals.</a:t>
            </a:r>
          </a:p>
          <a:p>
            <a:endParaRPr lang="en-AU" baseline="0" dirty="0" smtClean="0"/>
          </a:p>
          <a:p>
            <a:r>
              <a:rPr lang="en-AU" baseline="0" dirty="0" smtClean="0"/>
              <a:t>Ask the group to make notes on what they might do in this situation.</a:t>
            </a:r>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1823279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baseline="0" dirty="0" smtClean="0"/>
          </a:p>
          <a:p>
            <a:r>
              <a:rPr lang="en-AU" b="1" baseline="0" dirty="0" smtClean="0"/>
              <a:t>Question 5</a:t>
            </a:r>
          </a:p>
          <a:p>
            <a:endParaRPr lang="en-AU" baseline="0" dirty="0" smtClean="0"/>
          </a:p>
          <a:p>
            <a:r>
              <a:rPr lang="en-AU" baseline="0" dirty="0" smtClean="0"/>
              <a:t>Here are some examples of approaches to treatment of the animals.</a:t>
            </a:r>
          </a:p>
          <a:p>
            <a:endParaRPr lang="en-AU" baseline="0" dirty="0" smtClean="0"/>
          </a:p>
          <a:p>
            <a:r>
              <a:rPr lang="en-AU" baseline="0" dirty="0" smtClean="0"/>
              <a:t>Ask the group to share some of their approaches to treatment.</a:t>
            </a:r>
          </a:p>
        </p:txBody>
      </p:sp>
      <p:sp>
        <p:nvSpPr>
          <p:cNvPr id="4" name="Slide Number Placeholder 3"/>
          <p:cNvSpPr>
            <a:spLocks noGrp="1"/>
          </p:cNvSpPr>
          <p:nvPr>
            <p:ph type="sldNum" sz="quarter" idx="10"/>
          </p:nvPr>
        </p:nvSpPr>
        <p:spPr/>
        <p:txBody>
          <a:bodyPr/>
          <a:lstStyle/>
          <a:p>
            <a:fld id="{28A7CADE-9420-48EF-9FDA-CBD63633A01C}" type="slidenum">
              <a:rPr lang="en-AU" smtClean="0"/>
              <a:t>16</a:t>
            </a:fld>
            <a:endParaRPr lang="en-AU"/>
          </a:p>
        </p:txBody>
      </p:sp>
    </p:spTree>
    <p:extLst>
      <p:ext uri="{BB962C8B-B14F-4D97-AF65-F5344CB8AC3E}">
        <p14:creationId xmlns:p14="http://schemas.microsoft.com/office/powerpoint/2010/main" val="823764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sz="1200" b="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Learnings</a:t>
            </a:r>
            <a:r>
              <a:rPr lang="en-AU" sz="1200" b="1" kern="1200" baseline="0" dirty="0" smtClean="0">
                <a:solidFill>
                  <a:schemeClr val="tx1"/>
                </a:solidFill>
                <a:effectLst/>
                <a:latin typeface="+mn-lt"/>
                <a:ea typeface="+mn-ea"/>
                <a:cs typeface="+mn-cs"/>
              </a:rPr>
              <a:t> from this activity</a:t>
            </a:r>
            <a:endParaRPr lang="en-AU" sz="1200" b="1" kern="1200" dirty="0" smtClean="0">
              <a:solidFill>
                <a:schemeClr val="tx1"/>
              </a:solidFill>
              <a:effectLst/>
              <a:latin typeface="+mn-lt"/>
              <a:ea typeface="+mn-ea"/>
              <a:cs typeface="+mn-cs"/>
            </a:endParaRPr>
          </a:p>
          <a:p>
            <a:endParaRPr lang="en-AU" sz="1200" b="0" kern="1200" dirty="0" smtClean="0">
              <a:solidFill>
                <a:schemeClr val="tx1"/>
              </a:solidFill>
              <a:effectLst/>
              <a:latin typeface="+mn-lt"/>
              <a:ea typeface="+mn-ea"/>
              <a:cs typeface="+mn-cs"/>
            </a:endParaRPr>
          </a:p>
          <a:p>
            <a:r>
              <a:rPr lang="en-AU" sz="1200" b="0" kern="1200" dirty="0" smtClean="0">
                <a:solidFill>
                  <a:schemeClr val="tx1"/>
                </a:solidFill>
                <a:effectLst/>
                <a:latin typeface="+mn-lt"/>
                <a:ea typeface="+mn-ea"/>
                <a:cs typeface="+mn-cs"/>
              </a:rPr>
              <a:t>The main</a:t>
            </a:r>
            <a:r>
              <a:rPr lang="en-AU" sz="1200" b="0" kern="1200" baseline="0" dirty="0" smtClean="0">
                <a:solidFill>
                  <a:schemeClr val="tx1"/>
                </a:solidFill>
                <a:effectLst/>
                <a:latin typeface="+mn-lt"/>
                <a:ea typeface="+mn-ea"/>
                <a:cs typeface="+mn-cs"/>
              </a:rPr>
              <a:t> points this activity was trying to make are:</a:t>
            </a:r>
            <a:endParaRPr lang="en-AU"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b="0" kern="1200" dirty="0" smtClean="0">
                <a:solidFill>
                  <a:schemeClr val="tx1"/>
                </a:solidFill>
                <a:effectLst/>
                <a:latin typeface="+mn-lt"/>
                <a:ea typeface="+mn-ea"/>
                <a:cs typeface="+mn-cs"/>
              </a:rPr>
              <a:t>This </a:t>
            </a:r>
            <a:r>
              <a:rPr lang="en-AU" b="0" dirty="0" smtClean="0"/>
              <a:t>activity</a:t>
            </a:r>
            <a:r>
              <a:rPr lang="en-AU" sz="1200" b="0" kern="1200" dirty="0" smtClean="0">
                <a:solidFill>
                  <a:schemeClr val="tx1"/>
                </a:solidFill>
                <a:effectLst/>
                <a:latin typeface="+mn-lt"/>
                <a:ea typeface="+mn-ea"/>
                <a:cs typeface="+mn-cs"/>
              </a:rPr>
              <a:t> illustrated how</a:t>
            </a:r>
            <a:r>
              <a:rPr lang="en-AU" sz="1200" b="0" kern="1200" baseline="0" dirty="0" smtClean="0">
                <a:solidFill>
                  <a:schemeClr val="tx1"/>
                </a:solidFill>
                <a:effectLst/>
                <a:latin typeface="+mn-lt"/>
                <a:ea typeface="+mn-ea"/>
                <a:cs typeface="+mn-cs"/>
              </a:rPr>
              <a:t> </a:t>
            </a:r>
            <a:r>
              <a:rPr lang="en-AU" sz="1200" b="0" kern="1200" dirty="0" smtClean="0">
                <a:solidFill>
                  <a:schemeClr val="tx1"/>
                </a:solidFill>
                <a:effectLst/>
                <a:latin typeface="+mn-lt"/>
                <a:ea typeface="+mn-ea"/>
                <a:cs typeface="+mn-cs"/>
              </a:rPr>
              <a:t>field epidemiology skills can help</a:t>
            </a:r>
            <a:r>
              <a:rPr lang="en-AU" sz="1200" b="0" kern="1200" baseline="0" dirty="0" smtClean="0">
                <a:solidFill>
                  <a:schemeClr val="tx1"/>
                </a:solidFill>
                <a:effectLst/>
                <a:latin typeface="+mn-lt"/>
                <a:ea typeface="+mn-ea"/>
                <a:cs typeface="+mn-cs"/>
              </a:rPr>
              <a:t> para-veterinarians investigate a disease and use the information to identify causes and give better advice to farmers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It also provided the group with an opportunity to work together and share their comments and views.</a:t>
            </a:r>
          </a:p>
          <a:p>
            <a:pPr marL="171450" indent="-171450">
              <a:buFont typeface="Arial" panose="020B0604020202020204" pitchFamily="34" charset="0"/>
              <a:buChar char="•"/>
            </a:pP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sz="1200" b="0" kern="1200" baseline="0" dirty="0" smtClean="0">
                <a:solidFill>
                  <a:schemeClr val="tx1"/>
                </a:solidFill>
                <a:effectLst/>
                <a:latin typeface="+mn-lt"/>
                <a:ea typeface="+mn-ea"/>
                <a:cs typeface="+mn-cs"/>
              </a:rPr>
              <a:t>Express to the participants that this training course will provide more detail on how they can apply field epidemiology skills to their daily work</a:t>
            </a:r>
          </a:p>
          <a:p>
            <a:endParaRPr lang="en-AU" sz="1200" b="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17</a:t>
            </a:fld>
            <a:endParaRPr lang="en-AU"/>
          </a:p>
        </p:txBody>
      </p:sp>
    </p:spTree>
    <p:extLst>
      <p:ext uri="{BB962C8B-B14F-4D97-AF65-F5344CB8AC3E}">
        <p14:creationId xmlns:p14="http://schemas.microsoft.com/office/powerpoint/2010/main" val="3038793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6: Group activity – shared experience</a:t>
            </a:r>
            <a:endParaRPr lang="en-AU" b="1" dirty="0" smtClean="0"/>
          </a:p>
          <a:p>
            <a:endParaRPr lang="en-AU" baseline="0" dirty="0" smtClean="0"/>
          </a:p>
          <a:p>
            <a:r>
              <a:rPr lang="en-AU" baseline="0" dirty="0" smtClean="0"/>
              <a:t>This activity is asking the group to think about their own personal experience and whether they can think of an example where they may have applied epidemiology thinking to the management of a sick animal.</a:t>
            </a:r>
          </a:p>
          <a:p>
            <a:endParaRPr lang="en-AU" baseline="0" dirty="0" smtClean="0"/>
          </a:p>
          <a:p>
            <a:r>
              <a:rPr lang="en-AU" baseline="0" dirty="0" smtClean="0"/>
              <a:t>Ask the group to spend a couple of minutes thinking about this.</a:t>
            </a:r>
          </a:p>
          <a:p>
            <a:endParaRPr lang="en-AU" baseline="0" dirty="0" smtClean="0"/>
          </a:p>
          <a:p>
            <a:r>
              <a:rPr lang="en-AU" baseline="0" dirty="0" smtClean="0"/>
              <a:t>Then ask if one or two people would like to share their experiences with the group.</a:t>
            </a:r>
          </a:p>
          <a:p>
            <a:endParaRPr lang="en-AU" baseline="0" dirty="0" smtClean="0"/>
          </a:p>
          <a:p>
            <a:r>
              <a:rPr lang="en-AU" baseline="0" dirty="0" smtClean="0"/>
              <a:t>Thank the speakers and make a brief comment about each experience.</a:t>
            </a:r>
          </a:p>
          <a:p>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18</a:t>
            </a:fld>
            <a:endParaRPr lang="en-AU"/>
          </a:p>
        </p:txBody>
      </p:sp>
    </p:spTree>
    <p:extLst>
      <p:ext uri="{BB962C8B-B14F-4D97-AF65-F5344CB8AC3E}">
        <p14:creationId xmlns:p14="http://schemas.microsoft.com/office/powerpoint/2010/main" val="1327570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6: Group activity – shared experience</a:t>
            </a:r>
            <a:endParaRPr lang="en-AU" b="1" dirty="0" smtClean="0"/>
          </a:p>
          <a:p>
            <a:endParaRPr lang="en-AU" baseline="0" dirty="0" smtClean="0"/>
          </a:p>
          <a:p>
            <a:endParaRPr lang="en-AU" baseline="0" dirty="0" smtClean="0"/>
          </a:p>
          <a:p>
            <a:r>
              <a:rPr lang="en-AU" baseline="0" dirty="0" smtClean="0"/>
              <a:t>Here are some other examples where field epidemiology knowledge is being used to provide the best advice to farmers. </a:t>
            </a:r>
          </a:p>
          <a:p>
            <a:endParaRPr lang="en-AU" baseline="0" dirty="0" smtClean="0"/>
          </a:p>
          <a:p>
            <a:r>
              <a:rPr lang="en-AU" baseline="0" dirty="0" smtClean="0"/>
              <a:t>If time allows let the group discuss each point.</a:t>
            </a:r>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19</a:t>
            </a:fld>
            <a:endParaRPr lang="en-AU"/>
          </a:p>
        </p:txBody>
      </p:sp>
    </p:spTree>
    <p:extLst>
      <p:ext uri="{BB962C8B-B14F-4D97-AF65-F5344CB8AC3E}">
        <p14:creationId xmlns:p14="http://schemas.microsoft.com/office/powerpoint/2010/main" val="785694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endParaRPr lang="en-AU" dirty="0" smtClean="0"/>
          </a:p>
          <a:p>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7 – </a:t>
            </a:r>
            <a:r>
              <a:rPr lang="en-AU" b="1" baseline="0" dirty="0" smtClean="0"/>
              <a:t>Summary of session</a:t>
            </a:r>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0" baseline="0" dirty="0" smtClean="0"/>
              <a:t>Ask </a:t>
            </a:r>
            <a:r>
              <a:rPr lang="en-AU" b="0" baseline="0" dirty="0" smtClean="0"/>
              <a:t>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20</a:t>
            </a:fld>
            <a:endParaRPr lang="en-AU"/>
          </a:p>
        </p:txBody>
      </p:sp>
    </p:spTree>
    <p:extLst>
      <p:ext uri="{BB962C8B-B14F-4D97-AF65-F5344CB8AC3E}">
        <p14:creationId xmlns:p14="http://schemas.microsoft.com/office/powerpoint/2010/main" val="12773641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smtClean="0"/>
              <a:t>Step</a:t>
            </a:r>
            <a:r>
              <a:rPr lang="en-AU" b="1" baseline="0" smtClean="0"/>
              <a:t> </a:t>
            </a:r>
            <a:r>
              <a:rPr lang="en-AU" b="1" baseline="0" smtClean="0"/>
              <a:t>7: </a:t>
            </a:r>
            <a:r>
              <a:rPr lang="en-AU" b="1" baseline="0" dirty="0" smtClean="0"/>
              <a:t>Summary of session</a:t>
            </a:r>
            <a:endParaRPr lang="en-AU" b="1" dirty="0" smtClean="0"/>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endParaRPr lang="en-AU" baseline="0" dirty="0" smtClean="0"/>
          </a:p>
          <a:p>
            <a:endParaRPr lang="en-AU" baseline="0" dirty="0" smtClean="0"/>
          </a:p>
          <a:p>
            <a:endParaRPr lang="en-AU" baseline="0" dirty="0" smtClean="0"/>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21</a:t>
            </a:fld>
            <a:endParaRPr lang="en-AU"/>
          </a:p>
        </p:txBody>
      </p:sp>
    </p:spTree>
    <p:extLst>
      <p:ext uri="{BB962C8B-B14F-4D97-AF65-F5344CB8AC3E}">
        <p14:creationId xmlns:p14="http://schemas.microsoft.com/office/powerpoint/2010/main" val="3457011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Introduce what</a:t>
            </a:r>
            <a:r>
              <a:rPr lang="en-AU" sz="1200" kern="1200" baseline="0" dirty="0" smtClean="0">
                <a:solidFill>
                  <a:schemeClr val="tx1"/>
                </a:solidFill>
                <a:effectLst/>
                <a:latin typeface="+mn-lt"/>
                <a:ea typeface="+mn-ea"/>
                <a:cs typeface="+mn-cs"/>
              </a:rPr>
              <a:t> is going to be presented and discussed during this session</a:t>
            </a:r>
          </a:p>
          <a:p>
            <a:endParaRPr lang="en-AU" sz="1200" kern="1200" dirty="0" smtClean="0">
              <a:solidFill>
                <a:schemeClr val="tx1"/>
              </a:solidFill>
              <a:effectLst/>
              <a:latin typeface="+mn-lt"/>
              <a:ea typeface="+mn-ea"/>
              <a:cs typeface="+mn-cs"/>
            </a:endParaRP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2: Curiosity raising activity</a:t>
            </a:r>
            <a:endParaRPr lang="en-AU" b="1" dirty="0" smtClean="0"/>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d</a:t>
            </a:r>
            <a:r>
              <a:rPr lang="en-AU" dirty="0" smtClean="0"/>
              <a:t>raw a picture that represents your own view of the relationship between farmers, para-vet, vet, </a:t>
            </a:r>
            <a:r>
              <a:rPr lang="en-AU" dirty="0" err="1" smtClean="0"/>
              <a:t>kepala</a:t>
            </a:r>
            <a:r>
              <a:rPr lang="en-AU" dirty="0" smtClean="0"/>
              <a:t> </a:t>
            </a:r>
            <a:r>
              <a:rPr lang="en-AU" dirty="0" err="1" smtClean="0"/>
              <a:t>dinas</a:t>
            </a:r>
            <a:r>
              <a:rPr lang="en-AU" dirty="0" smtClean="0"/>
              <a:t>, lab and </a:t>
            </a:r>
            <a:r>
              <a:rPr lang="en-AU" dirty="0" err="1" smtClean="0"/>
              <a:t>pusat</a:t>
            </a:r>
            <a:endParaRPr lang="en-AU"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some of the participants</a:t>
            </a:r>
            <a:r>
              <a:rPr lang="en-AU" sz="1200" kern="1200" baseline="0" dirty="0" smtClean="0">
                <a:solidFill>
                  <a:schemeClr val="tx1"/>
                </a:solidFill>
                <a:effectLst/>
                <a:latin typeface="+mn-lt"/>
                <a:ea typeface="+mn-ea"/>
                <a:cs typeface="+mn-cs"/>
              </a:rPr>
              <a:t> to show and explain their drawings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If possible have a short group discussion about some of the drawings and if other people agree with what is presented</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0" baseline="0" dirty="0" smtClean="0"/>
              <a:t>Show video or recorded PowerPoint</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4: Discuss content of recorded PowerPoint file</a:t>
            </a:r>
            <a:endParaRPr lang="en-AU" b="1" dirty="0" smtClean="0"/>
          </a:p>
          <a:p>
            <a:endParaRPr lang="en-AU" baseline="0" dirty="0" smtClean="0"/>
          </a:p>
          <a:p>
            <a:r>
              <a:rPr lang="en-AU" baseline="0" dirty="0" smtClean="0"/>
              <a:t>Facilitator to stress the following points</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Para-vets are doing great work</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provide services to farmers in all sorts of weather and in difficult conditions </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Farmers depend on para-vets</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Para-vets</a:t>
            </a:r>
            <a:r>
              <a:rPr lang="en-AU" sz="1200" kern="1200" baseline="0" dirty="0" smtClean="0">
                <a:solidFill>
                  <a:schemeClr val="tx1"/>
                </a:solidFill>
                <a:effectLst/>
                <a:latin typeface="+mn-lt"/>
                <a:ea typeface="+mn-ea"/>
                <a:cs typeface="+mn-cs"/>
              </a:rPr>
              <a:t> help to detect priority diseases and are important for disease control programs</a:t>
            </a:r>
          </a:p>
          <a:p>
            <a:pPr marL="628650" lvl="1" indent="-171450">
              <a:buFont typeface="Arial" panose="020B0604020202020204" pitchFamily="34" charset="0"/>
              <a:buChar char="•"/>
            </a:pPr>
            <a:r>
              <a:rPr lang="en-AU" sz="1200" kern="1200" baseline="0" dirty="0" smtClean="0">
                <a:solidFill>
                  <a:schemeClr val="tx1"/>
                </a:solidFill>
                <a:effectLst/>
                <a:latin typeface="+mn-lt"/>
                <a:ea typeface="+mn-ea"/>
                <a:cs typeface="+mn-cs"/>
              </a:rPr>
              <a:t>Para-vets collect data for </a:t>
            </a:r>
            <a:r>
              <a:rPr lang="en-AU" sz="1200" kern="1200" baseline="0" dirty="0" err="1" smtClean="0">
                <a:solidFill>
                  <a:schemeClr val="tx1"/>
                </a:solidFill>
                <a:effectLst/>
                <a:latin typeface="+mn-lt"/>
                <a:ea typeface="+mn-ea"/>
                <a:cs typeface="+mn-cs"/>
              </a:rPr>
              <a:t>iSIKHNAS</a:t>
            </a:r>
            <a:r>
              <a:rPr lang="en-AU" sz="1200" kern="1200" baseline="0" dirty="0" smtClean="0">
                <a:solidFill>
                  <a:schemeClr val="tx1"/>
                </a:solidFill>
                <a:effectLst/>
                <a:latin typeface="+mn-lt"/>
                <a:ea typeface="+mn-ea"/>
                <a:cs typeface="+mn-cs"/>
              </a:rPr>
              <a:t> which helps underpin animal health systems for the district, province and country</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Without para-vets there would be no </a:t>
            </a:r>
            <a:r>
              <a:rPr lang="en-AU" sz="1200" kern="1200" dirty="0" err="1" smtClean="0">
                <a:solidFill>
                  <a:schemeClr val="tx1"/>
                </a:solidFill>
                <a:effectLst/>
                <a:latin typeface="+mn-lt"/>
                <a:ea typeface="+mn-ea"/>
                <a:cs typeface="+mn-cs"/>
              </a:rPr>
              <a:t>iSIKHNAS</a:t>
            </a:r>
            <a:r>
              <a:rPr lang="en-AU" sz="1200" kern="1200" dirty="0" smtClean="0">
                <a:solidFill>
                  <a:schemeClr val="tx1"/>
                </a:solidFill>
                <a:effectLst/>
                <a:latin typeface="+mn-lt"/>
                <a:ea typeface="+mn-ea"/>
                <a:cs typeface="+mn-cs"/>
              </a:rPr>
              <a: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So… in any diagram or picture to show where para-vets fit into the system they should be shown as central, the active reporters of disease, the source of all information that decision makers have to rely on.</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457199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pPr marL="0" indent="0">
              <a:buNone/>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The </a:t>
            </a:r>
            <a:r>
              <a:rPr lang="en-AU" b="0" dirty="0" smtClean="0"/>
              <a:t>activity</a:t>
            </a:r>
            <a:r>
              <a:rPr lang="en-AU" baseline="0" dirty="0" smtClean="0"/>
              <a:t> is intended to get the participants to start looking at patterns of disease and using the patterns to think “outside the box”. Meaning to think about more than the individual sick animals and to look at patterns in groups of animals (populations) to help determine the cause and possible control strategies to prevent disease.</a:t>
            </a:r>
            <a:endParaRPr lang="en-AU" dirty="0" smtClean="0"/>
          </a:p>
          <a:p>
            <a:pPr marL="0" indent="0">
              <a:buNone/>
            </a:pPr>
            <a:endParaRPr lang="en-AU" dirty="0" smtClean="0"/>
          </a:p>
          <a:p>
            <a:pPr marL="0" indent="0">
              <a:buNone/>
            </a:pPr>
            <a:r>
              <a:rPr lang="en-AU" dirty="0" smtClean="0"/>
              <a:t>The main information you</a:t>
            </a:r>
            <a:r>
              <a:rPr lang="en-AU" baseline="0" dirty="0" smtClean="0"/>
              <a:t> will need to get across to the participants is:</a:t>
            </a:r>
          </a:p>
          <a:p>
            <a:pPr marL="628650" lvl="1" indent="-171450">
              <a:buFont typeface="Arial" panose="020B0604020202020204" pitchFamily="34" charset="0"/>
              <a:buChar char="•"/>
            </a:pPr>
            <a:r>
              <a:rPr lang="fr-FR" dirty="0" smtClean="0"/>
              <a:t>The </a:t>
            </a:r>
            <a:r>
              <a:rPr lang="fr-FR" dirty="0" err="1" smtClean="0"/>
              <a:t>timeline</a:t>
            </a:r>
            <a:r>
              <a:rPr lang="fr-FR" dirty="0" smtClean="0"/>
              <a:t> </a:t>
            </a:r>
            <a:r>
              <a:rPr lang="fr-FR" dirty="0" err="1" smtClean="0"/>
              <a:t>is</a:t>
            </a:r>
            <a:r>
              <a:rPr lang="fr-FR" dirty="0" smtClean="0"/>
              <a:t> </a:t>
            </a:r>
            <a:r>
              <a:rPr lang="fr-FR" dirty="0" err="1" smtClean="0"/>
              <a:t>shown</a:t>
            </a:r>
            <a:r>
              <a:rPr lang="fr-FR" dirty="0" smtClean="0"/>
              <a:t> </a:t>
            </a:r>
            <a:r>
              <a:rPr lang="fr-FR" dirty="0" err="1" smtClean="0"/>
              <a:t>along</a:t>
            </a:r>
            <a:r>
              <a:rPr lang="fr-FR" dirty="0" smtClean="0"/>
              <a:t> the line in the center, </a:t>
            </a:r>
            <a:r>
              <a:rPr lang="fr-FR" dirty="0" err="1" smtClean="0"/>
              <a:t>it</a:t>
            </a:r>
            <a:r>
              <a:rPr lang="fr-FR" dirty="0" smtClean="0"/>
              <a:t> </a:t>
            </a:r>
            <a:r>
              <a:rPr lang="fr-FR" dirty="0" err="1" smtClean="0"/>
              <a:t>runs</a:t>
            </a:r>
            <a:r>
              <a:rPr lang="fr-FR" dirty="0" smtClean="0"/>
              <a:t> over 5 </a:t>
            </a:r>
            <a:r>
              <a:rPr lang="fr-FR" dirty="0" err="1" smtClean="0"/>
              <a:t>weeks</a:t>
            </a:r>
            <a:endParaRPr lang="fr-FR" dirty="0" smtClean="0"/>
          </a:p>
          <a:p>
            <a:pPr marL="628650" lvl="1" indent="-171450">
              <a:buFont typeface="Arial" panose="020B0604020202020204" pitchFamily="34" charset="0"/>
              <a:buChar char="•"/>
            </a:pPr>
            <a:r>
              <a:rPr lang="fr-FR" dirty="0" smtClean="0"/>
              <a:t>The triangles</a:t>
            </a:r>
            <a:r>
              <a:rPr lang="fr-FR" baseline="0" dirty="0" smtClean="0"/>
              <a:t> show the </a:t>
            </a:r>
            <a:r>
              <a:rPr lang="fr-FR" baseline="0" dirty="0" err="1" smtClean="0"/>
              <a:t>number</a:t>
            </a:r>
            <a:r>
              <a:rPr lang="fr-FR" baseline="0" dirty="0" smtClean="0"/>
              <a:t> of cows </a:t>
            </a:r>
            <a:r>
              <a:rPr lang="fr-FR" baseline="0" dirty="0" err="1" smtClean="0"/>
              <a:t>with</a:t>
            </a:r>
            <a:r>
              <a:rPr lang="fr-FR" baseline="0" dirty="0" smtClean="0"/>
              <a:t> diarrhoea in </a:t>
            </a:r>
            <a:r>
              <a:rPr lang="fr-FR" baseline="0" dirty="0" err="1" smtClean="0"/>
              <a:t>each</a:t>
            </a:r>
            <a:r>
              <a:rPr lang="fr-FR" baseline="0" dirty="0" smtClean="0"/>
              <a:t> of </a:t>
            </a:r>
            <a:r>
              <a:rPr lang="fr-FR" baseline="0" dirty="0" err="1" smtClean="0"/>
              <a:t>two</a:t>
            </a:r>
            <a:r>
              <a:rPr lang="fr-FR" baseline="0" dirty="0" smtClean="0"/>
              <a:t> villages </a:t>
            </a:r>
            <a:r>
              <a:rPr lang="fr-FR" baseline="0" dirty="0" err="1" smtClean="0"/>
              <a:t>with</a:t>
            </a:r>
            <a:r>
              <a:rPr lang="fr-FR" baseline="0" dirty="0" smtClean="0"/>
              <a:t> observations </a:t>
            </a:r>
            <a:r>
              <a:rPr lang="fr-FR" baseline="0" dirty="0" err="1" smtClean="0"/>
              <a:t>collected</a:t>
            </a:r>
            <a:r>
              <a:rPr lang="fr-FR" baseline="0" dirty="0" smtClean="0"/>
              <a:t> </a:t>
            </a:r>
            <a:r>
              <a:rPr lang="fr-FR" baseline="0" dirty="0" err="1" smtClean="0"/>
              <a:t>every</a:t>
            </a:r>
            <a:r>
              <a:rPr lang="fr-FR" baseline="0" dirty="0" smtClean="0"/>
              <a:t> </a:t>
            </a:r>
            <a:r>
              <a:rPr lang="fr-FR" baseline="0" dirty="0" err="1" smtClean="0"/>
              <a:t>week</a:t>
            </a:r>
            <a:r>
              <a:rPr lang="fr-FR" baseline="0" dirty="0" smtClean="0"/>
              <a:t> for five </a:t>
            </a:r>
            <a:r>
              <a:rPr lang="fr-FR" baseline="0" dirty="0" err="1" smtClean="0"/>
              <a:t>weeks</a:t>
            </a:r>
            <a:endParaRPr lang="fr-FR" baseline="0" dirty="0" smtClean="0"/>
          </a:p>
          <a:p>
            <a:pPr marL="0" indent="0">
              <a:buNone/>
            </a:pPr>
            <a:endParaRPr lang="fr-FR" baseline="0" dirty="0" smtClean="0"/>
          </a:p>
          <a:p>
            <a:pPr marL="0" indent="0">
              <a:buNone/>
            </a:pPr>
            <a:r>
              <a:rPr lang="fr-FR" baseline="0" dirty="0" err="1" smtClean="0"/>
              <a:t>Explain</a:t>
            </a:r>
            <a:r>
              <a:rPr lang="fr-FR" baseline="0" dirty="0" smtClean="0"/>
              <a:t> to the </a:t>
            </a:r>
            <a:r>
              <a:rPr lang="fr-FR" baseline="0" dirty="0" err="1" smtClean="0"/>
              <a:t>particpant</a:t>
            </a:r>
            <a:r>
              <a:rPr lang="fr-FR" baseline="0" dirty="0" smtClean="0"/>
              <a:t> </a:t>
            </a:r>
            <a:r>
              <a:rPr lang="fr-FR" baseline="0" dirty="0" err="1" smtClean="0"/>
              <a:t>there</a:t>
            </a:r>
            <a:r>
              <a:rPr lang="fr-FR" baseline="0" dirty="0" smtClean="0"/>
              <a:t> </a:t>
            </a:r>
            <a:r>
              <a:rPr lang="fr-FR" baseline="0" dirty="0" err="1" smtClean="0"/>
              <a:t>will</a:t>
            </a:r>
            <a:r>
              <a:rPr lang="fr-FR" baseline="0" dirty="0" smtClean="0"/>
              <a:t> </a:t>
            </a:r>
            <a:r>
              <a:rPr lang="fr-FR" baseline="0" dirty="0" err="1" smtClean="0"/>
              <a:t>be</a:t>
            </a:r>
            <a:r>
              <a:rPr lang="fr-FR" baseline="0" dirty="0" smtClean="0"/>
              <a:t> </a:t>
            </a:r>
            <a:r>
              <a:rPr lang="fr-FR" baseline="0" dirty="0" err="1" smtClean="0"/>
              <a:t>some</a:t>
            </a:r>
            <a:r>
              <a:rPr lang="fr-FR" baseline="0" dirty="0" smtClean="0"/>
              <a:t> questions and </a:t>
            </a:r>
            <a:r>
              <a:rPr lang="fr-FR" baseline="0" dirty="0" err="1" smtClean="0"/>
              <a:t>tehy</a:t>
            </a:r>
            <a:r>
              <a:rPr lang="fr-FR" baseline="0" dirty="0" smtClean="0"/>
              <a:t> are to </a:t>
            </a:r>
            <a:r>
              <a:rPr lang="fr-FR" baseline="0" dirty="0" err="1" smtClean="0"/>
              <a:t>write</a:t>
            </a:r>
            <a:r>
              <a:rPr lang="fr-FR" baseline="0" dirty="0" smtClean="0"/>
              <a:t> </a:t>
            </a:r>
            <a:r>
              <a:rPr lang="fr-FR" baseline="0" dirty="0" err="1" smtClean="0"/>
              <a:t>their</a:t>
            </a:r>
            <a:r>
              <a:rPr lang="fr-FR" baseline="0" dirty="0" smtClean="0"/>
              <a:t> </a:t>
            </a:r>
            <a:r>
              <a:rPr lang="fr-FR" baseline="0" dirty="0" err="1" smtClean="0"/>
              <a:t>answers</a:t>
            </a:r>
            <a:r>
              <a:rPr lang="fr-FR" baseline="0" dirty="0" smtClean="0"/>
              <a:t> on note </a:t>
            </a:r>
            <a:r>
              <a:rPr lang="fr-FR" baseline="0" dirty="0" err="1" smtClean="0"/>
              <a:t>paper</a:t>
            </a:r>
            <a:r>
              <a:rPr lang="fr-FR" baseline="0" dirty="0" smtClean="0"/>
              <a:t>.</a:t>
            </a:r>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2219610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pPr marL="0" indent="0">
              <a:buNone/>
            </a:pPr>
            <a:endParaRPr lang="en-AU" dirty="0" smtClean="0"/>
          </a:p>
          <a:p>
            <a:pPr marL="0" indent="0">
              <a:buNone/>
            </a:pPr>
            <a:r>
              <a:rPr lang="en-AU" b="1" dirty="0" smtClean="0"/>
              <a:t>Question 1</a:t>
            </a:r>
          </a:p>
          <a:p>
            <a:pPr marL="0" indent="0">
              <a:buNone/>
            </a:pPr>
            <a:endParaRPr lang="en-AU" b="1" dirty="0" smtClean="0"/>
          </a:p>
          <a:p>
            <a:pPr marL="0" indent="0">
              <a:buNone/>
            </a:pPr>
            <a:r>
              <a:rPr lang="en-AU" dirty="0" smtClean="0"/>
              <a:t>Ask participants</a:t>
            </a:r>
            <a:r>
              <a:rPr lang="en-AU" baseline="0" dirty="0" smtClean="0"/>
              <a:t> to answer question 1 and let you know when they have all finished</a:t>
            </a:r>
            <a:endParaRPr lang="fr-FR"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261194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Facilitator notes</a:t>
            </a:r>
          </a:p>
          <a:p>
            <a:r>
              <a:rPr lang="en-AU" b="1" dirty="0" smtClean="0"/>
              <a:t>Step</a:t>
            </a:r>
            <a:r>
              <a:rPr lang="en-AU" b="1" baseline="0" dirty="0" smtClean="0"/>
              <a:t> 5: Group activity – patterns of disease</a:t>
            </a:r>
            <a:endParaRPr lang="en-AU" b="1" dirty="0" smtClean="0"/>
          </a:p>
          <a:p>
            <a:endParaRPr lang="en-AU" sz="1200" b="1"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Question 1</a:t>
            </a:r>
          </a:p>
          <a:p>
            <a:endParaRPr lang="en-AU" sz="1200" b="0" kern="1200" dirty="0" smtClean="0">
              <a:solidFill>
                <a:schemeClr val="tx1"/>
              </a:solidFill>
              <a:effectLst/>
              <a:latin typeface="+mn-lt"/>
              <a:ea typeface="+mn-ea"/>
              <a:cs typeface="+mn-cs"/>
            </a:endParaRPr>
          </a:p>
          <a:p>
            <a:r>
              <a:rPr lang="en-AU" sz="1200" b="0" kern="1200" dirty="0" smtClean="0">
                <a:solidFill>
                  <a:schemeClr val="tx1"/>
                </a:solidFill>
                <a:effectLst/>
                <a:latin typeface="+mn-lt"/>
                <a:ea typeface="+mn-ea"/>
                <a:cs typeface="+mn-cs"/>
              </a:rPr>
              <a:t>Ask</a:t>
            </a:r>
            <a:r>
              <a:rPr lang="en-AU" sz="1200" b="0" kern="1200" baseline="0" dirty="0" smtClean="0">
                <a:solidFill>
                  <a:schemeClr val="tx1"/>
                </a:solidFill>
                <a:effectLst/>
                <a:latin typeface="+mn-lt"/>
                <a:ea typeface="+mn-ea"/>
                <a:cs typeface="+mn-cs"/>
              </a:rPr>
              <a:t> a few participants what their answer to Question 1 is. There may be some discussion about their answer. </a:t>
            </a:r>
          </a:p>
          <a:p>
            <a:endParaRPr lang="en-AU" sz="1200" b="0" kern="1200" baseline="0" dirty="0" smtClean="0">
              <a:solidFill>
                <a:schemeClr val="tx1"/>
              </a:solidFill>
              <a:effectLst/>
              <a:latin typeface="+mn-lt"/>
              <a:ea typeface="+mn-ea"/>
              <a:cs typeface="+mn-cs"/>
            </a:endParaRPr>
          </a:p>
          <a:p>
            <a:r>
              <a:rPr lang="en-AU" sz="1200" b="0" kern="1200" baseline="0" dirty="0" smtClean="0">
                <a:solidFill>
                  <a:schemeClr val="tx1"/>
                </a:solidFill>
                <a:effectLst/>
                <a:latin typeface="+mn-lt"/>
                <a:ea typeface="+mn-ea"/>
                <a:cs typeface="+mn-cs"/>
              </a:rPr>
              <a:t>Work through the answer and use the answer given here is the participants need and to summarise the complete answer.  </a:t>
            </a:r>
          </a:p>
          <a:p>
            <a:endParaRPr lang="en-AU" sz="1200" b="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Answer to Question 1:</a:t>
            </a:r>
            <a:r>
              <a:rPr lang="en-AU"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Village 1 has fewer sick cows and the number of sick cows does not change over time. The amount of disease is low level and constant and may be described as endemic.</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Village 2 has a sudden and significant rise in the disease with slow reduction in the number of sick cows over the following weeks. The sudden appearance of more cases than expected is often called an epidemic.</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As</a:t>
            </a:r>
            <a:r>
              <a:rPr lang="en-AU" sz="1200" kern="1200" baseline="0" dirty="0" smtClean="0">
                <a:solidFill>
                  <a:schemeClr val="tx1"/>
                </a:solidFill>
                <a:effectLst/>
                <a:latin typeface="+mn-lt"/>
                <a:ea typeface="+mn-ea"/>
                <a:cs typeface="+mn-cs"/>
              </a:rPr>
              <a:t> concluding remarks to this question explain to the participants:</a:t>
            </a: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Already, you are using an epidemiological approach to help you understand the PATTERN of the disease problem.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Instead of just looking at individual animals and treating them one by one you are looking at the pattern of the problem and using this information to help you help the animals more effectively.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Looking at patterns in populations of animals is what epidemiology is all about.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This was an example of patterns in time (5 weeks) and space (2 villages).</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3638040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2/27/2014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smtClean="0"/>
              <a:t>Session 2 – Overview of Epidemiology</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486612" y="697731"/>
            <a:ext cx="4493119" cy="1560125"/>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graphicFrame>
        <p:nvGraphicFramePr>
          <p:cNvPr id="96" name="Chart 95"/>
          <p:cNvGraphicFramePr>
            <a:graphicFrameLocks/>
          </p:cNvGraphicFramePr>
          <p:nvPr>
            <p:extLst>
              <p:ext uri="{D42A27DB-BD31-4B8C-83A1-F6EECF244321}">
                <p14:modId xmlns:p14="http://schemas.microsoft.com/office/powerpoint/2010/main" val="2121461098"/>
              </p:ext>
            </p:extLst>
          </p:nvPr>
        </p:nvGraphicFramePr>
        <p:xfrm>
          <a:off x="91622" y="2514356"/>
          <a:ext cx="6449319" cy="415168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592965" y="2261545"/>
            <a:ext cx="3551035" cy="707886"/>
          </a:xfrm>
          <a:prstGeom prst="rect">
            <a:avLst/>
          </a:prstGeom>
          <a:noFill/>
        </p:spPr>
        <p:txBody>
          <a:bodyPr wrap="square" rtlCol="0">
            <a:spAutoFit/>
          </a:bodyPr>
          <a:lstStyle/>
          <a:p>
            <a:r>
              <a:rPr lang="en-AU" sz="2000" b="1" dirty="0" smtClean="0"/>
              <a:t>Question 2</a:t>
            </a:r>
            <a:r>
              <a:rPr lang="en-AU" sz="2000" dirty="0" smtClean="0"/>
              <a:t>: Does this chart say the same thing as the picture?</a:t>
            </a:r>
            <a:endParaRPr lang="en-AU" sz="2000" dirty="0"/>
          </a:p>
        </p:txBody>
      </p:sp>
    </p:spTree>
    <p:extLst>
      <p:ext uri="{BB962C8B-B14F-4D97-AF65-F5344CB8AC3E}">
        <p14:creationId xmlns:p14="http://schemas.microsoft.com/office/powerpoint/2010/main" val="43326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2918869" y="845787"/>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
        <p:nvSpPr>
          <p:cNvPr id="6" name="TextBox 5"/>
          <p:cNvSpPr txBox="1"/>
          <p:nvPr/>
        </p:nvSpPr>
        <p:spPr>
          <a:xfrm>
            <a:off x="221567" y="3932142"/>
            <a:ext cx="8315266" cy="646331"/>
          </a:xfrm>
          <a:prstGeom prst="rect">
            <a:avLst/>
          </a:prstGeom>
          <a:noFill/>
        </p:spPr>
        <p:txBody>
          <a:bodyPr wrap="square" rtlCol="0">
            <a:spAutoFit/>
          </a:bodyPr>
          <a:lstStyle/>
          <a:p>
            <a:r>
              <a:rPr lang="en-AU" b="1" dirty="0" smtClean="0"/>
              <a:t>Question 3: </a:t>
            </a:r>
            <a:r>
              <a:rPr lang="en-AU" dirty="0" smtClean="0"/>
              <a:t>Identify 1 </a:t>
            </a:r>
            <a:r>
              <a:rPr lang="en-AU" dirty="0"/>
              <a:t>or </a:t>
            </a:r>
            <a:r>
              <a:rPr lang="en-AU" dirty="0" smtClean="0"/>
              <a:t>2 diseases </a:t>
            </a:r>
            <a:r>
              <a:rPr lang="en-AU" dirty="0"/>
              <a:t>for each of the </a:t>
            </a:r>
            <a:r>
              <a:rPr lang="en-AU" dirty="0" smtClean="0"/>
              <a:t>villages that could produce this pattern in this picture. Remember the triangles represent diarrhoea in cows.</a:t>
            </a:r>
            <a:endParaRPr lang="en-AU" dirty="0"/>
          </a:p>
        </p:txBody>
      </p:sp>
    </p:spTree>
    <p:extLst>
      <p:ext uri="{BB962C8B-B14F-4D97-AF65-F5344CB8AC3E}">
        <p14:creationId xmlns:p14="http://schemas.microsoft.com/office/powerpoint/2010/main" val="54889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3733355" y="845787"/>
            <a:ext cx="5269681" cy="2152712"/>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
        <p:nvSpPr>
          <p:cNvPr id="6" name="TextBox 5"/>
          <p:cNvSpPr txBox="1"/>
          <p:nvPr/>
        </p:nvSpPr>
        <p:spPr>
          <a:xfrm>
            <a:off x="350926" y="3421772"/>
            <a:ext cx="8433912" cy="2862322"/>
          </a:xfrm>
          <a:prstGeom prst="rect">
            <a:avLst/>
          </a:prstGeom>
          <a:noFill/>
        </p:spPr>
        <p:txBody>
          <a:bodyPr wrap="none" rtlCol="0">
            <a:spAutoFit/>
          </a:bodyPr>
          <a:lstStyle/>
          <a:p>
            <a:r>
              <a:rPr lang="en-AU" b="1" dirty="0" smtClean="0"/>
              <a:t>Question 3: </a:t>
            </a:r>
            <a:r>
              <a:rPr lang="en-AU" dirty="0" smtClean="0"/>
              <a:t>Write down some possible diseases (causes) that could produce the pattern</a:t>
            </a:r>
          </a:p>
          <a:p>
            <a:r>
              <a:rPr lang="en-AU" dirty="0" smtClean="0"/>
              <a:t>In this picture – diarrhoea in cows.</a:t>
            </a:r>
          </a:p>
          <a:p>
            <a:endParaRPr lang="en-AU" dirty="0"/>
          </a:p>
          <a:p>
            <a:r>
              <a:rPr lang="en-AU" dirty="0" smtClean="0"/>
              <a:t>Some examples of diseases that can cause these patterns</a:t>
            </a:r>
          </a:p>
          <a:p>
            <a:endParaRPr lang="en-AU" dirty="0"/>
          </a:p>
          <a:p>
            <a:endParaRPr lang="en-AU" dirty="0" smtClean="0"/>
          </a:p>
          <a:p>
            <a:pPr marL="285750" indent="-285750">
              <a:buFont typeface="Arial" panose="020B0604020202020204" pitchFamily="34" charset="0"/>
              <a:buChar char="•"/>
            </a:pPr>
            <a:r>
              <a:rPr lang="en-AU" dirty="0" smtClean="0"/>
              <a:t>Village 1:    worms, bovine johns disease</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smtClean="0"/>
              <a:t>Village 2:  	poisoning,  sudden changes in diet,  bovine virus diarrhoea virus (BVDV),  </a:t>
            </a:r>
          </a:p>
          <a:p>
            <a:r>
              <a:rPr lang="en-AU" dirty="0"/>
              <a:t>	</a:t>
            </a:r>
            <a:r>
              <a:rPr lang="en-AU" dirty="0" smtClean="0"/>
              <a:t>		salmonellosis</a:t>
            </a:r>
            <a:endParaRPr lang="en-AU" dirty="0"/>
          </a:p>
        </p:txBody>
      </p:sp>
    </p:spTree>
    <p:extLst>
      <p:ext uri="{BB962C8B-B14F-4D97-AF65-F5344CB8AC3E}">
        <p14:creationId xmlns:p14="http://schemas.microsoft.com/office/powerpoint/2010/main" val="3505362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Group </a:t>
            </a:r>
            <a:r>
              <a:rPr lang="en-AU" b="1" dirty="0"/>
              <a:t>activity : </a:t>
            </a:r>
            <a:r>
              <a:rPr lang="en-AU" b="1" dirty="0" smtClean="0"/>
              <a:t>patterns of disease</a:t>
            </a:r>
            <a:endParaRPr lang="en-AU" b="1" dirty="0"/>
          </a:p>
        </p:txBody>
      </p:sp>
      <p:sp>
        <p:nvSpPr>
          <p:cNvPr id="3" name="TextBox 2"/>
          <p:cNvSpPr txBox="1"/>
          <p:nvPr/>
        </p:nvSpPr>
        <p:spPr>
          <a:xfrm>
            <a:off x="350926" y="1268760"/>
            <a:ext cx="8091959" cy="1754326"/>
          </a:xfrm>
          <a:prstGeom prst="rect">
            <a:avLst/>
          </a:prstGeom>
          <a:noFill/>
        </p:spPr>
        <p:txBody>
          <a:bodyPr wrap="none" rtlCol="0">
            <a:spAutoFit/>
          </a:bodyPr>
          <a:lstStyle/>
          <a:p>
            <a:r>
              <a:rPr lang="en-AU" b="1" dirty="0" smtClean="0"/>
              <a:t>Question 4: </a:t>
            </a:r>
            <a:r>
              <a:rPr lang="en-AU" dirty="0" smtClean="0"/>
              <a:t>What can you as a para-vet do to determine what disease is most likely?</a:t>
            </a:r>
          </a:p>
          <a:p>
            <a:endParaRPr lang="en-AU" dirty="0"/>
          </a:p>
          <a:p>
            <a:r>
              <a:rPr lang="en-AU" dirty="0" smtClean="0"/>
              <a:t>Make notes on what activities you might do during a disease investigation.</a:t>
            </a:r>
          </a:p>
          <a:p>
            <a:endParaRPr lang="en-AU" dirty="0"/>
          </a:p>
          <a:p>
            <a:endParaRPr lang="en-AU" dirty="0" smtClean="0"/>
          </a:p>
          <a:p>
            <a:endParaRPr lang="en-AU" dirty="0" smtClean="0"/>
          </a:p>
        </p:txBody>
      </p:sp>
    </p:spTree>
    <p:extLst>
      <p:ext uri="{BB962C8B-B14F-4D97-AF65-F5344CB8AC3E}">
        <p14:creationId xmlns:p14="http://schemas.microsoft.com/office/powerpoint/2010/main" val="427645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Group </a:t>
            </a:r>
            <a:r>
              <a:rPr lang="en-AU" b="1" dirty="0"/>
              <a:t>activity : </a:t>
            </a:r>
            <a:r>
              <a:rPr lang="en-AU" b="1" dirty="0" smtClean="0"/>
              <a:t>patterns of disease</a:t>
            </a:r>
            <a:endParaRPr lang="en-AU" b="1" dirty="0"/>
          </a:p>
        </p:txBody>
      </p:sp>
      <p:sp>
        <p:nvSpPr>
          <p:cNvPr id="3" name="TextBox 2"/>
          <p:cNvSpPr txBox="1"/>
          <p:nvPr/>
        </p:nvSpPr>
        <p:spPr>
          <a:xfrm>
            <a:off x="350926" y="1268760"/>
            <a:ext cx="8091959" cy="1754326"/>
          </a:xfrm>
          <a:prstGeom prst="rect">
            <a:avLst/>
          </a:prstGeom>
          <a:noFill/>
        </p:spPr>
        <p:txBody>
          <a:bodyPr wrap="none" rtlCol="0">
            <a:spAutoFit/>
          </a:bodyPr>
          <a:lstStyle/>
          <a:p>
            <a:r>
              <a:rPr lang="en-AU" b="1" dirty="0" smtClean="0"/>
              <a:t>Question 4: </a:t>
            </a:r>
            <a:r>
              <a:rPr lang="en-AU" dirty="0" smtClean="0"/>
              <a:t>What can you as a para-vet do to determine what disease is most likely?</a:t>
            </a:r>
          </a:p>
          <a:p>
            <a:endParaRPr lang="en-AU" dirty="0"/>
          </a:p>
          <a:p>
            <a:r>
              <a:rPr lang="en-AU" dirty="0" smtClean="0"/>
              <a:t>Make notes on what activities you might do during a disease investigation.</a:t>
            </a:r>
          </a:p>
          <a:p>
            <a:endParaRPr lang="en-AU" dirty="0"/>
          </a:p>
          <a:p>
            <a:endParaRPr lang="en-AU" dirty="0" smtClean="0"/>
          </a:p>
          <a:p>
            <a:endParaRPr lang="en-AU" dirty="0" smtClean="0"/>
          </a:p>
        </p:txBody>
      </p:sp>
      <p:sp>
        <p:nvSpPr>
          <p:cNvPr id="5" name="TextBox 4"/>
          <p:cNvSpPr txBox="1"/>
          <p:nvPr/>
        </p:nvSpPr>
        <p:spPr>
          <a:xfrm>
            <a:off x="360846" y="4173180"/>
            <a:ext cx="7036606" cy="1200329"/>
          </a:xfrm>
          <a:prstGeom prst="rect">
            <a:avLst/>
          </a:prstGeom>
          <a:noFill/>
        </p:spPr>
        <p:txBody>
          <a:bodyPr wrap="none" rtlCol="0">
            <a:spAutoFit/>
          </a:bodyPr>
          <a:lstStyle/>
          <a:p>
            <a:pPr marL="285750" indent="-285750">
              <a:buFont typeface="Arial" panose="020B0604020202020204" pitchFamily="34" charset="0"/>
              <a:buChar char="•"/>
            </a:pPr>
            <a:r>
              <a:rPr lang="en-AU" dirty="0" smtClean="0"/>
              <a:t>Examine sick cows to look for signs that may suggest a specific disease</a:t>
            </a:r>
          </a:p>
          <a:p>
            <a:pPr marL="285750" indent="-285750">
              <a:buFont typeface="Arial" panose="020B0604020202020204" pitchFamily="34" charset="0"/>
              <a:buChar char="•"/>
            </a:pPr>
            <a:r>
              <a:rPr lang="en-AU" dirty="0" smtClean="0"/>
              <a:t>Examine the farm environment &amp; talk to the farmer</a:t>
            </a:r>
          </a:p>
          <a:p>
            <a:pPr marL="285750" indent="-285750">
              <a:buFont typeface="Arial" panose="020B0604020202020204" pitchFamily="34" charset="0"/>
              <a:buChar char="•"/>
            </a:pPr>
            <a:r>
              <a:rPr lang="en-AU" dirty="0" smtClean="0"/>
              <a:t>Send faecal samples to the lab for worm egg tests or bacterial culture</a:t>
            </a:r>
          </a:p>
          <a:p>
            <a:pPr marL="285750" indent="-285750">
              <a:buFont typeface="Arial" panose="020B0604020202020204" pitchFamily="34" charset="0"/>
              <a:buChar char="•"/>
            </a:pPr>
            <a:r>
              <a:rPr lang="en-AU" dirty="0" smtClean="0"/>
              <a:t>Check </a:t>
            </a:r>
            <a:r>
              <a:rPr lang="en-AU" dirty="0" err="1" smtClean="0"/>
              <a:t>iSIKHNAS</a:t>
            </a:r>
            <a:r>
              <a:rPr lang="en-AU" dirty="0" smtClean="0"/>
              <a:t> for any similar cases recently</a:t>
            </a:r>
          </a:p>
        </p:txBody>
      </p:sp>
    </p:spTree>
    <p:extLst>
      <p:ext uri="{BB962C8B-B14F-4D97-AF65-F5344CB8AC3E}">
        <p14:creationId xmlns:p14="http://schemas.microsoft.com/office/powerpoint/2010/main" val="1963997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Group </a:t>
            </a:r>
            <a:r>
              <a:rPr lang="en-AU" b="1" dirty="0"/>
              <a:t>activity : </a:t>
            </a:r>
            <a:r>
              <a:rPr lang="en-AU" b="1" dirty="0" smtClean="0"/>
              <a:t>patterns of disease</a:t>
            </a:r>
            <a:endParaRPr lang="en-AU" b="1" dirty="0"/>
          </a:p>
        </p:txBody>
      </p:sp>
      <p:sp>
        <p:nvSpPr>
          <p:cNvPr id="3" name="TextBox 2"/>
          <p:cNvSpPr txBox="1"/>
          <p:nvPr/>
        </p:nvSpPr>
        <p:spPr>
          <a:xfrm>
            <a:off x="350926" y="1268760"/>
            <a:ext cx="8581773" cy="1754326"/>
          </a:xfrm>
          <a:prstGeom prst="rect">
            <a:avLst/>
          </a:prstGeom>
          <a:noFill/>
        </p:spPr>
        <p:txBody>
          <a:bodyPr wrap="none" rtlCol="0">
            <a:spAutoFit/>
          </a:bodyPr>
          <a:lstStyle/>
          <a:p>
            <a:r>
              <a:rPr lang="en-AU" b="1" dirty="0" smtClean="0"/>
              <a:t>Question 5: </a:t>
            </a:r>
            <a:r>
              <a:rPr lang="en-AU" dirty="0" smtClean="0"/>
              <a:t>What can you do to help the farmers from the two villages with this problem,</a:t>
            </a:r>
          </a:p>
          <a:p>
            <a:r>
              <a:rPr lang="en-AU" dirty="0" smtClean="0"/>
              <a:t>Based on the information you have at the moment?</a:t>
            </a:r>
          </a:p>
          <a:p>
            <a:endParaRPr lang="en-AU" dirty="0"/>
          </a:p>
          <a:p>
            <a:endParaRPr lang="en-AU" dirty="0"/>
          </a:p>
          <a:p>
            <a:endParaRPr lang="en-AU" dirty="0" smtClean="0"/>
          </a:p>
          <a:p>
            <a:endParaRPr lang="en-AU" dirty="0" smtClean="0"/>
          </a:p>
        </p:txBody>
      </p:sp>
    </p:spTree>
    <p:extLst>
      <p:ext uri="{BB962C8B-B14F-4D97-AF65-F5344CB8AC3E}">
        <p14:creationId xmlns:p14="http://schemas.microsoft.com/office/powerpoint/2010/main" val="1399164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Group </a:t>
            </a:r>
            <a:r>
              <a:rPr lang="en-AU" b="1" dirty="0"/>
              <a:t>activity : </a:t>
            </a:r>
            <a:r>
              <a:rPr lang="en-AU" b="1" dirty="0" smtClean="0"/>
              <a:t>patterns of disease</a:t>
            </a:r>
            <a:endParaRPr lang="en-AU" b="1" dirty="0"/>
          </a:p>
        </p:txBody>
      </p:sp>
      <p:sp>
        <p:nvSpPr>
          <p:cNvPr id="3" name="TextBox 2"/>
          <p:cNvSpPr txBox="1"/>
          <p:nvPr/>
        </p:nvSpPr>
        <p:spPr>
          <a:xfrm>
            <a:off x="350926" y="1268760"/>
            <a:ext cx="8581773" cy="1754326"/>
          </a:xfrm>
          <a:prstGeom prst="rect">
            <a:avLst/>
          </a:prstGeom>
          <a:noFill/>
        </p:spPr>
        <p:txBody>
          <a:bodyPr wrap="none" rtlCol="0">
            <a:spAutoFit/>
          </a:bodyPr>
          <a:lstStyle/>
          <a:p>
            <a:r>
              <a:rPr lang="en-AU" b="1" dirty="0" smtClean="0"/>
              <a:t>Question 5: </a:t>
            </a:r>
            <a:r>
              <a:rPr lang="en-AU" dirty="0" smtClean="0"/>
              <a:t>What can you do to help the farmers from the two villages with this problem,</a:t>
            </a:r>
          </a:p>
          <a:p>
            <a:r>
              <a:rPr lang="en-AU" dirty="0" smtClean="0"/>
              <a:t>Based on the information you have at the moment?</a:t>
            </a:r>
          </a:p>
          <a:p>
            <a:endParaRPr lang="en-AU" dirty="0"/>
          </a:p>
          <a:p>
            <a:endParaRPr lang="en-AU" dirty="0"/>
          </a:p>
          <a:p>
            <a:endParaRPr lang="en-AU" dirty="0" smtClean="0"/>
          </a:p>
          <a:p>
            <a:endParaRPr lang="en-AU" dirty="0" smtClean="0"/>
          </a:p>
        </p:txBody>
      </p:sp>
      <p:sp>
        <p:nvSpPr>
          <p:cNvPr id="4" name="TextBox 3"/>
          <p:cNvSpPr txBox="1"/>
          <p:nvPr/>
        </p:nvSpPr>
        <p:spPr>
          <a:xfrm>
            <a:off x="360846" y="4173180"/>
            <a:ext cx="7785529" cy="2031325"/>
          </a:xfrm>
          <a:prstGeom prst="rect">
            <a:avLst/>
          </a:prstGeom>
          <a:noFill/>
        </p:spPr>
        <p:txBody>
          <a:bodyPr wrap="none" rtlCol="0">
            <a:spAutoFit/>
          </a:bodyPr>
          <a:lstStyle/>
          <a:p>
            <a:pPr marL="285750" indent="-285750">
              <a:buFont typeface="Arial" panose="020B0604020202020204" pitchFamily="34" charset="0"/>
              <a:buChar char="•"/>
            </a:pPr>
            <a:r>
              <a:rPr lang="en-AU" dirty="0" smtClean="0"/>
              <a:t>Try and identify a possible disease that you think might be more likely than </a:t>
            </a:r>
          </a:p>
          <a:p>
            <a:r>
              <a:rPr lang="en-AU" dirty="0" smtClean="0"/>
              <a:t>other diseases on the differential diagnosis list and treat animals for that disease.</a:t>
            </a:r>
          </a:p>
          <a:p>
            <a:pPr marL="285750" indent="-285750">
              <a:buFont typeface="Arial" panose="020B0604020202020204" pitchFamily="34" charset="0"/>
              <a:buChar char="•"/>
            </a:pPr>
            <a:r>
              <a:rPr lang="en-AU" dirty="0" smtClean="0"/>
              <a:t>After treatment, check in a few days to see if the animals are getting better.</a:t>
            </a:r>
          </a:p>
          <a:p>
            <a:pPr marL="285750" indent="-285750">
              <a:buFont typeface="Arial" panose="020B0604020202020204" pitchFamily="34" charset="0"/>
              <a:buChar char="•"/>
            </a:pPr>
            <a:r>
              <a:rPr lang="en-AU" dirty="0" smtClean="0"/>
              <a:t>If no improvement, repeat examination and consider laboratory tests if </a:t>
            </a:r>
          </a:p>
          <a:p>
            <a:r>
              <a:rPr lang="en-AU" dirty="0" smtClean="0"/>
              <a:t>you think they might help diagnose a disease.</a:t>
            </a:r>
          </a:p>
          <a:p>
            <a:pPr marL="285750" indent="-285750">
              <a:buFont typeface="Arial" panose="020B0604020202020204" pitchFamily="34" charset="0"/>
              <a:buChar char="•"/>
            </a:pPr>
            <a:r>
              <a:rPr lang="en-AU" dirty="0" smtClean="0"/>
              <a:t>Consider moving animals to a different location if there is any chance of </a:t>
            </a:r>
          </a:p>
          <a:p>
            <a:r>
              <a:rPr lang="en-AU" dirty="0" smtClean="0"/>
              <a:t>exposure to a poison.</a:t>
            </a:r>
          </a:p>
        </p:txBody>
      </p:sp>
    </p:spTree>
    <p:extLst>
      <p:ext uri="{BB962C8B-B14F-4D97-AF65-F5344CB8AC3E}">
        <p14:creationId xmlns:p14="http://schemas.microsoft.com/office/powerpoint/2010/main" val="2325273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activity: patterns of disease</a:t>
            </a:r>
            <a:endParaRPr lang="en-AU" b="1" dirty="0"/>
          </a:p>
        </p:txBody>
      </p:sp>
      <p:grpSp>
        <p:nvGrpSpPr>
          <p:cNvPr id="5" name="Group 4"/>
          <p:cNvGrpSpPr/>
          <p:nvPr/>
        </p:nvGrpSpPr>
        <p:grpSpPr>
          <a:xfrm>
            <a:off x="3733355" y="845787"/>
            <a:ext cx="5269681" cy="2152712"/>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
        <p:nvSpPr>
          <p:cNvPr id="6" name="TextBox 5"/>
          <p:cNvSpPr txBox="1"/>
          <p:nvPr/>
        </p:nvSpPr>
        <p:spPr>
          <a:xfrm>
            <a:off x="350926" y="3421772"/>
            <a:ext cx="8755154" cy="2308324"/>
          </a:xfrm>
          <a:prstGeom prst="rect">
            <a:avLst/>
          </a:prstGeom>
          <a:noFill/>
        </p:spPr>
        <p:txBody>
          <a:bodyPr wrap="none" rtlCol="0">
            <a:spAutoFit/>
          </a:bodyPr>
          <a:lstStyle/>
          <a:p>
            <a:pPr marL="285750" indent="-285750">
              <a:buFont typeface="Arial" panose="020B0604020202020204" pitchFamily="34" charset="0"/>
              <a:buChar char="•"/>
            </a:pPr>
            <a:r>
              <a:rPr lang="en-AU" b="1" dirty="0" smtClean="0"/>
              <a:t>Disease investigation</a:t>
            </a:r>
          </a:p>
          <a:p>
            <a:pPr marL="285750" indent="-285750">
              <a:buFont typeface="Arial" panose="020B0604020202020204" pitchFamily="34" charset="0"/>
              <a:buChar char="•"/>
            </a:pPr>
            <a:r>
              <a:rPr lang="en-AU" dirty="0" smtClean="0"/>
              <a:t>Clinical veterinary skills – how to recognise and examine an individual sick animal</a:t>
            </a:r>
          </a:p>
          <a:p>
            <a:pPr marL="285750" indent="-285750">
              <a:buFont typeface="Arial" panose="020B0604020202020204" pitchFamily="34" charset="0"/>
              <a:buChar char="•"/>
            </a:pPr>
            <a:r>
              <a:rPr lang="en-AU" dirty="0" smtClean="0"/>
              <a:t>Field epidemiology skills – looking at disease patterns, collecting other information</a:t>
            </a:r>
          </a:p>
          <a:p>
            <a:r>
              <a:rPr lang="en-AU" dirty="0"/>
              <a:t>	</a:t>
            </a:r>
            <a:r>
              <a:rPr lang="en-AU" dirty="0" smtClean="0"/>
              <a:t>and using this information to identify likely causes and provide the best advice you can</a:t>
            </a:r>
          </a:p>
          <a:p>
            <a:endParaRPr lang="en-AU" dirty="0" smtClean="0"/>
          </a:p>
          <a:p>
            <a:endParaRPr lang="en-AU" dirty="0"/>
          </a:p>
          <a:p>
            <a:r>
              <a:rPr lang="en-AU" b="1" dirty="0" smtClean="0">
                <a:solidFill>
                  <a:srgbClr val="002060"/>
                </a:solidFill>
              </a:rPr>
              <a:t>Using epidemiology skills will help you provide the best advice to farmers</a:t>
            </a:r>
          </a:p>
          <a:p>
            <a:endParaRPr lang="en-AU" dirty="0"/>
          </a:p>
        </p:txBody>
      </p:sp>
    </p:spTree>
    <p:extLst>
      <p:ext uri="{BB962C8B-B14F-4D97-AF65-F5344CB8AC3E}">
        <p14:creationId xmlns:p14="http://schemas.microsoft.com/office/powerpoint/2010/main" val="284266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Group activity – shared experience</a:t>
            </a:r>
            <a:endParaRPr lang="en-AU" b="1" dirty="0"/>
          </a:p>
        </p:txBody>
      </p:sp>
      <p:sp>
        <p:nvSpPr>
          <p:cNvPr id="3" name="TextBox 2"/>
          <p:cNvSpPr txBox="1"/>
          <p:nvPr/>
        </p:nvSpPr>
        <p:spPr>
          <a:xfrm>
            <a:off x="321250" y="1268760"/>
            <a:ext cx="8109506" cy="2862322"/>
          </a:xfrm>
          <a:prstGeom prst="rect">
            <a:avLst/>
          </a:prstGeom>
          <a:noFill/>
        </p:spPr>
        <p:txBody>
          <a:bodyPr wrap="square" rtlCol="0">
            <a:spAutoFit/>
          </a:bodyPr>
          <a:lstStyle/>
          <a:p>
            <a:r>
              <a:rPr lang="en-AU" b="1" dirty="0" smtClean="0"/>
              <a:t>Question:</a:t>
            </a:r>
            <a:r>
              <a:rPr lang="en-AU" dirty="0" smtClean="0"/>
              <a:t> Have you experienced a sick animal case in the past where you have applied epidemiology skills to the problem?</a:t>
            </a:r>
          </a:p>
          <a:p>
            <a:endParaRPr lang="en-AU" b="1" dirty="0"/>
          </a:p>
          <a:p>
            <a:pPr marL="285750" indent="-285750">
              <a:buFont typeface="Arial" panose="020B0604020202020204" pitchFamily="34" charset="0"/>
              <a:buChar char="•"/>
            </a:pPr>
            <a:r>
              <a:rPr lang="en-AU" dirty="0" smtClean="0"/>
              <a:t>Thinking about patterns of disease in a population</a:t>
            </a:r>
          </a:p>
          <a:p>
            <a:pPr marL="285750" indent="-285750">
              <a:buFont typeface="Arial" panose="020B0604020202020204" pitchFamily="34" charset="0"/>
              <a:buChar char="•"/>
            </a:pPr>
            <a:r>
              <a:rPr lang="en-AU" dirty="0" smtClean="0"/>
              <a:t>Thinking about different possible causes of disease</a:t>
            </a:r>
          </a:p>
          <a:p>
            <a:pPr marL="285750" indent="-285750">
              <a:buFont typeface="Arial" panose="020B0604020202020204" pitchFamily="34" charset="0"/>
              <a:buChar char="•"/>
            </a:pPr>
            <a:r>
              <a:rPr lang="en-AU" dirty="0" smtClean="0"/>
              <a:t>Using this information to guide your treatment </a:t>
            </a:r>
          </a:p>
          <a:p>
            <a:endParaRPr lang="en-AU" dirty="0"/>
          </a:p>
          <a:p>
            <a:endParaRPr lang="en-AU" dirty="0"/>
          </a:p>
          <a:p>
            <a:endParaRPr lang="en-AU" dirty="0" smtClean="0"/>
          </a:p>
          <a:p>
            <a:endParaRPr lang="en-AU" dirty="0" smtClean="0"/>
          </a:p>
        </p:txBody>
      </p:sp>
      <p:sp>
        <p:nvSpPr>
          <p:cNvPr id="5" name="TextBox 4"/>
          <p:cNvSpPr txBox="1"/>
          <p:nvPr/>
        </p:nvSpPr>
        <p:spPr>
          <a:xfrm>
            <a:off x="350926" y="5157778"/>
            <a:ext cx="5801781" cy="923330"/>
          </a:xfrm>
          <a:prstGeom prst="rect">
            <a:avLst/>
          </a:prstGeom>
          <a:noFill/>
        </p:spPr>
        <p:txBody>
          <a:bodyPr wrap="none" rtlCol="0">
            <a:spAutoFit/>
          </a:bodyPr>
          <a:lstStyle/>
          <a:p>
            <a:r>
              <a:rPr lang="en-AU" b="1" dirty="0" smtClean="0">
                <a:solidFill>
                  <a:srgbClr val="002060"/>
                </a:solidFill>
              </a:rPr>
              <a:t>All these examples involve use of epidemiology knowledge</a:t>
            </a:r>
          </a:p>
          <a:p>
            <a:r>
              <a:rPr lang="en-AU" b="1" dirty="0" smtClean="0">
                <a:solidFill>
                  <a:srgbClr val="002060"/>
                </a:solidFill>
              </a:rPr>
              <a:t>in providing the best advice to </a:t>
            </a:r>
            <a:r>
              <a:rPr lang="en-AU" b="1" dirty="0">
                <a:solidFill>
                  <a:srgbClr val="002060"/>
                </a:solidFill>
              </a:rPr>
              <a:t>farmers</a:t>
            </a:r>
          </a:p>
          <a:p>
            <a:endParaRPr lang="en-AU" dirty="0"/>
          </a:p>
        </p:txBody>
      </p:sp>
    </p:spTree>
    <p:extLst>
      <p:ext uri="{BB962C8B-B14F-4D97-AF65-F5344CB8AC3E}">
        <p14:creationId xmlns:p14="http://schemas.microsoft.com/office/powerpoint/2010/main" val="3299185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Epidemiology in day-to-day work</a:t>
            </a:r>
            <a:endParaRPr lang="en-AU" b="1" dirty="0"/>
          </a:p>
        </p:txBody>
      </p:sp>
      <p:sp>
        <p:nvSpPr>
          <p:cNvPr id="3" name="TextBox 2"/>
          <p:cNvSpPr txBox="1"/>
          <p:nvPr/>
        </p:nvSpPr>
        <p:spPr>
          <a:xfrm>
            <a:off x="350926" y="1268760"/>
            <a:ext cx="8417241" cy="4247317"/>
          </a:xfrm>
          <a:prstGeom prst="rect">
            <a:avLst/>
          </a:prstGeom>
          <a:noFill/>
        </p:spPr>
        <p:txBody>
          <a:bodyPr wrap="none" rtlCol="0">
            <a:spAutoFit/>
          </a:bodyPr>
          <a:lstStyle/>
          <a:p>
            <a:r>
              <a:rPr lang="en-AU" b="1" dirty="0" smtClean="0"/>
              <a:t>Have you ever: </a:t>
            </a:r>
          </a:p>
          <a:p>
            <a:endParaRPr lang="en-AU" b="1" dirty="0"/>
          </a:p>
          <a:p>
            <a:pPr marL="285750" indent="-285750">
              <a:buFont typeface="Arial" panose="020B0604020202020204" pitchFamily="34" charset="0"/>
              <a:buChar char="•"/>
            </a:pPr>
            <a:r>
              <a:rPr lang="en-AU" dirty="0" smtClean="0"/>
              <a:t>tried to determine how an infection came onto a farm?</a:t>
            </a:r>
          </a:p>
          <a:p>
            <a:pPr marL="285750" indent="-285750">
              <a:buFont typeface="Arial" panose="020B0604020202020204" pitchFamily="34" charset="0"/>
              <a:buChar char="•"/>
            </a:pPr>
            <a:r>
              <a:rPr lang="en-AU" dirty="0" smtClean="0"/>
              <a:t>been asked why diarrhoea is more common after rain?</a:t>
            </a:r>
          </a:p>
          <a:p>
            <a:pPr marL="285750" indent="-285750">
              <a:buFont typeface="Arial" panose="020B0604020202020204" pitchFamily="34" charset="0"/>
              <a:buChar char="•"/>
            </a:pPr>
            <a:r>
              <a:rPr lang="en-AU" dirty="0" smtClean="0"/>
              <a:t>been asked why housing animals in a shed might produce good outcomes </a:t>
            </a:r>
          </a:p>
          <a:p>
            <a:r>
              <a:rPr lang="en-AU" dirty="0" smtClean="0"/>
              <a:t>on some farms and lots of sick animals on other farms?</a:t>
            </a:r>
          </a:p>
          <a:p>
            <a:pPr marL="285750" indent="-285750">
              <a:buFont typeface="Arial" panose="020B0604020202020204" pitchFamily="34" charset="0"/>
              <a:buChar char="•"/>
            </a:pPr>
            <a:r>
              <a:rPr lang="en-AU" dirty="0" smtClean="0"/>
              <a:t>suggested that a sick animal be separated from other healthy animals?</a:t>
            </a:r>
          </a:p>
          <a:p>
            <a:pPr marL="285750" indent="-285750">
              <a:buFont typeface="Arial" panose="020B0604020202020204" pitchFamily="34" charset="0"/>
              <a:buChar char="•"/>
            </a:pPr>
            <a:r>
              <a:rPr lang="en-AU" dirty="0" smtClean="0"/>
              <a:t>suggested that a very sick animal be killed and disposed of to prevent disease</a:t>
            </a:r>
          </a:p>
          <a:p>
            <a:r>
              <a:rPr lang="en-AU" dirty="0" smtClean="0"/>
              <a:t>spreading to other animals?</a:t>
            </a:r>
          </a:p>
          <a:p>
            <a:pPr marL="285750" indent="-285750">
              <a:buFont typeface="Arial" panose="020B0604020202020204" pitchFamily="34" charset="0"/>
              <a:buChar char="•"/>
            </a:pPr>
            <a:r>
              <a:rPr lang="en-AU" dirty="0" smtClean="0"/>
              <a:t>used a particular treatment this year because it worked in previous years on animals </a:t>
            </a:r>
          </a:p>
          <a:p>
            <a:r>
              <a:rPr lang="en-AU" dirty="0" smtClean="0"/>
              <a:t>with the same signs?</a:t>
            </a:r>
          </a:p>
          <a:p>
            <a:endParaRPr lang="en-AU" dirty="0"/>
          </a:p>
          <a:p>
            <a:endParaRPr lang="en-AU" dirty="0"/>
          </a:p>
          <a:p>
            <a:endParaRPr lang="en-AU" dirty="0" smtClean="0"/>
          </a:p>
          <a:p>
            <a:endParaRPr lang="en-AU" dirty="0" smtClean="0"/>
          </a:p>
        </p:txBody>
      </p:sp>
      <p:sp>
        <p:nvSpPr>
          <p:cNvPr id="5" name="TextBox 4"/>
          <p:cNvSpPr txBox="1"/>
          <p:nvPr/>
        </p:nvSpPr>
        <p:spPr>
          <a:xfrm>
            <a:off x="350926" y="5157778"/>
            <a:ext cx="5801781" cy="923330"/>
          </a:xfrm>
          <a:prstGeom prst="rect">
            <a:avLst/>
          </a:prstGeom>
          <a:noFill/>
        </p:spPr>
        <p:txBody>
          <a:bodyPr wrap="none" rtlCol="0">
            <a:spAutoFit/>
          </a:bodyPr>
          <a:lstStyle/>
          <a:p>
            <a:r>
              <a:rPr lang="en-AU" b="1" dirty="0" smtClean="0">
                <a:solidFill>
                  <a:srgbClr val="002060"/>
                </a:solidFill>
              </a:rPr>
              <a:t>All these examples involve use of epidemiology knowledge</a:t>
            </a:r>
          </a:p>
          <a:p>
            <a:r>
              <a:rPr lang="en-AU" b="1" dirty="0" smtClean="0">
                <a:solidFill>
                  <a:srgbClr val="002060"/>
                </a:solidFill>
              </a:rPr>
              <a:t>in providing the best advice to </a:t>
            </a:r>
            <a:r>
              <a:rPr lang="en-AU" b="1" dirty="0">
                <a:solidFill>
                  <a:srgbClr val="002060"/>
                </a:solidFill>
              </a:rPr>
              <a:t>farmers</a:t>
            </a:r>
          </a:p>
          <a:p>
            <a:endParaRPr lang="en-AU" dirty="0"/>
          </a:p>
        </p:txBody>
      </p:sp>
    </p:spTree>
    <p:extLst>
      <p:ext uri="{BB962C8B-B14F-4D97-AF65-F5344CB8AC3E}">
        <p14:creationId xmlns:p14="http://schemas.microsoft.com/office/powerpoint/2010/main" val="439118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a:p>
        </p:txBody>
      </p:sp>
    </p:spTree>
    <p:extLst>
      <p:ext uri="{BB962C8B-B14F-4D97-AF65-F5344CB8AC3E}">
        <p14:creationId xmlns:p14="http://schemas.microsoft.com/office/powerpoint/2010/main" val="1575781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fontScale="85000" lnSpcReduction="20000"/>
          </a:bodyPr>
          <a:lstStyle/>
          <a:p>
            <a:r>
              <a:rPr lang="en-AU" dirty="0"/>
              <a:t>The main roles of para-vets</a:t>
            </a:r>
          </a:p>
          <a:p>
            <a:r>
              <a:rPr lang="en-AU" dirty="0"/>
              <a:t>What is epidemiology </a:t>
            </a:r>
          </a:p>
          <a:p>
            <a:r>
              <a:rPr lang="en-AU" dirty="0"/>
              <a:t>Why epidemiology can be useful to para-vets</a:t>
            </a:r>
          </a:p>
          <a:p>
            <a:r>
              <a:rPr lang="en-AU" dirty="0"/>
              <a:t>Using epidemiological and clinical skills together</a:t>
            </a:r>
          </a:p>
          <a:p>
            <a:r>
              <a:rPr lang="en-AU" dirty="0"/>
              <a:t>How epidemiological skills can help prevent zoonosis, as an example</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1118389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0047" y="1556792"/>
            <a:ext cx="7821474" cy="3693319"/>
          </a:xfrm>
          <a:prstGeom prst="rect">
            <a:avLst/>
          </a:prstGeom>
          <a:noFill/>
        </p:spPr>
        <p:txBody>
          <a:bodyPr wrap="square" rtlCol="0">
            <a:spAutoFit/>
          </a:bodyPr>
          <a:lstStyle/>
          <a:p>
            <a:pPr marL="285750" indent="-285750">
              <a:buFont typeface="Arial" panose="020B0604020202020204" pitchFamily="34" charset="0"/>
              <a:buChar char="•"/>
            </a:pPr>
            <a:r>
              <a:rPr lang="en-AU" dirty="0"/>
              <a:t>Epidemiology is the study of the patterns and causes of disease in </a:t>
            </a:r>
            <a:r>
              <a:rPr lang="en-AU" dirty="0" smtClean="0"/>
              <a:t>populations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a:t>Field epidemiology means applying epidemiology skills in the field - on farms and in day-to-day work to address real problems for </a:t>
            </a:r>
            <a:r>
              <a:rPr lang="en-AU" dirty="0" smtClean="0"/>
              <a:t>farmers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a:t>Para-vets need veterinary clinical skills &amp; field epidemiology </a:t>
            </a:r>
            <a:r>
              <a:rPr lang="en-AU" dirty="0" smtClean="0"/>
              <a:t>skills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r>
              <a:rPr lang="en-AU" dirty="0" smtClean="0"/>
              <a:t>Field </a:t>
            </a:r>
            <a:r>
              <a:rPr lang="en-AU" dirty="0"/>
              <a:t>epidemiology training will help para-veterinarians to:</a:t>
            </a:r>
          </a:p>
          <a:p>
            <a:pPr marL="742950" lvl="1" indent="-285750">
              <a:buFont typeface="Arial" panose="020B0604020202020204" pitchFamily="34" charset="0"/>
              <a:buChar char="•"/>
            </a:pPr>
            <a:r>
              <a:rPr lang="en-AU" dirty="0"/>
              <a:t>understand causes of disease &amp; use this knowledge to:</a:t>
            </a:r>
          </a:p>
          <a:p>
            <a:pPr marL="1200150" lvl="2" indent="-285750">
              <a:buFont typeface="Arial" panose="020B0604020202020204" pitchFamily="34" charset="0"/>
              <a:buChar char="•"/>
            </a:pPr>
            <a:r>
              <a:rPr lang="en-AU" dirty="0" smtClean="0"/>
              <a:t>explain </a:t>
            </a:r>
            <a:r>
              <a:rPr lang="en-AU" dirty="0"/>
              <a:t>why diseases are occurring</a:t>
            </a:r>
          </a:p>
          <a:p>
            <a:pPr marL="1200150" lvl="2" indent="-285750">
              <a:buFont typeface="Arial" panose="020B0604020202020204" pitchFamily="34" charset="0"/>
              <a:buChar char="•"/>
            </a:pPr>
            <a:r>
              <a:rPr lang="en-AU" dirty="0"/>
              <a:t>and provide better advice to farmers on disease treatment and </a:t>
            </a:r>
            <a:r>
              <a:rPr lang="en-AU" dirty="0" smtClean="0"/>
              <a:t>prevention</a:t>
            </a:r>
          </a:p>
          <a:p>
            <a:pPr marL="285750" indent="-285750">
              <a:buFont typeface="Arial" panose="020B0604020202020204" pitchFamily="34" charset="0"/>
              <a:buChar char="•"/>
            </a:pPr>
            <a:endParaRPr lang="en-AU" dirty="0" smtClean="0"/>
          </a:p>
        </p:txBody>
      </p:sp>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txBox="1">
            <a:spLocks/>
          </p:cNvSpPr>
          <p:nvPr/>
        </p:nvSpPr>
        <p:spPr>
          <a:xfrm>
            <a:off x="1321296" y="997015"/>
            <a:ext cx="5698976" cy="490066"/>
          </a:xfrm>
          <a:prstGeom prst="rect">
            <a:avLst/>
          </a:prstGeom>
        </p:spPr>
        <p:txBody>
          <a:bodyPr vert="horz" lIns="91440" tIns="45720" rIns="91440" bIns="45720" rtlCol="0" anchor="ctr">
            <a:normAutofit fontScale="6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AU" b="1" dirty="0" smtClean="0"/>
              <a:t>Key concepts of session 2</a:t>
            </a:r>
            <a:endParaRPr lang="en-AU" b="1" dirty="0"/>
          </a:p>
        </p:txBody>
      </p:sp>
    </p:spTree>
    <p:extLst>
      <p:ext uri="{BB962C8B-B14F-4D97-AF65-F5344CB8AC3E}">
        <p14:creationId xmlns:p14="http://schemas.microsoft.com/office/powerpoint/2010/main" val="130697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a:t>
            </a:r>
            <a:r>
              <a:rPr lang="en-AU" b="1" dirty="0" smtClean="0"/>
              <a:t>will talk about:</a:t>
            </a:r>
            <a:endParaRPr lang="en-AU" b="1" dirty="0"/>
          </a:p>
        </p:txBody>
      </p:sp>
      <p:sp>
        <p:nvSpPr>
          <p:cNvPr id="3" name="Content Placeholder 2"/>
          <p:cNvSpPr>
            <a:spLocks noGrp="1"/>
          </p:cNvSpPr>
          <p:nvPr>
            <p:ph idx="1"/>
          </p:nvPr>
        </p:nvSpPr>
        <p:spPr/>
        <p:txBody>
          <a:bodyPr>
            <a:normAutofit/>
          </a:bodyPr>
          <a:lstStyle/>
          <a:p>
            <a:r>
              <a:rPr lang="en-AU" dirty="0" smtClean="0"/>
              <a:t>The main </a:t>
            </a:r>
            <a:r>
              <a:rPr lang="en-AU" dirty="0"/>
              <a:t>roles of para-vets</a:t>
            </a:r>
          </a:p>
          <a:p>
            <a:r>
              <a:rPr lang="en-AU" dirty="0" smtClean="0"/>
              <a:t>What is </a:t>
            </a:r>
            <a:r>
              <a:rPr lang="en-AU" dirty="0"/>
              <a:t>epidemiology </a:t>
            </a:r>
          </a:p>
          <a:p>
            <a:r>
              <a:rPr lang="en-AU" dirty="0" smtClean="0"/>
              <a:t>Why epidemiology </a:t>
            </a:r>
            <a:r>
              <a:rPr lang="en-AU" dirty="0"/>
              <a:t>can be useful to para-vets</a:t>
            </a:r>
          </a:p>
          <a:p>
            <a:r>
              <a:rPr lang="en-AU" dirty="0" smtClean="0"/>
              <a:t>Using epidemiological and clinical skills together</a:t>
            </a:r>
            <a:endParaRPr lang="en-AU" dirty="0"/>
          </a:p>
          <a:p>
            <a:r>
              <a:rPr lang="en-AU" dirty="0" smtClean="0"/>
              <a:t>How epidemiological </a:t>
            </a:r>
            <a:r>
              <a:rPr lang="en-AU" dirty="0"/>
              <a:t>skills can help prevent zoonosis, as an example</a:t>
            </a:r>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pPr marL="0" indent="0">
              <a:buNone/>
            </a:pPr>
            <a:endParaRPr lang="en-AU" dirty="0" smtClean="0"/>
          </a:p>
          <a:p>
            <a:r>
              <a:rPr lang="en-AU" dirty="0" smtClean="0"/>
              <a:t>Take a blank piece of note paper</a:t>
            </a:r>
          </a:p>
          <a:p>
            <a:r>
              <a:rPr lang="en-AU" dirty="0" smtClean="0"/>
              <a:t>Draw a picture that represents your own view of the relationship between farmers, para-vet, vet, </a:t>
            </a:r>
            <a:r>
              <a:rPr lang="en-AU" dirty="0" err="1" smtClean="0"/>
              <a:t>kepala</a:t>
            </a:r>
            <a:r>
              <a:rPr lang="en-AU" dirty="0" smtClean="0"/>
              <a:t> </a:t>
            </a:r>
            <a:r>
              <a:rPr lang="en-AU" dirty="0" err="1" smtClean="0"/>
              <a:t>dinas</a:t>
            </a:r>
            <a:r>
              <a:rPr lang="en-AU" dirty="0" smtClean="0"/>
              <a:t>, lab and </a:t>
            </a:r>
            <a:r>
              <a:rPr lang="en-AU" dirty="0" err="1" smtClean="0"/>
              <a:t>pusat</a:t>
            </a:r>
            <a:endParaRPr lang="en-AU" dirty="0" smtClean="0"/>
          </a:p>
          <a:p>
            <a:r>
              <a:rPr lang="en-AU" dirty="0" smtClean="0"/>
              <a:t>Be prepared to show and explain your drawing to the group</a:t>
            </a:r>
            <a:endParaRPr lang="en-AU" dirty="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2</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70000" lnSpcReduction="20000"/>
          </a:bodyPr>
          <a:lstStyle/>
          <a:p>
            <a:pPr marL="0" indent="0">
              <a:buNone/>
            </a:pPr>
            <a:r>
              <a:rPr lang="en-AU" dirty="0"/>
              <a:t>In this video we learnt about:</a:t>
            </a:r>
          </a:p>
          <a:p>
            <a:pPr lvl="1">
              <a:buFont typeface="Arial" panose="020B0604020202020204" pitchFamily="34" charset="0"/>
              <a:buChar char="•"/>
            </a:pPr>
            <a:r>
              <a:rPr lang="en-AU" dirty="0"/>
              <a:t>the effects of disease on animals</a:t>
            </a:r>
          </a:p>
          <a:p>
            <a:pPr lvl="1">
              <a:buFont typeface="Arial" panose="020B0604020202020204" pitchFamily="34" charset="0"/>
              <a:buChar char="•"/>
            </a:pPr>
            <a:r>
              <a:rPr lang="en-AU" dirty="0"/>
              <a:t>what signs, syndromes, differential diagnoses, and definitive diagnosis are</a:t>
            </a:r>
          </a:p>
          <a:p>
            <a:pPr marL="0" indent="0">
              <a:buNone/>
            </a:pPr>
            <a:endParaRPr lang="en-AU" dirty="0" smtClean="0"/>
          </a:p>
          <a:p>
            <a:pPr marL="0" indent="0">
              <a:buNone/>
            </a:pPr>
            <a:endParaRPr lang="en-AU" dirty="0"/>
          </a:p>
          <a:p>
            <a:pPr marL="0" indent="0">
              <a:buNone/>
            </a:pPr>
            <a:endParaRPr lang="en-AU" dirty="0" smtClean="0"/>
          </a:p>
          <a:p>
            <a:pPr marL="0" indent="0">
              <a:buNone/>
            </a:pPr>
            <a:r>
              <a:rPr lang="en-AU" dirty="0" smtClean="0"/>
              <a:t>Task for everyone to do:</a:t>
            </a:r>
            <a:endParaRPr lang="en-AU" dirty="0"/>
          </a:p>
          <a:p>
            <a:pPr marL="514350" indent="-514350">
              <a:buFont typeface="+mj-lt"/>
              <a:buAutoNum type="arabicPeriod"/>
            </a:pPr>
            <a:r>
              <a:rPr lang="en-AU" dirty="0" smtClean="0"/>
              <a:t>Revisit your drawing of relationships</a:t>
            </a:r>
          </a:p>
          <a:p>
            <a:pPr lvl="1"/>
            <a:r>
              <a:rPr lang="en-AU" dirty="0" smtClean="0"/>
              <a:t>Has your view changed?</a:t>
            </a:r>
          </a:p>
          <a:p>
            <a:pPr lvl="2"/>
            <a:r>
              <a:rPr lang="en-AU" dirty="0" smtClean="0"/>
              <a:t>para-vets play a vital role in providing health services to the community</a:t>
            </a:r>
          </a:p>
          <a:p>
            <a:pPr lvl="2"/>
            <a:r>
              <a:rPr lang="en-AU" dirty="0"/>
              <a:t>f</a:t>
            </a:r>
            <a:r>
              <a:rPr lang="en-AU" dirty="0" smtClean="0"/>
              <a:t>armers depend on para-vets</a:t>
            </a:r>
          </a:p>
          <a:p>
            <a:pPr lvl="2"/>
            <a:r>
              <a:rPr lang="en-AU" dirty="0" smtClean="0"/>
              <a:t>ability to detect and control priority diseases depends on para-vets working with iSIKHNAS</a:t>
            </a:r>
          </a:p>
        </p:txBody>
      </p:sp>
    </p:spTree>
    <p:extLst>
      <p:ext uri="{BB962C8B-B14F-4D97-AF65-F5344CB8AC3E}">
        <p14:creationId xmlns:p14="http://schemas.microsoft.com/office/powerpoint/2010/main" val="373628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1192995" y="2088913"/>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Tree>
    <p:extLst>
      <p:ext uri="{BB962C8B-B14F-4D97-AF65-F5344CB8AC3E}">
        <p14:creationId xmlns:p14="http://schemas.microsoft.com/office/powerpoint/2010/main" val="234825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2918869" y="845787"/>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
        <p:nvSpPr>
          <p:cNvPr id="6" name="TextBox 5"/>
          <p:cNvSpPr txBox="1"/>
          <p:nvPr/>
        </p:nvSpPr>
        <p:spPr>
          <a:xfrm>
            <a:off x="256880" y="4373765"/>
            <a:ext cx="7443576" cy="369332"/>
          </a:xfrm>
          <a:prstGeom prst="rect">
            <a:avLst/>
          </a:prstGeom>
          <a:noFill/>
        </p:spPr>
        <p:txBody>
          <a:bodyPr wrap="none" rtlCol="0">
            <a:spAutoFit/>
          </a:bodyPr>
          <a:lstStyle/>
          <a:p>
            <a:r>
              <a:rPr lang="en-AU" b="1" dirty="0" smtClean="0"/>
              <a:t>Question 1: </a:t>
            </a:r>
            <a:r>
              <a:rPr lang="en-AU" dirty="0" smtClean="0"/>
              <a:t>What is the difference between the problems in the two villages?</a:t>
            </a:r>
            <a:endParaRPr lang="en-AU" dirty="0"/>
          </a:p>
        </p:txBody>
      </p:sp>
    </p:spTree>
    <p:extLst>
      <p:ext uri="{BB962C8B-B14F-4D97-AF65-F5344CB8AC3E}">
        <p14:creationId xmlns:p14="http://schemas.microsoft.com/office/powerpoint/2010/main" val="78066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78" y="-8359"/>
            <a:ext cx="8229600" cy="706090"/>
          </a:xfrm>
        </p:spPr>
        <p:txBody>
          <a:bodyPr>
            <a:normAutofit fontScale="90000"/>
          </a:bodyPr>
          <a:lstStyle/>
          <a:p>
            <a:pPr algn="l"/>
            <a:r>
              <a:rPr lang="en-AU" b="1" dirty="0" smtClean="0"/>
              <a:t>Group </a:t>
            </a:r>
            <a:r>
              <a:rPr lang="en-AU" b="1" dirty="0"/>
              <a:t>activity : </a:t>
            </a:r>
            <a:r>
              <a:rPr lang="en-AU" b="1" dirty="0" smtClean="0"/>
              <a:t>patterns of disease</a:t>
            </a:r>
            <a:endParaRPr lang="en-AU" b="1" dirty="0"/>
          </a:p>
        </p:txBody>
      </p:sp>
      <p:grpSp>
        <p:nvGrpSpPr>
          <p:cNvPr id="5" name="Group 4"/>
          <p:cNvGrpSpPr/>
          <p:nvPr/>
        </p:nvGrpSpPr>
        <p:grpSpPr>
          <a:xfrm>
            <a:off x="2918869" y="845787"/>
            <a:ext cx="6084168" cy="2814938"/>
            <a:chOff x="0" y="2025117"/>
            <a:chExt cx="6084168" cy="2814938"/>
          </a:xfrm>
        </p:grpSpPr>
        <p:cxnSp>
          <p:nvCxnSpPr>
            <p:cNvPr id="138" name="Straight Arrow Connector 137"/>
            <p:cNvCxnSpPr/>
            <p:nvPr/>
          </p:nvCxnSpPr>
          <p:spPr>
            <a:xfrm>
              <a:off x="683568" y="3573016"/>
              <a:ext cx="54006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39" name="TextBox 138"/>
            <p:cNvSpPr txBox="1"/>
            <p:nvPr/>
          </p:nvSpPr>
          <p:spPr>
            <a:xfrm>
              <a:off x="0" y="3198441"/>
              <a:ext cx="682751" cy="369332"/>
            </a:xfrm>
            <a:prstGeom prst="rect">
              <a:avLst/>
            </a:prstGeom>
            <a:noFill/>
          </p:spPr>
          <p:txBody>
            <a:bodyPr wrap="none" rtlCol="0">
              <a:spAutoFit/>
            </a:bodyPr>
            <a:lstStyle/>
            <a:p>
              <a:r>
                <a:rPr lang="en-AU" dirty="0" smtClean="0"/>
                <a:t>week</a:t>
              </a:r>
              <a:endParaRPr lang="en-AU" dirty="0"/>
            </a:p>
          </p:txBody>
        </p:sp>
        <p:sp>
          <p:nvSpPr>
            <p:cNvPr id="140" name="TextBox 139"/>
            <p:cNvSpPr txBox="1"/>
            <p:nvPr/>
          </p:nvSpPr>
          <p:spPr>
            <a:xfrm>
              <a:off x="900988" y="3198441"/>
              <a:ext cx="301686" cy="369332"/>
            </a:xfrm>
            <a:prstGeom prst="rect">
              <a:avLst/>
            </a:prstGeom>
            <a:noFill/>
          </p:spPr>
          <p:txBody>
            <a:bodyPr wrap="none" rtlCol="0">
              <a:spAutoFit/>
            </a:bodyPr>
            <a:lstStyle/>
            <a:p>
              <a:r>
                <a:rPr lang="en-AU" dirty="0" smtClean="0"/>
                <a:t>1</a:t>
              </a:r>
              <a:endParaRPr lang="en-AU" dirty="0"/>
            </a:p>
          </p:txBody>
        </p:sp>
        <p:sp>
          <p:nvSpPr>
            <p:cNvPr id="141" name="TextBox 140"/>
            <p:cNvSpPr txBox="1"/>
            <p:nvPr/>
          </p:nvSpPr>
          <p:spPr>
            <a:xfrm>
              <a:off x="2053367" y="3197386"/>
              <a:ext cx="301686" cy="369332"/>
            </a:xfrm>
            <a:prstGeom prst="rect">
              <a:avLst/>
            </a:prstGeom>
            <a:noFill/>
          </p:spPr>
          <p:txBody>
            <a:bodyPr wrap="none" rtlCol="0">
              <a:spAutoFit/>
            </a:bodyPr>
            <a:lstStyle/>
            <a:p>
              <a:r>
                <a:rPr lang="en-AU" dirty="0" smtClean="0"/>
                <a:t>2</a:t>
              </a:r>
              <a:endParaRPr lang="en-AU" dirty="0"/>
            </a:p>
          </p:txBody>
        </p:sp>
        <p:sp>
          <p:nvSpPr>
            <p:cNvPr id="142" name="TextBox 141"/>
            <p:cNvSpPr txBox="1"/>
            <p:nvPr/>
          </p:nvSpPr>
          <p:spPr>
            <a:xfrm>
              <a:off x="3144187" y="3203684"/>
              <a:ext cx="301686" cy="369332"/>
            </a:xfrm>
            <a:prstGeom prst="rect">
              <a:avLst/>
            </a:prstGeom>
            <a:noFill/>
          </p:spPr>
          <p:txBody>
            <a:bodyPr wrap="none" rtlCol="0">
              <a:spAutoFit/>
            </a:bodyPr>
            <a:lstStyle/>
            <a:p>
              <a:r>
                <a:rPr lang="en-AU" dirty="0" smtClean="0"/>
                <a:t>3</a:t>
              </a:r>
              <a:endParaRPr lang="en-AU" dirty="0"/>
            </a:p>
          </p:txBody>
        </p:sp>
        <p:sp>
          <p:nvSpPr>
            <p:cNvPr id="143" name="TextBox 142"/>
            <p:cNvSpPr txBox="1"/>
            <p:nvPr/>
          </p:nvSpPr>
          <p:spPr>
            <a:xfrm>
              <a:off x="4222636" y="3227597"/>
              <a:ext cx="301686" cy="369332"/>
            </a:xfrm>
            <a:prstGeom prst="rect">
              <a:avLst/>
            </a:prstGeom>
            <a:noFill/>
          </p:spPr>
          <p:txBody>
            <a:bodyPr wrap="none" rtlCol="0">
              <a:spAutoFit/>
            </a:bodyPr>
            <a:lstStyle/>
            <a:p>
              <a:r>
                <a:rPr lang="en-AU" dirty="0" smtClean="0"/>
                <a:t>4</a:t>
              </a:r>
              <a:endParaRPr lang="en-AU" dirty="0"/>
            </a:p>
          </p:txBody>
        </p:sp>
        <p:sp>
          <p:nvSpPr>
            <p:cNvPr id="144" name="TextBox 143"/>
            <p:cNvSpPr txBox="1"/>
            <p:nvPr/>
          </p:nvSpPr>
          <p:spPr>
            <a:xfrm>
              <a:off x="5422940" y="3203684"/>
              <a:ext cx="301686" cy="369332"/>
            </a:xfrm>
            <a:prstGeom prst="rect">
              <a:avLst/>
            </a:prstGeom>
            <a:noFill/>
          </p:spPr>
          <p:txBody>
            <a:bodyPr wrap="none" rtlCol="0">
              <a:spAutoFit/>
            </a:bodyPr>
            <a:lstStyle/>
            <a:p>
              <a:r>
                <a:rPr lang="en-AU" dirty="0" smtClean="0"/>
                <a:t>5</a:t>
              </a:r>
              <a:endParaRPr lang="en-AU" dirty="0"/>
            </a:p>
          </p:txBody>
        </p:sp>
        <p:grpSp>
          <p:nvGrpSpPr>
            <p:cNvPr id="4" name="Group 3"/>
            <p:cNvGrpSpPr/>
            <p:nvPr/>
          </p:nvGrpSpPr>
          <p:grpSpPr>
            <a:xfrm>
              <a:off x="215645" y="2025117"/>
              <a:ext cx="5679972" cy="995312"/>
              <a:chOff x="206254" y="1372147"/>
              <a:chExt cx="5679972" cy="995312"/>
            </a:xfrm>
          </p:grpSpPr>
          <p:grpSp>
            <p:nvGrpSpPr>
              <p:cNvPr id="75" name="Group 74"/>
              <p:cNvGrpSpPr/>
              <p:nvPr/>
            </p:nvGrpSpPr>
            <p:grpSpPr>
              <a:xfrm>
                <a:off x="813271" y="1747582"/>
                <a:ext cx="723900" cy="619125"/>
                <a:chOff x="799009" y="2013813"/>
                <a:chExt cx="723900" cy="619125"/>
              </a:xfrm>
            </p:grpSpPr>
            <p:sp>
              <p:nvSpPr>
                <p:cNvPr id="67" name="Oval 6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2" name="Isosceles Triangle 71"/>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3" name="Isosceles Triangle 72"/>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4" name="Isosceles Triangle 73"/>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76" name="Group 75"/>
              <p:cNvGrpSpPr/>
              <p:nvPr/>
            </p:nvGrpSpPr>
            <p:grpSpPr>
              <a:xfrm>
                <a:off x="1905735" y="1748334"/>
                <a:ext cx="723900" cy="619125"/>
                <a:chOff x="799009" y="2013813"/>
                <a:chExt cx="723900" cy="619125"/>
              </a:xfrm>
            </p:grpSpPr>
            <p:sp>
              <p:nvSpPr>
                <p:cNvPr id="77" name="Oval 7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8" name="Isosceles Triangle 7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79" name="Isosceles Triangle 7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0" name="Isosceles Triangle 7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1" name="Group 80"/>
              <p:cNvGrpSpPr/>
              <p:nvPr/>
            </p:nvGrpSpPr>
            <p:grpSpPr>
              <a:xfrm>
                <a:off x="2963192" y="1709554"/>
                <a:ext cx="723900" cy="619125"/>
                <a:chOff x="799009" y="2013813"/>
                <a:chExt cx="723900" cy="619125"/>
              </a:xfrm>
            </p:grpSpPr>
            <p:sp>
              <p:nvSpPr>
                <p:cNvPr id="82" name="Oval 8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3" name="Isosceles Triangle 8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4" name="Isosceles Triangle 8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5" name="Isosceles Triangle 8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86" name="Group 85"/>
              <p:cNvGrpSpPr/>
              <p:nvPr/>
            </p:nvGrpSpPr>
            <p:grpSpPr>
              <a:xfrm>
                <a:off x="4030605" y="1728677"/>
                <a:ext cx="723900" cy="619125"/>
                <a:chOff x="799009" y="2013813"/>
                <a:chExt cx="723900" cy="619125"/>
              </a:xfrm>
            </p:grpSpPr>
            <p:sp>
              <p:nvSpPr>
                <p:cNvPr id="87" name="Oval 86"/>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8" name="Isosceles Triangle 87"/>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89" name="Isosceles Triangle 88"/>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0" name="Isosceles Triangle 89"/>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grpSp>
            <p:nvGrpSpPr>
              <p:cNvPr id="91" name="Group 90"/>
              <p:cNvGrpSpPr/>
              <p:nvPr/>
            </p:nvGrpSpPr>
            <p:grpSpPr>
              <a:xfrm>
                <a:off x="5162326" y="1680906"/>
                <a:ext cx="723900" cy="619125"/>
                <a:chOff x="799009" y="2013813"/>
                <a:chExt cx="723900" cy="619125"/>
              </a:xfrm>
            </p:grpSpPr>
            <p:sp>
              <p:nvSpPr>
                <p:cNvPr id="92" name="Oval 91"/>
                <p:cNvSpPr/>
                <p:nvPr/>
              </p:nvSpPr>
              <p:spPr>
                <a:xfrm>
                  <a:off x="799009" y="2013813"/>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3" name="Isosceles Triangle 92"/>
                <p:cNvSpPr/>
                <p:nvPr/>
              </p:nvSpPr>
              <p:spPr>
                <a:xfrm>
                  <a:off x="969471" y="2256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4" name="Isosceles Triangle 93"/>
                <p:cNvSpPr/>
                <p:nvPr/>
              </p:nvSpPr>
              <p:spPr>
                <a:xfrm>
                  <a:off x="1108546" y="2364401"/>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5" name="Isosceles Triangle 94"/>
                <p:cNvSpPr/>
                <p:nvPr/>
              </p:nvSpPr>
              <p:spPr>
                <a:xfrm>
                  <a:off x="1254651" y="217097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145" name="TextBox 144"/>
              <p:cNvSpPr txBox="1"/>
              <p:nvPr/>
            </p:nvSpPr>
            <p:spPr>
              <a:xfrm>
                <a:off x="206254" y="1372147"/>
                <a:ext cx="994888" cy="369332"/>
              </a:xfrm>
              <a:prstGeom prst="rect">
                <a:avLst/>
              </a:prstGeom>
              <a:noFill/>
            </p:spPr>
            <p:txBody>
              <a:bodyPr wrap="none" rtlCol="0">
                <a:spAutoFit/>
              </a:bodyPr>
              <a:lstStyle/>
              <a:p>
                <a:r>
                  <a:rPr lang="en-AU" b="1" dirty="0" smtClean="0">
                    <a:solidFill>
                      <a:srgbClr val="7030A0"/>
                    </a:solidFill>
                  </a:rPr>
                  <a:t>Village 1</a:t>
                </a:r>
                <a:endParaRPr lang="en-AU" b="1" dirty="0">
                  <a:solidFill>
                    <a:srgbClr val="7030A0"/>
                  </a:solidFill>
                </a:endParaRPr>
              </a:p>
            </p:txBody>
          </p:sp>
        </p:grpSp>
        <p:grpSp>
          <p:nvGrpSpPr>
            <p:cNvPr id="3" name="Group 2"/>
            <p:cNvGrpSpPr/>
            <p:nvPr/>
          </p:nvGrpSpPr>
          <p:grpSpPr>
            <a:xfrm>
              <a:off x="129136" y="3851598"/>
              <a:ext cx="5766481" cy="988457"/>
              <a:chOff x="127920" y="4577537"/>
              <a:chExt cx="5766481" cy="988457"/>
            </a:xfrm>
          </p:grpSpPr>
          <p:sp>
            <p:nvSpPr>
              <p:cNvPr id="68" name="Oval 67"/>
              <p:cNvSpPr/>
              <p:nvPr/>
            </p:nvSpPr>
            <p:spPr>
              <a:xfrm>
                <a:off x="813271"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7" name="Oval 96"/>
              <p:cNvSpPr/>
              <p:nvPr/>
            </p:nvSpPr>
            <p:spPr>
              <a:xfrm>
                <a:off x="2964721" y="4594206"/>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8" name="Isosceles Triangle 97"/>
              <p:cNvSpPr/>
              <p:nvPr/>
            </p:nvSpPr>
            <p:spPr>
              <a:xfrm>
                <a:off x="3135183"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99" name="Isosceles Triangle 98"/>
              <p:cNvSpPr/>
              <p:nvPr/>
            </p:nvSpPr>
            <p:spPr>
              <a:xfrm>
                <a:off x="3274258" y="49447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0" name="Isosceles Triangle 99"/>
              <p:cNvSpPr/>
              <p:nvPr/>
            </p:nvSpPr>
            <p:spPr>
              <a:xfrm>
                <a:off x="3420363" y="47513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1" name="Oval 100"/>
              <p:cNvSpPr/>
              <p:nvPr/>
            </p:nvSpPr>
            <p:spPr>
              <a:xfrm>
                <a:off x="1886659" y="4596658"/>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2" name="Isosceles Triangle 101"/>
              <p:cNvSpPr/>
              <p:nvPr/>
            </p:nvSpPr>
            <p:spPr>
              <a:xfrm>
                <a:off x="3452171" y="494186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3" name="Isosceles Triangle 102"/>
              <p:cNvSpPr/>
              <p:nvPr/>
            </p:nvSpPr>
            <p:spPr>
              <a:xfrm>
                <a:off x="3251177" y="473457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4" name="Isosceles Triangle 103"/>
              <p:cNvSpPr/>
              <p:nvPr/>
            </p:nvSpPr>
            <p:spPr>
              <a:xfrm>
                <a:off x="3385496"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5" name="Isosceles Triangle 104"/>
              <p:cNvSpPr/>
              <p:nvPr/>
            </p:nvSpPr>
            <p:spPr>
              <a:xfrm>
                <a:off x="3100316" y="495853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6" name="Isosceles Triangle 105"/>
              <p:cNvSpPr/>
              <p:nvPr/>
            </p:nvSpPr>
            <p:spPr>
              <a:xfrm>
                <a:off x="3108550" y="468469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7" name="Isosceles Triangle 106"/>
              <p:cNvSpPr/>
              <p:nvPr/>
            </p:nvSpPr>
            <p:spPr>
              <a:xfrm>
                <a:off x="3307595" y="48370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8" name="Isosceles Triangle 107"/>
              <p:cNvSpPr/>
              <p:nvPr/>
            </p:nvSpPr>
            <p:spPr>
              <a:xfrm>
                <a:off x="3344293" y="4606636"/>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09" name="Isosceles Triangle 108"/>
              <p:cNvSpPr/>
              <p:nvPr/>
            </p:nvSpPr>
            <p:spPr>
              <a:xfrm>
                <a:off x="3554492" y="4809249"/>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0" name="Isosceles Triangle 109"/>
              <p:cNvSpPr/>
              <p:nvPr/>
            </p:nvSpPr>
            <p:spPr>
              <a:xfrm>
                <a:off x="3231651" y="5044262"/>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1" name="Oval 110"/>
              <p:cNvSpPr/>
              <p:nvPr/>
            </p:nvSpPr>
            <p:spPr>
              <a:xfrm>
                <a:off x="4042842" y="457753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3" name="Isosceles Triangle 112"/>
              <p:cNvSpPr/>
              <p:nvPr/>
            </p:nvSpPr>
            <p:spPr>
              <a:xfrm>
                <a:off x="4352379" y="49281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4" name="Isosceles Triangle 113"/>
              <p:cNvSpPr/>
              <p:nvPr/>
            </p:nvSpPr>
            <p:spPr>
              <a:xfrm>
                <a:off x="4498484" y="47347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5" name="Isosceles Triangle 114"/>
              <p:cNvSpPr/>
              <p:nvPr/>
            </p:nvSpPr>
            <p:spPr>
              <a:xfrm>
                <a:off x="4530292" y="492520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7" name="Isosceles Triangle 116"/>
              <p:cNvSpPr/>
              <p:nvPr/>
            </p:nvSpPr>
            <p:spPr>
              <a:xfrm>
                <a:off x="4463617"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8" name="Isosceles Triangle 117"/>
              <p:cNvSpPr/>
              <p:nvPr/>
            </p:nvSpPr>
            <p:spPr>
              <a:xfrm>
                <a:off x="4178437" y="494186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19" name="Isosceles Triangle 118"/>
              <p:cNvSpPr/>
              <p:nvPr/>
            </p:nvSpPr>
            <p:spPr>
              <a:xfrm>
                <a:off x="4186671" y="466802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0" name="Isosceles Triangle 119"/>
              <p:cNvSpPr/>
              <p:nvPr/>
            </p:nvSpPr>
            <p:spPr>
              <a:xfrm>
                <a:off x="4385716" y="4820424"/>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1" name="Isosceles Triangle 120"/>
              <p:cNvSpPr/>
              <p:nvPr/>
            </p:nvSpPr>
            <p:spPr>
              <a:xfrm>
                <a:off x="4422414" y="458996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2" name="Isosceles Triangle 121"/>
              <p:cNvSpPr/>
              <p:nvPr/>
            </p:nvSpPr>
            <p:spPr>
              <a:xfrm>
                <a:off x="4632613" y="479258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3" name="Isosceles Triangle 122"/>
              <p:cNvSpPr/>
              <p:nvPr/>
            </p:nvSpPr>
            <p:spPr>
              <a:xfrm>
                <a:off x="4309772" y="502759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4" name="Oval 123"/>
              <p:cNvSpPr/>
              <p:nvPr/>
            </p:nvSpPr>
            <p:spPr>
              <a:xfrm>
                <a:off x="5170501" y="4589967"/>
                <a:ext cx="723900" cy="619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6" name="Isosceles Triangle 125"/>
              <p:cNvSpPr/>
              <p:nvPr/>
            </p:nvSpPr>
            <p:spPr>
              <a:xfrm>
                <a:off x="5480038" y="49405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28" name="Isosceles Triangle 127"/>
              <p:cNvSpPr/>
              <p:nvPr/>
            </p:nvSpPr>
            <p:spPr>
              <a:xfrm>
                <a:off x="5657951" y="493763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0" name="Isosceles Triangle 129"/>
              <p:cNvSpPr/>
              <p:nvPr/>
            </p:nvSpPr>
            <p:spPr>
              <a:xfrm>
                <a:off x="5591276"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1" name="Isosceles Triangle 130"/>
              <p:cNvSpPr/>
              <p:nvPr/>
            </p:nvSpPr>
            <p:spPr>
              <a:xfrm>
                <a:off x="5306096" y="4954298"/>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2" name="Isosceles Triangle 131"/>
              <p:cNvSpPr/>
              <p:nvPr/>
            </p:nvSpPr>
            <p:spPr>
              <a:xfrm>
                <a:off x="5314330" y="4680455"/>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4" name="Isosceles Triangle 133"/>
              <p:cNvSpPr/>
              <p:nvPr/>
            </p:nvSpPr>
            <p:spPr>
              <a:xfrm>
                <a:off x="5550073" y="4602397"/>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5" name="Isosceles Triangle 134"/>
              <p:cNvSpPr/>
              <p:nvPr/>
            </p:nvSpPr>
            <p:spPr>
              <a:xfrm>
                <a:off x="5760272" y="4805010"/>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36" name="Isosceles Triangle 135"/>
              <p:cNvSpPr/>
              <p:nvPr/>
            </p:nvSpPr>
            <p:spPr>
              <a:xfrm>
                <a:off x="5437431" y="5040023"/>
                <a:ext cx="66675" cy="666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146" name="TextBox 145"/>
              <p:cNvSpPr txBox="1"/>
              <p:nvPr/>
            </p:nvSpPr>
            <p:spPr>
              <a:xfrm>
                <a:off x="127920" y="5196662"/>
                <a:ext cx="994888" cy="369332"/>
              </a:xfrm>
              <a:prstGeom prst="rect">
                <a:avLst/>
              </a:prstGeom>
              <a:noFill/>
            </p:spPr>
            <p:txBody>
              <a:bodyPr wrap="none" rtlCol="0">
                <a:spAutoFit/>
              </a:bodyPr>
              <a:lstStyle/>
              <a:p>
                <a:r>
                  <a:rPr lang="en-AU" b="1" dirty="0" smtClean="0">
                    <a:solidFill>
                      <a:srgbClr val="7030A0"/>
                    </a:solidFill>
                  </a:rPr>
                  <a:t>Village 2</a:t>
                </a:r>
                <a:endParaRPr lang="en-AU" b="1" dirty="0">
                  <a:solidFill>
                    <a:srgbClr val="7030A0"/>
                  </a:solidFill>
                </a:endParaRPr>
              </a:p>
            </p:txBody>
          </p:sp>
        </p:grpSp>
      </p:grpSp>
      <p:sp>
        <p:nvSpPr>
          <p:cNvPr id="6" name="TextBox 5"/>
          <p:cNvSpPr txBox="1"/>
          <p:nvPr/>
        </p:nvSpPr>
        <p:spPr>
          <a:xfrm>
            <a:off x="221567" y="3932142"/>
            <a:ext cx="8969315" cy="2308324"/>
          </a:xfrm>
          <a:prstGeom prst="rect">
            <a:avLst/>
          </a:prstGeom>
          <a:noFill/>
        </p:spPr>
        <p:txBody>
          <a:bodyPr wrap="none" rtlCol="0">
            <a:spAutoFit/>
          </a:bodyPr>
          <a:lstStyle/>
          <a:p>
            <a:r>
              <a:rPr lang="en-AU" b="1" dirty="0" smtClean="0"/>
              <a:t>Question 1: </a:t>
            </a:r>
            <a:r>
              <a:rPr lang="en-AU" dirty="0" smtClean="0"/>
              <a:t>What is the difference between the problems in the two villages?</a:t>
            </a:r>
          </a:p>
          <a:p>
            <a:endParaRPr lang="en-AU" dirty="0"/>
          </a:p>
          <a:p>
            <a:pPr marL="285750" indent="-285750">
              <a:buFont typeface="Arial" panose="020B0604020202020204" pitchFamily="34" charset="0"/>
              <a:buChar char="•"/>
            </a:pPr>
            <a:r>
              <a:rPr lang="en-AU" dirty="0" smtClean="0"/>
              <a:t>Village 1 has fewer sick cows and the number of sick cows stays the same over the 5 weeks</a:t>
            </a:r>
          </a:p>
          <a:p>
            <a:pPr marL="742950" lvl="1" indent="-285750">
              <a:buFont typeface="Arial" panose="020B0604020202020204" pitchFamily="34" charset="0"/>
              <a:buChar char="•"/>
            </a:pPr>
            <a:r>
              <a:rPr lang="en-AU" dirty="0" smtClean="0"/>
              <a:t>Disease is stable over time – endemic</a:t>
            </a:r>
          </a:p>
          <a:p>
            <a:pPr lvl="1"/>
            <a:endParaRPr lang="en-AU" dirty="0" smtClean="0"/>
          </a:p>
          <a:p>
            <a:pPr marL="285750" indent="-285750">
              <a:buFont typeface="Arial" panose="020B0604020202020204" pitchFamily="34" charset="0"/>
              <a:buChar char="•"/>
            </a:pPr>
            <a:r>
              <a:rPr lang="en-AU" dirty="0" smtClean="0"/>
              <a:t>Village 2 has no sick cows for 2 weeks then a large number of sick cows occurs suddenly.</a:t>
            </a:r>
          </a:p>
          <a:p>
            <a:pPr marL="285750" indent="-285750">
              <a:buFont typeface="Arial" panose="020B0604020202020204" pitchFamily="34" charset="0"/>
              <a:buChar char="•"/>
            </a:pPr>
            <a:r>
              <a:rPr lang="en-AU" dirty="0" smtClean="0"/>
              <a:t>Over the last two weeks the number of cases reduces gradually</a:t>
            </a:r>
          </a:p>
          <a:p>
            <a:pPr marL="742950" lvl="1" indent="-285750">
              <a:buFont typeface="Arial" panose="020B0604020202020204" pitchFamily="34" charset="0"/>
              <a:buChar char="•"/>
            </a:pPr>
            <a:r>
              <a:rPr lang="en-AU" dirty="0" smtClean="0"/>
              <a:t>Disease outbreak?</a:t>
            </a:r>
            <a:endParaRPr lang="en-AU" dirty="0"/>
          </a:p>
        </p:txBody>
      </p:sp>
    </p:spTree>
    <p:extLst>
      <p:ext uri="{BB962C8B-B14F-4D97-AF65-F5344CB8AC3E}">
        <p14:creationId xmlns:p14="http://schemas.microsoft.com/office/powerpoint/2010/main" val="736606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2116</TotalTime>
  <Words>2718</Words>
  <Application>Microsoft Office PowerPoint</Application>
  <PresentationFormat>On-screen Show (4:3)</PresentationFormat>
  <Paragraphs>419</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 patterns of disease</vt:lpstr>
      <vt:lpstr>Group activity: patterns of disease</vt:lpstr>
      <vt:lpstr>Group activity – shared experience</vt:lpstr>
      <vt:lpstr>Epidemiology in day-to-day work</vt:lpstr>
      <vt:lpstr>In this session we talked about: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andy way</cp:lastModifiedBy>
  <cp:revision>60</cp:revision>
  <dcterms:created xsi:type="dcterms:W3CDTF">2013-03-15T18:03:41Z</dcterms:created>
  <dcterms:modified xsi:type="dcterms:W3CDTF">2014-02-27T03:58:07Z</dcterms:modified>
</cp:coreProperties>
</file>