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65" r:id="rId3"/>
    <p:sldId id="266" r:id="rId4"/>
    <p:sldId id="267" r:id="rId5"/>
    <p:sldId id="258" r:id="rId6"/>
    <p:sldId id="271" r:id="rId7"/>
    <p:sldId id="263" r:id="rId8"/>
    <p:sldId id="272" r:id="rId9"/>
    <p:sldId id="286" r:id="rId10"/>
    <p:sldId id="287" r:id="rId11"/>
    <p:sldId id="288" r:id="rId12"/>
    <p:sldId id="289" r:id="rId13"/>
    <p:sldId id="290" r:id="rId14"/>
    <p:sldId id="277"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1" d="100"/>
          <a:sy n="81" d="100"/>
        </p:scale>
        <p:origin x="24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6/03/2014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2</a:t>
            </a:r>
          </a:p>
          <a:p>
            <a:endParaRPr lang="en-AU"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The incubation period ranges from 2-15 days and is most commonly ~5-6 days.</a:t>
            </a:r>
          </a:p>
          <a:p>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07203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3</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A chicken can: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recover and be immune for a period of time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recover and be susceptible to infection again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or die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Carrier states are possible in other species of birds and are not generally reported in chickens.</a:t>
            </a:r>
          </a:p>
          <a:p>
            <a:endParaRPr lang="en-AU" b="1"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685650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4</a:t>
            </a:r>
          </a:p>
          <a:p>
            <a:r>
              <a:rPr lang="en-AU" b="0" dirty="0" smtClean="0"/>
              <a:t>Key points</a:t>
            </a:r>
            <a:r>
              <a:rPr lang="en-AU" b="0" baseline="0" dirty="0" smtClean="0"/>
              <a:t> for the participants to identify are:</a:t>
            </a:r>
            <a:endParaRPr lang="en-AU" b="0" dirty="0" smtClean="0"/>
          </a:p>
          <a:p>
            <a:endParaRPr lang="en-AU" b="1" dirty="0" smtClean="0"/>
          </a:p>
          <a:p>
            <a:endParaRPr lang="en-AU"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When NDV is introduced into a susceptible flock of chickens it will rapidly spread through the entire flock (within days).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Large-scale outbreaks and mass mortality are less common when NDV is endemic in a region.</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Young birds are most susceptible and signs will depend on the strain of virus (respiratory, digestive or nervous systems).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Respiratory signs include gasping, coughing and sneezing.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Digestive signs include watery-green diarrhoea.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Nervous signs include tremors, paralysed wings and legs, twisted necks, circling, spasms, and complete paralysis. The head and neck (including comb and wattles) may be swollen and cyanotic (bluish in colour). </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Affected animals are often depressed and refuse to eat and there may be a sudden drop or complete stop in egg production. Eggs may be abnormal in colour, shape, or surface, and have watery albumen. </a:t>
            </a:r>
          </a:p>
          <a:p>
            <a:pPr marL="171450" indent="-171450">
              <a:buFont typeface="Arial" panose="020B0604020202020204" pitchFamily="34" charset="0"/>
              <a:buChar char="•"/>
            </a:pPr>
            <a:endParaRPr lang="en-AU" b="1"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525154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Vaccination of chickens provide immunity to the individual chicken to reduce the chance of disease occurring.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If a sufficient proportion of the population is vaccinated then chicken that have not been vaccinated (new or missed) may be protected due to herd immunity.</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2518080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5</a:t>
            </a:r>
          </a:p>
          <a:p>
            <a:pPr marL="628650" lvl="1" indent="-171450">
              <a:buFont typeface="Arial" panose="020B0604020202020204" pitchFamily="34" charset="0"/>
              <a:buChar char="•"/>
            </a:pPr>
            <a:r>
              <a:rPr lang="en-AU" dirty="0" smtClean="0"/>
              <a:t>Why disease occurs in some animals and not in others</a:t>
            </a:r>
          </a:p>
          <a:p>
            <a:pPr marL="628650" lvl="1" indent="-171450">
              <a:buFont typeface="Arial" panose="020B0604020202020204" pitchFamily="34" charset="0"/>
              <a:buChar char="•"/>
            </a:pPr>
            <a:r>
              <a:rPr lang="en-AU" dirty="0" smtClean="0"/>
              <a:t>The many causes of disease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host characteristics and how they influence disease progression within an individual or population.</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how an individuals</a:t>
            </a:r>
            <a:r>
              <a:rPr lang="en-AU" sz="1200" kern="1200" baseline="0" dirty="0" smtClean="0">
                <a:solidFill>
                  <a:schemeClr val="tx1"/>
                </a:solidFill>
                <a:effectLst/>
                <a:latin typeface="+mn-lt"/>
                <a:ea typeface="+mn-ea"/>
                <a:cs typeface="+mn-cs"/>
              </a:rPr>
              <a:t> characteristics can influence the disease progression in a population</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Newcastle disease information sheet </a:t>
            </a:r>
            <a:r>
              <a:rPr lang="en-AU" sz="1200" kern="1200" baseline="0" dirty="0" smtClean="0">
                <a:solidFill>
                  <a:schemeClr val="tx1"/>
                </a:solidFill>
                <a:effectLst/>
                <a:latin typeface="+mn-lt"/>
                <a:ea typeface="+mn-ea"/>
                <a:cs typeface="+mn-cs"/>
              </a:rPr>
              <a:t>to give them the information they need to answer the questions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0" dirty="0"/>
          </a:p>
          <a:p>
            <a:pPr marL="0" indent="0">
              <a:buFont typeface="Arial" panose="020B0604020202020204" pitchFamily="34" charset="0"/>
              <a:buNone/>
            </a:pPr>
            <a:endParaRPr lang="en-AU" b="0" dirty="0"/>
          </a:p>
          <a:p>
            <a:pPr marL="0" indent="0">
              <a:buFont typeface="Arial" panose="020B0604020202020204" pitchFamily="34" charset="0"/>
              <a:buNone/>
            </a:pPr>
            <a:r>
              <a:rPr lang="en-AU" b="1" dirty="0" smtClean="0"/>
              <a:t>Question</a:t>
            </a:r>
            <a:r>
              <a:rPr lang="en-AU" b="1" baseline="0" dirty="0" smtClean="0"/>
              <a:t> 1</a:t>
            </a:r>
          </a:p>
          <a:p>
            <a:pPr marL="0" indent="0">
              <a:buFont typeface="Arial" panose="020B0604020202020204" pitchFamily="34" charset="0"/>
              <a:buNone/>
            </a:pPr>
            <a:endParaRPr lang="en-AU" b="1" baseline="0" dirty="0" smtClean="0"/>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Answers may vary depending on the area the participants are from.</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Key points</a:t>
            </a:r>
            <a:r>
              <a:rPr lang="en-AU" sz="1200" i="0" kern="1200" baseline="0" dirty="0" smtClean="0">
                <a:solidFill>
                  <a:schemeClr val="tx1"/>
                </a:solidFill>
                <a:effectLst/>
                <a:latin typeface="+mn-lt"/>
                <a:ea typeface="+mn-ea"/>
                <a:cs typeface="+mn-cs"/>
              </a:rPr>
              <a:t> that participant’s should discuss or raise:</a:t>
            </a: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There is often a season pattern to NDV outbreaks with cases more likely to occur in periods when:</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 more birds are brought to market (increased mixing)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or when migratory birds travel to new locations. </a:t>
            </a: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 can survive several weeks in the environment especially in cool weather.</a:t>
            </a:r>
          </a:p>
          <a:p>
            <a:pPr marL="0" indent="0">
              <a:buFont typeface="Arial" panose="020B0604020202020204" pitchFamily="34" charset="0"/>
              <a:buNone/>
            </a:pPr>
            <a:endParaRPr lang="en-AU" b="1"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64999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6 </a:t>
            </a:r>
            <a:r>
              <a:rPr lang="en-AU" dirty="0"/>
              <a:t>– </a:t>
            </a:r>
            <a:r>
              <a:rPr lang="en-AU" dirty="0" smtClean="0"/>
              <a:t>How disease progresses</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What </a:t>
            </a:r>
            <a:r>
              <a:rPr lang="en-AU" dirty="0"/>
              <a:t>is the range of the incubation period for Newcastle disease? What incubation times have you seen</a:t>
            </a:r>
            <a:r>
              <a:rPr lang="en-AU" dirty="0" smtClean="0"/>
              <a:t>?</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25742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AU" dirty="0" smtClean="0"/>
              <a:t>What </a:t>
            </a:r>
            <a:r>
              <a:rPr lang="en-AU" dirty="0"/>
              <a:t>are the possible outcomes for a chicken if it is infected with Newcastle virus</a:t>
            </a:r>
            <a:r>
              <a:rPr lang="en-AU" dirty="0" smtClean="0"/>
              <a:t>?</a:t>
            </a:r>
          </a:p>
          <a:p>
            <a:pPr marL="0" indent="0">
              <a:buNone/>
            </a:pPr>
            <a:endParaRPr lang="en-AU" dirty="0"/>
          </a:p>
        </p:txBody>
      </p:sp>
    </p:spTree>
    <p:extLst>
      <p:ext uri="{BB962C8B-B14F-4D97-AF65-F5344CB8AC3E}">
        <p14:creationId xmlns:p14="http://schemas.microsoft.com/office/powerpoint/2010/main" val="3531911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AU" dirty="0" smtClean="0"/>
              <a:t>Describe </a:t>
            </a:r>
            <a:r>
              <a:rPr lang="en-AU" dirty="0"/>
              <a:t>the spread of NDV in a completely susceptible flock and in a flock where most of the chickens are immune to the disease. </a:t>
            </a:r>
            <a:endParaRPr lang="en-AU" dirty="0" smtClean="0"/>
          </a:p>
          <a:p>
            <a:pPr marL="0" indent="0">
              <a:buNone/>
            </a:pPr>
            <a:endParaRPr lang="en-AU" dirty="0"/>
          </a:p>
        </p:txBody>
      </p:sp>
    </p:spTree>
    <p:extLst>
      <p:ext uri="{BB962C8B-B14F-4D97-AF65-F5344CB8AC3E}">
        <p14:creationId xmlns:p14="http://schemas.microsoft.com/office/powerpoint/2010/main" val="168928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AU" dirty="0" smtClean="0"/>
              <a:t>How </a:t>
            </a:r>
            <a:r>
              <a:rPr lang="en-AU" dirty="0"/>
              <a:t>does vaccination prevent disease?</a:t>
            </a:r>
          </a:p>
          <a:p>
            <a:pPr marL="0" indent="0">
              <a:buNone/>
            </a:pPr>
            <a:endParaRPr lang="en-AU" dirty="0"/>
          </a:p>
        </p:txBody>
      </p:sp>
    </p:spTree>
    <p:extLst>
      <p:ext uri="{BB962C8B-B14F-4D97-AF65-F5344CB8AC3E}">
        <p14:creationId xmlns:p14="http://schemas.microsoft.com/office/powerpoint/2010/main" val="283085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How disease occurs and the progression of disease states in an individual animal</a:t>
            </a:r>
          </a:p>
          <a:p>
            <a:r>
              <a:rPr lang="en-AU" dirty="0"/>
              <a:t>The progression of disease in a population of animals</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6</a:t>
            </a:r>
            <a:endParaRPr lang="en-AU" b="1" dirty="0"/>
          </a:p>
        </p:txBody>
      </p:sp>
      <p:sp>
        <p:nvSpPr>
          <p:cNvPr id="2" name="Content Placeholder 1"/>
          <p:cNvSpPr>
            <a:spLocks noGrp="1"/>
          </p:cNvSpPr>
          <p:nvPr>
            <p:ph idx="1"/>
          </p:nvPr>
        </p:nvSpPr>
        <p:spPr>
          <a:xfrm>
            <a:off x="457200" y="1600200"/>
            <a:ext cx="8229600" cy="4233575"/>
          </a:xfrm>
        </p:spPr>
        <p:txBody>
          <a:bodyPr>
            <a:normAutofit fontScale="62500" lnSpcReduction="20000"/>
          </a:bodyPr>
          <a:lstStyle/>
          <a:p>
            <a:pPr lvl="0"/>
            <a:r>
              <a:rPr lang="en-AU" dirty="0"/>
              <a:t>Within an animal there are a number of steps that determine if the animal develops disease after being exposed to an infectious agent</a:t>
            </a:r>
          </a:p>
          <a:p>
            <a:pPr lvl="0"/>
            <a:endParaRPr lang="en-AU" dirty="0"/>
          </a:p>
          <a:p>
            <a:pPr lvl="0"/>
            <a:r>
              <a:rPr lang="en-AU" dirty="0"/>
              <a:t>Infected animals may develop chronic disease, die from the disease or may recover</a:t>
            </a:r>
          </a:p>
          <a:p>
            <a:pPr lvl="0"/>
            <a:endParaRPr lang="en-AU" dirty="0"/>
          </a:p>
          <a:p>
            <a:pPr lvl="0"/>
            <a:r>
              <a:rPr lang="en-AU" dirty="0"/>
              <a:t>Animals that recover often develop immunity to the infectious agent. Immunity may last a lifetime or it may be shorter. If the immunity declines the animal may become susceptible to infection again</a:t>
            </a:r>
          </a:p>
          <a:p>
            <a:pPr lvl="0"/>
            <a:endParaRPr lang="en-AU" dirty="0"/>
          </a:p>
          <a:p>
            <a:pPr lvl="0"/>
            <a:r>
              <a:rPr lang="en-AU" b="1" dirty="0"/>
              <a:t>Herd immunity </a:t>
            </a:r>
            <a:r>
              <a:rPr lang="en-AU" dirty="0"/>
              <a:t>describes a form of immunity that occurs when a significant portion of a population of animals is immune and this provides protection for the susceptible animals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How disease occurs and the progression of disease states in an individual animal</a:t>
            </a:r>
          </a:p>
          <a:p>
            <a:r>
              <a:rPr lang="en-AU" dirty="0"/>
              <a:t>The progression of disease in a population of animals</a:t>
            </a:r>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Task for everyone to do:</a:t>
            </a:r>
          </a:p>
          <a:p>
            <a:r>
              <a:rPr lang="en-AU" dirty="0" smtClean="0"/>
              <a:t>Think about the last time you were sick with the flu.</a:t>
            </a:r>
          </a:p>
          <a:p>
            <a:endParaRPr lang="en-AU" dirty="0" smtClean="0"/>
          </a:p>
          <a:p>
            <a:r>
              <a:rPr lang="en-AU" dirty="0" smtClean="0"/>
              <a:t>How come there were people that didn’t get sick? </a:t>
            </a:r>
          </a:p>
          <a:p>
            <a:endParaRPr lang="en-AU" dirty="0"/>
          </a:p>
          <a:p>
            <a:r>
              <a:rPr lang="en-AU" dirty="0" smtClean="0"/>
              <a:t>What were the characteristics of the individuals that might have prevented disease from occurring?</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6</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about </a:t>
            </a:r>
            <a:endParaRPr lang="en-AU" dirty="0" smtClean="0"/>
          </a:p>
          <a:p>
            <a:pPr lvl="1"/>
            <a:r>
              <a:rPr lang="en-AU" dirty="0"/>
              <a:t>Host (animal) characteristics that influence if disease will occur in an individual </a:t>
            </a:r>
            <a:r>
              <a:rPr lang="en-AU" dirty="0" smtClean="0"/>
              <a:t>animal</a:t>
            </a:r>
            <a:endParaRPr lang="en-AU" dirty="0"/>
          </a:p>
          <a:p>
            <a:pPr lvl="1"/>
            <a:r>
              <a:rPr lang="en-AU" dirty="0"/>
              <a:t>How host characteristics affect disease transmission within a population of animals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Sickness in chickens and farm workers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lnSpcReduction="10000"/>
          </a:bodyPr>
          <a:lstStyle/>
          <a:p>
            <a:pPr marL="0" indent="0">
              <a:buNone/>
            </a:pPr>
            <a:r>
              <a:rPr lang="en-AU" i="1" dirty="0"/>
              <a:t>Newcastle Disease has been diagnosed as the cause of the disease outbreak in this village. Poultry farmers in the village are interested in learning more about the disease.</a:t>
            </a:r>
            <a:endParaRPr lang="en-AU" dirty="0"/>
          </a:p>
          <a:p>
            <a:pPr marL="0" indent="0">
              <a:buNone/>
            </a:pPr>
            <a:endParaRPr lang="en-AU" i="1" dirty="0"/>
          </a:p>
          <a:p>
            <a:pPr marL="0" indent="0">
              <a:buNone/>
            </a:pPr>
            <a:r>
              <a:rPr lang="en-AU" i="1" dirty="0" smtClean="0"/>
              <a:t>Read </a:t>
            </a:r>
            <a:r>
              <a:rPr lang="en-AU" i="1" dirty="0"/>
              <a:t>through the </a:t>
            </a:r>
            <a:r>
              <a:rPr lang="en-AU" i="1" dirty="0" smtClean="0"/>
              <a:t>Newcastle </a:t>
            </a:r>
            <a:r>
              <a:rPr lang="en-AU" i="1" dirty="0"/>
              <a:t>Disease </a:t>
            </a:r>
            <a:r>
              <a:rPr lang="en-AU" i="1" dirty="0" smtClean="0"/>
              <a:t>information sheet provided in </a:t>
            </a:r>
            <a:r>
              <a:rPr lang="en-AU" i="1" dirty="0"/>
              <a:t>the </a:t>
            </a:r>
            <a:r>
              <a:rPr lang="en-AU" i="1" dirty="0" smtClean="0"/>
              <a:t>Participants’ Manual in Session 5 and then answer the following questions</a:t>
            </a:r>
            <a:r>
              <a:rPr lang="en-AU" i="1" dirty="0"/>
              <a:t>.</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AU" dirty="0" smtClean="0"/>
              <a:t>Newcastle </a:t>
            </a:r>
            <a:r>
              <a:rPr lang="en-AU" dirty="0"/>
              <a:t>disease is an infectious and contagious disease. Brainstorm how exposure to the disease might have occurred in this village</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What </a:t>
            </a:r>
            <a:r>
              <a:rPr lang="en-AU" dirty="0"/>
              <a:t>is the range of the incubation period for Newcastle disease? What incubation times have you seen</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What </a:t>
            </a:r>
            <a:r>
              <a:rPr lang="en-AU" dirty="0"/>
              <a:t>are the possible outcomes for a chicken if it is infected with Newcastle virus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Describe </a:t>
            </a:r>
            <a:r>
              <a:rPr lang="en-AU" dirty="0"/>
              <a:t>the spread of NDV in a completely susceptible flock and in a flock where most of the chickens are immune to the disease. </a:t>
            </a:r>
            <a:endParaRPr lang="en-AU" dirty="0" smtClean="0"/>
          </a:p>
          <a:p>
            <a:pPr marL="514350" indent="-514350">
              <a:buFont typeface="+mj-lt"/>
              <a:buAutoNum type="arabicPeriod"/>
            </a:pPr>
            <a:endParaRPr lang="en-AU" dirty="0"/>
          </a:p>
          <a:p>
            <a:pPr marL="514350" indent="-514350">
              <a:buFont typeface="+mj-lt"/>
              <a:buAutoNum type="arabicPeriod"/>
            </a:pPr>
            <a:r>
              <a:rPr lang="en-AU" dirty="0" smtClean="0"/>
              <a:t>How </a:t>
            </a:r>
            <a:r>
              <a:rPr lang="en-AU" dirty="0"/>
              <a:t>does vaccination prevent disease?</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Newcastle </a:t>
            </a:r>
            <a:r>
              <a:rPr lang="en-AU" dirty="0"/>
              <a:t>disease is an infectious and contagious disease. Brainstorm how exposure to the disease might have occurred in this village</a:t>
            </a:r>
            <a:r>
              <a:rPr lang="en-AU" dirty="0" smtClean="0"/>
              <a:t>.</a:t>
            </a:r>
          </a:p>
          <a:p>
            <a:pPr marL="0" indent="0">
              <a:buNone/>
            </a:pPr>
            <a:endParaRPr lang="en-AU" dirty="0"/>
          </a:p>
        </p:txBody>
      </p:sp>
    </p:spTree>
    <p:extLst>
      <p:ext uri="{BB962C8B-B14F-4D97-AF65-F5344CB8AC3E}">
        <p14:creationId xmlns:p14="http://schemas.microsoft.com/office/powerpoint/2010/main" val="110920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3279</TotalTime>
  <Words>1551</Words>
  <Application>Microsoft Office PowerPoint</Application>
  <PresentationFormat>On-screen Show (4:3)</PresentationFormat>
  <Paragraphs>209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Sickness in chickens and farm workers Background information</vt:lpstr>
      <vt:lpstr>Group activity – Sickness in chickens and farm workers</vt:lpstr>
      <vt:lpstr>Group activity – Sickness in chickens and farm workers</vt:lpstr>
      <vt:lpstr>Group activity – Sickness in chickens and farm workers</vt:lpstr>
      <vt:lpstr>Group activity – Sickness in chickens and farm workers</vt:lpstr>
      <vt:lpstr>Group activity – Sickness in chickens and farm workers</vt:lpstr>
      <vt:lpstr>Group activity – Sickness in chickens and farm workers</vt:lpstr>
      <vt:lpstr>In this session we talked about:</vt:lpstr>
      <vt:lpstr>Key concepts of session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85</cp:revision>
  <dcterms:created xsi:type="dcterms:W3CDTF">2013-03-15T18:03:41Z</dcterms:created>
  <dcterms:modified xsi:type="dcterms:W3CDTF">2014-03-06T05:16:30Z</dcterms:modified>
</cp:coreProperties>
</file>