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6" r:id="rId3"/>
    <p:sldId id="269" r:id="rId4"/>
    <p:sldId id="304" r:id="rId5"/>
    <p:sldId id="305" r:id="rId6"/>
    <p:sldId id="310" r:id="rId7"/>
    <p:sldId id="308" r:id="rId8"/>
    <p:sldId id="317" r:id="rId9"/>
    <p:sldId id="287" r:id="rId10"/>
    <p:sldId id="302" r:id="rId11"/>
    <p:sldId id="312" r:id="rId12"/>
    <p:sldId id="318" r:id="rId13"/>
    <p:sldId id="316" r:id="rId14"/>
    <p:sldId id="258" r:id="rId15"/>
    <p:sldId id="263"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52" autoAdjust="0"/>
  </p:normalViewPr>
  <p:slideViewPr>
    <p:cSldViewPr snapToObjects="1">
      <p:cViewPr varScale="1">
        <p:scale>
          <a:sx n="89" d="100"/>
          <a:sy n="89" d="100"/>
        </p:scale>
        <p:origin x="15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Sheet2!$B$4</c:f>
              <c:strCache>
                <c:ptCount val="1"/>
                <c:pt idx="0">
                  <c:v>Susceptible</c:v>
                </c:pt>
              </c:strCache>
            </c:strRef>
          </c:tx>
          <c:spPr>
            <a:ln w="28575" cap="rnd">
              <a:solidFill>
                <a:schemeClr val="accent1"/>
              </a:solidFill>
              <a:round/>
            </a:ln>
            <a:effectLst/>
          </c:spPr>
          <c:marker>
            <c:symbol val="square"/>
            <c:size val="8"/>
            <c:spPr>
              <a:solidFill>
                <a:schemeClr val="accent1"/>
              </a:solidFill>
              <a:ln w="9525">
                <a:solidFill>
                  <a:schemeClr val="accent1"/>
                </a:solidFill>
              </a:ln>
              <a:effectLst/>
            </c:spPr>
          </c:marker>
          <c:val>
            <c:numRef>
              <c:f>Sheet2!$B$5:$B$19</c:f>
              <c:numCache>
                <c:formatCode>General</c:formatCode>
                <c:ptCount val="15"/>
                <c:pt idx="0">
                  <c:v>500</c:v>
                </c:pt>
                <c:pt idx="1">
                  <c:v>495</c:v>
                </c:pt>
                <c:pt idx="2">
                  <c:v>485</c:v>
                </c:pt>
                <c:pt idx="3">
                  <c:v>435</c:v>
                </c:pt>
                <c:pt idx="4">
                  <c:v>325</c:v>
                </c:pt>
                <c:pt idx="5">
                  <c:v>180</c:v>
                </c:pt>
                <c:pt idx="6">
                  <c:v>90</c:v>
                </c:pt>
                <c:pt idx="7">
                  <c:v>30</c:v>
                </c:pt>
                <c:pt idx="8">
                  <c:v>20</c:v>
                </c:pt>
                <c:pt idx="9">
                  <c:v>15</c:v>
                </c:pt>
                <c:pt idx="10">
                  <c:v>10</c:v>
                </c:pt>
                <c:pt idx="11">
                  <c:v>5</c:v>
                </c:pt>
                <c:pt idx="12">
                  <c:v>0</c:v>
                </c:pt>
                <c:pt idx="13">
                  <c:v>0</c:v>
                </c:pt>
                <c:pt idx="14">
                  <c:v>0</c:v>
                </c:pt>
              </c:numCache>
            </c:numRef>
          </c:val>
          <c:smooth val="1"/>
        </c:ser>
        <c:ser>
          <c:idx val="1"/>
          <c:order val="1"/>
          <c:tx>
            <c:strRef>
              <c:f>Sheet2!$C$4</c:f>
              <c:strCache>
                <c:ptCount val="1"/>
                <c:pt idx="0">
                  <c:v>Recovered</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val>
            <c:numRef>
              <c:f>Sheet2!$C$5:$C$19</c:f>
              <c:numCache>
                <c:formatCode>General</c:formatCode>
                <c:ptCount val="15"/>
                <c:pt idx="0">
                  <c:v>0</c:v>
                </c:pt>
                <c:pt idx="1">
                  <c:v>0</c:v>
                </c:pt>
                <c:pt idx="2">
                  <c:v>5</c:v>
                </c:pt>
                <c:pt idx="3">
                  <c:v>15</c:v>
                </c:pt>
                <c:pt idx="4">
                  <c:v>65</c:v>
                </c:pt>
                <c:pt idx="5">
                  <c:v>140</c:v>
                </c:pt>
                <c:pt idx="6">
                  <c:v>230</c:v>
                </c:pt>
                <c:pt idx="7">
                  <c:v>360</c:v>
                </c:pt>
                <c:pt idx="8">
                  <c:v>430</c:v>
                </c:pt>
                <c:pt idx="9">
                  <c:v>475</c:v>
                </c:pt>
                <c:pt idx="10">
                  <c:v>490</c:v>
                </c:pt>
                <c:pt idx="11">
                  <c:v>495</c:v>
                </c:pt>
                <c:pt idx="12">
                  <c:v>500</c:v>
                </c:pt>
                <c:pt idx="13">
                  <c:v>500</c:v>
                </c:pt>
                <c:pt idx="14">
                  <c:v>500</c:v>
                </c:pt>
              </c:numCache>
            </c:numRef>
          </c:val>
          <c:smooth val="1"/>
        </c:ser>
        <c:ser>
          <c:idx val="2"/>
          <c:order val="2"/>
          <c:tx>
            <c:strRef>
              <c:f>Sheet2!$D$4</c:f>
              <c:strCache>
                <c:ptCount val="1"/>
                <c:pt idx="0">
                  <c:v>Clinical </c:v>
                </c:pt>
              </c:strCache>
            </c:strRef>
          </c:tx>
          <c:spPr>
            <a:ln w="28575" cap="rnd">
              <a:solidFill>
                <a:schemeClr val="accent3"/>
              </a:solidFill>
              <a:round/>
            </a:ln>
            <a:effectLst/>
          </c:spPr>
          <c:marker>
            <c:symbol val="x"/>
            <c:size val="8"/>
            <c:spPr>
              <a:noFill/>
              <a:ln w="9525">
                <a:solidFill>
                  <a:schemeClr val="accent3"/>
                </a:solidFill>
              </a:ln>
              <a:effectLst/>
            </c:spPr>
          </c:marker>
          <c:val>
            <c:numRef>
              <c:f>Sheet2!$D$5:$D$19</c:f>
              <c:numCache>
                <c:formatCode>General</c:formatCode>
                <c:ptCount val="15"/>
                <c:pt idx="0">
                  <c:v>0</c:v>
                </c:pt>
                <c:pt idx="1">
                  <c:v>5</c:v>
                </c:pt>
                <c:pt idx="2">
                  <c:v>10</c:v>
                </c:pt>
                <c:pt idx="3">
                  <c:v>50</c:v>
                </c:pt>
                <c:pt idx="4">
                  <c:v>110</c:v>
                </c:pt>
                <c:pt idx="5">
                  <c:v>180</c:v>
                </c:pt>
                <c:pt idx="6">
                  <c:v>180</c:v>
                </c:pt>
                <c:pt idx="7">
                  <c:v>110</c:v>
                </c:pt>
                <c:pt idx="8">
                  <c:v>50</c:v>
                </c:pt>
                <c:pt idx="9">
                  <c:v>10</c:v>
                </c:pt>
                <c:pt idx="10">
                  <c:v>0</c:v>
                </c:pt>
                <c:pt idx="11">
                  <c:v>0</c:v>
                </c:pt>
                <c:pt idx="12">
                  <c:v>0</c:v>
                </c:pt>
                <c:pt idx="13">
                  <c:v>0</c:v>
                </c:pt>
                <c:pt idx="14">
                  <c:v>0</c:v>
                </c:pt>
              </c:numCache>
            </c:numRef>
          </c:val>
          <c:smooth val="1"/>
        </c:ser>
        <c:dLbls>
          <c:showLegendKey val="0"/>
          <c:showVal val="0"/>
          <c:showCatName val="0"/>
          <c:showSerName val="0"/>
          <c:showPercent val="0"/>
          <c:showBubbleSize val="0"/>
        </c:dLbls>
        <c:marker val="1"/>
        <c:smooth val="0"/>
        <c:axId val="216280592"/>
        <c:axId val="127973984"/>
      </c:lineChart>
      <c:catAx>
        <c:axId val="216280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Time (days)</a:t>
                </a:r>
              </a:p>
            </c:rich>
          </c:tx>
          <c:layout/>
          <c:overlay val="0"/>
          <c:spPr>
            <a:noFill/>
            <a:ln>
              <a:noFill/>
            </a:ln>
            <a:effectLst/>
          </c:sp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973984"/>
        <c:crosses val="autoZero"/>
        <c:auto val="1"/>
        <c:lblAlgn val="ctr"/>
        <c:lblOffset val="100"/>
        <c:noMultiLvlLbl val="0"/>
      </c:catAx>
      <c:valAx>
        <c:axId val="127973984"/>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a:t>
                </a:r>
                <a:r>
                  <a:rPr lang="en-AU" baseline="0"/>
                  <a:t> of animals</a:t>
                </a:r>
                <a:endParaRPr lang="en-AU"/>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280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E298CE-2AFF-4FAA-A26E-39AED356E737}" type="datetimeFigureOut">
              <a:rPr lang="en-AU" smtClean="0"/>
              <a:t>24/06/2014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VOICE OVER</a:t>
            </a:r>
          </a:p>
          <a:p>
            <a:endParaRPr lang="en-AU" sz="1200" b="1" i="0" kern="1200" dirty="0" smtClean="0">
              <a:solidFill>
                <a:schemeClr val="tx1"/>
              </a:solidFill>
              <a:effectLst/>
              <a:latin typeface="+mn-lt"/>
              <a:ea typeface="+mn-ea"/>
              <a:cs typeface="+mn-cs"/>
            </a:endParaRPr>
          </a:p>
          <a:p>
            <a:r>
              <a:rPr lang="en-AU" dirty="0" smtClean="0"/>
              <a:t>Recovered animals may develop immunity to the infectious agent so if exposed again they do not become infected. </a:t>
            </a:r>
          </a:p>
          <a:p>
            <a:pPr marL="0" indent="0">
              <a:buNone/>
            </a:pPr>
            <a:r>
              <a:rPr lang="en-AU" dirty="0" smtClean="0"/>
              <a:t> </a:t>
            </a:r>
          </a:p>
          <a:p>
            <a:r>
              <a:rPr lang="en-AU" dirty="0" smtClean="0"/>
              <a:t>For some diseases immunity may last a lifetime, while for other diseases it may be shorter. </a:t>
            </a:r>
          </a:p>
          <a:p>
            <a:endParaRPr lang="en-AU" dirty="0" smtClean="0"/>
          </a:p>
          <a:p>
            <a:r>
              <a:rPr lang="en-AU" dirty="0" smtClean="0"/>
              <a:t>In these situations as immunity declines animals may become susceptible to infection once again.</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74299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Now we will talk about disease progression in a population of animals.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Imagine a population of animals that has never been exposed to a particular contagious disease before. This population is likely to be highly susceptible to infection. </a:t>
            </a:r>
          </a:p>
          <a:p>
            <a:r>
              <a:rPr lang="en-AU" sz="1200" kern="1200" dirty="0" smtClean="0">
                <a:solidFill>
                  <a:schemeClr val="tx1"/>
                </a:solidFill>
                <a:effectLst/>
                <a:latin typeface="+mn-lt"/>
                <a:ea typeface="+mn-ea"/>
                <a:cs typeface="+mn-cs"/>
              </a:rPr>
              <a:t>The introduction of this disease to the population will most likely result in a rapid spread of disease (outbreak or epidemic).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contagious diseases spread quickly through a population whereas other disease spread slowly or not at all.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Whether a contagious disease spreads rapidly or</a:t>
            </a:r>
            <a:r>
              <a:rPr lang="en-AU" sz="1200" kern="1200" baseline="0" dirty="0" smtClean="0">
                <a:solidFill>
                  <a:schemeClr val="tx1"/>
                </a:solidFill>
                <a:effectLst/>
                <a:latin typeface="+mn-lt"/>
                <a:ea typeface="+mn-ea"/>
                <a:cs typeface="+mn-cs"/>
              </a:rPr>
              <a:t> slowly will depend on characteristics of the infectious agent and other causes including in particular the density of animals and the proportion of animals in the population that are susceptible or immune.</a:t>
            </a: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Newcastle disease and highly pathogenic avian influenza and foot and mouth disease are all highly contagious and can spread very rapidly.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Bovine</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johnes</a:t>
            </a:r>
            <a:r>
              <a:rPr lang="en-AU" sz="1200" kern="1200" baseline="0" dirty="0" smtClean="0">
                <a:solidFill>
                  <a:schemeClr val="tx1"/>
                </a:solidFill>
                <a:effectLst/>
                <a:latin typeface="+mn-lt"/>
                <a:ea typeface="+mn-ea"/>
                <a:cs typeface="+mn-cs"/>
              </a:rPr>
              <a:t> disease and bovine virus diarrhoea may spread slowly within a population.</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425620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Now we will talk about disease progression in a population of animals.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the picture</a:t>
            </a:r>
            <a:r>
              <a:rPr lang="en-AU" sz="1200" kern="1200" baseline="0" dirty="0" smtClean="0">
                <a:solidFill>
                  <a:schemeClr val="tx1"/>
                </a:solidFill>
                <a:effectLst/>
                <a:latin typeface="+mn-lt"/>
                <a:ea typeface="+mn-ea"/>
                <a:cs typeface="+mn-cs"/>
              </a:rPr>
              <a:t> on the left, a single infectious animal is introduced into a population that is mostly made up of susceptible animals. The infectious animal contacts six other animals before it recovers and stops being infectious. It spreads the disease to four of these six and they in turn spread it to other animals.</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In the picture on the right, the single infectious animal contacts six animals before it stops being infectious to others. BUT all six of these animals are already immune and so there is no further spread of infection.</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The picture on the right is an example of herd immunity reducing the risk of spread of a disease within a population.</a:t>
            </a: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When a large proportion of the population is immune, the immune animals protect remaining susceptible animals within the population.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general if 80% of more of the population is immune to</a:t>
            </a:r>
            <a:r>
              <a:rPr lang="en-AU" sz="1200" kern="1200" baseline="0" dirty="0" smtClean="0">
                <a:solidFill>
                  <a:schemeClr val="tx1"/>
                </a:solidFill>
                <a:effectLst/>
                <a:latin typeface="+mn-lt"/>
                <a:ea typeface="+mn-ea"/>
                <a:cs typeface="+mn-cs"/>
              </a:rPr>
              <a:t> a disease, herd immunity will begin to reduce disease spread amongst the susceptible animals. However, the proportion of immune animals needed to have a herd immunity effect will vary for different diseases.</a:t>
            </a:r>
            <a:endParaRPr lang="en-AU" sz="1200" kern="120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407269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This graph below shows a simulation when a contagious disease is introduced into a susceptible population.  The lines represent the relative number of animals over time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that are susceptible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that are infected and showing clinical signs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that are recovered</a:t>
            </a:r>
          </a:p>
          <a:p>
            <a:pPr lvl="0"/>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this example there are 500 animals in the population at the beginning; all 500 animals are susceptible, there are no clinical infections, and no recovered animals. This means the disease is not present within the population in the beginning.</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diseases that are present in a population (endemic diseases), the population be made up of a mixture of susceptible, infected, recovered, and immune animals. </a:t>
            </a:r>
          </a:p>
          <a:p>
            <a:r>
              <a:rPr lang="en-AU" sz="1200" kern="1200" dirty="0" smtClean="0">
                <a:solidFill>
                  <a:schemeClr val="tx1"/>
                </a:solidFill>
                <a:effectLst/>
                <a:latin typeface="+mn-lt"/>
                <a:ea typeface="+mn-ea"/>
                <a:cs typeface="+mn-cs"/>
              </a:rPr>
              <a:t>The amount of disease will depend on the mixture of the population at the time.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Susceptible animals will have most influence over the amount of disease. If most of the population is susceptible then introduction of disease will result in a large outbreak.</a:t>
            </a:r>
          </a:p>
          <a:p>
            <a:r>
              <a:rPr lang="en-AU" sz="1200" kern="1200" dirty="0" smtClean="0">
                <a:solidFill>
                  <a:schemeClr val="tx1"/>
                </a:solidFill>
                <a:effectLst/>
                <a:latin typeface="+mn-lt"/>
                <a:ea typeface="+mn-ea"/>
                <a:cs typeface="+mn-cs"/>
              </a:rPr>
              <a:t>If most of the population is immune then introduction of disease will have relatively little effect.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317522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During this session we </a:t>
            </a:r>
            <a:r>
              <a:rPr lang="en-AU" sz="1200" kern="1200" baseline="0" dirty="0" smtClean="0">
                <a:solidFill>
                  <a:schemeClr val="tx1"/>
                </a:solidFill>
                <a:effectLst/>
                <a:latin typeface="+mn-lt"/>
                <a:ea typeface="+mn-ea"/>
                <a:cs typeface="+mn-cs"/>
              </a:rPr>
              <a:t>looked </a:t>
            </a:r>
            <a:r>
              <a:rPr lang="en-AU" sz="1200" kern="1200" dirty="0" smtClean="0">
                <a:solidFill>
                  <a:schemeClr val="tx1"/>
                </a:solidFill>
                <a:effectLst/>
                <a:latin typeface="+mn-lt"/>
                <a:ea typeface="+mn-ea"/>
                <a:cs typeface="+mn-cs"/>
              </a:rPr>
              <a:t>at host characteristics that influence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if a disease will occur within</a:t>
            </a:r>
            <a:r>
              <a:rPr lang="en-AU" sz="1200" kern="1200" baseline="0" dirty="0" smtClean="0">
                <a:solidFill>
                  <a:schemeClr val="tx1"/>
                </a:solidFill>
                <a:effectLst/>
                <a:latin typeface="+mn-lt"/>
                <a:ea typeface="+mn-ea"/>
                <a:cs typeface="+mn-cs"/>
              </a:rPr>
              <a:t> an individual</a:t>
            </a:r>
            <a:r>
              <a:rPr lang="en-AU" sz="1200" kern="1200" dirty="0" smtClean="0">
                <a:solidFill>
                  <a:schemeClr val="tx1"/>
                </a:solidFill>
                <a:effectLst/>
                <a:latin typeface="+mn-lt"/>
                <a:ea typeface="+mn-ea"/>
                <a:cs typeface="+mn-cs"/>
              </a:rPr>
              <a:t> and how these characteristics affect diseases progression within a population.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Understanding the infectious disease progress in individuals and in a population of animals will helps understand patterns</a:t>
            </a:r>
            <a:r>
              <a:rPr lang="en-AU" sz="1200" kern="1200" baseline="0" dirty="0" smtClean="0">
                <a:solidFill>
                  <a:schemeClr val="tx1"/>
                </a:solidFill>
                <a:effectLst/>
                <a:latin typeface="+mn-lt"/>
                <a:ea typeface="+mn-ea"/>
                <a:cs typeface="+mn-cs"/>
              </a:rPr>
              <a:t> of disease that we see</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14</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15</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During this session we are</a:t>
            </a:r>
            <a:r>
              <a:rPr lang="en-AU" sz="1200" kern="1200" baseline="0" dirty="0" smtClean="0">
                <a:solidFill>
                  <a:schemeClr val="tx1"/>
                </a:solidFill>
                <a:effectLst/>
                <a:latin typeface="+mn-lt"/>
                <a:ea typeface="+mn-ea"/>
                <a:cs typeface="+mn-cs"/>
              </a:rPr>
              <a:t> going to look </a:t>
            </a:r>
            <a:r>
              <a:rPr lang="en-AU" sz="1200" kern="1200" dirty="0" smtClean="0">
                <a:solidFill>
                  <a:schemeClr val="tx1"/>
                </a:solidFill>
                <a:effectLst/>
                <a:latin typeface="+mn-lt"/>
                <a:ea typeface="+mn-ea"/>
                <a:cs typeface="+mn-cs"/>
              </a:rPr>
              <a:t>more in depth at host characteristics that influence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if a disease will occur in</a:t>
            </a:r>
            <a:r>
              <a:rPr lang="en-AU" sz="1200" kern="1200" baseline="0" dirty="0" smtClean="0">
                <a:solidFill>
                  <a:schemeClr val="tx1"/>
                </a:solidFill>
                <a:effectLst/>
                <a:latin typeface="+mn-lt"/>
                <a:ea typeface="+mn-ea"/>
                <a:cs typeface="+mn-cs"/>
              </a:rPr>
              <a:t> an individual</a:t>
            </a:r>
            <a:r>
              <a:rPr lang="en-AU" sz="1200" kern="1200" dirty="0" smtClean="0">
                <a:solidFill>
                  <a:schemeClr val="tx1"/>
                </a:solidFill>
                <a:effectLst/>
                <a:latin typeface="+mn-lt"/>
                <a:ea typeface="+mn-ea"/>
                <a:cs typeface="+mn-cs"/>
              </a:rPr>
              <a:t> and how these characteristics affect diseases transmission within a population.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Understanding the infectious disease progress in individuals and in a population of animals will help when investigating disease problems.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As discussed during the last session there are many causes to disease.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is the relationship between characteristics</a:t>
            </a:r>
            <a:r>
              <a:rPr lang="en-AU" sz="1200" kern="1200" baseline="0" dirty="0" smtClean="0">
                <a:solidFill>
                  <a:schemeClr val="tx1"/>
                </a:solidFill>
                <a:effectLst/>
                <a:latin typeface="+mn-lt"/>
                <a:ea typeface="+mn-ea"/>
                <a:cs typeface="+mn-cs"/>
              </a:rPr>
              <a:t> of the </a:t>
            </a:r>
            <a:r>
              <a:rPr lang="en-AU" sz="1200" kern="1200" dirty="0" smtClean="0">
                <a:solidFill>
                  <a:schemeClr val="tx1"/>
                </a:solidFill>
                <a:effectLst/>
                <a:latin typeface="+mn-lt"/>
                <a:ea typeface="+mn-ea"/>
                <a:cs typeface="+mn-cs"/>
              </a:rPr>
              <a:t>host, the agent, and the environment that determines if an individual animal will become diseased.</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will start with an example: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Soleh has a lot of chickens. He brought a sick chicken home and put it</a:t>
            </a:r>
            <a:r>
              <a:rPr lang="en-AU" sz="1200" kern="1200" baseline="0" dirty="0" smtClean="0">
                <a:solidFill>
                  <a:schemeClr val="tx1"/>
                </a:solidFill>
                <a:effectLst/>
                <a:latin typeface="+mn-lt"/>
                <a:ea typeface="+mn-ea"/>
                <a:cs typeface="+mn-cs"/>
              </a:rPr>
              <a:t> in with the others.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 noticed that from the day he put he put the sick bird in with the others it took between 3 – 5days before all his other chooks became sick.</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In this example the</a:t>
            </a:r>
            <a:r>
              <a:rPr lang="en-AU" sz="1200" b="0" i="0" kern="1200" baseline="0" dirty="0" smtClean="0">
                <a:solidFill>
                  <a:schemeClr val="tx1"/>
                </a:solidFill>
                <a:effectLst/>
                <a:latin typeface="+mn-lt"/>
                <a:ea typeface="+mn-ea"/>
                <a:cs typeface="+mn-cs"/>
              </a:rPr>
              <a:t> infection appears to have moved from the sick bird and infected all his other birds. This suggests the infection is contagious (can be spread from one animal to another animal)</a:t>
            </a:r>
            <a:r>
              <a:rPr lang="en-AU" sz="1200" b="0" i="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p>
          <a:p>
            <a:r>
              <a:rPr lang="en-AU" sz="1200" b="0" i="0" kern="1200" dirty="0" smtClean="0">
                <a:solidFill>
                  <a:schemeClr val="tx1"/>
                </a:solidFill>
                <a:effectLst/>
                <a:latin typeface="+mn-lt"/>
                <a:ea typeface="+mn-ea"/>
                <a:cs typeface="+mn-cs"/>
              </a:rPr>
              <a:t>There are many reasons why Soleh observed the period of 3 -5 days before his other chooks got sick.  We will look at these reasons in</a:t>
            </a:r>
            <a:r>
              <a:rPr lang="en-AU" sz="1200" b="0" i="0" kern="1200" baseline="0" dirty="0" smtClean="0">
                <a:solidFill>
                  <a:schemeClr val="tx1"/>
                </a:solidFill>
                <a:effectLst/>
                <a:latin typeface="+mn-lt"/>
                <a:ea typeface="+mn-ea"/>
                <a:cs typeface="+mn-cs"/>
              </a:rPr>
              <a:t> this session.</a:t>
            </a:r>
            <a:endParaRPr lang="en-AU" sz="1200" b="0" i="0" kern="1200" dirty="0" smtClean="0">
              <a:solidFill>
                <a:schemeClr val="tx1"/>
              </a:solidFill>
              <a:effectLst/>
              <a:latin typeface="+mn-lt"/>
              <a:ea typeface="+mn-ea"/>
              <a:cs typeface="+mn-cs"/>
            </a:endParaRPr>
          </a:p>
          <a:p>
            <a:endParaRPr lang="en-AU" sz="1200" b="0" i="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152989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must first define some words we are going to use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Infectious agents are living organisms that are capable of causing disease in susceptible animals.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contagious disease is an infectious disease that can spread directly from animal to animal.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All contagious diseases are infectious but not all infectious diseases are contagious.</a:t>
            </a: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44642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 animal must be susceptible to the </a:t>
            </a:r>
            <a:r>
              <a:rPr lang="en-AU" sz="1200" kern="1200" dirty="0" smtClean="0">
                <a:solidFill>
                  <a:schemeClr val="tx1"/>
                </a:solidFill>
                <a:effectLst/>
                <a:latin typeface="+mn-lt"/>
                <a:ea typeface="+mn-ea"/>
                <a:cs typeface="+mn-cs"/>
              </a:rPr>
              <a:t>infectious </a:t>
            </a:r>
            <a:r>
              <a:rPr lang="en-AU" sz="1200" kern="1200" dirty="0" smtClean="0">
                <a:solidFill>
                  <a:schemeClr val="tx1"/>
                </a:solidFill>
                <a:effectLst/>
                <a:latin typeface="+mn-lt"/>
                <a:ea typeface="+mn-ea"/>
                <a:cs typeface="+mn-cs"/>
              </a:rPr>
              <a:t>agent for disease occur.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means that they have no prior immunity, are the correct sex, the correct species, </a:t>
            </a:r>
            <a:r>
              <a:rPr lang="en-AU" sz="1200" kern="1200" dirty="0" err="1" smtClean="0">
                <a:solidFill>
                  <a:schemeClr val="tx1"/>
                </a:solidFill>
                <a:effectLst/>
                <a:latin typeface="+mn-lt"/>
                <a:ea typeface="+mn-ea"/>
                <a:cs typeface="+mn-cs"/>
              </a:rPr>
              <a:t>etc</a:t>
            </a:r>
            <a:r>
              <a:rPr lang="en-AU" sz="1200" kern="1200" dirty="0" smtClean="0">
                <a:solidFill>
                  <a:schemeClr val="tx1"/>
                </a:solidFill>
                <a:effectLst/>
                <a:latin typeface="+mn-lt"/>
                <a:ea typeface="+mn-ea"/>
                <a:cs typeface="+mn-cs"/>
              </a:rPr>
              <a:t> to get the disease</a:t>
            </a:r>
          </a:p>
          <a:p>
            <a:endParaRPr lang="en-AU" sz="1200" kern="1200" dirty="0" smtClean="0">
              <a:solidFill>
                <a:schemeClr val="tx1"/>
              </a:solidFill>
              <a:effectLst/>
              <a:latin typeface="+mn-lt"/>
              <a:ea typeface="+mn-ea"/>
              <a:cs typeface="+mn-cs"/>
            </a:endParaRPr>
          </a:p>
          <a:p>
            <a:r>
              <a:rPr lang="en-AU" dirty="0" smtClean="0"/>
              <a:t>Exposure refers to the interaction between an animal and an infectious agent. </a:t>
            </a:r>
            <a:r>
              <a:rPr lang="en-AU" baseline="0" dirty="0" smtClean="0"/>
              <a:t> </a:t>
            </a:r>
            <a:r>
              <a:rPr lang="en-AU" dirty="0" smtClean="0"/>
              <a:t>Not every animal that is exposed will get infected.</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323923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Within the host (animal) there are a number of steps that must occur in order for disease to occur.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Firstly the animal need to be susceptible to the disease.</a:t>
            </a:r>
          </a:p>
          <a:p>
            <a:r>
              <a:rPr lang="en-AU" sz="1200" kern="1200" dirty="0" smtClean="0">
                <a:solidFill>
                  <a:schemeClr val="tx1"/>
                </a:solidFill>
                <a:effectLst/>
                <a:latin typeface="+mn-lt"/>
                <a:ea typeface="+mn-ea"/>
                <a:cs typeface="+mn-cs"/>
              </a:rPr>
              <a:t>Then the susceptible</a:t>
            </a:r>
            <a:r>
              <a:rPr lang="en-AU" sz="1200" kern="1200" baseline="0" dirty="0" smtClean="0">
                <a:solidFill>
                  <a:schemeClr val="tx1"/>
                </a:solidFill>
                <a:effectLst/>
                <a:latin typeface="+mn-lt"/>
                <a:ea typeface="+mn-ea"/>
                <a:cs typeface="+mn-cs"/>
              </a:rPr>
              <a:t> animal must be exposed to the </a:t>
            </a:r>
            <a:r>
              <a:rPr lang="en-AU" sz="1200" kern="1200" dirty="0" smtClean="0">
                <a:solidFill>
                  <a:schemeClr val="tx1"/>
                </a:solidFill>
                <a:effectLst/>
                <a:latin typeface="+mn-lt"/>
                <a:ea typeface="+mn-ea"/>
                <a:cs typeface="+mn-cs"/>
              </a:rPr>
              <a:t>infectious agent for</a:t>
            </a:r>
            <a:r>
              <a:rPr lang="en-AU" sz="1200" kern="1200" baseline="0" dirty="0" smtClean="0">
                <a:solidFill>
                  <a:schemeClr val="tx1"/>
                </a:solidFill>
                <a:effectLst/>
                <a:latin typeface="+mn-lt"/>
                <a:ea typeface="+mn-ea"/>
                <a:cs typeface="+mn-cs"/>
              </a:rPr>
              <a:t> that disease</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Infection must occur.</a:t>
            </a:r>
          </a:p>
          <a:p>
            <a:r>
              <a:rPr lang="en-AU" sz="1200" kern="1200" dirty="0" smtClean="0">
                <a:solidFill>
                  <a:schemeClr val="tx1"/>
                </a:solidFill>
                <a:effectLst/>
                <a:latin typeface="+mn-lt"/>
                <a:ea typeface="+mn-ea"/>
                <a:cs typeface="+mn-cs"/>
              </a:rPr>
              <a:t>The time from</a:t>
            </a:r>
            <a:r>
              <a:rPr lang="en-AU" sz="1200" kern="1200" baseline="0" dirty="0" smtClean="0">
                <a:solidFill>
                  <a:schemeClr val="tx1"/>
                </a:solidFill>
                <a:effectLst/>
                <a:latin typeface="+mn-lt"/>
                <a:ea typeface="+mn-ea"/>
                <a:cs typeface="+mn-cs"/>
              </a:rPr>
              <a:t> when infection starts to the appearance of clinical signs of the disease is called t</a:t>
            </a:r>
            <a:r>
              <a:rPr lang="en-AU" sz="1200" kern="1200" dirty="0" smtClean="0">
                <a:solidFill>
                  <a:schemeClr val="tx1"/>
                </a:solidFill>
                <a:effectLst/>
                <a:latin typeface="+mn-lt"/>
                <a:ea typeface="+mn-ea"/>
                <a:cs typeface="+mn-cs"/>
              </a:rPr>
              <a:t>he incubation period.</a:t>
            </a:r>
          </a:p>
          <a:p>
            <a:r>
              <a:rPr lang="en-AU" sz="1200" kern="1200" dirty="0" smtClean="0">
                <a:solidFill>
                  <a:schemeClr val="tx1"/>
                </a:solidFill>
                <a:effectLst/>
                <a:latin typeface="+mn-lt"/>
                <a:ea typeface="+mn-ea"/>
                <a:cs typeface="+mn-cs"/>
              </a:rPr>
              <a:t>Clinical</a:t>
            </a:r>
            <a:r>
              <a:rPr lang="en-AU" sz="1200" kern="1200" baseline="0" dirty="0" smtClean="0">
                <a:solidFill>
                  <a:schemeClr val="tx1"/>
                </a:solidFill>
                <a:effectLst/>
                <a:latin typeface="+mn-lt"/>
                <a:ea typeface="+mn-ea"/>
                <a:cs typeface="+mn-cs"/>
              </a:rPr>
              <a:t> disease is the period when the animal shows signs of disease.</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424363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Soleh has some cows as well. One year he had some of his cows with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Pak Paimin the Para-vet investigated the problem. As part of a university study he took faecal samples from all the cows. </a:t>
            </a:r>
          </a:p>
          <a:p>
            <a:r>
              <a:rPr lang="en-AU" sz="1200" kern="1200" dirty="0" smtClean="0">
                <a:solidFill>
                  <a:schemeClr val="tx1"/>
                </a:solidFill>
                <a:effectLst/>
                <a:latin typeface="+mn-lt"/>
                <a:ea typeface="+mn-ea"/>
                <a:cs typeface="+mn-cs"/>
              </a:rPr>
              <a:t>He found all Soleh’s cows were infected with high worm numbers yet only a few had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All the cows recovered and became healthy again once they were wormed.</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is an example of a disease (worms) where not every infected animal may show signs of disease.</a:t>
            </a:r>
            <a:endParaRPr lang="en-AU" sz="1200" b="0" i="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362171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err="1" smtClean="0">
                <a:solidFill>
                  <a:schemeClr val="tx1"/>
                </a:solidFill>
                <a:effectLst/>
                <a:latin typeface="+mn-lt"/>
                <a:ea typeface="+mn-ea"/>
                <a:cs typeface="+mn-cs"/>
              </a:rPr>
              <a:t>Soleh</a:t>
            </a:r>
            <a:r>
              <a:rPr lang="en-AU" sz="1200" kern="1200" dirty="0" smtClean="0">
                <a:solidFill>
                  <a:schemeClr val="tx1"/>
                </a:solidFill>
                <a:effectLst/>
                <a:latin typeface="+mn-lt"/>
                <a:ea typeface="+mn-ea"/>
                <a:cs typeface="+mn-cs"/>
              </a:rPr>
              <a:t> has some cows as well. One year he had some of his cows with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Pak </a:t>
            </a:r>
            <a:r>
              <a:rPr lang="en-AU" sz="1200" kern="1200" dirty="0" err="1" smtClean="0">
                <a:solidFill>
                  <a:schemeClr val="tx1"/>
                </a:solidFill>
                <a:effectLst/>
                <a:latin typeface="+mn-lt"/>
                <a:ea typeface="+mn-ea"/>
                <a:cs typeface="+mn-cs"/>
              </a:rPr>
              <a:t>Paimin</a:t>
            </a:r>
            <a:r>
              <a:rPr lang="en-AU" sz="1200" kern="1200" dirty="0" smtClean="0">
                <a:solidFill>
                  <a:schemeClr val="tx1"/>
                </a:solidFill>
                <a:effectLst/>
                <a:latin typeface="+mn-lt"/>
                <a:ea typeface="+mn-ea"/>
                <a:cs typeface="+mn-cs"/>
              </a:rPr>
              <a:t> the Para-vet investigated the problem. As part of a university study he took faecal samples from all the cows. </a:t>
            </a:r>
          </a:p>
          <a:p>
            <a:r>
              <a:rPr lang="en-AU" sz="1200" kern="1200" dirty="0" smtClean="0">
                <a:solidFill>
                  <a:schemeClr val="tx1"/>
                </a:solidFill>
                <a:effectLst/>
                <a:latin typeface="+mn-lt"/>
                <a:ea typeface="+mn-ea"/>
                <a:cs typeface="+mn-cs"/>
              </a:rPr>
              <a:t>He found all </a:t>
            </a:r>
            <a:r>
              <a:rPr lang="en-AU" sz="1200" kern="1200" dirty="0" err="1" smtClean="0">
                <a:solidFill>
                  <a:schemeClr val="tx1"/>
                </a:solidFill>
                <a:effectLst/>
                <a:latin typeface="+mn-lt"/>
                <a:ea typeface="+mn-ea"/>
                <a:cs typeface="+mn-cs"/>
              </a:rPr>
              <a:t>Soleh’s</a:t>
            </a:r>
            <a:r>
              <a:rPr lang="en-AU" sz="1200" kern="1200" dirty="0" smtClean="0">
                <a:solidFill>
                  <a:schemeClr val="tx1"/>
                </a:solidFill>
                <a:effectLst/>
                <a:latin typeface="+mn-lt"/>
                <a:ea typeface="+mn-ea"/>
                <a:cs typeface="+mn-cs"/>
              </a:rPr>
              <a:t> cows were infected with high worm numbers yet only a few had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All the cows recovered and became healthy again once they were wormed.</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Two</a:t>
            </a:r>
            <a:r>
              <a:rPr lang="en-AU" sz="1200" kern="1200" baseline="0" dirty="0" smtClean="0">
                <a:solidFill>
                  <a:schemeClr val="tx1"/>
                </a:solidFill>
                <a:effectLst/>
                <a:latin typeface="+mn-lt"/>
                <a:ea typeface="+mn-ea"/>
                <a:cs typeface="+mn-cs"/>
              </a:rPr>
              <a:t> years ago </a:t>
            </a:r>
            <a:r>
              <a:rPr lang="en-AU" sz="1200" kern="1200" dirty="0" smtClean="0">
                <a:solidFill>
                  <a:schemeClr val="tx1"/>
                </a:solidFill>
                <a:effectLst/>
                <a:latin typeface="+mn-lt"/>
                <a:ea typeface="+mn-ea"/>
                <a:cs typeface="+mn-cs"/>
              </a:rPr>
              <a:t>Soleh had several</a:t>
            </a:r>
            <a:r>
              <a:rPr lang="en-AU" sz="1200" kern="1200" baseline="0" dirty="0" smtClean="0">
                <a:solidFill>
                  <a:schemeClr val="tx1"/>
                </a:solidFill>
                <a:effectLst/>
                <a:latin typeface="+mn-lt"/>
                <a:ea typeface="+mn-ea"/>
                <a:cs typeface="+mn-cs"/>
              </a:rPr>
              <a:t> cows die suddenly as a result of</a:t>
            </a:r>
            <a:r>
              <a:rPr lang="en-AU" sz="1200" kern="1200" dirty="0" smtClean="0">
                <a:solidFill>
                  <a:schemeClr val="tx1"/>
                </a:solidFill>
                <a:effectLst/>
                <a:latin typeface="+mn-lt"/>
                <a:ea typeface="+mn-ea"/>
                <a:cs typeface="+mn-cs"/>
              </a:rPr>
              <a:t> anthrax infection.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Anthrax</a:t>
            </a:r>
            <a:r>
              <a:rPr lang="en-AU" sz="1200" kern="1200" baseline="0" dirty="0" smtClean="0">
                <a:solidFill>
                  <a:schemeClr val="tx1"/>
                </a:solidFill>
                <a:effectLst/>
                <a:latin typeface="+mn-lt"/>
                <a:ea typeface="+mn-ea"/>
                <a:cs typeface="+mn-cs"/>
              </a:rPr>
              <a:t> is an example of a disease where almost all </a:t>
            </a:r>
            <a:r>
              <a:rPr lang="en-AU" sz="1200" kern="1200" dirty="0" smtClean="0">
                <a:solidFill>
                  <a:schemeClr val="tx1"/>
                </a:solidFill>
                <a:effectLst/>
                <a:latin typeface="+mn-lt"/>
                <a:ea typeface="+mn-ea"/>
                <a:cs typeface="+mn-cs"/>
              </a:rPr>
              <a:t>infected animals die.</a:t>
            </a:r>
            <a:endParaRPr lang="en-AU" sz="1200" b="0" i="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58134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Now we will look at Pinkeye</a:t>
            </a:r>
            <a:r>
              <a:rPr lang="en-AU" sz="1200" kern="1200" baseline="0" dirty="0" smtClean="0">
                <a:solidFill>
                  <a:schemeClr val="tx1"/>
                </a:solidFill>
                <a:effectLst/>
                <a:latin typeface="+mn-lt"/>
                <a:ea typeface="+mn-ea"/>
                <a:cs typeface="+mn-cs"/>
              </a:rPr>
              <a:t> again.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animals that clinically recover from pinkeye will continue to have the bacteria</a:t>
            </a:r>
            <a:r>
              <a:rPr lang="en-AU" sz="120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Moraxella </a:t>
            </a:r>
            <a:r>
              <a:rPr lang="en-AU" sz="1200" i="1" kern="1200" dirty="0" err="1" smtClean="0">
                <a:solidFill>
                  <a:schemeClr val="tx1"/>
                </a:solidFill>
                <a:effectLst/>
                <a:latin typeface="+mn-lt"/>
                <a:ea typeface="+mn-ea"/>
                <a:cs typeface="+mn-cs"/>
              </a:rPr>
              <a:t>bovis</a:t>
            </a:r>
            <a:r>
              <a:rPr lang="en-AU" sz="1200" kern="1200" dirty="0" smtClean="0">
                <a:solidFill>
                  <a:schemeClr val="tx1"/>
                </a:solidFill>
                <a:effectLst/>
                <a:latin typeface="+mn-lt"/>
                <a:ea typeface="+mn-ea"/>
                <a:cs typeface="+mn-cs"/>
              </a:rPr>
              <a:t>), living in their</a:t>
            </a:r>
            <a:r>
              <a:rPr lang="en-AU" sz="1200" kern="1200" baseline="0" dirty="0" smtClean="0">
                <a:solidFill>
                  <a:schemeClr val="tx1"/>
                </a:solidFill>
                <a:effectLst/>
                <a:latin typeface="+mn-lt"/>
                <a:ea typeface="+mn-ea"/>
                <a:cs typeface="+mn-cs"/>
              </a:rPr>
              <a:t> tears (on the eyes) and in the nose or vagina of the animals.</a:t>
            </a:r>
          </a:p>
          <a:p>
            <a:r>
              <a:rPr lang="en-AU" sz="1200" kern="1200" baseline="0" dirty="0" smtClean="0">
                <a:solidFill>
                  <a:schemeClr val="tx1"/>
                </a:solidFill>
                <a:effectLst/>
                <a:latin typeface="+mn-lt"/>
                <a:ea typeface="+mn-ea"/>
                <a:cs typeface="+mn-cs"/>
              </a:rPr>
              <a:t>These animals do not show any signs of pinkeye but they still carry the bacteria</a:t>
            </a:r>
            <a:r>
              <a:rPr lang="en-AU" sz="1200" kern="1200" dirty="0" smtClean="0">
                <a:solidFill>
                  <a:schemeClr val="tx1"/>
                </a:solidFill>
                <a:effectLst/>
                <a:latin typeface="+mn-lt"/>
                <a:ea typeface="+mn-ea"/>
                <a:cs typeface="+mn-cs"/>
              </a:rPr>
              <a:t>. These animals are called carriers.</a:t>
            </a:r>
          </a:p>
          <a:p>
            <a:r>
              <a:rPr lang="en-AU" sz="1200" kern="1200" dirty="0" smtClean="0">
                <a:solidFill>
                  <a:schemeClr val="tx1"/>
                </a:solidFill>
                <a:effectLst/>
                <a:latin typeface="+mn-lt"/>
                <a:ea typeface="+mn-ea"/>
                <a:cs typeface="+mn-cs"/>
              </a:rPr>
              <a:t>Flies can carry the bacteria from these animals to other animals</a:t>
            </a:r>
            <a:r>
              <a:rPr lang="en-AU" sz="1200" kern="1200" baseline="0" dirty="0" smtClean="0">
                <a:solidFill>
                  <a:schemeClr val="tx1"/>
                </a:solidFill>
                <a:effectLst/>
                <a:latin typeface="+mn-lt"/>
                <a:ea typeface="+mn-ea"/>
                <a:cs typeface="+mn-cs"/>
              </a:rPr>
              <a:t> that may be susceptible to infection</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When susceptible animals are exposed to the disease agent and if other causes are</a:t>
            </a:r>
            <a:r>
              <a:rPr lang="en-AU" sz="1200" kern="1200" baseline="0" dirty="0" smtClean="0">
                <a:solidFill>
                  <a:schemeClr val="tx1"/>
                </a:solidFill>
                <a:effectLst/>
                <a:latin typeface="+mn-lt"/>
                <a:ea typeface="+mn-ea"/>
                <a:cs typeface="+mn-cs"/>
              </a:rPr>
              <a:t> present (hot, dry, dusty conditions and rough feed, overcrowding </a:t>
            </a:r>
            <a:r>
              <a:rPr lang="en-AU" sz="1200" kern="1200" baseline="0" dirty="0" err="1" smtClean="0">
                <a:solidFill>
                  <a:schemeClr val="tx1"/>
                </a:solidFill>
                <a:effectLst/>
                <a:latin typeface="+mn-lt"/>
                <a:ea typeface="+mn-ea"/>
                <a:cs typeface="+mn-cs"/>
              </a:rPr>
              <a:t>etc</a:t>
            </a:r>
            <a:r>
              <a:rPr lang="en-AU" sz="1200" kern="1200" baseline="0" dirty="0" smtClean="0">
                <a:solidFill>
                  <a:schemeClr val="tx1"/>
                </a:solidFill>
                <a:effectLst/>
                <a:latin typeface="+mn-lt"/>
                <a:ea typeface="+mn-ea"/>
                <a:cs typeface="+mn-cs"/>
              </a:rPr>
              <a:t>), then disease can occur.</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a:t>
            </a:r>
            <a:r>
              <a:rPr lang="en-AU" sz="1200" kern="1200" baseline="0" dirty="0" smtClean="0">
                <a:solidFill>
                  <a:schemeClr val="tx1"/>
                </a:solidFill>
                <a:effectLst/>
                <a:latin typeface="+mn-lt"/>
                <a:ea typeface="+mn-ea"/>
                <a:cs typeface="+mn-cs"/>
              </a:rPr>
              <a:t> is an example of a disease that can produce</a:t>
            </a:r>
            <a:r>
              <a:rPr lang="en-AU" sz="1200" kern="1200" dirty="0" smtClean="0">
                <a:solidFill>
                  <a:schemeClr val="tx1"/>
                </a:solidFill>
                <a:effectLst/>
                <a:latin typeface="+mn-lt"/>
                <a:ea typeface="+mn-ea"/>
                <a:cs typeface="+mn-cs"/>
              </a:rPr>
              <a:t> persistent infection or carrier states in some of</a:t>
            </a:r>
            <a:r>
              <a:rPr lang="en-AU" sz="1200" kern="1200" baseline="0" dirty="0" smtClean="0">
                <a:solidFill>
                  <a:schemeClr val="tx1"/>
                </a:solidFill>
                <a:effectLst/>
                <a:latin typeface="+mn-lt"/>
                <a:ea typeface="+mn-ea"/>
                <a:cs typeface="+mn-cs"/>
              </a:rPr>
              <a:t> the </a:t>
            </a:r>
            <a:r>
              <a:rPr lang="en-AU" sz="1200" kern="1200" dirty="0" smtClean="0">
                <a:solidFill>
                  <a:schemeClr val="tx1"/>
                </a:solidFill>
                <a:effectLst/>
                <a:latin typeface="+mn-lt"/>
                <a:ea typeface="+mn-ea"/>
                <a:cs typeface="+mn-cs"/>
              </a:rPr>
              <a:t>infected animals. </a:t>
            </a:r>
          </a:p>
          <a:p>
            <a:r>
              <a:rPr lang="en-AU" sz="1200" kern="1200" dirty="0" smtClean="0">
                <a:solidFill>
                  <a:schemeClr val="tx1"/>
                </a:solidFill>
                <a:effectLst/>
                <a:latin typeface="+mn-lt"/>
                <a:ea typeface="+mn-ea"/>
                <a:cs typeface="+mn-cs"/>
              </a:rPr>
              <a:t>Animals may show little or no signs of infection but may be capable of shedding the infectious agent. </a:t>
            </a:r>
          </a:p>
          <a:p>
            <a:r>
              <a:rPr lang="en-AU" sz="1200" kern="1200" dirty="0" smtClean="0">
                <a:solidFill>
                  <a:schemeClr val="tx1"/>
                </a:solidFill>
                <a:effectLst/>
                <a:latin typeface="+mn-lt"/>
                <a:ea typeface="+mn-ea"/>
                <a:cs typeface="+mn-cs"/>
              </a:rPr>
              <a:t>These carrier animals pose a risk to other susceptible animals in the population.</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23676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6/24/2014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6/24/2014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6/24/2014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6/24/2014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smtClean="0"/>
              <a:t>Basic Field Epidemiology</a:t>
            </a:r>
            <a:endParaRPr lang="en-AU" dirty="0"/>
          </a:p>
        </p:txBody>
      </p:sp>
      <p:sp>
        <p:nvSpPr>
          <p:cNvPr id="11" name="Subtitle 10"/>
          <p:cNvSpPr>
            <a:spLocks noGrp="1"/>
          </p:cNvSpPr>
          <p:nvPr>
            <p:ph type="subTitle" idx="1"/>
          </p:nvPr>
        </p:nvSpPr>
        <p:spPr>
          <a:xfrm>
            <a:off x="827584" y="3886200"/>
            <a:ext cx="6944816" cy="1752600"/>
          </a:xfrm>
        </p:spPr>
        <p:txBody>
          <a:bodyPr/>
          <a:lstStyle/>
          <a:p>
            <a:r>
              <a:rPr lang="en-AU" dirty="0"/>
              <a:t>Session 6 – How disease progresses</a:t>
            </a:r>
          </a:p>
          <a:p>
            <a:r>
              <a:rPr lang="en-AU" dirty="0" smtClean="0"/>
              <a:t>Recorded PowerPoint file</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Recovered animals</a:t>
            </a:r>
            <a:endParaRPr lang="en-AU" b="1" dirty="0"/>
          </a:p>
        </p:txBody>
      </p:sp>
      <p:sp>
        <p:nvSpPr>
          <p:cNvPr id="3" name="Content Placeholder 2"/>
          <p:cNvSpPr>
            <a:spLocks noGrp="1"/>
          </p:cNvSpPr>
          <p:nvPr>
            <p:ph idx="1"/>
          </p:nvPr>
        </p:nvSpPr>
        <p:spPr>
          <a:xfrm>
            <a:off x="282352" y="3645024"/>
            <a:ext cx="8579296" cy="2808312"/>
          </a:xfrm>
        </p:spPr>
        <p:txBody>
          <a:bodyPr>
            <a:normAutofit/>
          </a:bodyPr>
          <a:lstStyle/>
          <a:p>
            <a:r>
              <a:rPr lang="en-AU" dirty="0" smtClean="0"/>
              <a:t>Immune</a:t>
            </a:r>
          </a:p>
          <a:p>
            <a:endParaRPr lang="en-AU" dirty="0"/>
          </a:p>
          <a:p>
            <a:r>
              <a:rPr lang="en-AU" dirty="0" smtClean="0"/>
              <a:t>Susceptible</a:t>
            </a:r>
            <a:endParaRPr lang="en-AU" dirty="0"/>
          </a:p>
        </p:txBody>
      </p:sp>
      <p:graphicFrame>
        <p:nvGraphicFramePr>
          <p:cNvPr id="5" name="Object 4"/>
          <p:cNvGraphicFramePr>
            <a:graphicFrameLocks noChangeAspect="1"/>
          </p:cNvGraphicFramePr>
          <p:nvPr>
            <p:extLst>
              <p:ext uri="{D42A27DB-BD31-4B8C-83A1-F6EECF244321}">
                <p14:modId xmlns:p14="http://schemas.microsoft.com/office/powerpoint/2010/main" val="1737654606"/>
              </p:ext>
            </p:extLst>
          </p:nvPr>
        </p:nvGraphicFramePr>
        <p:xfrm>
          <a:off x="296405" y="980728"/>
          <a:ext cx="2381052" cy="2333111"/>
        </p:xfrm>
        <a:graphic>
          <a:graphicData uri="http://schemas.openxmlformats.org/presentationml/2006/ole">
            <mc:AlternateContent xmlns:mc="http://schemas.openxmlformats.org/markup-compatibility/2006">
              <mc:Choice xmlns:v="urn:schemas-microsoft-com:vml" Requires="v">
                <p:oleObj spid="_x0000_s33808" r:id="rId4" imgW="1647217" imgH="1583575" progId="Unknown">
                  <p:embed/>
                </p:oleObj>
              </mc:Choice>
              <mc:Fallback>
                <p:oleObj r:id="rId4" imgW="1647217" imgH="1583575"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05" y="980728"/>
                        <a:ext cx="2381052" cy="2333111"/>
                      </a:xfrm>
                      <a:prstGeom prst="rect">
                        <a:avLst/>
                      </a:prstGeom>
                      <a:noFill/>
                    </p:spPr>
                  </p:pic>
                </p:oleObj>
              </mc:Fallback>
            </mc:AlternateContent>
          </a:graphicData>
        </a:graphic>
      </p:graphicFrame>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4805330" y="1097937"/>
            <a:ext cx="4071620" cy="2545080"/>
          </a:xfrm>
          <a:prstGeom prst="rect">
            <a:avLst/>
          </a:prstGeom>
          <a:noFill/>
          <a:ln>
            <a:noFill/>
          </a:ln>
        </p:spPr>
      </p:pic>
    </p:spTree>
    <p:extLst>
      <p:ext uri="{BB962C8B-B14F-4D97-AF65-F5344CB8AC3E}">
        <p14:creationId xmlns:p14="http://schemas.microsoft.com/office/powerpoint/2010/main" val="3547402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Progression of disease in a population</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4"/>
          <p:cNvSpPr>
            <a:spLocks noChangeArrowheads="1"/>
          </p:cNvSpPr>
          <p:nvPr/>
        </p:nvSpPr>
        <p:spPr bwMode="auto">
          <a:xfrm>
            <a:off x="2339752" y="348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624460" y="3778926"/>
            <a:ext cx="690782" cy="487610"/>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2056600" y="3810375"/>
            <a:ext cx="690782" cy="48761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2691987" y="2925726"/>
            <a:ext cx="677093" cy="557606"/>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1833556" y="3117996"/>
            <a:ext cx="690782" cy="48761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482193" y="3082998"/>
            <a:ext cx="677093" cy="55760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211287" y="2384911"/>
            <a:ext cx="690782" cy="487610"/>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2040409" y="2265865"/>
            <a:ext cx="677093" cy="557606"/>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1159286" y="2523233"/>
            <a:ext cx="690782" cy="487610"/>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3055285" y="2349913"/>
            <a:ext cx="677093" cy="55760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2493893" y="1768040"/>
            <a:ext cx="690782" cy="487610"/>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221171" y="1630525"/>
            <a:ext cx="677093" cy="557606"/>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1875061" y="1020919"/>
            <a:ext cx="690782" cy="487610"/>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2717502" y="1138254"/>
            <a:ext cx="677093" cy="557606"/>
          </a:xfrm>
          <a:prstGeom prst="rect">
            <a:avLst/>
          </a:prstGeom>
        </p:spPr>
      </p:pic>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1504677" y="1721541"/>
            <a:ext cx="690782" cy="487610"/>
          </a:xfrm>
          <a:prstGeom prst="rect">
            <a:avLst/>
          </a:prstGeom>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827584" y="1059222"/>
            <a:ext cx="677093" cy="557606"/>
          </a:xfrm>
          <a:prstGeom prst="rect">
            <a:avLst/>
          </a:prstGeom>
        </p:spPr>
      </p:pic>
      <p:grpSp>
        <p:nvGrpSpPr>
          <p:cNvPr id="11" name="Group 10"/>
          <p:cNvGrpSpPr/>
          <p:nvPr/>
        </p:nvGrpSpPr>
        <p:grpSpPr>
          <a:xfrm>
            <a:off x="268047" y="4909167"/>
            <a:ext cx="677093" cy="557606"/>
            <a:chOff x="118653" y="5543739"/>
            <a:chExt cx="677093" cy="557606"/>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118653" y="5543739"/>
              <a:ext cx="677093" cy="557606"/>
            </a:xfrm>
            <a:prstGeom prst="rect">
              <a:avLst/>
            </a:prstGeom>
          </p:spPr>
        </p:pic>
        <p:sp>
          <p:nvSpPr>
            <p:cNvPr id="10" name="Oval 9"/>
            <p:cNvSpPr/>
            <p:nvPr/>
          </p:nvSpPr>
          <p:spPr>
            <a:xfrm>
              <a:off x="462578" y="5699462"/>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12" name="Striped Right Arrow 11"/>
          <p:cNvSpPr/>
          <p:nvPr/>
        </p:nvSpPr>
        <p:spPr>
          <a:xfrm rot="18657251">
            <a:off x="699435" y="4342966"/>
            <a:ext cx="1308046" cy="287108"/>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5774815" y="5587724"/>
            <a:ext cx="690782" cy="487610"/>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7529310" y="5684576"/>
            <a:ext cx="690782" cy="487610"/>
          </a:xfrm>
          <a:prstGeom prst="rect">
            <a:avLst/>
          </a:prstGeom>
        </p:spPr>
      </p:pic>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7842342" y="4734524"/>
            <a:ext cx="677093" cy="557606"/>
          </a:xfrm>
          <a:prstGeom prst="rect">
            <a:avLst/>
          </a:prstGeom>
        </p:spPr>
      </p:pic>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6983911" y="4926794"/>
            <a:ext cx="690782" cy="487610"/>
          </a:xfrm>
          <a:prstGeom prst="rect">
            <a:avLst/>
          </a:prstGeom>
        </p:spPr>
      </p:pic>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5632548" y="4891796"/>
            <a:ext cx="677093" cy="557606"/>
          </a:xfrm>
          <a:prstGeom prst="rect">
            <a:avLst/>
          </a:prstGeom>
        </p:spPr>
      </p:pic>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5361642" y="4193709"/>
            <a:ext cx="690782" cy="487610"/>
          </a:xfrm>
          <a:prstGeom prst="rect">
            <a:avLst/>
          </a:prstGeom>
        </p:spPr>
      </p:pic>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7190764" y="4074663"/>
            <a:ext cx="677093" cy="557606"/>
          </a:xfrm>
          <a:prstGeom prst="rect">
            <a:avLst/>
          </a:prstGeom>
        </p:spPr>
      </p:pic>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6309641" y="4332031"/>
            <a:ext cx="690782" cy="48761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8205640" y="4158711"/>
            <a:ext cx="677093" cy="557606"/>
          </a:xfrm>
          <a:prstGeom prst="rect">
            <a:avLst/>
          </a:prstGeom>
        </p:spPr>
      </p:pic>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7644248" y="3576838"/>
            <a:ext cx="690782" cy="487610"/>
          </a:xfrm>
          <a:prstGeom prst="rect">
            <a:avLst/>
          </a:prstGeom>
        </p:spPr>
      </p:pic>
      <p:pic>
        <p:nvPicPr>
          <p:cNvPr id="40" name="Picture 39"/>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5371526" y="3439323"/>
            <a:ext cx="677093" cy="557606"/>
          </a:xfrm>
          <a:prstGeom prst="rect">
            <a:avLst/>
          </a:prstGeom>
        </p:spPr>
      </p:pic>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7025416" y="2829717"/>
            <a:ext cx="690782" cy="487610"/>
          </a:xfrm>
          <a:prstGeom prst="rect">
            <a:avLst/>
          </a:prstGeom>
        </p:spPr>
      </p:pic>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7867857" y="2947052"/>
            <a:ext cx="677093" cy="557606"/>
          </a:xfrm>
          <a:prstGeom prst="rect">
            <a:avLst/>
          </a:prstGeom>
        </p:spPr>
      </p:pic>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6655032" y="3530339"/>
            <a:ext cx="690782" cy="487610"/>
          </a:xfrm>
          <a:prstGeom prst="rect">
            <a:avLst/>
          </a:prstGeom>
        </p:spPr>
      </p:pic>
      <p:pic>
        <p:nvPicPr>
          <p:cNvPr id="44" name="Picture 43"/>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5977939" y="2868020"/>
            <a:ext cx="677093" cy="557606"/>
          </a:xfrm>
          <a:prstGeom prst="rect">
            <a:avLst/>
          </a:prstGeom>
        </p:spPr>
      </p:pic>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6690909" y="5580417"/>
            <a:ext cx="677093" cy="557606"/>
          </a:xfrm>
          <a:prstGeom prst="rect">
            <a:avLst/>
          </a:prstGeom>
        </p:spPr>
      </p:pic>
      <p:sp>
        <p:nvSpPr>
          <p:cNvPr id="47" name="Oval 46"/>
          <p:cNvSpPr/>
          <p:nvPr/>
        </p:nvSpPr>
        <p:spPr>
          <a:xfrm>
            <a:off x="7034834" y="5736140"/>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9" name="Oval 48"/>
          <p:cNvSpPr/>
          <p:nvPr/>
        </p:nvSpPr>
        <p:spPr>
          <a:xfrm>
            <a:off x="8220092" y="3109870"/>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0" name="Oval 49"/>
          <p:cNvSpPr/>
          <p:nvPr/>
        </p:nvSpPr>
        <p:spPr>
          <a:xfrm>
            <a:off x="7989262" y="3685608"/>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1" name="Oval 50"/>
          <p:cNvSpPr/>
          <p:nvPr/>
        </p:nvSpPr>
        <p:spPr>
          <a:xfrm>
            <a:off x="7532093" y="4224193"/>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Oval 51"/>
          <p:cNvSpPr/>
          <p:nvPr/>
        </p:nvSpPr>
        <p:spPr>
          <a:xfrm>
            <a:off x="6596747" y="4464629"/>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3" name="Oval 52"/>
          <p:cNvSpPr/>
          <p:nvPr/>
        </p:nvSpPr>
        <p:spPr>
          <a:xfrm>
            <a:off x="5971094" y="5074554"/>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4" name="Oval 53"/>
          <p:cNvSpPr/>
          <p:nvPr/>
        </p:nvSpPr>
        <p:spPr>
          <a:xfrm>
            <a:off x="6052424" y="5736140"/>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5" name="Oval 54"/>
          <p:cNvSpPr/>
          <p:nvPr/>
        </p:nvSpPr>
        <p:spPr>
          <a:xfrm>
            <a:off x="8552771" y="4307375"/>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6" name="Oval 55"/>
          <p:cNvSpPr/>
          <p:nvPr/>
        </p:nvSpPr>
        <p:spPr>
          <a:xfrm>
            <a:off x="7257294" y="5040172"/>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7" name="Oval 56"/>
          <p:cNvSpPr/>
          <p:nvPr/>
        </p:nvSpPr>
        <p:spPr>
          <a:xfrm>
            <a:off x="8180888" y="4880619"/>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8" name="Oval 57"/>
          <p:cNvSpPr/>
          <p:nvPr/>
        </p:nvSpPr>
        <p:spPr>
          <a:xfrm>
            <a:off x="7827575" y="5831106"/>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9" name="Oval 58"/>
          <p:cNvSpPr/>
          <p:nvPr/>
        </p:nvSpPr>
        <p:spPr>
          <a:xfrm>
            <a:off x="6983911" y="3660992"/>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0" name="Oval 59"/>
          <p:cNvSpPr/>
          <p:nvPr/>
        </p:nvSpPr>
        <p:spPr>
          <a:xfrm>
            <a:off x="5708573" y="3608188"/>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1" name="Oval 60"/>
          <p:cNvSpPr/>
          <p:nvPr/>
        </p:nvSpPr>
        <p:spPr>
          <a:xfrm>
            <a:off x="6346996" y="3040855"/>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2" name="Oval 61"/>
          <p:cNvSpPr/>
          <p:nvPr/>
        </p:nvSpPr>
        <p:spPr>
          <a:xfrm>
            <a:off x="7334289" y="2965854"/>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3" name="Oval 62"/>
          <p:cNvSpPr/>
          <p:nvPr/>
        </p:nvSpPr>
        <p:spPr>
          <a:xfrm>
            <a:off x="5671962" y="4307375"/>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7" name="Notched Right Arrow 26"/>
          <p:cNvSpPr/>
          <p:nvPr/>
        </p:nvSpPr>
        <p:spPr>
          <a:xfrm rot="1286591">
            <a:off x="3950290" y="3089189"/>
            <a:ext cx="1008112" cy="601262"/>
          </a:xfrm>
          <a:prstGeom prst="notched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8" name="TextBox 27"/>
          <p:cNvSpPr txBox="1"/>
          <p:nvPr/>
        </p:nvSpPr>
        <p:spPr>
          <a:xfrm>
            <a:off x="154711" y="5626404"/>
            <a:ext cx="2418483" cy="738664"/>
          </a:xfrm>
          <a:prstGeom prst="rect">
            <a:avLst/>
          </a:prstGeom>
          <a:noFill/>
        </p:spPr>
        <p:txBody>
          <a:bodyPr wrap="none" rtlCol="0">
            <a:spAutoFit/>
          </a:bodyPr>
          <a:lstStyle/>
          <a:p>
            <a:r>
              <a:rPr lang="en-AU" sz="1400" dirty="0" smtClean="0"/>
              <a:t>Introduce one animal </a:t>
            </a:r>
            <a:r>
              <a:rPr lang="en-AU" sz="1400" dirty="0" smtClean="0"/>
              <a:t>infected </a:t>
            </a:r>
            <a:endParaRPr lang="en-AU" sz="1400" dirty="0" smtClean="0"/>
          </a:p>
          <a:p>
            <a:r>
              <a:rPr lang="en-AU" sz="1400" dirty="0" smtClean="0"/>
              <a:t>with a contagious disease</a:t>
            </a:r>
          </a:p>
          <a:p>
            <a:r>
              <a:rPr lang="en-AU" sz="1400" dirty="0" smtClean="0"/>
              <a:t>Into a susceptible population</a:t>
            </a:r>
            <a:endParaRPr lang="en-AU" sz="1400" dirty="0"/>
          </a:p>
        </p:txBody>
      </p:sp>
      <p:sp>
        <p:nvSpPr>
          <p:cNvPr id="66" name="TextBox 65"/>
          <p:cNvSpPr txBox="1"/>
          <p:nvPr/>
        </p:nvSpPr>
        <p:spPr>
          <a:xfrm>
            <a:off x="4859824" y="2068941"/>
            <a:ext cx="2673232" cy="523220"/>
          </a:xfrm>
          <a:prstGeom prst="rect">
            <a:avLst/>
          </a:prstGeom>
          <a:noFill/>
        </p:spPr>
        <p:txBody>
          <a:bodyPr wrap="none" rtlCol="0">
            <a:spAutoFit/>
          </a:bodyPr>
          <a:lstStyle/>
          <a:p>
            <a:r>
              <a:rPr lang="en-AU" sz="1400" dirty="0" smtClean="0"/>
              <a:t>Over time – the whole population</a:t>
            </a:r>
          </a:p>
          <a:p>
            <a:r>
              <a:rPr lang="en-AU" sz="1400" dirty="0" smtClean="0"/>
              <a:t>may get sick.</a:t>
            </a:r>
            <a:endParaRPr lang="en-AU" sz="1400" dirty="0"/>
          </a:p>
        </p:txBody>
      </p:sp>
    </p:spTree>
    <p:extLst>
      <p:ext uri="{BB962C8B-B14F-4D97-AF65-F5344CB8AC3E}">
        <p14:creationId xmlns:p14="http://schemas.microsoft.com/office/powerpoint/2010/main" val="2661746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Progression of disease in a population</a:t>
            </a:r>
            <a:endParaRPr lang="en-AU" b="1" dirty="0"/>
          </a:p>
        </p:txBody>
      </p:sp>
      <p:pic>
        <p:nvPicPr>
          <p:cNvPr id="32770" name="Picture 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70" y="1124744"/>
            <a:ext cx="273367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2769"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24744"/>
            <a:ext cx="2667000" cy="2781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4"/>
          <p:cNvSpPr>
            <a:spLocks noChangeArrowheads="1"/>
          </p:cNvSpPr>
          <p:nvPr/>
        </p:nvSpPr>
        <p:spPr bwMode="auto">
          <a:xfrm>
            <a:off x="2339752" y="348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2" name="Picture 325"/>
          <p:cNvPicPr>
            <a:picLocks noChangeAspect="1" noChangeArrowheads="1"/>
          </p:cNvPicPr>
          <p:nvPr/>
        </p:nvPicPr>
        <p:blipFill rotWithShape="1">
          <a:blip r:embed="rId3">
            <a:extLst>
              <a:ext uri="{28A0092B-C50C-407E-A947-70E740481C1C}">
                <a14:useLocalDpi xmlns:a14="http://schemas.microsoft.com/office/drawing/2010/main" val="0"/>
              </a:ext>
            </a:extLst>
          </a:blip>
          <a:srcRect l="69783" t="17129" r="6510" b="65463"/>
          <a:stretch/>
        </p:blipFill>
        <p:spPr bwMode="auto">
          <a:xfrm>
            <a:off x="504934" y="5112608"/>
            <a:ext cx="648072" cy="5040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25"/>
          <p:cNvPicPr>
            <a:picLocks noChangeAspect="1" noChangeArrowheads="1"/>
          </p:cNvPicPr>
          <p:nvPr/>
        </p:nvPicPr>
        <p:blipFill rotWithShape="1">
          <a:blip r:embed="rId3">
            <a:extLst>
              <a:ext uri="{28A0092B-C50C-407E-A947-70E740481C1C}">
                <a14:useLocalDpi xmlns:a14="http://schemas.microsoft.com/office/drawing/2010/main" val="0"/>
              </a:ext>
            </a:extLst>
          </a:blip>
          <a:srcRect l="81657" t="76731"/>
          <a:stretch/>
        </p:blipFill>
        <p:spPr bwMode="auto">
          <a:xfrm>
            <a:off x="530522" y="5932152"/>
            <a:ext cx="501427" cy="6737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31640" y="5179970"/>
            <a:ext cx="1656223" cy="369332"/>
          </a:xfrm>
          <a:prstGeom prst="rect">
            <a:avLst/>
          </a:prstGeom>
          <a:noFill/>
        </p:spPr>
        <p:txBody>
          <a:bodyPr wrap="none" rtlCol="0">
            <a:spAutoFit/>
          </a:bodyPr>
          <a:lstStyle/>
          <a:p>
            <a:r>
              <a:rPr lang="en-AU" dirty="0" smtClean="0"/>
              <a:t>Immune animal</a:t>
            </a:r>
            <a:endParaRPr lang="en-AU" dirty="0"/>
          </a:p>
        </p:txBody>
      </p:sp>
      <p:sp>
        <p:nvSpPr>
          <p:cNvPr id="15" name="TextBox 14"/>
          <p:cNvSpPr txBox="1"/>
          <p:nvPr/>
        </p:nvSpPr>
        <p:spPr>
          <a:xfrm>
            <a:off x="1331640" y="6014155"/>
            <a:ext cx="1942135" cy="369332"/>
          </a:xfrm>
          <a:prstGeom prst="rect">
            <a:avLst/>
          </a:prstGeom>
          <a:noFill/>
        </p:spPr>
        <p:txBody>
          <a:bodyPr wrap="none" rtlCol="0">
            <a:spAutoFit/>
          </a:bodyPr>
          <a:lstStyle/>
          <a:p>
            <a:r>
              <a:rPr lang="en-AU" dirty="0" smtClean="0"/>
              <a:t>Susceptible animal</a:t>
            </a:r>
            <a:endParaRPr lang="en-AU" dirty="0"/>
          </a:p>
        </p:txBody>
      </p:sp>
      <p:pic>
        <p:nvPicPr>
          <p:cNvPr id="16" name="Picture 325"/>
          <p:cNvPicPr>
            <a:picLocks noChangeAspect="1" noChangeArrowheads="1"/>
          </p:cNvPicPr>
          <p:nvPr/>
        </p:nvPicPr>
        <p:blipFill rotWithShape="1">
          <a:blip r:embed="rId3">
            <a:extLst>
              <a:ext uri="{28A0092B-C50C-407E-A947-70E740481C1C}">
                <a14:useLocalDpi xmlns:a14="http://schemas.microsoft.com/office/drawing/2010/main" val="0"/>
              </a:ext>
            </a:extLst>
          </a:blip>
          <a:srcRect l="31371" t="52433" r="50190" b="35133"/>
          <a:stretch/>
        </p:blipFill>
        <p:spPr bwMode="auto">
          <a:xfrm>
            <a:off x="4850984" y="5184615"/>
            <a:ext cx="504056" cy="36004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436096" y="5179970"/>
            <a:ext cx="2324162" cy="646331"/>
          </a:xfrm>
          <a:prstGeom prst="rect">
            <a:avLst/>
          </a:prstGeom>
          <a:noFill/>
        </p:spPr>
        <p:txBody>
          <a:bodyPr wrap="none" rtlCol="0">
            <a:spAutoFit/>
          </a:bodyPr>
          <a:lstStyle/>
          <a:p>
            <a:r>
              <a:rPr lang="en-AU" dirty="0" smtClean="0"/>
              <a:t>Infected animal that is </a:t>
            </a:r>
          </a:p>
          <a:p>
            <a:r>
              <a:rPr lang="en-AU" dirty="0" smtClean="0"/>
              <a:t>infectious to others</a:t>
            </a:r>
            <a:endParaRPr lang="en-AU" dirty="0"/>
          </a:p>
        </p:txBody>
      </p:sp>
    </p:spTree>
    <p:extLst>
      <p:ext uri="{BB962C8B-B14F-4D97-AF65-F5344CB8AC3E}">
        <p14:creationId xmlns:p14="http://schemas.microsoft.com/office/powerpoint/2010/main" val="4226212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488389391"/>
              </p:ext>
            </p:extLst>
          </p:nvPr>
        </p:nvGraphicFramePr>
        <p:xfrm>
          <a:off x="457200" y="1353664"/>
          <a:ext cx="5626968" cy="384213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Progression of disease in a population</a:t>
            </a:r>
            <a:br>
              <a:rPr lang="en-AU" b="1" dirty="0" smtClean="0"/>
            </a:br>
            <a:r>
              <a:rPr lang="en-AU" b="1" dirty="0" smtClean="0"/>
              <a:t>Herd immunity</a:t>
            </a:r>
            <a:endParaRPr lang="en-AU" b="1" dirty="0"/>
          </a:p>
        </p:txBody>
      </p:sp>
      <p:pic>
        <p:nvPicPr>
          <p:cNvPr id="32770" name="Picture 3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025" y="806488"/>
            <a:ext cx="1855725" cy="1965646"/>
          </a:xfrm>
          <a:prstGeom prst="rect">
            <a:avLst/>
          </a:prstGeom>
          <a:noFill/>
          <a:extLst>
            <a:ext uri="{909E8E84-426E-40DD-AFC4-6F175D3DCCD1}">
              <a14:hiddenFill xmlns:a14="http://schemas.microsoft.com/office/drawing/2010/main">
                <a:solidFill>
                  <a:srgbClr val="FFFFFF"/>
                </a:solidFill>
              </a14:hiddenFill>
            </a:ext>
          </a:extLst>
        </p:spPr>
      </p:pic>
      <p:pic>
        <p:nvPicPr>
          <p:cNvPr id="32769"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9359" y="2946758"/>
            <a:ext cx="1928614" cy="20112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4"/>
          <p:cNvSpPr>
            <a:spLocks noChangeArrowheads="1"/>
          </p:cNvSpPr>
          <p:nvPr/>
        </p:nvSpPr>
        <p:spPr bwMode="auto">
          <a:xfrm>
            <a:off x="2339752" y="348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1442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Session 6 - Summary</a:t>
            </a:r>
            <a:endParaRPr lang="en-AU" b="1" dirty="0"/>
          </a:p>
        </p:txBody>
      </p:sp>
      <p:sp>
        <p:nvSpPr>
          <p:cNvPr id="3" name="Content Placeholder 2"/>
          <p:cNvSpPr>
            <a:spLocks noGrp="1"/>
          </p:cNvSpPr>
          <p:nvPr>
            <p:ph idx="1"/>
          </p:nvPr>
        </p:nvSpPr>
        <p:spPr>
          <a:xfrm>
            <a:off x="251520" y="1268760"/>
            <a:ext cx="8712968" cy="4857403"/>
          </a:xfrm>
        </p:spPr>
        <p:txBody>
          <a:bodyPr>
            <a:normAutofit fontScale="70000" lnSpcReduction="20000"/>
          </a:bodyPr>
          <a:lstStyle/>
          <a:p>
            <a:pPr lvl="0"/>
            <a:r>
              <a:rPr lang="en-AU" dirty="0" smtClean="0"/>
              <a:t>Within an animal </a:t>
            </a:r>
            <a:r>
              <a:rPr lang="en-AU" dirty="0"/>
              <a:t>there are a number of steps that determine if the animal develops disease after being exposed to an infectious </a:t>
            </a:r>
            <a:r>
              <a:rPr lang="en-AU" dirty="0" smtClean="0"/>
              <a:t>agent</a:t>
            </a:r>
            <a:endParaRPr lang="en-AU" dirty="0"/>
          </a:p>
          <a:p>
            <a:pPr lvl="0"/>
            <a:endParaRPr lang="en-AU" dirty="0"/>
          </a:p>
          <a:p>
            <a:pPr lvl="0"/>
            <a:r>
              <a:rPr lang="en-AU" dirty="0"/>
              <a:t>Infected animals may develop chronic disease, die from the disease or may </a:t>
            </a:r>
            <a:r>
              <a:rPr lang="en-AU" dirty="0" smtClean="0"/>
              <a:t>recover</a:t>
            </a:r>
          </a:p>
          <a:p>
            <a:pPr lvl="0"/>
            <a:endParaRPr lang="en-AU" dirty="0"/>
          </a:p>
          <a:p>
            <a:pPr lvl="0"/>
            <a:r>
              <a:rPr lang="en-AU" dirty="0"/>
              <a:t>Animals that recover often develop immunity to the infectious agent. Immunity may last a lifetime or it may be shorter. If the immunity declines the animal may become susceptible to infection </a:t>
            </a:r>
            <a:r>
              <a:rPr lang="en-AU" dirty="0" smtClean="0"/>
              <a:t>again</a:t>
            </a:r>
          </a:p>
          <a:p>
            <a:pPr lvl="0"/>
            <a:endParaRPr lang="en-AU" dirty="0"/>
          </a:p>
          <a:p>
            <a:pPr lvl="0"/>
            <a:r>
              <a:rPr lang="en-AU" b="1" dirty="0"/>
              <a:t>Herd immunity </a:t>
            </a:r>
            <a:r>
              <a:rPr lang="en-AU" dirty="0"/>
              <a:t>describes a form of immunity that occurs when a significant portion of a population of animals is immune and this provides protection for the susceptible animals</a:t>
            </a:r>
          </a:p>
          <a:p>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 of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 Session 6</a:t>
            </a:r>
            <a:r>
              <a:rPr lang="en-AU" b="1" dirty="0" smtClean="0"/>
              <a:t> </a:t>
            </a:r>
            <a:r>
              <a:rPr lang="en-AU" b="1" dirty="0"/>
              <a:t>we will explore:</a:t>
            </a:r>
          </a:p>
        </p:txBody>
      </p:sp>
      <p:sp>
        <p:nvSpPr>
          <p:cNvPr id="3" name="Content Placeholder 2"/>
          <p:cNvSpPr>
            <a:spLocks noGrp="1"/>
          </p:cNvSpPr>
          <p:nvPr>
            <p:ph idx="1"/>
          </p:nvPr>
        </p:nvSpPr>
        <p:spPr/>
        <p:txBody>
          <a:bodyPr>
            <a:normAutofit/>
          </a:bodyPr>
          <a:lstStyle/>
          <a:p>
            <a:r>
              <a:rPr lang="en-AU" dirty="0"/>
              <a:t>How disease occurs and the progression of disease states in an individual animal</a:t>
            </a:r>
          </a:p>
          <a:p>
            <a:r>
              <a:rPr lang="en-AU" dirty="0"/>
              <a:t>The progression of disease in a population of animals</a:t>
            </a:r>
          </a:p>
          <a:p>
            <a:pPr marL="0" indent="0">
              <a:buNone/>
            </a:pPr>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Soleh’s place</a:t>
            </a:r>
            <a:endParaRPr lang="en-AU" sz="2600" b="1" dirty="0"/>
          </a:p>
        </p:txBody>
      </p:sp>
      <p:sp>
        <p:nvSpPr>
          <p:cNvPr id="5" name="Rectangle 33"/>
          <p:cNvSpPr>
            <a:spLocks noChangeArrowheads="1"/>
          </p:cNvSpPr>
          <p:nvPr/>
        </p:nvSpPr>
        <p:spPr bwMode="auto">
          <a:xfrm>
            <a:off x="3059832" y="425674"/>
            <a:ext cx="153410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6" name="Object 5"/>
          <p:cNvGraphicFramePr>
            <a:graphicFrameLocks noChangeAspect="1"/>
          </p:cNvGraphicFramePr>
          <p:nvPr>
            <p:extLst>
              <p:ext uri="{D42A27DB-BD31-4B8C-83A1-F6EECF244321}">
                <p14:modId xmlns:p14="http://schemas.microsoft.com/office/powerpoint/2010/main" val="383963583"/>
              </p:ext>
            </p:extLst>
          </p:nvPr>
        </p:nvGraphicFramePr>
        <p:xfrm>
          <a:off x="3059832" y="425674"/>
          <a:ext cx="2381052" cy="2333111"/>
        </p:xfrm>
        <a:graphic>
          <a:graphicData uri="http://schemas.openxmlformats.org/presentationml/2006/ole">
            <mc:AlternateContent xmlns:mc="http://schemas.openxmlformats.org/markup-compatibility/2006">
              <mc:Choice xmlns:v="urn:schemas-microsoft-com:vml" Requires="v">
                <p:oleObj spid="_x0000_s8260" r:id="rId4" imgW="1647217" imgH="1583575" progId="Unknown">
                  <p:embed/>
                </p:oleObj>
              </mc:Choice>
              <mc:Fallback>
                <p:oleObj r:id="rId4" imgW="1647217" imgH="1583575" progId="Unknown">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25674"/>
                        <a:ext cx="2381052" cy="2333111"/>
                      </a:xfrm>
                      <a:prstGeom prst="rect">
                        <a:avLst/>
                      </a:prstGeom>
                      <a:noFill/>
                    </p:spPr>
                  </p:pic>
                </p:oleObj>
              </mc:Fallback>
            </mc:AlternateContent>
          </a:graphicData>
        </a:graphic>
      </p:graphicFrame>
      <p:sp>
        <p:nvSpPr>
          <p:cNvPr id="7" name="Content Placeholder 6"/>
          <p:cNvSpPr>
            <a:spLocks noGrp="1"/>
          </p:cNvSpPr>
          <p:nvPr>
            <p:ph idx="1"/>
          </p:nvPr>
        </p:nvSpPr>
        <p:spPr>
          <a:xfrm>
            <a:off x="457200" y="3284984"/>
            <a:ext cx="8229600" cy="2841179"/>
          </a:xfrm>
        </p:spPr>
        <p:txBody>
          <a:bodyPr/>
          <a:lstStyle/>
          <a:p>
            <a:r>
              <a:rPr lang="en-AU" dirty="0" smtClean="0"/>
              <a:t>All Soleh’s chickens have been sick with influenza in the past</a:t>
            </a:r>
          </a:p>
          <a:p>
            <a:endParaRPr lang="en-AU" dirty="0" smtClean="0"/>
          </a:p>
          <a:p>
            <a:r>
              <a:rPr lang="en-AU" dirty="0" smtClean="0"/>
              <a:t>He brought a sick chicken home and 3 days later most of his other chickens were sick</a:t>
            </a:r>
          </a:p>
          <a:p>
            <a:endParaRPr lang="en-AU" dirty="0"/>
          </a:p>
        </p:txBody>
      </p:sp>
    </p:spTree>
    <p:extLst>
      <p:ext uri="{BB962C8B-B14F-4D97-AF65-F5344CB8AC3E}">
        <p14:creationId xmlns:p14="http://schemas.microsoft.com/office/powerpoint/2010/main" val="3976452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Definitions</a:t>
            </a:r>
            <a:endParaRPr lang="en-AU" b="1" dirty="0"/>
          </a:p>
        </p:txBody>
      </p:sp>
      <p:sp>
        <p:nvSpPr>
          <p:cNvPr id="3" name="Content Placeholder 2"/>
          <p:cNvSpPr>
            <a:spLocks noGrp="1"/>
          </p:cNvSpPr>
          <p:nvPr>
            <p:ph idx="1"/>
          </p:nvPr>
        </p:nvSpPr>
        <p:spPr>
          <a:xfrm>
            <a:off x="282352" y="1052736"/>
            <a:ext cx="8579296" cy="5400600"/>
          </a:xfrm>
        </p:spPr>
        <p:txBody>
          <a:bodyPr>
            <a:normAutofit fontScale="62500" lnSpcReduction="20000"/>
          </a:bodyPr>
          <a:lstStyle/>
          <a:p>
            <a:r>
              <a:rPr lang="en-AU" b="1" dirty="0"/>
              <a:t>Infectious agents include: </a:t>
            </a:r>
            <a:endParaRPr lang="en-AU" b="1" dirty="0" smtClean="0"/>
          </a:p>
          <a:p>
            <a:pPr lvl="1"/>
            <a:r>
              <a:rPr lang="en-AU" dirty="0" smtClean="0"/>
              <a:t>Bacteria</a:t>
            </a:r>
            <a:endParaRPr lang="en-AU" dirty="0"/>
          </a:p>
          <a:p>
            <a:pPr lvl="1"/>
            <a:r>
              <a:rPr lang="en-AU" dirty="0"/>
              <a:t>Viruses</a:t>
            </a:r>
          </a:p>
          <a:p>
            <a:pPr lvl="1"/>
            <a:r>
              <a:rPr lang="en-AU" dirty="0"/>
              <a:t>Parasites</a:t>
            </a:r>
          </a:p>
          <a:p>
            <a:pPr lvl="1"/>
            <a:r>
              <a:rPr lang="en-AU" dirty="0"/>
              <a:t>Protozoa</a:t>
            </a:r>
          </a:p>
          <a:p>
            <a:pPr lvl="1"/>
            <a:r>
              <a:rPr lang="en-AU" dirty="0" smtClean="0"/>
              <a:t>Fungi</a:t>
            </a:r>
          </a:p>
          <a:p>
            <a:pPr lvl="1"/>
            <a:r>
              <a:rPr lang="en-AU" dirty="0" smtClean="0"/>
              <a:t>…</a:t>
            </a:r>
            <a:endParaRPr lang="en-AU" dirty="0" smtClean="0"/>
          </a:p>
          <a:p>
            <a:pPr lvl="1"/>
            <a:endParaRPr lang="en-AU" dirty="0"/>
          </a:p>
          <a:p>
            <a:r>
              <a:rPr lang="en-AU" b="1" dirty="0"/>
              <a:t>Contagious diseases include: </a:t>
            </a:r>
            <a:endParaRPr lang="en-AU" b="1" dirty="0" smtClean="0"/>
          </a:p>
          <a:p>
            <a:pPr lvl="1"/>
            <a:r>
              <a:rPr lang="en-AU" dirty="0" smtClean="0"/>
              <a:t>Foot </a:t>
            </a:r>
            <a:r>
              <a:rPr lang="en-AU" dirty="0"/>
              <a:t>and Mouth disease </a:t>
            </a:r>
          </a:p>
          <a:p>
            <a:pPr lvl="1"/>
            <a:r>
              <a:rPr lang="en-AU" dirty="0"/>
              <a:t>Highly Pathogenic Avian </a:t>
            </a:r>
            <a:r>
              <a:rPr lang="en-AU" dirty="0" smtClean="0"/>
              <a:t>Influenza</a:t>
            </a:r>
          </a:p>
          <a:p>
            <a:pPr lvl="1"/>
            <a:r>
              <a:rPr lang="en-AU" dirty="0" smtClean="0"/>
              <a:t>…</a:t>
            </a:r>
            <a:endParaRPr lang="en-AU" dirty="0"/>
          </a:p>
          <a:p>
            <a:endParaRPr lang="en-AU" dirty="0"/>
          </a:p>
          <a:p>
            <a:r>
              <a:rPr lang="en-AU" b="1" dirty="0"/>
              <a:t>Non-contagious infectious diseases include:</a:t>
            </a:r>
            <a:endParaRPr lang="en-AU" dirty="0"/>
          </a:p>
          <a:p>
            <a:pPr lvl="1"/>
            <a:r>
              <a:rPr lang="en-AU" dirty="0"/>
              <a:t>Tetanus</a:t>
            </a:r>
          </a:p>
          <a:p>
            <a:pPr lvl="1"/>
            <a:r>
              <a:rPr lang="en-AU" dirty="0"/>
              <a:t>Anthrax</a:t>
            </a:r>
          </a:p>
          <a:p>
            <a:pPr lvl="1"/>
            <a:r>
              <a:rPr lang="en-AU" dirty="0" smtClean="0"/>
              <a:t>Liver fluke</a:t>
            </a:r>
          </a:p>
          <a:p>
            <a:pPr lvl="1"/>
            <a:r>
              <a:rPr lang="en-AU" dirty="0" smtClean="0"/>
              <a:t>…</a:t>
            </a:r>
            <a:endParaRPr lang="en-AU" dirty="0"/>
          </a:p>
          <a:p>
            <a:pPr lvl="1"/>
            <a:endParaRPr lang="en-AU" b="1" dirty="0" smtClean="0"/>
          </a:p>
        </p:txBody>
      </p:sp>
      <p:sp>
        <p:nvSpPr>
          <p:cNvPr id="4" name="TextBox 3"/>
          <p:cNvSpPr txBox="1"/>
          <p:nvPr/>
        </p:nvSpPr>
        <p:spPr>
          <a:xfrm>
            <a:off x="6187008" y="1124744"/>
            <a:ext cx="2849488" cy="584775"/>
          </a:xfrm>
          <a:prstGeom prst="rect">
            <a:avLst/>
          </a:prstGeom>
          <a:noFill/>
        </p:spPr>
        <p:txBody>
          <a:bodyPr wrap="square" rtlCol="0">
            <a:spAutoFit/>
          </a:bodyPr>
          <a:lstStyle/>
          <a:p>
            <a:r>
              <a:rPr lang="en-AU" sz="1600" b="1" dirty="0" smtClean="0">
                <a:solidFill>
                  <a:srgbClr val="7030A0"/>
                </a:solidFill>
              </a:rPr>
              <a:t>Living agents that are capable of causing disease</a:t>
            </a:r>
            <a:endParaRPr lang="en-AU" sz="1600" b="1" dirty="0">
              <a:solidFill>
                <a:srgbClr val="7030A0"/>
              </a:solidFill>
            </a:endParaRPr>
          </a:p>
        </p:txBody>
      </p:sp>
      <p:sp>
        <p:nvSpPr>
          <p:cNvPr id="5" name="TextBox 4"/>
          <p:cNvSpPr txBox="1"/>
          <p:nvPr/>
        </p:nvSpPr>
        <p:spPr>
          <a:xfrm>
            <a:off x="6423449" y="3168261"/>
            <a:ext cx="2849488" cy="830997"/>
          </a:xfrm>
          <a:prstGeom prst="rect">
            <a:avLst/>
          </a:prstGeom>
          <a:noFill/>
        </p:spPr>
        <p:txBody>
          <a:bodyPr wrap="square" rtlCol="0">
            <a:spAutoFit/>
          </a:bodyPr>
          <a:lstStyle/>
          <a:p>
            <a:r>
              <a:rPr lang="en-AU" sz="1600" b="1" dirty="0" smtClean="0">
                <a:solidFill>
                  <a:srgbClr val="7030A0"/>
                </a:solidFill>
              </a:rPr>
              <a:t>Infectious agents that can be spread directly from one animal to another</a:t>
            </a:r>
            <a:endParaRPr lang="en-AU" sz="1600" b="1" dirty="0">
              <a:solidFill>
                <a:srgbClr val="7030A0"/>
              </a:solidFill>
            </a:endParaRPr>
          </a:p>
        </p:txBody>
      </p:sp>
      <p:sp>
        <p:nvSpPr>
          <p:cNvPr id="6" name="TextBox 5"/>
          <p:cNvSpPr txBox="1"/>
          <p:nvPr/>
        </p:nvSpPr>
        <p:spPr>
          <a:xfrm>
            <a:off x="6275243" y="4869160"/>
            <a:ext cx="2849488" cy="1077218"/>
          </a:xfrm>
          <a:prstGeom prst="rect">
            <a:avLst/>
          </a:prstGeom>
          <a:noFill/>
        </p:spPr>
        <p:txBody>
          <a:bodyPr wrap="square" rtlCol="0">
            <a:spAutoFit/>
          </a:bodyPr>
          <a:lstStyle/>
          <a:p>
            <a:r>
              <a:rPr lang="en-AU" sz="1600" b="1" dirty="0" smtClean="0">
                <a:solidFill>
                  <a:srgbClr val="7030A0"/>
                </a:solidFill>
              </a:rPr>
              <a:t>Diseases causes by infectious agents that are not spread directly from one animal to another</a:t>
            </a:r>
            <a:endParaRPr lang="en-AU" sz="1600" b="1" dirty="0">
              <a:solidFill>
                <a:srgbClr val="7030A0"/>
              </a:solidFill>
            </a:endParaRPr>
          </a:p>
        </p:txBody>
      </p:sp>
    </p:spTree>
    <p:extLst>
      <p:ext uri="{BB962C8B-B14F-4D97-AF65-F5344CB8AC3E}">
        <p14:creationId xmlns:p14="http://schemas.microsoft.com/office/powerpoint/2010/main" val="3866178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Definitions</a:t>
            </a:r>
            <a:endParaRPr lang="en-AU" b="1" dirty="0"/>
          </a:p>
        </p:txBody>
      </p:sp>
      <p:sp>
        <p:nvSpPr>
          <p:cNvPr id="3" name="Content Placeholder 2"/>
          <p:cNvSpPr>
            <a:spLocks noGrp="1"/>
          </p:cNvSpPr>
          <p:nvPr>
            <p:ph idx="1"/>
          </p:nvPr>
        </p:nvSpPr>
        <p:spPr>
          <a:xfrm>
            <a:off x="282352" y="1052736"/>
            <a:ext cx="8579296" cy="5400600"/>
          </a:xfrm>
        </p:spPr>
        <p:txBody>
          <a:bodyPr>
            <a:normAutofit/>
          </a:bodyPr>
          <a:lstStyle/>
          <a:p>
            <a:r>
              <a:rPr lang="en-AU" b="1" dirty="0"/>
              <a:t>Susceptibility</a:t>
            </a:r>
            <a:endParaRPr lang="en-AU" dirty="0"/>
          </a:p>
          <a:p>
            <a:pPr lvl="1"/>
            <a:r>
              <a:rPr lang="en-AU" dirty="0" smtClean="0"/>
              <a:t>An animal must be susceptible to the infectious agent for infection to occur </a:t>
            </a:r>
            <a:endParaRPr lang="en-AU" dirty="0" smtClean="0"/>
          </a:p>
          <a:p>
            <a:pPr lvl="1"/>
            <a:endParaRPr lang="en-AU" dirty="0" smtClean="0"/>
          </a:p>
          <a:p>
            <a:pPr lvl="1"/>
            <a:endParaRPr lang="en-AU" dirty="0"/>
          </a:p>
          <a:p>
            <a:pPr lvl="1"/>
            <a:endParaRPr lang="en-AU" dirty="0"/>
          </a:p>
          <a:p>
            <a:r>
              <a:rPr lang="en-AU" b="1" dirty="0" smtClean="0"/>
              <a:t>Exposure</a:t>
            </a:r>
          </a:p>
          <a:p>
            <a:pPr lvl="1"/>
            <a:r>
              <a:rPr lang="en-AU" dirty="0" smtClean="0"/>
              <a:t>Contact or interaction between infectious agent and animal</a:t>
            </a:r>
            <a:endParaRPr lang="en-AU" dirty="0" smtClean="0"/>
          </a:p>
        </p:txBody>
      </p:sp>
      <p:sp>
        <p:nvSpPr>
          <p:cNvPr id="4" name="TextBox 3"/>
          <p:cNvSpPr txBox="1"/>
          <p:nvPr/>
        </p:nvSpPr>
        <p:spPr>
          <a:xfrm>
            <a:off x="5220072" y="2564904"/>
            <a:ext cx="4032448" cy="1477328"/>
          </a:xfrm>
          <a:prstGeom prst="rect">
            <a:avLst/>
          </a:prstGeom>
          <a:noFill/>
        </p:spPr>
        <p:txBody>
          <a:bodyPr wrap="square" rtlCol="0">
            <a:spAutoFit/>
          </a:bodyPr>
          <a:lstStyle/>
          <a:p>
            <a:r>
              <a:rPr lang="en-AU" b="1" dirty="0" smtClean="0">
                <a:solidFill>
                  <a:srgbClr val="7030A0"/>
                </a:solidFill>
              </a:rPr>
              <a:t>Some agents only infect one species, others infect multiple species.</a:t>
            </a:r>
          </a:p>
          <a:p>
            <a:endParaRPr lang="en-AU" b="1" dirty="0" smtClean="0">
              <a:solidFill>
                <a:srgbClr val="7030A0"/>
              </a:solidFill>
            </a:endParaRPr>
          </a:p>
          <a:p>
            <a:r>
              <a:rPr lang="en-AU" b="1" dirty="0" smtClean="0">
                <a:solidFill>
                  <a:srgbClr val="7030A0"/>
                </a:solidFill>
              </a:rPr>
              <a:t>Some agents only infect the young or pregnant females or very old or sick.</a:t>
            </a:r>
            <a:endParaRPr lang="en-AU" b="1" dirty="0">
              <a:solidFill>
                <a:srgbClr val="7030A0"/>
              </a:solidFill>
            </a:endParaRPr>
          </a:p>
        </p:txBody>
      </p:sp>
      <p:sp>
        <p:nvSpPr>
          <p:cNvPr id="5" name="TextBox 4"/>
          <p:cNvSpPr txBox="1"/>
          <p:nvPr/>
        </p:nvSpPr>
        <p:spPr>
          <a:xfrm>
            <a:off x="5083906" y="5301208"/>
            <a:ext cx="3777742" cy="646331"/>
          </a:xfrm>
          <a:prstGeom prst="rect">
            <a:avLst/>
          </a:prstGeom>
          <a:noFill/>
        </p:spPr>
        <p:txBody>
          <a:bodyPr wrap="square" rtlCol="0">
            <a:spAutoFit/>
          </a:bodyPr>
          <a:lstStyle/>
          <a:p>
            <a:r>
              <a:rPr lang="en-AU" b="1" dirty="0" smtClean="0">
                <a:solidFill>
                  <a:srgbClr val="7030A0"/>
                </a:solidFill>
              </a:rPr>
              <a:t>Not every exposure will result in infection.</a:t>
            </a:r>
            <a:endParaRPr lang="en-AU" b="1" dirty="0">
              <a:solidFill>
                <a:srgbClr val="7030A0"/>
              </a:solidFill>
            </a:endParaRPr>
          </a:p>
        </p:txBody>
      </p:sp>
    </p:spTree>
    <p:extLst>
      <p:ext uri="{BB962C8B-B14F-4D97-AF65-F5344CB8AC3E}">
        <p14:creationId xmlns:p14="http://schemas.microsoft.com/office/powerpoint/2010/main" val="1440305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5212186"/>
            <a:ext cx="8229600" cy="913977"/>
          </a:xfrm>
        </p:spPr>
        <p:txBody>
          <a:bodyPr>
            <a:normAutofit/>
          </a:bodyPr>
          <a:lstStyle/>
          <a:p>
            <a:pPr lvl="1">
              <a:buFont typeface="Arial" panose="020B0604020202020204" pitchFamily="34" charset="0"/>
              <a:buChar char="•"/>
            </a:pPr>
            <a:endParaRPr lang="fr-FR" sz="1600" dirty="0"/>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Disease progression in an individual animal</a:t>
            </a:r>
            <a:endParaRPr lang="en-AU" b="1" dirty="0"/>
          </a:p>
        </p:txBody>
      </p:sp>
      <p:grpSp>
        <p:nvGrpSpPr>
          <p:cNvPr id="2" name="Group 1"/>
          <p:cNvGrpSpPr/>
          <p:nvPr/>
        </p:nvGrpSpPr>
        <p:grpSpPr>
          <a:xfrm>
            <a:off x="648505" y="1471034"/>
            <a:ext cx="7846990" cy="3542142"/>
            <a:chOff x="648505" y="1471034"/>
            <a:chExt cx="7846990" cy="3542142"/>
          </a:xfrm>
        </p:grpSpPr>
        <p:grpSp>
          <p:nvGrpSpPr>
            <p:cNvPr id="30" name="Group 29"/>
            <p:cNvGrpSpPr/>
            <p:nvPr/>
          </p:nvGrpSpPr>
          <p:grpSpPr>
            <a:xfrm>
              <a:off x="648505" y="1768462"/>
              <a:ext cx="6591446" cy="369332"/>
              <a:chOff x="68786" y="1953168"/>
              <a:chExt cx="7774637" cy="369332"/>
            </a:xfrm>
          </p:grpSpPr>
          <p:cxnSp>
            <p:nvCxnSpPr>
              <p:cNvPr id="14" name="Straight Arrow Connector 13"/>
              <p:cNvCxnSpPr/>
              <p:nvPr/>
            </p:nvCxnSpPr>
            <p:spPr>
              <a:xfrm>
                <a:off x="963790" y="2179075"/>
                <a:ext cx="6879633" cy="0"/>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68786" y="1953168"/>
                <a:ext cx="810070" cy="369332"/>
              </a:xfrm>
              <a:prstGeom prst="rect">
                <a:avLst/>
              </a:prstGeom>
              <a:noFill/>
            </p:spPr>
            <p:txBody>
              <a:bodyPr wrap="square" rtlCol="0">
                <a:spAutoFit/>
              </a:bodyPr>
              <a:lstStyle/>
              <a:p>
                <a:r>
                  <a:rPr lang="en-AU" dirty="0" smtClean="0"/>
                  <a:t>Time</a:t>
                </a:r>
                <a:endParaRPr lang="en-AU" dirty="0"/>
              </a:p>
            </p:txBody>
          </p:sp>
        </p:grpSp>
        <p:sp>
          <p:nvSpPr>
            <p:cNvPr id="36" name="Rectangle 35"/>
            <p:cNvSpPr/>
            <p:nvPr/>
          </p:nvSpPr>
          <p:spPr>
            <a:xfrm>
              <a:off x="1407302" y="2898504"/>
              <a:ext cx="1125612" cy="63409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dirty="0" smtClean="0">
                  <a:solidFill>
                    <a:srgbClr val="000000"/>
                  </a:solidFill>
                  <a:effectLst/>
                  <a:ea typeface="Times New Roman" panose="02020603050405020304" pitchFamily="18" charset="0"/>
                  <a:cs typeface="Times New Roman" panose="02020603050405020304" pitchFamily="18" charset="0"/>
                </a:rPr>
                <a:t>Animal with no infection</a:t>
              </a:r>
              <a:endParaRPr lang="en-AU" sz="1200" dirty="0">
                <a:effectLst/>
                <a:ea typeface="Times New Roman" panose="02020603050405020304" pitchFamily="18" charset="0"/>
                <a:cs typeface="Times New Roman" panose="02020603050405020304" pitchFamily="18" charset="0"/>
              </a:endParaRPr>
            </a:p>
          </p:txBody>
        </p:sp>
        <p:grpSp>
          <p:nvGrpSpPr>
            <p:cNvPr id="31" name="Group 30"/>
            <p:cNvGrpSpPr/>
            <p:nvPr/>
          </p:nvGrpSpPr>
          <p:grpSpPr>
            <a:xfrm>
              <a:off x="3567718" y="2889841"/>
              <a:ext cx="2257789" cy="651424"/>
              <a:chOff x="2555775" y="2298985"/>
              <a:chExt cx="2257789" cy="651424"/>
            </a:xfrm>
          </p:grpSpPr>
          <p:sp>
            <p:nvSpPr>
              <p:cNvPr id="38" name="Rectangle 37"/>
              <p:cNvSpPr/>
              <p:nvPr/>
            </p:nvSpPr>
            <p:spPr>
              <a:xfrm>
                <a:off x="2555775" y="2298985"/>
                <a:ext cx="1125611" cy="651424"/>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b="1" dirty="0">
                    <a:solidFill>
                      <a:srgbClr val="000000"/>
                    </a:solidFill>
                    <a:effectLst/>
                    <a:ea typeface="Times New Roman" panose="02020603050405020304" pitchFamily="18" charset="0"/>
                    <a:cs typeface="Times New Roman" panose="02020603050405020304" pitchFamily="18" charset="0"/>
                  </a:rPr>
                  <a:t>Incubation period </a:t>
                </a:r>
                <a:r>
                  <a:rPr lang="en-AU" sz="1100" dirty="0">
                    <a:solidFill>
                      <a:srgbClr val="000000"/>
                    </a:solidFill>
                    <a:effectLst/>
                    <a:ea typeface="Times New Roman" panose="02020603050405020304" pitchFamily="18" charset="0"/>
                    <a:cs typeface="Times New Roman" panose="02020603050405020304" pitchFamily="18" charset="0"/>
                  </a:rPr>
                  <a:t>(no signs of infection)</a:t>
                </a:r>
                <a:endParaRPr lang="en-AU" sz="1200" dirty="0">
                  <a:effectLst/>
                  <a:ea typeface="Times New Roman" panose="02020603050405020304" pitchFamily="18" charset="0"/>
                  <a:cs typeface="Times New Roman" panose="02020603050405020304" pitchFamily="18" charset="0"/>
                </a:endParaRPr>
              </a:p>
            </p:txBody>
          </p:sp>
          <p:sp>
            <p:nvSpPr>
              <p:cNvPr id="39" name="Rectangle 38"/>
              <p:cNvSpPr/>
              <p:nvPr/>
            </p:nvSpPr>
            <p:spPr>
              <a:xfrm>
                <a:off x="3682628" y="2298985"/>
                <a:ext cx="1130936" cy="65142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b="1" dirty="0">
                    <a:solidFill>
                      <a:srgbClr val="000000"/>
                    </a:solidFill>
                    <a:effectLst/>
                    <a:ea typeface="Times New Roman" panose="02020603050405020304" pitchFamily="18" charset="0"/>
                    <a:cs typeface="Times New Roman" panose="02020603050405020304" pitchFamily="18" charset="0"/>
                  </a:rPr>
                  <a:t>Clinical disease </a:t>
                </a:r>
                <a:r>
                  <a:rPr lang="en-AU" sz="1100" dirty="0">
                    <a:solidFill>
                      <a:srgbClr val="000000"/>
                    </a:solidFill>
                    <a:effectLst/>
                    <a:ea typeface="Times New Roman" panose="02020603050405020304" pitchFamily="18" charset="0"/>
                    <a:cs typeface="Times New Roman" panose="02020603050405020304" pitchFamily="18" charset="0"/>
                  </a:rPr>
                  <a:t>(showing signs of infection)</a:t>
                </a:r>
                <a:endParaRPr lang="en-AU" sz="1200" dirty="0">
                  <a:effectLst/>
                  <a:ea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7368643" y="2123490"/>
              <a:ext cx="1126852" cy="2889686"/>
              <a:chOff x="6492170" y="2086501"/>
              <a:chExt cx="1933963" cy="2564348"/>
            </a:xfrm>
          </p:grpSpPr>
          <p:sp>
            <p:nvSpPr>
              <p:cNvPr id="40" name="Rectangle 39"/>
              <p:cNvSpPr/>
              <p:nvPr/>
            </p:nvSpPr>
            <p:spPr>
              <a:xfrm>
                <a:off x="6492172" y="2729035"/>
                <a:ext cx="1933961" cy="63409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AU" sz="1100" b="1" dirty="0" smtClean="0">
                    <a:solidFill>
                      <a:srgbClr val="000000"/>
                    </a:solidFill>
                    <a:ea typeface="Times New Roman" panose="02020603050405020304" pitchFamily="18" charset="0"/>
                    <a:cs typeface="Times New Roman" panose="02020603050405020304" pitchFamily="18" charset="0"/>
                  </a:rPr>
                  <a:t>Chronic </a:t>
                </a:r>
                <a:r>
                  <a:rPr lang="en-AU" sz="1100" b="1" dirty="0">
                    <a:solidFill>
                      <a:srgbClr val="000000"/>
                    </a:solidFill>
                    <a:ea typeface="Times New Roman" panose="02020603050405020304" pitchFamily="18" charset="0"/>
                    <a:cs typeface="Times New Roman" panose="02020603050405020304" pitchFamily="18" charset="0"/>
                  </a:rPr>
                  <a:t>disease</a:t>
                </a:r>
                <a:endParaRPr lang="en-AU" sz="1200" b="1" dirty="0">
                  <a:ea typeface="Times New Roman" panose="02020603050405020304" pitchFamily="18" charset="0"/>
                  <a:cs typeface="Times New Roman" panose="02020603050405020304" pitchFamily="18" charset="0"/>
                </a:endParaRPr>
              </a:p>
              <a:p>
                <a:pPr>
                  <a:spcAft>
                    <a:spcPts val="0"/>
                  </a:spcAft>
                </a:pPr>
                <a:r>
                  <a:rPr lang="en-AU" sz="1100" dirty="0" smtClean="0">
                    <a:solidFill>
                      <a:srgbClr val="000000"/>
                    </a:solidFill>
                    <a:ea typeface="Times New Roman" panose="02020603050405020304" pitchFamily="18" charset="0"/>
                    <a:cs typeface="Times New Roman" panose="02020603050405020304" pitchFamily="18" charset="0"/>
                  </a:rPr>
                  <a:t>(ongoing)</a:t>
                </a:r>
                <a:endParaRPr lang="en-AU" sz="1200" b="1" dirty="0">
                  <a:ea typeface="Times New Roman" panose="02020603050405020304" pitchFamily="18" charset="0"/>
                  <a:cs typeface="Times New Roman" panose="02020603050405020304" pitchFamily="18" charset="0"/>
                </a:endParaRPr>
              </a:p>
            </p:txBody>
          </p:sp>
          <p:sp>
            <p:nvSpPr>
              <p:cNvPr id="41" name="Rectangle 40"/>
              <p:cNvSpPr/>
              <p:nvPr/>
            </p:nvSpPr>
            <p:spPr>
              <a:xfrm>
                <a:off x="6492170" y="3371568"/>
                <a:ext cx="1933962" cy="63660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b="1" dirty="0" smtClean="0">
                    <a:solidFill>
                      <a:srgbClr val="000000"/>
                    </a:solidFill>
                    <a:ea typeface="Times New Roman" panose="02020603050405020304" pitchFamily="18" charset="0"/>
                    <a:cs typeface="Times New Roman" panose="02020603050405020304" pitchFamily="18" charset="0"/>
                  </a:rPr>
                  <a:t>Carrier </a:t>
                </a:r>
                <a:r>
                  <a:rPr lang="en-AU" sz="1100" b="1" dirty="0">
                    <a:solidFill>
                      <a:srgbClr val="000000"/>
                    </a:solidFill>
                    <a:ea typeface="Times New Roman" panose="02020603050405020304" pitchFamily="18" charset="0"/>
                    <a:cs typeface="Times New Roman" panose="02020603050405020304" pitchFamily="18" charset="0"/>
                  </a:rPr>
                  <a:t>state</a:t>
                </a:r>
                <a:endParaRPr lang="en-AU" sz="1200" b="1" dirty="0">
                  <a:ea typeface="Times New Roman" panose="02020603050405020304" pitchFamily="18" charset="0"/>
                  <a:cs typeface="Times New Roman" panose="02020603050405020304" pitchFamily="18" charset="0"/>
                </a:endParaRPr>
              </a:p>
            </p:txBody>
          </p:sp>
          <p:sp>
            <p:nvSpPr>
              <p:cNvPr id="45" name="Rectangle 44"/>
              <p:cNvSpPr/>
              <p:nvPr/>
            </p:nvSpPr>
            <p:spPr>
              <a:xfrm>
                <a:off x="6492172" y="2086501"/>
                <a:ext cx="1933961" cy="63409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b="1" dirty="0" smtClean="0">
                    <a:solidFill>
                      <a:srgbClr val="000000"/>
                    </a:solidFill>
                    <a:effectLst/>
                    <a:ea typeface="Times New Roman" panose="02020603050405020304" pitchFamily="18" charset="0"/>
                    <a:cs typeface="Times New Roman" panose="02020603050405020304" pitchFamily="18" charset="0"/>
                  </a:rPr>
                  <a:t>Death</a:t>
                </a:r>
                <a:endParaRPr lang="en-AU" sz="1200" b="1" dirty="0">
                  <a:effectLst/>
                  <a:ea typeface="Times New Roman" panose="02020603050405020304" pitchFamily="18" charset="0"/>
                  <a:cs typeface="Times New Roman" panose="02020603050405020304" pitchFamily="18" charset="0"/>
                </a:endParaRPr>
              </a:p>
            </p:txBody>
          </p:sp>
          <p:sp>
            <p:nvSpPr>
              <p:cNvPr id="46" name="Rectangle 45"/>
              <p:cNvSpPr/>
              <p:nvPr/>
            </p:nvSpPr>
            <p:spPr>
              <a:xfrm>
                <a:off x="6492171" y="4022121"/>
                <a:ext cx="1933962" cy="6287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AU" sz="1100" b="1" dirty="0">
                    <a:solidFill>
                      <a:srgbClr val="000000"/>
                    </a:solidFill>
                    <a:ea typeface="Times New Roman" panose="02020603050405020304" pitchFamily="18" charset="0"/>
                    <a:cs typeface="Times New Roman" panose="02020603050405020304" pitchFamily="18" charset="0"/>
                  </a:rPr>
                  <a:t>Recovered</a:t>
                </a:r>
                <a:r>
                  <a:rPr lang="en-AU" sz="1100" dirty="0">
                    <a:solidFill>
                      <a:srgbClr val="000000"/>
                    </a:solidFill>
                    <a:ea typeface="Times New Roman" panose="02020603050405020304" pitchFamily="18" charset="0"/>
                    <a:cs typeface="Times New Roman" panose="02020603050405020304" pitchFamily="18" charset="0"/>
                  </a:rPr>
                  <a:t> - signs go away &amp; infectious agent </a:t>
                </a:r>
                <a:r>
                  <a:rPr lang="en-AU" sz="1100" dirty="0" smtClean="0">
                    <a:solidFill>
                      <a:srgbClr val="000000"/>
                    </a:solidFill>
                    <a:ea typeface="Times New Roman" panose="02020603050405020304" pitchFamily="18" charset="0"/>
                    <a:cs typeface="Times New Roman" panose="02020603050405020304" pitchFamily="18" charset="0"/>
                  </a:rPr>
                  <a:t>eliminated</a:t>
                </a:r>
                <a:endParaRPr lang="en-AU" sz="1200" dirty="0">
                  <a:ea typeface="Times New Roman" panose="02020603050405020304" pitchFamily="18" charset="0"/>
                  <a:cs typeface="Times New Roman" panose="02020603050405020304" pitchFamily="18" charset="0"/>
                </a:endParaRPr>
              </a:p>
            </p:txBody>
          </p:sp>
        </p:grpSp>
        <p:grpSp>
          <p:nvGrpSpPr>
            <p:cNvPr id="91" name="Group 90"/>
            <p:cNvGrpSpPr/>
            <p:nvPr/>
          </p:nvGrpSpPr>
          <p:grpSpPr>
            <a:xfrm>
              <a:off x="1362155" y="1471034"/>
              <a:ext cx="7133339" cy="373567"/>
              <a:chOff x="710084" y="1563698"/>
              <a:chExt cx="7133339" cy="373567"/>
            </a:xfrm>
          </p:grpSpPr>
          <p:sp>
            <p:nvSpPr>
              <p:cNvPr id="51" name="Rectangle 50"/>
              <p:cNvSpPr/>
              <p:nvPr/>
            </p:nvSpPr>
            <p:spPr>
              <a:xfrm>
                <a:off x="710084" y="1563698"/>
                <a:ext cx="1537560" cy="373567"/>
              </a:xfrm>
              <a:prstGeom prst="rect">
                <a:avLst/>
              </a:prstGeom>
              <a:solidFill>
                <a:schemeClr val="bg1">
                  <a:lumMod val="85000"/>
                </a:schemeClr>
              </a:solidFill>
              <a:ln>
                <a:solidFill>
                  <a:schemeClr val="dk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dirty="0" smtClean="0">
                    <a:solidFill>
                      <a:srgbClr val="000000"/>
                    </a:solidFill>
                    <a:effectLst/>
                    <a:ea typeface="Times New Roman" panose="02020603050405020304" pitchFamily="18" charset="0"/>
                    <a:cs typeface="Times New Roman" panose="02020603050405020304" pitchFamily="18" charset="0"/>
                  </a:rPr>
                  <a:t>Susceptible</a:t>
                </a:r>
                <a:endParaRPr lang="en-AU" dirty="0">
                  <a:effectLst/>
                  <a:ea typeface="Times New Roman" panose="02020603050405020304" pitchFamily="18" charset="0"/>
                  <a:cs typeface="Times New Roman" panose="02020603050405020304" pitchFamily="18" charset="0"/>
                </a:endParaRPr>
              </a:p>
            </p:txBody>
          </p:sp>
          <p:sp>
            <p:nvSpPr>
              <p:cNvPr id="54" name="Rectangle 53"/>
              <p:cNvSpPr/>
              <p:nvPr/>
            </p:nvSpPr>
            <p:spPr>
              <a:xfrm>
                <a:off x="2918930" y="1563698"/>
                <a:ext cx="2257789" cy="373567"/>
              </a:xfrm>
              <a:prstGeom prst="rect">
                <a:avLst/>
              </a:prstGeom>
              <a:solidFill>
                <a:schemeClr val="bg1">
                  <a:lumMod val="85000"/>
                </a:schemeClr>
              </a:solidFill>
              <a:ln>
                <a:solidFill>
                  <a:schemeClr val="dk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a:solidFill>
                      <a:srgbClr val="000000"/>
                    </a:solidFill>
                    <a:effectLst/>
                    <a:ea typeface="Times New Roman" panose="02020603050405020304" pitchFamily="18" charset="0"/>
                    <a:cs typeface="Times New Roman" panose="02020603050405020304" pitchFamily="18" charset="0"/>
                  </a:rPr>
                  <a:t>Infected</a:t>
                </a:r>
                <a:endParaRPr lang="en-AU">
                  <a:effectLst/>
                  <a:ea typeface="Times New Roman" panose="02020603050405020304" pitchFamily="18" charset="0"/>
                  <a:cs typeface="Times New Roman" panose="02020603050405020304" pitchFamily="18" charset="0"/>
                </a:endParaRPr>
              </a:p>
            </p:txBody>
          </p:sp>
          <p:sp>
            <p:nvSpPr>
              <p:cNvPr id="55" name="Rectangle 54"/>
              <p:cNvSpPr/>
              <p:nvPr/>
            </p:nvSpPr>
            <p:spPr>
              <a:xfrm>
                <a:off x="5176719" y="1563698"/>
                <a:ext cx="2666704" cy="373567"/>
              </a:xfrm>
              <a:prstGeom prst="rect">
                <a:avLst/>
              </a:prstGeom>
              <a:solidFill>
                <a:schemeClr val="bg1">
                  <a:lumMod val="85000"/>
                </a:schemeClr>
              </a:solidFill>
              <a:ln>
                <a:solidFill>
                  <a:schemeClr val="dk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dirty="0" smtClean="0">
                    <a:solidFill>
                      <a:srgbClr val="000000"/>
                    </a:solidFill>
                    <a:effectLst/>
                    <a:ea typeface="Times New Roman" panose="02020603050405020304" pitchFamily="18" charset="0"/>
                    <a:cs typeface="Times New Roman" panose="02020603050405020304" pitchFamily="18" charset="0"/>
                  </a:rPr>
                  <a:t>Outcomes </a:t>
                </a:r>
                <a:r>
                  <a:rPr lang="en-AU" dirty="0">
                    <a:solidFill>
                      <a:srgbClr val="000000"/>
                    </a:solidFill>
                    <a:effectLst/>
                    <a:ea typeface="Times New Roman" panose="02020603050405020304" pitchFamily="18" charset="0"/>
                    <a:cs typeface="Times New Roman" panose="02020603050405020304" pitchFamily="18" charset="0"/>
                  </a:rPr>
                  <a:t>of infection</a:t>
                </a:r>
                <a:endParaRPr lang="en-AU" dirty="0">
                  <a:effectLst/>
                  <a:ea typeface="Times New Roman" panose="02020603050405020304" pitchFamily="18" charset="0"/>
                  <a:cs typeface="Times New Roman" panose="02020603050405020304" pitchFamily="18" charset="0"/>
                </a:endParaRPr>
              </a:p>
            </p:txBody>
          </p:sp>
        </p:grpSp>
        <p:cxnSp>
          <p:nvCxnSpPr>
            <p:cNvPr id="7" name="Straight Arrow Connector 6"/>
            <p:cNvCxnSpPr>
              <a:stCxn id="132" idx="3"/>
            </p:cNvCxnSpPr>
            <p:nvPr/>
          </p:nvCxnSpPr>
          <p:spPr>
            <a:xfrm flipV="1">
              <a:off x="3322518" y="3261368"/>
              <a:ext cx="1" cy="823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a:stCxn id="95" idx="1"/>
            </p:cNvCxnSpPr>
            <p:nvPr/>
          </p:nvCxnSpPr>
          <p:spPr>
            <a:xfrm flipV="1">
              <a:off x="3422698" y="3261369"/>
              <a:ext cx="0" cy="12336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7" name="Elbow Connector 126"/>
            <p:cNvCxnSpPr>
              <a:stCxn id="39" idx="3"/>
              <a:endCxn id="46" idx="1"/>
            </p:cNvCxnSpPr>
            <p:nvPr/>
          </p:nvCxnSpPr>
          <p:spPr>
            <a:xfrm>
              <a:off x="5825507" y="3215553"/>
              <a:ext cx="1543137" cy="144337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79" name="Straight Arrow Connector 78"/>
            <p:cNvCxnSpPr>
              <a:stCxn id="36" idx="3"/>
              <a:endCxn id="38" idx="1"/>
            </p:cNvCxnSpPr>
            <p:nvPr/>
          </p:nvCxnSpPr>
          <p:spPr>
            <a:xfrm>
              <a:off x="2532914" y="3215553"/>
              <a:ext cx="103480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9" name="Elbow Connector 128"/>
            <p:cNvCxnSpPr>
              <a:stCxn id="39" idx="3"/>
              <a:endCxn id="45" idx="1"/>
            </p:cNvCxnSpPr>
            <p:nvPr/>
          </p:nvCxnSpPr>
          <p:spPr>
            <a:xfrm flipV="1">
              <a:off x="5825507" y="2480764"/>
              <a:ext cx="1543137" cy="73478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30" name="Elbow Connector 129"/>
            <p:cNvCxnSpPr>
              <a:stCxn id="39" idx="3"/>
              <a:endCxn id="40" idx="1"/>
            </p:cNvCxnSpPr>
            <p:nvPr/>
          </p:nvCxnSpPr>
          <p:spPr>
            <a:xfrm flipV="1">
              <a:off x="5825507" y="3204815"/>
              <a:ext cx="1543137" cy="10738"/>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31" name="Elbow Connector 130"/>
            <p:cNvCxnSpPr>
              <a:stCxn id="39" idx="3"/>
              <a:endCxn id="41" idx="1"/>
            </p:cNvCxnSpPr>
            <p:nvPr/>
          </p:nvCxnSpPr>
          <p:spPr>
            <a:xfrm>
              <a:off x="5825507" y="3215553"/>
              <a:ext cx="1543136" cy="71472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95" name="TextBox 94"/>
            <p:cNvSpPr txBox="1"/>
            <p:nvPr/>
          </p:nvSpPr>
          <p:spPr>
            <a:xfrm>
              <a:off x="3422698" y="4341163"/>
              <a:ext cx="2047592" cy="307777"/>
            </a:xfrm>
            <a:prstGeom prst="rect">
              <a:avLst/>
            </a:prstGeom>
            <a:noFill/>
          </p:spPr>
          <p:txBody>
            <a:bodyPr wrap="square" rtlCol="0" anchor="ctr" anchorCtr="0">
              <a:spAutoFit/>
            </a:bodyPr>
            <a:lstStyle/>
            <a:p>
              <a:r>
                <a:rPr lang="en-AU" sz="1400" b="1" dirty="0">
                  <a:solidFill>
                    <a:srgbClr val="000000"/>
                  </a:solidFill>
                  <a:ea typeface="Times New Roman" panose="02020603050405020304" pitchFamily="18" charset="0"/>
                  <a:cs typeface="Times New Roman" panose="02020603050405020304" pitchFamily="18" charset="0"/>
                </a:rPr>
                <a:t>Start of </a:t>
              </a:r>
              <a:r>
                <a:rPr lang="en-AU" sz="1400" b="1" dirty="0" smtClean="0">
                  <a:solidFill>
                    <a:srgbClr val="000000"/>
                  </a:solidFill>
                  <a:ea typeface="Times New Roman" panose="02020603050405020304" pitchFamily="18" charset="0"/>
                  <a:cs typeface="Times New Roman" panose="02020603050405020304" pitchFamily="18" charset="0"/>
                </a:rPr>
                <a:t>infection</a:t>
              </a:r>
              <a:endParaRPr lang="en-AU" sz="1400" b="1" dirty="0">
                <a:ea typeface="Times New Roman" panose="02020603050405020304" pitchFamily="18" charset="0"/>
                <a:cs typeface="Times New Roman" panose="02020603050405020304" pitchFamily="18" charset="0"/>
              </a:endParaRPr>
            </a:p>
          </p:txBody>
        </p:sp>
        <p:sp>
          <p:nvSpPr>
            <p:cNvPr id="132" name="TextBox 131"/>
            <p:cNvSpPr txBox="1"/>
            <p:nvPr/>
          </p:nvSpPr>
          <p:spPr>
            <a:xfrm>
              <a:off x="2415759" y="3930611"/>
              <a:ext cx="906759" cy="307777"/>
            </a:xfrm>
            <a:prstGeom prst="rect">
              <a:avLst/>
            </a:prstGeom>
            <a:noFill/>
          </p:spPr>
          <p:txBody>
            <a:bodyPr wrap="square" rtlCol="0" anchor="ctr" anchorCtr="0">
              <a:spAutoFit/>
            </a:bodyPr>
            <a:lstStyle/>
            <a:p>
              <a:r>
                <a:rPr lang="en-AU" sz="1400" b="1" dirty="0" smtClean="0">
                  <a:solidFill>
                    <a:srgbClr val="000000"/>
                  </a:solidFill>
                  <a:ea typeface="Times New Roman" panose="02020603050405020304" pitchFamily="18" charset="0"/>
                  <a:cs typeface="Times New Roman" panose="02020603050405020304" pitchFamily="18" charset="0"/>
                </a:rPr>
                <a:t>Exposure</a:t>
              </a:r>
              <a:endParaRPr lang="en-AU" sz="1400" b="1" dirty="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02316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Soleh’s place</a:t>
            </a:r>
            <a:endParaRPr lang="en-AU" sz="2600" b="1" dirty="0"/>
          </a:p>
        </p:txBody>
      </p:sp>
      <p:sp>
        <p:nvSpPr>
          <p:cNvPr id="7" name="Content Placeholder 6"/>
          <p:cNvSpPr>
            <a:spLocks noGrp="1"/>
          </p:cNvSpPr>
          <p:nvPr>
            <p:ph idx="1"/>
          </p:nvPr>
        </p:nvSpPr>
        <p:spPr>
          <a:xfrm>
            <a:off x="457200" y="3284984"/>
            <a:ext cx="8229600" cy="2841179"/>
          </a:xfrm>
        </p:spPr>
        <p:txBody>
          <a:bodyPr>
            <a:normAutofit/>
          </a:bodyPr>
          <a:lstStyle/>
          <a:p>
            <a:r>
              <a:rPr lang="en-AU" dirty="0" smtClean="0"/>
              <a:t>Some cows had diarrhoea</a:t>
            </a:r>
          </a:p>
          <a:p>
            <a:r>
              <a:rPr lang="en-AU" dirty="0" smtClean="0"/>
              <a:t>All Soleh’s cow were infected with worms</a:t>
            </a:r>
          </a:p>
          <a:p>
            <a:pPr lvl="1"/>
            <a:r>
              <a:rPr lang="en-AU" dirty="0" smtClean="0"/>
              <a:t>Not every infected cow was showing clinical signs of disease</a:t>
            </a:r>
          </a:p>
          <a:p>
            <a:endParaRPr lang="en-AU" dirty="0"/>
          </a:p>
        </p:txBody>
      </p:sp>
      <p:graphicFrame>
        <p:nvGraphicFramePr>
          <p:cNvPr id="13" name="Object 12"/>
          <p:cNvGraphicFramePr>
            <a:graphicFrameLocks noChangeAspect="1"/>
          </p:cNvGraphicFramePr>
          <p:nvPr>
            <p:extLst>
              <p:ext uri="{D42A27DB-BD31-4B8C-83A1-F6EECF244321}">
                <p14:modId xmlns:p14="http://schemas.microsoft.com/office/powerpoint/2010/main" val="1051036411"/>
              </p:ext>
            </p:extLst>
          </p:nvPr>
        </p:nvGraphicFramePr>
        <p:xfrm>
          <a:off x="2915815" y="856147"/>
          <a:ext cx="4254581" cy="1998364"/>
        </p:xfrm>
        <a:graphic>
          <a:graphicData uri="http://schemas.openxmlformats.org/presentationml/2006/ole">
            <mc:AlternateContent xmlns:mc="http://schemas.openxmlformats.org/markup-compatibility/2006">
              <mc:Choice xmlns:v="urn:schemas-microsoft-com:vml" Requires="v">
                <p:oleObj spid="_x0000_s29725" r:id="rId4" imgW="9144000" imgH="3657600" progId="Unknown">
                  <p:embed/>
                </p:oleObj>
              </mc:Choice>
              <mc:Fallback>
                <p:oleObj r:id="rId4" imgW="9144000" imgH="3657600" progId="Unknown">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5" y="856147"/>
                        <a:ext cx="4254581" cy="1998364"/>
                      </a:xfrm>
                      <a:prstGeom prst="rect">
                        <a:avLst/>
                      </a:prstGeom>
                      <a:noFill/>
                    </p:spPr>
                  </p:pic>
                </p:oleObj>
              </mc:Fallback>
            </mc:AlternateContent>
          </a:graphicData>
        </a:graphic>
      </p:graphicFrame>
    </p:spTree>
    <p:extLst>
      <p:ext uri="{BB962C8B-B14F-4D97-AF65-F5344CB8AC3E}">
        <p14:creationId xmlns:p14="http://schemas.microsoft.com/office/powerpoint/2010/main" val="4203659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Soleh’s place</a:t>
            </a:r>
            <a:endParaRPr lang="en-AU" sz="2600" b="1" dirty="0"/>
          </a:p>
        </p:txBody>
      </p:sp>
      <p:sp>
        <p:nvSpPr>
          <p:cNvPr id="5" name="Rectangle 33"/>
          <p:cNvSpPr>
            <a:spLocks noChangeArrowheads="1"/>
          </p:cNvSpPr>
          <p:nvPr/>
        </p:nvSpPr>
        <p:spPr bwMode="auto">
          <a:xfrm>
            <a:off x="3059832" y="425674"/>
            <a:ext cx="153410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7" name="Content Placeholder 6"/>
          <p:cNvSpPr>
            <a:spLocks noGrp="1"/>
          </p:cNvSpPr>
          <p:nvPr>
            <p:ph idx="1"/>
          </p:nvPr>
        </p:nvSpPr>
        <p:spPr>
          <a:xfrm>
            <a:off x="124559" y="3826251"/>
            <a:ext cx="8229600" cy="2841179"/>
          </a:xfrm>
        </p:spPr>
        <p:txBody>
          <a:bodyPr>
            <a:normAutofit/>
          </a:bodyPr>
          <a:lstStyle/>
          <a:p>
            <a:endParaRPr lang="en-AU" dirty="0"/>
          </a:p>
          <a:p>
            <a:r>
              <a:rPr lang="en-AU" dirty="0" smtClean="0"/>
              <a:t>2 years ago Soleh had some cows die from Anthrax</a:t>
            </a:r>
          </a:p>
          <a:p>
            <a:pPr lvl="1"/>
            <a:r>
              <a:rPr lang="en-AU" dirty="0" smtClean="0"/>
              <a:t>All the cows that were infected died</a:t>
            </a:r>
            <a:endParaRPr lang="en-AU" dirty="0"/>
          </a:p>
        </p:txBody>
      </p:sp>
      <p:sp>
        <p:nvSpPr>
          <p:cNvPr id="3" name="Rectangle 2"/>
          <p:cNvSpPr>
            <a:spLocks noChangeArrowheads="1"/>
          </p:cNvSpPr>
          <p:nvPr/>
        </p:nvSpPr>
        <p:spPr bwMode="auto">
          <a:xfrm>
            <a:off x="1979712" y="700059"/>
            <a:ext cx="206705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9922"/>
          <a:stretch/>
        </p:blipFill>
        <p:spPr>
          <a:xfrm>
            <a:off x="7108056" y="0"/>
            <a:ext cx="2035944" cy="3810000"/>
          </a:xfrm>
          <a:prstGeom prst="rect">
            <a:avLst/>
          </a:prstGeom>
        </p:spPr>
      </p:pic>
      <p:sp>
        <p:nvSpPr>
          <p:cNvPr id="6" name="TextBox 5"/>
          <p:cNvSpPr txBox="1"/>
          <p:nvPr/>
        </p:nvSpPr>
        <p:spPr>
          <a:xfrm>
            <a:off x="4922008" y="425674"/>
            <a:ext cx="2186048" cy="369332"/>
          </a:xfrm>
          <a:prstGeom prst="rect">
            <a:avLst/>
          </a:prstGeom>
          <a:noFill/>
        </p:spPr>
        <p:txBody>
          <a:bodyPr wrap="none" rtlCol="0">
            <a:spAutoFit/>
          </a:bodyPr>
          <a:lstStyle/>
          <a:p>
            <a:r>
              <a:rPr lang="en-AU" dirty="0" smtClean="0"/>
              <a:t>Anthrax spores in soil</a:t>
            </a:r>
            <a:endParaRPr lang="en-AU" dirty="0"/>
          </a:p>
        </p:txBody>
      </p:sp>
      <p:sp>
        <p:nvSpPr>
          <p:cNvPr id="11" name="TextBox 10"/>
          <p:cNvSpPr txBox="1"/>
          <p:nvPr/>
        </p:nvSpPr>
        <p:spPr>
          <a:xfrm>
            <a:off x="4922008" y="1741182"/>
            <a:ext cx="1952458" cy="369332"/>
          </a:xfrm>
          <a:prstGeom prst="rect">
            <a:avLst/>
          </a:prstGeom>
          <a:noFill/>
        </p:spPr>
        <p:txBody>
          <a:bodyPr wrap="none" rtlCol="0">
            <a:spAutoFit/>
          </a:bodyPr>
          <a:lstStyle/>
          <a:p>
            <a:r>
              <a:rPr lang="en-AU" dirty="0" smtClean="0"/>
              <a:t>Animal eats spores</a:t>
            </a:r>
            <a:endParaRPr lang="en-AU" dirty="0"/>
          </a:p>
        </p:txBody>
      </p:sp>
      <p:sp>
        <p:nvSpPr>
          <p:cNvPr id="12" name="TextBox 11"/>
          <p:cNvSpPr txBox="1"/>
          <p:nvPr/>
        </p:nvSpPr>
        <p:spPr>
          <a:xfrm>
            <a:off x="4769319" y="2676731"/>
            <a:ext cx="2461123" cy="923330"/>
          </a:xfrm>
          <a:prstGeom prst="rect">
            <a:avLst/>
          </a:prstGeom>
          <a:noFill/>
        </p:spPr>
        <p:txBody>
          <a:bodyPr wrap="none" rtlCol="0">
            <a:spAutoFit/>
          </a:bodyPr>
          <a:lstStyle/>
          <a:p>
            <a:r>
              <a:rPr lang="en-AU" dirty="0" smtClean="0"/>
              <a:t>Spores activate, </a:t>
            </a:r>
          </a:p>
          <a:p>
            <a:r>
              <a:rPr lang="en-AU" dirty="0"/>
              <a:t>b</a:t>
            </a:r>
            <a:r>
              <a:rPr lang="en-AU" dirty="0" smtClean="0"/>
              <a:t>acteria grow and infect</a:t>
            </a:r>
          </a:p>
          <a:p>
            <a:r>
              <a:rPr lang="en-AU" dirty="0" smtClean="0"/>
              <a:t>Animal. Animal dies.</a:t>
            </a:r>
            <a:endParaRPr lang="en-AU" dirty="0"/>
          </a:p>
        </p:txBody>
      </p:sp>
      <p:sp>
        <p:nvSpPr>
          <p:cNvPr id="13" name="TextBox 12"/>
          <p:cNvSpPr txBox="1"/>
          <p:nvPr/>
        </p:nvSpPr>
        <p:spPr>
          <a:xfrm>
            <a:off x="5177367" y="3583163"/>
            <a:ext cx="3627788" cy="307777"/>
          </a:xfrm>
          <a:prstGeom prst="rect">
            <a:avLst/>
          </a:prstGeom>
          <a:noFill/>
        </p:spPr>
        <p:txBody>
          <a:bodyPr wrap="none" rtlCol="0">
            <a:spAutoFit/>
          </a:bodyPr>
          <a:lstStyle/>
          <a:p>
            <a:r>
              <a:rPr lang="en-AU" sz="1400" dirty="0"/>
              <a:t>http://www.cdc.gov/anthrax/basics/index.html</a:t>
            </a:r>
          </a:p>
        </p:txBody>
      </p:sp>
    </p:spTree>
    <p:extLst>
      <p:ext uri="{BB962C8B-B14F-4D97-AF65-F5344CB8AC3E}">
        <p14:creationId xmlns:p14="http://schemas.microsoft.com/office/powerpoint/2010/main" val="136034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85663"/>
            <a:ext cx="8229600" cy="3129211"/>
          </a:xfrm>
        </p:spPr>
        <p:txBody>
          <a:bodyPr>
            <a:normAutofit fontScale="92500" lnSpcReduction="20000"/>
          </a:bodyPr>
          <a:lstStyle/>
          <a:p>
            <a:r>
              <a:rPr lang="fr-FR" dirty="0" smtClean="0"/>
              <a:t>Carrier </a:t>
            </a:r>
            <a:r>
              <a:rPr lang="fr-FR" dirty="0" err="1" smtClean="0"/>
              <a:t>animals</a:t>
            </a:r>
            <a:endParaRPr lang="fr-FR" dirty="0" smtClean="0"/>
          </a:p>
          <a:p>
            <a:pPr lvl="1"/>
            <a:r>
              <a:rPr lang="fr-FR" dirty="0" err="1" smtClean="0"/>
              <a:t>Bacteria</a:t>
            </a:r>
            <a:r>
              <a:rPr lang="fr-FR" dirty="0" smtClean="0"/>
              <a:t> </a:t>
            </a:r>
            <a:r>
              <a:rPr lang="fr-FR" dirty="0" err="1" smtClean="0"/>
              <a:t>lives</a:t>
            </a:r>
            <a:r>
              <a:rPr lang="fr-FR" dirty="0" smtClean="0"/>
              <a:t> in:</a:t>
            </a:r>
          </a:p>
          <a:p>
            <a:pPr lvl="2"/>
            <a:r>
              <a:rPr lang="fr-FR" dirty="0" err="1" smtClean="0"/>
              <a:t>Eyes</a:t>
            </a:r>
            <a:endParaRPr lang="fr-FR" dirty="0" smtClean="0"/>
          </a:p>
          <a:p>
            <a:pPr lvl="2"/>
            <a:r>
              <a:rPr lang="fr-FR" dirty="0" err="1" smtClean="0"/>
              <a:t>Nose</a:t>
            </a:r>
            <a:endParaRPr lang="fr-FR" dirty="0" smtClean="0"/>
          </a:p>
          <a:p>
            <a:pPr lvl="2"/>
            <a:r>
              <a:rPr lang="fr-FR" dirty="0" err="1" smtClean="0"/>
              <a:t>Vagina</a:t>
            </a:r>
            <a:r>
              <a:rPr lang="fr-FR" dirty="0" smtClean="0"/>
              <a:t> </a:t>
            </a:r>
          </a:p>
          <a:p>
            <a:pPr lvl="2"/>
            <a:endParaRPr lang="fr-FR" dirty="0" smtClean="0"/>
          </a:p>
          <a:p>
            <a:pPr lvl="1"/>
            <a:r>
              <a:rPr lang="fr-FR" dirty="0" smtClean="0"/>
              <a:t>Can spread the </a:t>
            </a:r>
            <a:r>
              <a:rPr lang="fr-FR" dirty="0" err="1" smtClean="0"/>
              <a:t>bacteria</a:t>
            </a:r>
            <a:r>
              <a:rPr lang="fr-FR" dirty="0" smtClean="0"/>
              <a:t> to </a:t>
            </a:r>
            <a:r>
              <a:rPr lang="fr-FR" dirty="0" err="1" smtClean="0"/>
              <a:t>other</a:t>
            </a:r>
            <a:r>
              <a:rPr lang="fr-FR" dirty="0" smtClean="0"/>
              <a:t> susceptible </a:t>
            </a:r>
            <a:r>
              <a:rPr lang="fr-FR" dirty="0" err="1" smtClean="0"/>
              <a:t>animals</a:t>
            </a:r>
            <a:r>
              <a:rPr lang="fr-FR" dirty="0" smtClean="0"/>
              <a:t> and cause </a:t>
            </a:r>
            <a:r>
              <a:rPr lang="fr-FR" dirty="0" err="1" smtClean="0"/>
              <a:t>disease</a:t>
            </a:r>
            <a:r>
              <a:rPr lang="fr-FR" dirty="0" smtClean="0"/>
              <a:t> in </a:t>
            </a:r>
            <a:r>
              <a:rPr lang="fr-FR" dirty="0" err="1" smtClean="0"/>
              <a:t>other</a:t>
            </a:r>
            <a:r>
              <a:rPr lang="fr-FR" dirty="0" smtClean="0"/>
              <a:t> </a:t>
            </a:r>
            <a:r>
              <a:rPr lang="fr-FR" dirty="0" err="1" smtClean="0"/>
              <a:t>animals</a:t>
            </a:r>
            <a:endParaRPr lang="fr-FR" dirty="0" smtClean="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1026316402"/>
              </p:ext>
            </p:extLst>
          </p:nvPr>
        </p:nvGraphicFramePr>
        <p:xfrm>
          <a:off x="5508104" y="151764"/>
          <a:ext cx="3491880" cy="2933899"/>
        </p:xfrm>
        <a:graphic>
          <a:graphicData uri="http://schemas.openxmlformats.org/presentationml/2006/ole">
            <mc:AlternateContent xmlns:mc="http://schemas.openxmlformats.org/markup-compatibility/2006">
              <mc:Choice xmlns:v="urn:schemas-microsoft-com:vml" Requires="v">
                <p:oleObj spid="_x0000_s16434"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51764"/>
                        <a:ext cx="3491880" cy="2933899"/>
                      </a:xfrm>
                      <a:prstGeom prst="rect">
                        <a:avLst/>
                      </a:prstGeom>
                      <a:noFill/>
                    </p:spPr>
                  </p:pic>
                </p:oleObj>
              </mc:Fallback>
            </mc:AlternateContent>
          </a:graphicData>
        </a:graphic>
      </p:graphicFrame>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Pinkeye </a:t>
            </a:r>
            <a:endParaRPr lang="en-AU" sz="2600" b="1" dirty="0"/>
          </a:p>
        </p:txBody>
      </p:sp>
      <p:sp>
        <p:nvSpPr>
          <p:cNvPr id="5" name="TextBox 4"/>
          <p:cNvSpPr txBox="1"/>
          <p:nvPr/>
        </p:nvSpPr>
        <p:spPr>
          <a:xfrm>
            <a:off x="323528" y="980728"/>
            <a:ext cx="4032448" cy="1200329"/>
          </a:xfrm>
          <a:prstGeom prst="rect">
            <a:avLst/>
          </a:prstGeom>
          <a:noFill/>
        </p:spPr>
        <p:txBody>
          <a:bodyPr wrap="square" rtlCol="0">
            <a:spAutoFit/>
          </a:bodyPr>
          <a:lstStyle/>
          <a:p>
            <a:r>
              <a:rPr lang="fr-FR" dirty="0"/>
              <a:t>Animal </a:t>
            </a:r>
            <a:r>
              <a:rPr lang="fr-FR" dirty="0" err="1"/>
              <a:t>with</a:t>
            </a:r>
            <a:r>
              <a:rPr lang="fr-FR" dirty="0"/>
              <a:t> </a:t>
            </a:r>
            <a:r>
              <a:rPr lang="fr-FR" dirty="0" err="1"/>
              <a:t>pinkeye</a:t>
            </a:r>
            <a:r>
              <a:rPr lang="fr-FR" dirty="0"/>
              <a:t> </a:t>
            </a:r>
            <a:r>
              <a:rPr lang="fr-FR" dirty="0" err="1"/>
              <a:t>recovers</a:t>
            </a:r>
            <a:r>
              <a:rPr lang="fr-FR" dirty="0"/>
              <a:t> </a:t>
            </a:r>
            <a:r>
              <a:rPr lang="fr-FR" dirty="0" err="1"/>
              <a:t>from</a:t>
            </a:r>
            <a:r>
              <a:rPr lang="fr-FR" dirty="0"/>
              <a:t> infection but </a:t>
            </a:r>
            <a:r>
              <a:rPr lang="fr-FR" dirty="0" err="1"/>
              <a:t>can</a:t>
            </a:r>
            <a:r>
              <a:rPr lang="fr-FR" dirty="0"/>
              <a:t> </a:t>
            </a:r>
            <a:r>
              <a:rPr lang="fr-FR" dirty="0" err="1"/>
              <a:t>still</a:t>
            </a:r>
            <a:r>
              <a:rPr lang="fr-FR" dirty="0"/>
              <a:t> carry the </a:t>
            </a:r>
            <a:r>
              <a:rPr lang="fr-FR" dirty="0" err="1"/>
              <a:t>bacteria</a:t>
            </a:r>
            <a:r>
              <a:rPr lang="fr-FR" dirty="0"/>
              <a:t> (one of the causes of </a:t>
            </a:r>
            <a:r>
              <a:rPr lang="fr-FR" dirty="0" err="1"/>
              <a:t>pink</a:t>
            </a:r>
            <a:r>
              <a:rPr lang="fr-FR" dirty="0"/>
              <a:t> </a:t>
            </a:r>
            <a:r>
              <a:rPr lang="fr-FR" dirty="0" err="1"/>
              <a:t>eye</a:t>
            </a:r>
            <a:r>
              <a:rPr lang="fr-FR" dirty="0"/>
              <a:t>)</a:t>
            </a:r>
          </a:p>
          <a:p>
            <a:endParaRPr lang="en-AU" dirty="0"/>
          </a:p>
        </p:txBody>
      </p:sp>
    </p:spTree>
    <p:extLst>
      <p:ext uri="{BB962C8B-B14F-4D97-AF65-F5344CB8AC3E}">
        <p14:creationId xmlns:p14="http://schemas.microsoft.com/office/powerpoint/2010/main" val="432806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3266</TotalTime>
  <Words>1301</Words>
  <Application>Microsoft Office PowerPoint</Application>
  <PresentationFormat>On-screen Show (4:3)</PresentationFormat>
  <Paragraphs>282</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Times New Roman</vt:lpstr>
      <vt:lpstr>Office Theme</vt:lpstr>
      <vt:lpstr>Unknown</vt:lpstr>
      <vt:lpstr>Basic Field Epidemiology</vt:lpstr>
      <vt:lpstr>In Session 6 we will explore:</vt:lpstr>
      <vt:lpstr>PowerPoint Presentation</vt:lpstr>
      <vt:lpstr>Definitions</vt:lpstr>
      <vt:lpstr>Definitions</vt:lpstr>
      <vt:lpstr>Disease progression in an individual animal</vt:lpstr>
      <vt:lpstr>PowerPoint Presentation</vt:lpstr>
      <vt:lpstr>PowerPoint Presentation</vt:lpstr>
      <vt:lpstr>PowerPoint Presentation</vt:lpstr>
      <vt:lpstr>Recovered animals</vt:lpstr>
      <vt:lpstr>Progression of disease in a population</vt:lpstr>
      <vt:lpstr>Progression of disease in a population</vt:lpstr>
      <vt:lpstr>Progression of disease in a population Herd immunity</vt:lpstr>
      <vt:lpstr>Session 6 - Summary</vt:lpstr>
      <vt:lpstr>Close of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Nigel Perkins</cp:lastModifiedBy>
  <cp:revision>133</cp:revision>
  <cp:lastPrinted>2014-03-03T00:14:40Z</cp:lastPrinted>
  <dcterms:created xsi:type="dcterms:W3CDTF">2013-03-15T18:03:41Z</dcterms:created>
  <dcterms:modified xsi:type="dcterms:W3CDTF">2014-06-24T04:28:49Z</dcterms:modified>
</cp:coreProperties>
</file>