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2" r:id="rId2"/>
  </p:sldMasterIdLst>
  <p:notesMasterIdLst>
    <p:notesMasterId r:id="rId26"/>
  </p:notesMasterIdLst>
  <p:sldIdLst>
    <p:sldId id="257" r:id="rId3"/>
    <p:sldId id="339" r:id="rId4"/>
    <p:sldId id="327" r:id="rId5"/>
    <p:sldId id="32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31" r:id="rId15"/>
    <p:sldId id="330" r:id="rId16"/>
    <p:sldId id="268" r:id="rId17"/>
    <p:sldId id="269" r:id="rId18"/>
    <p:sldId id="270" r:id="rId19"/>
    <p:sldId id="271" r:id="rId20"/>
    <p:sldId id="272" r:id="rId21"/>
    <p:sldId id="332" r:id="rId22"/>
    <p:sldId id="333" r:id="rId23"/>
    <p:sldId id="334" r:id="rId24"/>
    <p:sldId id="33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711" autoAdjust="0"/>
  </p:normalViewPr>
  <p:slideViewPr>
    <p:cSldViewPr snapToObjects="1">
      <p:cViewPr varScale="1">
        <p:scale>
          <a:sx n="102" d="100"/>
          <a:sy n="102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C9F06-BEAF-438C-96F0-D90ADE12B82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E559FA9-8880-4683-8F16-CE23E73D3E92}">
      <dgm:prSet phldrT="[Text]"/>
      <dgm:spPr/>
      <dgm:t>
        <a:bodyPr/>
        <a:lstStyle/>
        <a:p>
          <a:r>
            <a:rPr lang="id-ID" dirty="0" smtClean="0"/>
            <a:t>Section</a:t>
          </a:r>
        </a:p>
        <a:p>
          <a:r>
            <a:rPr lang="id-ID" dirty="0" smtClean="0"/>
            <a:t>1</a:t>
          </a:r>
          <a:endParaRPr lang="id-ID" dirty="0"/>
        </a:p>
      </dgm:t>
    </dgm:pt>
    <dgm:pt modelId="{FED759F6-AA74-44E2-8A5B-7A52EB32DA34}" type="parTrans" cxnId="{39DC120A-7797-4763-B912-80D5AA5363F8}">
      <dgm:prSet/>
      <dgm:spPr/>
      <dgm:t>
        <a:bodyPr/>
        <a:lstStyle/>
        <a:p>
          <a:endParaRPr lang="id-ID"/>
        </a:p>
      </dgm:t>
    </dgm:pt>
    <dgm:pt modelId="{8F1E561F-C99C-4BCE-9771-5907102DED74}" type="sibTrans" cxnId="{39DC120A-7797-4763-B912-80D5AA5363F8}">
      <dgm:prSet/>
      <dgm:spPr/>
      <dgm:t>
        <a:bodyPr/>
        <a:lstStyle/>
        <a:p>
          <a:endParaRPr lang="id-ID"/>
        </a:p>
      </dgm:t>
    </dgm:pt>
    <dgm:pt modelId="{6B91B2EB-9639-428F-8E74-58F3522C6218}">
      <dgm:prSet phldrT="[Text]"/>
      <dgm:spPr/>
      <dgm:t>
        <a:bodyPr/>
        <a:lstStyle/>
        <a:p>
          <a:r>
            <a:rPr lang="id-ID" dirty="0" smtClean="0"/>
            <a:t>Prinsip pengelolaan data </a:t>
          </a:r>
          <a:r>
            <a:rPr lang="id-ID" dirty="0" smtClean="0">
              <a:solidFill>
                <a:srgbClr val="FF0000"/>
              </a:solidFill>
              <a:sym typeface="Wingdings"/>
            </a:rPr>
            <a:t></a:t>
          </a:r>
          <a:endParaRPr lang="id-ID" dirty="0">
            <a:solidFill>
              <a:srgbClr val="FF0000"/>
            </a:solidFill>
          </a:endParaRPr>
        </a:p>
      </dgm:t>
    </dgm:pt>
    <dgm:pt modelId="{5810BD7C-E27B-44DA-ADFC-223D70AD500B}" type="parTrans" cxnId="{52B82319-91E6-4CAB-A600-A821C4A36ECA}">
      <dgm:prSet/>
      <dgm:spPr/>
      <dgm:t>
        <a:bodyPr/>
        <a:lstStyle/>
        <a:p>
          <a:endParaRPr lang="id-ID"/>
        </a:p>
      </dgm:t>
    </dgm:pt>
    <dgm:pt modelId="{65FD3610-5E92-43B7-83D7-14270F6525CE}" type="sibTrans" cxnId="{52B82319-91E6-4CAB-A600-A821C4A36ECA}">
      <dgm:prSet/>
      <dgm:spPr/>
      <dgm:t>
        <a:bodyPr/>
        <a:lstStyle/>
        <a:p>
          <a:endParaRPr lang="id-ID"/>
        </a:p>
      </dgm:t>
    </dgm:pt>
    <dgm:pt modelId="{55D749A6-BA84-49DF-B9DE-6466E32659F1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2</a:t>
          </a:r>
          <a:endParaRPr lang="id-ID" dirty="0"/>
        </a:p>
      </dgm:t>
    </dgm:pt>
    <dgm:pt modelId="{9746A22E-6442-4A95-8EB8-CFE8346E8EF9}" type="parTrans" cxnId="{E9956E7E-2CAF-44CB-95A4-EFCDD24B5E7E}">
      <dgm:prSet/>
      <dgm:spPr/>
      <dgm:t>
        <a:bodyPr/>
        <a:lstStyle/>
        <a:p>
          <a:endParaRPr lang="id-ID"/>
        </a:p>
      </dgm:t>
    </dgm:pt>
    <dgm:pt modelId="{77AB7DC1-D3E8-40E8-84AA-7204E5E067F2}" type="sibTrans" cxnId="{E9956E7E-2CAF-44CB-95A4-EFCDD24B5E7E}">
      <dgm:prSet/>
      <dgm:spPr/>
      <dgm:t>
        <a:bodyPr/>
        <a:lstStyle/>
        <a:p>
          <a:endParaRPr lang="id-ID"/>
        </a:p>
      </dgm:t>
    </dgm:pt>
    <dgm:pt modelId="{52C52BD6-449D-4B6B-B63A-929E9913B29C}">
      <dgm:prSet phldrT="[Text]"/>
      <dgm:spPr/>
      <dgm:t>
        <a:bodyPr/>
        <a:lstStyle/>
        <a:p>
          <a:r>
            <a:rPr lang="id-ID" dirty="0" smtClean="0"/>
            <a:t>Keterampilan Excel dasar </a:t>
          </a:r>
          <a:endParaRPr lang="id-ID" dirty="0">
            <a:solidFill>
              <a:srgbClr val="FF0000"/>
            </a:solidFill>
          </a:endParaRPr>
        </a:p>
      </dgm:t>
    </dgm:pt>
    <dgm:pt modelId="{9806B6A6-CDDC-4C07-A92A-12F58B99786F}" type="parTrans" cxnId="{DB8CE7E2-113B-4428-B01D-D5C59CF1AD39}">
      <dgm:prSet/>
      <dgm:spPr/>
      <dgm:t>
        <a:bodyPr/>
        <a:lstStyle/>
        <a:p>
          <a:endParaRPr lang="id-ID"/>
        </a:p>
      </dgm:t>
    </dgm:pt>
    <dgm:pt modelId="{2D2E1A7B-CAB2-4C14-846F-20DFB3D49019}" type="sibTrans" cxnId="{DB8CE7E2-113B-4428-B01D-D5C59CF1AD39}">
      <dgm:prSet/>
      <dgm:spPr/>
      <dgm:t>
        <a:bodyPr/>
        <a:lstStyle/>
        <a:p>
          <a:endParaRPr lang="id-ID"/>
        </a:p>
      </dgm:t>
    </dgm:pt>
    <dgm:pt modelId="{135A27B4-738E-4FCB-A79E-F5A5E72A6A8E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3</a:t>
          </a:r>
          <a:endParaRPr lang="id-ID" dirty="0"/>
        </a:p>
      </dgm:t>
    </dgm:pt>
    <dgm:pt modelId="{CACF8C1C-030E-483A-99A2-B93CFB2BFB1E}" type="parTrans" cxnId="{64D7D1BE-9C38-4700-BA76-2186F52F8C22}">
      <dgm:prSet/>
      <dgm:spPr/>
      <dgm:t>
        <a:bodyPr/>
        <a:lstStyle/>
        <a:p>
          <a:endParaRPr lang="id-ID"/>
        </a:p>
      </dgm:t>
    </dgm:pt>
    <dgm:pt modelId="{7EF073CB-E1FD-43AA-BF14-B51E718795BE}" type="sibTrans" cxnId="{64D7D1BE-9C38-4700-BA76-2186F52F8C22}">
      <dgm:prSet/>
      <dgm:spPr/>
      <dgm:t>
        <a:bodyPr/>
        <a:lstStyle/>
        <a:p>
          <a:endParaRPr lang="id-ID"/>
        </a:p>
      </dgm:t>
    </dgm:pt>
    <dgm:pt modelId="{C497BA87-9E19-4CDF-954E-048C4797964F}">
      <dgm:prSet phldrT="[Text]"/>
      <dgm:spPr/>
      <dgm:t>
        <a:bodyPr/>
        <a:lstStyle/>
        <a:p>
          <a:r>
            <a:rPr lang="id-ID" dirty="0" smtClean="0"/>
            <a:t>Merapikan Data</a:t>
          </a:r>
          <a:endParaRPr lang="id-ID" dirty="0">
            <a:solidFill>
              <a:srgbClr val="FF0000"/>
            </a:solidFill>
          </a:endParaRPr>
        </a:p>
      </dgm:t>
    </dgm:pt>
    <dgm:pt modelId="{B9E5108F-0A79-426A-B84E-0836403C15CB}" type="parTrans" cxnId="{F4C4E994-4E96-4F0C-B009-D9E44604B360}">
      <dgm:prSet/>
      <dgm:spPr/>
      <dgm:t>
        <a:bodyPr/>
        <a:lstStyle/>
        <a:p>
          <a:endParaRPr lang="id-ID"/>
        </a:p>
      </dgm:t>
    </dgm:pt>
    <dgm:pt modelId="{80B6F25E-5A42-46F7-AB3D-48C98C13C379}" type="sibTrans" cxnId="{F4C4E994-4E96-4F0C-B009-D9E44604B360}">
      <dgm:prSet/>
      <dgm:spPr/>
      <dgm:t>
        <a:bodyPr/>
        <a:lstStyle/>
        <a:p>
          <a:endParaRPr lang="id-ID"/>
        </a:p>
      </dgm:t>
    </dgm:pt>
    <dgm:pt modelId="{3A3E76A9-2518-4085-9328-D6412EFED215}">
      <dgm:prSet phldrT="[Text]"/>
      <dgm:spPr/>
      <dgm:t>
        <a:bodyPr/>
        <a:lstStyle/>
        <a:p>
          <a:r>
            <a:rPr lang="en-AU" dirty="0" smtClean="0"/>
            <a:t>Section</a:t>
          </a:r>
        </a:p>
        <a:p>
          <a:r>
            <a:rPr lang="en-AU" dirty="0" smtClean="0"/>
            <a:t>4</a:t>
          </a:r>
        </a:p>
      </dgm:t>
    </dgm:pt>
    <dgm:pt modelId="{A2B85BC5-1A17-4BC1-90D9-0254C80403EA}" type="parTrans" cxnId="{8ABCEE24-061B-461E-BD87-E0DFADCEC3E7}">
      <dgm:prSet/>
      <dgm:spPr/>
      <dgm:t>
        <a:bodyPr/>
        <a:lstStyle/>
        <a:p>
          <a:endParaRPr lang="id-ID"/>
        </a:p>
      </dgm:t>
    </dgm:pt>
    <dgm:pt modelId="{8A10637C-23F5-4222-83CF-4850A3E3B72B}" type="sibTrans" cxnId="{8ABCEE24-061B-461E-BD87-E0DFADCEC3E7}">
      <dgm:prSet/>
      <dgm:spPr/>
      <dgm:t>
        <a:bodyPr/>
        <a:lstStyle/>
        <a:p>
          <a:endParaRPr lang="id-ID"/>
        </a:p>
      </dgm:t>
    </dgm:pt>
    <dgm:pt modelId="{1BBFF0F5-093E-4B50-BDB6-0643918D08EC}">
      <dgm:prSet/>
      <dgm:spPr/>
      <dgm:t>
        <a:bodyPr/>
        <a:lstStyle/>
        <a:p>
          <a:r>
            <a:rPr lang="id-ID" dirty="0" smtClean="0"/>
            <a:t>Menyiapkan Keluaran/ Output </a:t>
          </a:r>
          <a:r>
            <a:rPr lang="id-ID" dirty="0" smtClean="0">
              <a:solidFill>
                <a:srgbClr val="FF0000"/>
              </a:solidFill>
            </a:rPr>
            <a:t> </a:t>
          </a:r>
          <a:endParaRPr lang="id-ID" dirty="0">
            <a:solidFill>
              <a:srgbClr val="FF0000"/>
            </a:solidFill>
          </a:endParaRPr>
        </a:p>
      </dgm:t>
    </dgm:pt>
    <dgm:pt modelId="{0AB68D63-F603-4F72-AC7F-D12C8996A67E}" type="parTrans" cxnId="{15C55EA5-B40A-48D7-BD3C-D5266EA8C304}">
      <dgm:prSet/>
      <dgm:spPr/>
      <dgm:t>
        <a:bodyPr/>
        <a:lstStyle/>
        <a:p>
          <a:endParaRPr lang="id-ID"/>
        </a:p>
      </dgm:t>
    </dgm:pt>
    <dgm:pt modelId="{57702E48-C3E3-4E12-9828-503F876CD29B}" type="sibTrans" cxnId="{15C55EA5-B40A-48D7-BD3C-D5266EA8C304}">
      <dgm:prSet/>
      <dgm:spPr/>
      <dgm:t>
        <a:bodyPr/>
        <a:lstStyle/>
        <a:p>
          <a:endParaRPr lang="id-ID"/>
        </a:p>
      </dgm:t>
    </dgm:pt>
    <dgm:pt modelId="{EF7F9DF9-6300-4D48-9168-929203146D83}" type="pres">
      <dgm:prSet presAssocID="{8ABC9F06-BEAF-438C-96F0-D90ADE12B8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E60EC4-DD58-4F9E-831A-55EB329A9BF6}" type="pres">
      <dgm:prSet presAssocID="{0E559FA9-8880-4683-8F16-CE23E73D3E92}" presName="composite" presStyleCnt="0"/>
      <dgm:spPr/>
    </dgm:pt>
    <dgm:pt modelId="{EBA31D3A-6737-4E54-B4CD-8BF4B804473A}" type="pres">
      <dgm:prSet presAssocID="{0E559FA9-8880-4683-8F16-CE23E73D3E9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EA71B0-0861-4112-B954-95F7AA086E8A}" type="pres">
      <dgm:prSet presAssocID="{0E559FA9-8880-4683-8F16-CE23E73D3E9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008C68-4399-4594-B051-48333E02DF36}" type="pres">
      <dgm:prSet presAssocID="{8F1E561F-C99C-4BCE-9771-5907102DED74}" presName="sp" presStyleCnt="0"/>
      <dgm:spPr/>
    </dgm:pt>
    <dgm:pt modelId="{D6E10F0D-6BD8-495B-A9B8-5720AF1214DE}" type="pres">
      <dgm:prSet presAssocID="{55D749A6-BA84-49DF-B9DE-6466E32659F1}" presName="composite" presStyleCnt="0"/>
      <dgm:spPr/>
    </dgm:pt>
    <dgm:pt modelId="{12B8E3C8-EE35-4461-9970-956AFF5999AD}" type="pres">
      <dgm:prSet presAssocID="{55D749A6-BA84-49DF-B9DE-6466E32659F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53FA34-CCAD-42A6-A839-1FC23D3F7168}" type="pres">
      <dgm:prSet presAssocID="{55D749A6-BA84-49DF-B9DE-6466E32659F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E8FE27-3DD3-43A4-8E1A-ACB346C2FAA9}" type="pres">
      <dgm:prSet presAssocID="{77AB7DC1-D3E8-40E8-84AA-7204E5E067F2}" presName="sp" presStyleCnt="0"/>
      <dgm:spPr/>
    </dgm:pt>
    <dgm:pt modelId="{36FEA25A-1A8C-401D-9BFC-56AD0259922D}" type="pres">
      <dgm:prSet presAssocID="{135A27B4-738E-4FCB-A79E-F5A5E72A6A8E}" presName="composite" presStyleCnt="0"/>
      <dgm:spPr/>
    </dgm:pt>
    <dgm:pt modelId="{5109EE11-D359-426D-B9F4-BF43A17DE3C7}" type="pres">
      <dgm:prSet presAssocID="{135A27B4-738E-4FCB-A79E-F5A5E72A6A8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E1AE30-AD4B-4475-B902-360DF0792E8C}" type="pres">
      <dgm:prSet presAssocID="{135A27B4-738E-4FCB-A79E-F5A5E72A6A8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4DC596-1BB4-4F25-9A45-BD33AFA0B800}" type="pres">
      <dgm:prSet presAssocID="{7EF073CB-E1FD-43AA-BF14-B51E718795BE}" presName="sp" presStyleCnt="0"/>
      <dgm:spPr/>
    </dgm:pt>
    <dgm:pt modelId="{5D42067E-B7D9-4822-9923-92A2F334CFE5}" type="pres">
      <dgm:prSet presAssocID="{3A3E76A9-2518-4085-9328-D6412EFED215}" presName="composite" presStyleCnt="0"/>
      <dgm:spPr/>
    </dgm:pt>
    <dgm:pt modelId="{AD86B657-8F09-4104-A6CB-835D21F13D5F}" type="pres">
      <dgm:prSet presAssocID="{3A3E76A9-2518-4085-9328-D6412EFED21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3F7E41-5352-400A-9887-5BD646F3E785}" type="pres">
      <dgm:prSet presAssocID="{3A3E76A9-2518-4085-9328-D6412EFED21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25FB82B-4436-4C0E-A9BF-A2870CDEBAC1}" type="presOf" srcId="{8ABC9F06-BEAF-438C-96F0-D90ADE12B828}" destId="{EF7F9DF9-6300-4D48-9168-929203146D83}" srcOrd="0" destOrd="0" presId="urn:microsoft.com/office/officeart/2005/8/layout/chevron2"/>
    <dgm:cxn modelId="{260F03D1-4BB2-4314-BB76-6263AE05DAB7}" type="presOf" srcId="{3A3E76A9-2518-4085-9328-D6412EFED215}" destId="{AD86B657-8F09-4104-A6CB-835D21F13D5F}" srcOrd="0" destOrd="0" presId="urn:microsoft.com/office/officeart/2005/8/layout/chevron2"/>
    <dgm:cxn modelId="{64D7D1BE-9C38-4700-BA76-2186F52F8C22}" srcId="{8ABC9F06-BEAF-438C-96F0-D90ADE12B828}" destId="{135A27B4-738E-4FCB-A79E-F5A5E72A6A8E}" srcOrd="2" destOrd="0" parTransId="{CACF8C1C-030E-483A-99A2-B93CFB2BFB1E}" sibTransId="{7EF073CB-E1FD-43AA-BF14-B51E718795BE}"/>
    <dgm:cxn modelId="{9A4BCA09-3472-4951-92A1-FF52324E0B1D}" type="presOf" srcId="{C497BA87-9E19-4CDF-954E-048C4797964F}" destId="{A6E1AE30-AD4B-4475-B902-360DF0792E8C}" srcOrd="0" destOrd="0" presId="urn:microsoft.com/office/officeart/2005/8/layout/chevron2"/>
    <dgm:cxn modelId="{1FCC63EE-4A90-4D9C-92C3-7E377EA8FBC3}" type="presOf" srcId="{6B91B2EB-9639-428F-8E74-58F3522C6218}" destId="{30EA71B0-0861-4112-B954-95F7AA086E8A}" srcOrd="0" destOrd="0" presId="urn:microsoft.com/office/officeart/2005/8/layout/chevron2"/>
    <dgm:cxn modelId="{D047665A-115F-49EA-B6F3-03D30B7B3483}" type="presOf" srcId="{135A27B4-738E-4FCB-A79E-F5A5E72A6A8E}" destId="{5109EE11-D359-426D-B9F4-BF43A17DE3C7}" srcOrd="0" destOrd="0" presId="urn:microsoft.com/office/officeart/2005/8/layout/chevron2"/>
    <dgm:cxn modelId="{39DC120A-7797-4763-B912-80D5AA5363F8}" srcId="{8ABC9F06-BEAF-438C-96F0-D90ADE12B828}" destId="{0E559FA9-8880-4683-8F16-CE23E73D3E92}" srcOrd="0" destOrd="0" parTransId="{FED759F6-AA74-44E2-8A5B-7A52EB32DA34}" sibTransId="{8F1E561F-C99C-4BCE-9771-5907102DED74}"/>
    <dgm:cxn modelId="{E9956E7E-2CAF-44CB-95A4-EFCDD24B5E7E}" srcId="{8ABC9F06-BEAF-438C-96F0-D90ADE12B828}" destId="{55D749A6-BA84-49DF-B9DE-6466E32659F1}" srcOrd="1" destOrd="0" parTransId="{9746A22E-6442-4A95-8EB8-CFE8346E8EF9}" sibTransId="{77AB7DC1-D3E8-40E8-84AA-7204E5E067F2}"/>
    <dgm:cxn modelId="{F4C4E994-4E96-4F0C-B009-D9E44604B360}" srcId="{135A27B4-738E-4FCB-A79E-F5A5E72A6A8E}" destId="{C497BA87-9E19-4CDF-954E-048C4797964F}" srcOrd="0" destOrd="0" parTransId="{B9E5108F-0A79-426A-B84E-0836403C15CB}" sibTransId="{80B6F25E-5A42-46F7-AB3D-48C98C13C379}"/>
    <dgm:cxn modelId="{8F3274CE-C95B-4F96-8603-E168F66A9F42}" type="presOf" srcId="{52C52BD6-449D-4B6B-B63A-929E9913B29C}" destId="{9753FA34-CCAD-42A6-A839-1FC23D3F7168}" srcOrd="0" destOrd="0" presId="urn:microsoft.com/office/officeart/2005/8/layout/chevron2"/>
    <dgm:cxn modelId="{24436BA7-F7C4-4DF8-9F0C-224CD4060D46}" type="presOf" srcId="{55D749A6-BA84-49DF-B9DE-6466E32659F1}" destId="{12B8E3C8-EE35-4461-9970-956AFF5999AD}" srcOrd="0" destOrd="0" presId="urn:microsoft.com/office/officeart/2005/8/layout/chevron2"/>
    <dgm:cxn modelId="{C308FB48-380E-4291-BA8D-997E08613CE1}" type="presOf" srcId="{1BBFF0F5-093E-4B50-BDB6-0643918D08EC}" destId="{953F7E41-5352-400A-9887-5BD646F3E785}" srcOrd="0" destOrd="0" presId="urn:microsoft.com/office/officeart/2005/8/layout/chevron2"/>
    <dgm:cxn modelId="{8ABCEE24-061B-461E-BD87-E0DFADCEC3E7}" srcId="{8ABC9F06-BEAF-438C-96F0-D90ADE12B828}" destId="{3A3E76A9-2518-4085-9328-D6412EFED215}" srcOrd="3" destOrd="0" parTransId="{A2B85BC5-1A17-4BC1-90D9-0254C80403EA}" sibTransId="{8A10637C-23F5-4222-83CF-4850A3E3B72B}"/>
    <dgm:cxn modelId="{B39A0376-B488-417C-B3E8-3A0F29922306}" type="presOf" srcId="{0E559FA9-8880-4683-8F16-CE23E73D3E92}" destId="{EBA31D3A-6737-4E54-B4CD-8BF4B804473A}" srcOrd="0" destOrd="0" presId="urn:microsoft.com/office/officeart/2005/8/layout/chevron2"/>
    <dgm:cxn modelId="{DB8CE7E2-113B-4428-B01D-D5C59CF1AD39}" srcId="{55D749A6-BA84-49DF-B9DE-6466E32659F1}" destId="{52C52BD6-449D-4B6B-B63A-929E9913B29C}" srcOrd="0" destOrd="0" parTransId="{9806B6A6-CDDC-4C07-A92A-12F58B99786F}" sibTransId="{2D2E1A7B-CAB2-4C14-846F-20DFB3D49019}"/>
    <dgm:cxn modelId="{52B82319-91E6-4CAB-A600-A821C4A36ECA}" srcId="{0E559FA9-8880-4683-8F16-CE23E73D3E92}" destId="{6B91B2EB-9639-428F-8E74-58F3522C6218}" srcOrd="0" destOrd="0" parTransId="{5810BD7C-E27B-44DA-ADFC-223D70AD500B}" sibTransId="{65FD3610-5E92-43B7-83D7-14270F6525CE}"/>
    <dgm:cxn modelId="{15C55EA5-B40A-48D7-BD3C-D5266EA8C304}" srcId="{3A3E76A9-2518-4085-9328-D6412EFED215}" destId="{1BBFF0F5-093E-4B50-BDB6-0643918D08EC}" srcOrd="0" destOrd="0" parTransId="{0AB68D63-F603-4F72-AC7F-D12C8996A67E}" sibTransId="{57702E48-C3E3-4E12-9828-503F876CD29B}"/>
    <dgm:cxn modelId="{CAD45FEF-76CE-478B-8F29-24A85C428139}" type="presParOf" srcId="{EF7F9DF9-6300-4D48-9168-929203146D83}" destId="{95E60EC4-DD58-4F9E-831A-55EB329A9BF6}" srcOrd="0" destOrd="0" presId="urn:microsoft.com/office/officeart/2005/8/layout/chevron2"/>
    <dgm:cxn modelId="{7CA0281B-4709-463E-B4F2-834E5877571E}" type="presParOf" srcId="{95E60EC4-DD58-4F9E-831A-55EB329A9BF6}" destId="{EBA31D3A-6737-4E54-B4CD-8BF4B804473A}" srcOrd="0" destOrd="0" presId="urn:microsoft.com/office/officeart/2005/8/layout/chevron2"/>
    <dgm:cxn modelId="{1A386BC0-11EB-4AD0-8CF8-D10557A003E9}" type="presParOf" srcId="{95E60EC4-DD58-4F9E-831A-55EB329A9BF6}" destId="{30EA71B0-0861-4112-B954-95F7AA086E8A}" srcOrd="1" destOrd="0" presId="urn:microsoft.com/office/officeart/2005/8/layout/chevron2"/>
    <dgm:cxn modelId="{0B93B5D1-8139-4E46-BE15-40E924A196C0}" type="presParOf" srcId="{EF7F9DF9-6300-4D48-9168-929203146D83}" destId="{24008C68-4399-4594-B051-48333E02DF36}" srcOrd="1" destOrd="0" presId="urn:microsoft.com/office/officeart/2005/8/layout/chevron2"/>
    <dgm:cxn modelId="{33DD74F8-A121-426A-916F-73AF55C628C0}" type="presParOf" srcId="{EF7F9DF9-6300-4D48-9168-929203146D83}" destId="{D6E10F0D-6BD8-495B-A9B8-5720AF1214DE}" srcOrd="2" destOrd="0" presId="urn:microsoft.com/office/officeart/2005/8/layout/chevron2"/>
    <dgm:cxn modelId="{9E4D02B0-68D3-473D-A7DC-040ACDF83B3F}" type="presParOf" srcId="{D6E10F0D-6BD8-495B-A9B8-5720AF1214DE}" destId="{12B8E3C8-EE35-4461-9970-956AFF5999AD}" srcOrd="0" destOrd="0" presId="urn:microsoft.com/office/officeart/2005/8/layout/chevron2"/>
    <dgm:cxn modelId="{83BA5AC3-FDED-4D03-965B-50FC0A29FC2E}" type="presParOf" srcId="{D6E10F0D-6BD8-495B-A9B8-5720AF1214DE}" destId="{9753FA34-CCAD-42A6-A839-1FC23D3F7168}" srcOrd="1" destOrd="0" presId="urn:microsoft.com/office/officeart/2005/8/layout/chevron2"/>
    <dgm:cxn modelId="{3C9A63A1-D76D-44B0-878B-F3349D9E84D8}" type="presParOf" srcId="{EF7F9DF9-6300-4D48-9168-929203146D83}" destId="{50E8FE27-3DD3-43A4-8E1A-ACB346C2FAA9}" srcOrd="3" destOrd="0" presId="urn:microsoft.com/office/officeart/2005/8/layout/chevron2"/>
    <dgm:cxn modelId="{60350C1B-9105-4663-BFD1-8B5ED02EDB15}" type="presParOf" srcId="{EF7F9DF9-6300-4D48-9168-929203146D83}" destId="{36FEA25A-1A8C-401D-9BFC-56AD0259922D}" srcOrd="4" destOrd="0" presId="urn:microsoft.com/office/officeart/2005/8/layout/chevron2"/>
    <dgm:cxn modelId="{656DAFCF-0F45-4B9A-B260-52F3189373E7}" type="presParOf" srcId="{36FEA25A-1A8C-401D-9BFC-56AD0259922D}" destId="{5109EE11-D359-426D-B9F4-BF43A17DE3C7}" srcOrd="0" destOrd="0" presId="urn:microsoft.com/office/officeart/2005/8/layout/chevron2"/>
    <dgm:cxn modelId="{7D24FC9B-1984-43F1-AF0E-4C2FD9EE82D3}" type="presParOf" srcId="{36FEA25A-1A8C-401D-9BFC-56AD0259922D}" destId="{A6E1AE30-AD4B-4475-B902-360DF0792E8C}" srcOrd="1" destOrd="0" presId="urn:microsoft.com/office/officeart/2005/8/layout/chevron2"/>
    <dgm:cxn modelId="{129875CE-7494-457A-AAE2-7C6822769361}" type="presParOf" srcId="{EF7F9DF9-6300-4D48-9168-929203146D83}" destId="{A64DC596-1BB4-4F25-9A45-BD33AFA0B800}" srcOrd="5" destOrd="0" presId="urn:microsoft.com/office/officeart/2005/8/layout/chevron2"/>
    <dgm:cxn modelId="{94324263-6F48-4D9D-863D-C52E2035BBB3}" type="presParOf" srcId="{EF7F9DF9-6300-4D48-9168-929203146D83}" destId="{5D42067E-B7D9-4822-9923-92A2F334CFE5}" srcOrd="6" destOrd="0" presId="urn:microsoft.com/office/officeart/2005/8/layout/chevron2"/>
    <dgm:cxn modelId="{47ED80FD-D6AE-4F67-842A-9E91F9E8C5EF}" type="presParOf" srcId="{5D42067E-B7D9-4822-9923-92A2F334CFE5}" destId="{AD86B657-8F09-4104-A6CB-835D21F13D5F}" srcOrd="0" destOrd="0" presId="urn:microsoft.com/office/officeart/2005/8/layout/chevron2"/>
    <dgm:cxn modelId="{60670AFF-75AB-4C78-A4E4-26C106A577EF}" type="presParOf" srcId="{5D42067E-B7D9-4822-9923-92A2F334CFE5}" destId="{953F7E41-5352-400A-9887-5BD646F3E7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4ECEB-B246-4ECA-9AAB-EB208F70BF19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5CB047-D276-42D0-9D20-1048EFD6475A}">
      <dgm:prSet phldrT="[Text]"/>
      <dgm:spPr/>
      <dgm:t>
        <a:bodyPr/>
        <a:lstStyle/>
        <a:p>
          <a:r>
            <a:rPr lang="en-US" dirty="0" smtClean="0"/>
            <a:t>MENGUASAI KETERAMPILAN ENTRI DATA EXCEL DASAR</a:t>
          </a:r>
          <a:endParaRPr lang="en-US" dirty="0"/>
        </a:p>
      </dgm:t>
    </dgm:pt>
    <dgm:pt modelId="{DEA7BD50-BF74-445A-9B4A-B656B358F535}" type="parTrans" cxnId="{0A8032AC-271D-4A4B-B687-17DFE7AFBBE3}">
      <dgm:prSet/>
      <dgm:spPr/>
      <dgm:t>
        <a:bodyPr/>
        <a:lstStyle/>
        <a:p>
          <a:endParaRPr lang="en-US"/>
        </a:p>
      </dgm:t>
    </dgm:pt>
    <dgm:pt modelId="{D4290A69-A819-4BD7-9F40-F4274420BEC8}" type="sibTrans" cxnId="{0A8032AC-271D-4A4B-B687-17DFE7AFBBE3}">
      <dgm:prSet/>
      <dgm:spPr/>
      <dgm:t>
        <a:bodyPr/>
        <a:lstStyle/>
        <a:p>
          <a:endParaRPr lang="en-US"/>
        </a:p>
      </dgm:t>
    </dgm:pt>
    <dgm:pt modelId="{F4F7DF92-5D9B-448A-A9E2-A9C74150D2C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MENGAPLIKASIKAN PENGELOLAAN DATA YANG BAIK</a:t>
          </a:r>
          <a:endParaRPr lang="en-US" dirty="0">
            <a:solidFill>
              <a:schemeClr val="tx1"/>
            </a:solidFill>
          </a:endParaRPr>
        </a:p>
      </dgm:t>
    </dgm:pt>
    <dgm:pt modelId="{4E62D839-DD19-404D-BAC6-815DC6AC03FA}" type="parTrans" cxnId="{89BC8685-1E31-4BE2-9328-B9D677898DA2}">
      <dgm:prSet/>
      <dgm:spPr/>
      <dgm:t>
        <a:bodyPr/>
        <a:lstStyle/>
        <a:p>
          <a:endParaRPr lang="en-US"/>
        </a:p>
      </dgm:t>
    </dgm:pt>
    <dgm:pt modelId="{552D8A7C-EABF-43EC-8849-90307D341E60}" type="sibTrans" cxnId="{89BC8685-1E31-4BE2-9328-B9D677898DA2}">
      <dgm:prSet/>
      <dgm:spPr/>
      <dgm:t>
        <a:bodyPr/>
        <a:lstStyle/>
        <a:p>
          <a:endParaRPr lang="en-US"/>
        </a:p>
      </dgm:t>
    </dgm:pt>
    <dgm:pt modelId="{7DF50452-99B1-493B-9AE8-F75C710373F3}" type="pres">
      <dgm:prSet presAssocID="{4EA4ECEB-B246-4ECA-9AAB-EB208F70BF1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21742A-336C-490D-9BD1-88D96160F529}" type="pres">
      <dgm:prSet presAssocID="{4EA4ECEB-B246-4ECA-9AAB-EB208F70BF19}" presName="dummyMaxCanvas" presStyleCnt="0">
        <dgm:presLayoutVars/>
      </dgm:prSet>
      <dgm:spPr/>
    </dgm:pt>
    <dgm:pt modelId="{24F76E32-CE08-44ED-878D-8410CD5541FD}" type="pres">
      <dgm:prSet presAssocID="{4EA4ECEB-B246-4ECA-9AAB-EB208F70BF19}" presName="TwoNodes_1" presStyleLbl="node1" presStyleIdx="0" presStyleCnt="2" custScaleX="114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80D6D-1396-4F98-8016-40084008B0C4}" type="pres">
      <dgm:prSet presAssocID="{4EA4ECEB-B246-4ECA-9AAB-EB208F70BF19}" presName="TwoNodes_2" presStyleLbl="node1" presStyleIdx="1" presStyleCnt="2" custScaleX="111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046C1-EECD-45C6-9017-C49157A22A05}" type="pres">
      <dgm:prSet presAssocID="{4EA4ECEB-B246-4ECA-9AAB-EB208F70BF1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478F8-9F16-423A-932F-19A978B195C3}" type="pres">
      <dgm:prSet presAssocID="{4EA4ECEB-B246-4ECA-9AAB-EB208F70BF1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EA8E5-1757-4C1C-93DF-66BE9B415988}" type="pres">
      <dgm:prSet presAssocID="{4EA4ECEB-B246-4ECA-9AAB-EB208F70BF1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BC8685-1E31-4BE2-9328-B9D677898DA2}" srcId="{4EA4ECEB-B246-4ECA-9AAB-EB208F70BF19}" destId="{F4F7DF92-5D9B-448A-A9E2-A9C74150D2C3}" srcOrd="1" destOrd="0" parTransId="{4E62D839-DD19-404D-BAC6-815DC6AC03FA}" sibTransId="{552D8A7C-EABF-43EC-8849-90307D341E60}"/>
    <dgm:cxn modelId="{BEDA0267-8B15-490A-A5C4-AA4530DA5701}" type="presOf" srcId="{4EA4ECEB-B246-4ECA-9AAB-EB208F70BF19}" destId="{7DF50452-99B1-493B-9AE8-F75C710373F3}" srcOrd="0" destOrd="0" presId="urn:microsoft.com/office/officeart/2005/8/layout/vProcess5"/>
    <dgm:cxn modelId="{9B2BCA7A-7D81-49EF-A056-FEDB81E95341}" type="presOf" srcId="{F4F7DF92-5D9B-448A-A9E2-A9C74150D2C3}" destId="{16380D6D-1396-4F98-8016-40084008B0C4}" srcOrd="0" destOrd="0" presId="urn:microsoft.com/office/officeart/2005/8/layout/vProcess5"/>
    <dgm:cxn modelId="{DB12AD13-539B-4ACA-A2E8-2EA00BD9D5EB}" type="presOf" srcId="{D4290A69-A819-4BD7-9F40-F4274420BEC8}" destId="{153046C1-EECD-45C6-9017-C49157A22A05}" srcOrd="0" destOrd="0" presId="urn:microsoft.com/office/officeart/2005/8/layout/vProcess5"/>
    <dgm:cxn modelId="{0A8032AC-271D-4A4B-B687-17DFE7AFBBE3}" srcId="{4EA4ECEB-B246-4ECA-9AAB-EB208F70BF19}" destId="{1C5CB047-D276-42D0-9D20-1048EFD6475A}" srcOrd="0" destOrd="0" parTransId="{DEA7BD50-BF74-445A-9B4A-B656B358F535}" sibTransId="{D4290A69-A819-4BD7-9F40-F4274420BEC8}"/>
    <dgm:cxn modelId="{BEEB123E-AE64-4456-A8AE-0DA8A0172172}" type="presOf" srcId="{1C5CB047-D276-42D0-9D20-1048EFD6475A}" destId="{24F76E32-CE08-44ED-878D-8410CD5541FD}" srcOrd="0" destOrd="0" presId="urn:microsoft.com/office/officeart/2005/8/layout/vProcess5"/>
    <dgm:cxn modelId="{F8809EF7-E9A5-48CA-91CC-22EB7000E2FA}" type="presOf" srcId="{F4F7DF92-5D9B-448A-A9E2-A9C74150D2C3}" destId="{346EA8E5-1757-4C1C-93DF-66BE9B415988}" srcOrd="1" destOrd="0" presId="urn:microsoft.com/office/officeart/2005/8/layout/vProcess5"/>
    <dgm:cxn modelId="{4D1DD5D5-F8A5-4019-BED4-96F38557525E}" type="presOf" srcId="{1C5CB047-D276-42D0-9D20-1048EFD6475A}" destId="{145478F8-9F16-423A-932F-19A978B195C3}" srcOrd="1" destOrd="0" presId="urn:microsoft.com/office/officeart/2005/8/layout/vProcess5"/>
    <dgm:cxn modelId="{6ED7546B-B46C-4881-85C8-5BF8AB2FD4A2}" type="presParOf" srcId="{7DF50452-99B1-493B-9AE8-F75C710373F3}" destId="{6821742A-336C-490D-9BD1-88D96160F529}" srcOrd="0" destOrd="0" presId="urn:microsoft.com/office/officeart/2005/8/layout/vProcess5"/>
    <dgm:cxn modelId="{574D7471-33E5-4154-9FAA-7180B0EC157C}" type="presParOf" srcId="{7DF50452-99B1-493B-9AE8-F75C710373F3}" destId="{24F76E32-CE08-44ED-878D-8410CD5541FD}" srcOrd="1" destOrd="0" presId="urn:microsoft.com/office/officeart/2005/8/layout/vProcess5"/>
    <dgm:cxn modelId="{7924A60F-BCE2-4960-89B3-4C084E24DDA5}" type="presParOf" srcId="{7DF50452-99B1-493B-9AE8-F75C710373F3}" destId="{16380D6D-1396-4F98-8016-40084008B0C4}" srcOrd="2" destOrd="0" presId="urn:microsoft.com/office/officeart/2005/8/layout/vProcess5"/>
    <dgm:cxn modelId="{B5A808A6-5C4B-4354-B030-6A061776A449}" type="presParOf" srcId="{7DF50452-99B1-493B-9AE8-F75C710373F3}" destId="{153046C1-EECD-45C6-9017-C49157A22A05}" srcOrd="3" destOrd="0" presId="urn:microsoft.com/office/officeart/2005/8/layout/vProcess5"/>
    <dgm:cxn modelId="{A9F2BBE0-CCC2-46EE-BC47-7421070E6FFA}" type="presParOf" srcId="{7DF50452-99B1-493B-9AE8-F75C710373F3}" destId="{145478F8-9F16-423A-932F-19A978B195C3}" srcOrd="4" destOrd="0" presId="urn:microsoft.com/office/officeart/2005/8/layout/vProcess5"/>
    <dgm:cxn modelId="{87128188-372F-43C8-8C02-BC63F65386B7}" type="presParOf" srcId="{7DF50452-99B1-493B-9AE8-F75C710373F3}" destId="{346EA8E5-1757-4C1C-93DF-66BE9B41598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39270A-3F81-4A15-A843-530CC6ED423E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C53A75-58A5-4446-82D4-884F9893D5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Fasilitator meminta peserta untuk memperhatikan 4 slide berikut…. Berikan fotokopi 4 slide ini kepada para peserta… 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126B0A-6A52-4FA4-B326-BAA869C7B7A1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Fasilitator menanyakan kepada peserta hal-hal sebagai berikut: </a:t>
            </a:r>
          </a:p>
          <a:p>
            <a:r>
              <a:rPr lang="en-US" smtClean="0"/>
              <a:t>Setiap peserta menyampaikan pendapatnya masing-masing dan disimpulkan oleh fasilitator. 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576282-118E-465B-9760-1F42DEDE9844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1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Keempat slide sebelumnya dijadikan dasar untuk membuat header untuk database yang baik -&gt; sehingga dapat diolah dalam tabel pivot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43D287-7A52-4F90-9374-8D2B9049EE69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6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Fasilitator menjelaskan cara memasukkan informasi ke dalam cell dengan cara mengetik. 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1E3ED7-17D9-4E51-871C-9C0664501046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08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Fasilitator meminta peserta untuk menginput data dari 4 slide dokumen sebelumnya… Slide ini ditunjukkan setelah peserta selesai menginput data sesuai dengan pendapat mereka masing-masing… 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895DE2-6994-46AE-8BF5-43A5C873FBAF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4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Fasilitator menjelaskan tahapan dalam melakukan copy paste pada cell.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40349D-5016-446F-B15F-26A774CF690A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Sisipin powerpoint masing2 bagian ini… 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A36AB4-2E6E-4AED-AFDF-2D6DE001BC93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 Kementa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D408-29CA-4F5E-B0C6-3A7733C745E6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01ACD-193E-4FF5-9186-A50941305D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2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46DF-1B1D-4840-9785-5932AE510AC9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B3E75-F390-49D9-A0FE-8ED60FB68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8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1042-7EEA-4FA3-911F-93A7E406D91E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1CD8-8927-4BF8-81D9-69643C4B9A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1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LSEL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4638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 sulb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33375"/>
            <a:ext cx="6588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AusAID kangaroo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Logo Kement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B5F819-CF73-47F2-85D7-52E3A2BEE31F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7CE65557-29D4-41D3-AA79-83889542C9C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170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D2D062-A1E2-4117-BCA5-13CFCFDAF7C2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5969FB8D-40C7-4461-9E96-63CDFF035FB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049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usAID kangaroo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 Kement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C3C0A8-38F4-4FB9-9DF2-039550F6E802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59B4FA40-8B71-4633-A06D-04464267339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659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5621A5-56EB-4A9A-8D94-0A8C31CB52AC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9E60373D-12A8-46ED-92A9-CB5EFA0891A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795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49427E-F8F4-4C47-8985-24ACBCCF7545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79F584CB-373D-481E-880C-25C040F358A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915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B3727F-1751-4450-8F09-E55BDA401C03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38652216-687F-42DC-BD60-C088B9C1B443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5483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296561-0887-49DA-8ED5-1DA6B405CD5B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522F14FF-F235-47F8-8177-610CB79AFD8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9498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D5674B-581F-49B1-9D77-F7690D903F57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2F58FA8E-BB39-4578-A96E-A0DAFA1EFC2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51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BBBC-A6BD-42E0-BA8A-97B0EA0FA386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8DDEE-601D-4ADE-B0B0-245657E15A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4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446AAC-3ED8-429A-A65F-A0281231541D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03FC5041-404F-4B67-9CA0-FBB1CD3F3B8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38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11FFB5-EDF3-4F60-8F62-D7A6FD678D1C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E28766CE-81E8-46B0-B2FA-99D291BE460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3420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C8D8BA-E399-4288-A66E-76AC341AE17E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3CB2A4A8-C9C4-47E7-8AD5-543A3F6948A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 Kementa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74638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37C7-75FF-49F6-98F6-92657B0D3969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89042-8088-48BC-A816-E12E5C123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4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C697-72CF-4A44-A7AC-E4BE5DE91C30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3633C-DDE9-4AC5-A398-2304DA9ADD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6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4759-5C0B-428C-AD7C-AF2A67DEDBA4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1E360-B6AD-44D1-A615-128D34D31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3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1836-C6CC-4E21-8611-77B66204BFC4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61103-5C45-4118-8618-EC0293329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7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AC1A-1585-4C5B-95AF-36D382FB575E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59C4C-EB35-4757-9E0F-28BD7DD94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33AF-7DAE-4B96-B70E-16534E38F1D8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782A4-6CD5-47AD-88AE-1DB3F2126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DB35C-B5C4-48FF-B3E5-FCAFD1B15BAB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FD33D-4435-4174-B8F6-9180F18E52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2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AE046C-1DB9-4D23-BEDB-B79BA08F1AB5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1F26A9B-2C3C-4090-8747-9B41C47E16B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868863"/>
            <a:ext cx="23590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cap="all" dirty="0">
                <a:latin typeface="Times New Roman" pitchFamily="18" charset="0"/>
              </a:rPr>
              <a:t>Australia Indonesia Partnership for Emerging Infectious Diseases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2" r:id="rId2"/>
    <p:sldLayoutId id="214748378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3EEC4FC-1D78-4B64-AAE3-B68B767A1953}" type="datetimeFigureOut">
              <a:rPr lang="id-ID"/>
              <a:pPr>
                <a:defRPr/>
              </a:pPr>
              <a:t>04/06/2013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32EB127-9DDE-4D33-A460-D06D55317C01}" type="slidenum">
              <a:rPr lang="id-ID"/>
              <a:pPr/>
              <a:t>‹#›</a:t>
            </a:fld>
            <a:endParaRPr lang="id-ID"/>
          </a:p>
        </p:txBody>
      </p:sp>
      <p:pic>
        <p:nvPicPr>
          <p:cNvPr id="2055" name="Picture 8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868863"/>
            <a:ext cx="23590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0" cap="all" dirty="0">
                <a:solidFill>
                  <a:prstClr val="white"/>
                </a:solidFill>
                <a:latin typeface="Times New Roman" pitchFamily="18" charset="0"/>
              </a:rPr>
              <a:t>Australia Indonesia Partnership for Emerging Infectious Diseases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latihan.x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704531" y="1295400"/>
            <a:ext cx="7772400" cy="2365375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2.</a:t>
            </a:r>
            <a:br>
              <a:rPr lang="en-US" sz="5400" b="1" dirty="0" smtClean="0"/>
            </a:br>
            <a:r>
              <a:rPr lang="en-US" sz="5400" b="1" dirty="0" smtClean="0"/>
              <a:t>KETERAMPILAN EXCEL DASAR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30241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Petunjuk</a:t>
            </a:r>
            <a:endParaRPr lang="en-US" b="1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Buat data tersebut dalam excel</a:t>
            </a:r>
          </a:p>
          <a:p>
            <a:pPr eaLnBrk="1" hangingPunct="1"/>
            <a:r>
              <a:rPr lang="en-US" smtClean="0"/>
              <a:t>Data akan digunakan sebagai data yang dapat sewaktu-waktu dikumpulkan di pusat sebagai database</a:t>
            </a:r>
          </a:p>
          <a:p>
            <a:pPr eaLnBrk="1" hangingPunct="1"/>
            <a:r>
              <a:rPr lang="en-US" smtClean="0"/>
              <a:t>Data akan digunakan untuk  meninjau dan menganalisis data yang telah ditarik/diambil kembali dari database pusat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31" y="215106"/>
            <a:ext cx="11953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/>
              <a:t>Langkah</a:t>
            </a:r>
            <a:r>
              <a:rPr lang="en-US" b="1" dirty="0" smtClean="0"/>
              <a:t>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1219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err="1" smtClean="0">
                <a:latin typeface="+mj-lt"/>
              </a:rPr>
              <a:t>Buka</a:t>
            </a:r>
            <a:r>
              <a:rPr lang="en-US" sz="2800" b="1" dirty="0" smtClean="0">
                <a:latin typeface="+mj-lt"/>
              </a:rPr>
              <a:t> workbook </a:t>
            </a:r>
            <a:r>
              <a:rPr lang="en-US" sz="2800" b="1" dirty="0" err="1" smtClean="0">
                <a:latin typeface="+mj-lt"/>
              </a:rPr>
              <a:t>baru</a:t>
            </a:r>
            <a:r>
              <a:rPr lang="en-US" sz="2800" b="1" dirty="0" smtClean="0">
                <a:latin typeface="+mj-lt"/>
              </a:rPr>
              <a:t> (</a:t>
            </a:r>
            <a:r>
              <a:rPr lang="en-US" sz="2800" b="1" dirty="0" err="1" smtClean="0">
                <a:latin typeface="+mj-lt"/>
              </a:rPr>
              <a:t>bisa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dari</a:t>
            </a:r>
            <a:r>
              <a:rPr lang="en-US" sz="2800" b="1" dirty="0" smtClean="0">
                <a:latin typeface="+mj-lt"/>
              </a:rPr>
              <a:t> file excel yang </a:t>
            </a:r>
            <a:r>
              <a:rPr lang="en-US" sz="2800" b="1" dirty="0" err="1" smtClean="0">
                <a:latin typeface="+mj-lt"/>
              </a:rPr>
              <a:t>sudah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terbuka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atau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dari</a:t>
            </a:r>
            <a:r>
              <a:rPr lang="en-US" sz="2800" b="1" dirty="0" smtClean="0">
                <a:latin typeface="+mj-lt"/>
              </a:rPr>
              <a:t> icon excel);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b="1" dirty="0" err="1" smtClean="0">
                <a:latin typeface="+mj-lt"/>
              </a:rPr>
              <a:t>Simpan</a:t>
            </a:r>
            <a:r>
              <a:rPr lang="en-US" sz="2800" b="1" dirty="0" smtClean="0">
                <a:latin typeface="+mj-lt"/>
              </a:rPr>
              <a:t> workbook </a:t>
            </a:r>
            <a:r>
              <a:rPr lang="en-US" sz="2800" b="1" dirty="0" err="1" smtClean="0">
                <a:latin typeface="+mj-lt"/>
              </a:rPr>
              <a:t>sesuai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keinginan</a:t>
            </a:r>
            <a:r>
              <a:rPr lang="en-US" sz="2800" b="1" dirty="0" smtClean="0">
                <a:latin typeface="+mj-lt"/>
              </a:rPr>
              <a:t> (</a:t>
            </a:r>
            <a:r>
              <a:rPr lang="en-US" sz="2800" b="1" dirty="0" err="1" smtClean="0">
                <a:latin typeface="+mj-lt"/>
              </a:rPr>
              <a:t>Ctrl+S</a:t>
            </a:r>
            <a:r>
              <a:rPr lang="en-US" sz="2800" b="1" dirty="0" smtClean="0">
                <a:latin typeface="+mj-lt"/>
              </a:rPr>
              <a:t>) </a:t>
            </a:r>
            <a:r>
              <a:rPr lang="en-US" sz="2800" b="1" dirty="0" err="1" smtClean="0">
                <a:latin typeface="+mj-lt"/>
              </a:rPr>
              <a:t>simpan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dengan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nama</a:t>
            </a:r>
            <a:r>
              <a:rPr lang="en-US" sz="2800" b="1" dirty="0" smtClean="0">
                <a:latin typeface="+mj-lt"/>
              </a:rPr>
              <a:t> file “</a:t>
            </a:r>
            <a:r>
              <a:rPr lang="en-US" sz="2800" b="1" dirty="0" err="1" smtClean="0">
                <a:latin typeface="+mj-lt"/>
              </a:rPr>
              <a:t>latihan</a:t>
            </a:r>
            <a:r>
              <a:rPr lang="en-US" sz="2800" b="1" dirty="0" smtClean="0">
                <a:latin typeface="+mj-lt"/>
              </a:rPr>
              <a:t>”;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6858000" cy="349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1343320" y="2786429"/>
            <a:ext cx="1155700" cy="4572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05" y="2635577"/>
            <a:ext cx="3630388" cy="324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399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a typeface="+mn-ea"/>
                <a:cs typeface="+mn-cs"/>
              </a:rPr>
              <a:t>3. </a:t>
            </a:r>
            <a:r>
              <a:rPr lang="en-US" sz="2800" b="1" dirty="0" err="1" smtClean="0"/>
              <a:t>Masukkan</a:t>
            </a:r>
            <a:r>
              <a:rPr lang="en-US" sz="2800" b="1" dirty="0" smtClean="0"/>
              <a:t> data yang </a:t>
            </a:r>
            <a:r>
              <a:rPr lang="en-US" sz="2800" b="1" dirty="0" err="1" smtClean="0"/>
              <a:t>diperlukan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form </a:t>
            </a:r>
            <a:r>
              <a:rPr lang="en-US" sz="2800" b="1" dirty="0" err="1" smtClean="0"/>
              <a:t>diatas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tanggal,peternak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dll</a:t>
            </a:r>
            <a:r>
              <a:rPr lang="en-US" sz="2800" b="1" dirty="0" smtClean="0"/>
              <a:t>);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093470"/>
            <a:ext cx="8534400" cy="5280660"/>
            <a:chOff x="381000" y="810895"/>
            <a:chExt cx="8534400" cy="528066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810895"/>
              <a:ext cx="8305800" cy="5280660"/>
              <a:chOff x="381000" y="810895"/>
              <a:chExt cx="8305800" cy="5280660"/>
            </a:xfrm>
          </p:grpSpPr>
          <p:pic>
            <p:nvPicPr>
              <p:cNvPr id="266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810895"/>
                <a:ext cx="8229600" cy="5280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Up Arrow 4"/>
              <p:cNvSpPr/>
              <p:nvPr/>
            </p:nvSpPr>
            <p:spPr>
              <a:xfrm>
                <a:off x="381000" y="3276600"/>
                <a:ext cx="5410200" cy="1676400"/>
              </a:xfrm>
              <a:prstGeom prst="upArrow">
                <a:avLst>
                  <a:gd name="adj1" fmla="val 50000"/>
                  <a:gd name="adj2" fmla="val 3119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752600" y="3733800"/>
                <a:ext cx="2667000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dirty="0" err="1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Atur</a:t>
                </a:r>
                <a:r>
                  <a:rPr lang="en-US" sz="1200" dirty="0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 </a:t>
                </a:r>
                <a:r>
                  <a:rPr lang="en-US" sz="1200" dirty="0" err="1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formating,warna</a:t>
                </a:r>
                <a:r>
                  <a:rPr lang="en-US" sz="1200" dirty="0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 </a:t>
                </a:r>
                <a:r>
                  <a:rPr lang="en-US" sz="1200" dirty="0" err="1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ukuran</a:t>
                </a:r>
                <a:r>
                  <a:rPr lang="en-US" sz="1200" dirty="0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 </a:t>
                </a:r>
                <a:r>
                  <a:rPr lang="en-US" sz="1200" dirty="0" err="1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tulisan</a:t>
                </a:r>
                <a:r>
                  <a:rPr lang="en-US" sz="1200" dirty="0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 </a:t>
                </a:r>
                <a:r>
                  <a:rPr lang="en-US" sz="1200" dirty="0" err="1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dan</a:t>
                </a:r>
                <a:r>
                  <a:rPr lang="en-US" sz="1200" dirty="0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 </a:t>
                </a:r>
                <a:r>
                  <a:rPr lang="en-US" sz="1200" dirty="0" err="1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efek</a:t>
                </a:r>
                <a:r>
                  <a:rPr lang="en-US" sz="1200" dirty="0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 </a:t>
                </a:r>
                <a:r>
                  <a:rPr lang="en-US" sz="1200" dirty="0" err="1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bayangan</a:t>
                </a:r>
                <a:r>
                  <a:rPr lang="en-US" sz="1200" dirty="0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 </a:t>
                </a:r>
                <a:r>
                  <a:rPr lang="en-US" sz="1200" dirty="0" err="1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seminimal</a:t>
                </a:r>
                <a:r>
                  <a:rPr lang="en-US" sz="1200" dirty="0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 </a:t>
                </a:r>
                <a:r>
                  <a:rPr lang="en-US" sz="1200" dirty="0" err="1">
                    <a:ln>
                      <a:solidFill>
                        <a:sysClr val="windowText" lastClr="000000"/>
                      </a:solidFill>
                    </a:ln>
                    <a:latin typeface="Arial" charset="0"/>
                    <a:cs typeface="Arial" charset="0"/>
                  </a:rPr>
                  <a:t>mungkin</a:t>
                </a:r>
                <a:endParaRPr lang="en-US" sz="1200" dirty="0">
                  <a:ln>
                    <a:solidFill>
                      <a:sysClr val="windowText" lastClr="000000"/>
                    </a:solidFill>
                  </a:ln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" name="Left Arrow 6"/>
            <p:cNvSpPr/>
            <p:nvPr/>
          </p:nvSpPr>
          <p:spPr>
            <a:xfrm>
              <a:off x="5791200" y="2590800"/>
              <a:ext cx="1447800" cy="7620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31" name="TextBox 7"/>
            <p:cNvSpPr txBox="1">
              <a:spLocks noChangeArrowheads="1"/>
            </p:cNvSpPr>
            <p:nvPr/>
          </p:nvSpPr>
          <p:spPr bwMode="auto">
            <a:xfrm>
              <a:off x="7239000" y="2482850"/>
              <a:ext cx="14478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b="1" dirty="0" err="1"/>
                <a:t>Sel</a:t>
              </a:r>
              <a:r>
                <a:rPr lang="en-US" b="1" dirty="0"/>
                <a:t> </a:t>
              </a:r>
              <a:r>
                <a:rPr lang="en-US" b="1" dirty="0" err="1"/>
                <a:t>aktif</a:t>
              </a:r>
              <a:r>
                <a:rPr lang="en-US" b="1" dirty="0"/>
                <a:t> </a:t>
              </a:r>
            </a:p>
          </p:txBody>
        </p:sp>
        <p:sp>
          <p:nvSpPr>
            <p:cNvPr id="26632" name="TextBox 8"/>
            <p:cNvSpPr txBox="1">
              <a:spLocks noChangeArrowheads="1"/>
            </p:cNvSpPr>
            <p:nvPr/>
          </p:nvSpPr>
          <p:spPr bwMode="auto">
            <a:xfrm>
              <a:off x="7010400" y="2851150"/>
              <a:ext cx="1905000" cy="12001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 err="1"/>
                <a:t>Bisa</a:t>
              </a:r>
              <a:r>
                <a:rPr lang="en-US" dirty="0"/>
                <a:t> </a:t>
              </a:r>
              <a:r>
                <a:rPr lang="en-US" dirty="0" err="1"/>
                <a:t>dicopi</a:t>
              </a:r>
              <a:r>
                <a:rPr lang="en-US" dirty="0"/>
                <a:t> (</a:t>
              </a:r>
              <a:r>
                <a:rPr lang="en-US" dirty="0" err="1"/>
                <a:t>Ctrl+C</a:t>
              </a:r>
              <a:r>
                <a:rPr lang="en-US" dirty="0"/>
                <a:t>)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dipaste</a:t>
              </a:r>
              <a:r>
                <a:rPr lang="en-US" dirty="0"/>
                <a:t> </a:t>
              </a:r>
              <a:r>
                <a:rPr lang="en-US" dirty="0" err="1"/>
                <a:t>ke</a:t>
              </a:r>
              <a:r>
                <a:rPr lang="en-US" dirty="0"/>
                <a:t> </a:t>
              </a:r>
              <a:r>
                <a:rPr lang="en-US" dirty="0" err="1"/>
                <a:t>sel</a:t>
              </a:r>
              <a:r>
                <a:rPr lang="en-US" dirty="0"/>
                <a:t> </a:t>
              </a:r>
              <a:r>
                <a:rPr lang="en-US" dirty="0" err="1"/>
                <a:t>lainnya</a:t>
              </a:r>
              <a:r>
                <a:rPr lang="en-US" dirty="0"/>
                <a:t> (Ctrl +V)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Memasukkan</a:t>
            </a:r>
            <a:r>
              <a:rPr lang="en-US" b="1" dirty="0" smtClean="0"/>
              <a:t> Data </a:t>
            </a:r>
            <a:r>
              <a:rPr lang="en-US" b="1" dirty="0" err="1" smtClean="0"/>
              <a:t>Dengan</a:t>
            </a:r>
            <a:r>
              <a:rPr lang="en-US" b="1" dirty="0" smtClean="0"/>
              <a:t> Cara </a:t>
            </a:r>
            <a:r>
              <a:rPr lang="en-US" b="1" dirty="0" err="1" smtClean="0"/>
              <a:t>Mengetik</a:t>
            </a:r>
            <a:endParaRPr lang="en-US" b="1" dirty="0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62" y="1524000"/>
            <a:ext cx="8702676" cy="4892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4. </a:t>
            </a:r>
            <a:r>
              <a:rPr lang="id-ID" sz="3600" b="1" dirty="0" smtClean="0"/>
              <a:t>Meng-copy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736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id-ID" sz="2800" b="1" dirty="0"/>
              <a:t>Melakukan copy &amp; Paste pada lokasi yang tidak bersebelahan </a:t>
            </a:r>
            <a:endParaRPr lang="id-ID" sz="2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d-ID" sz="2800" dirty="0" smtClean="0"/>
              <a:t>Pilih </a:t>
            </a:r>
            <a:r>
              <a:rPr lang="id-ID" sz="2800" dirty="0"/>
              <a:t>satu atau sejumlah </a:t>
            </a:r>
            <a:r>
              <a:rPr lang="id-ID" sz="2800" dirty="0" smtClean="0"/>
              <a:t> kolom/baris yang </a:t>
            </a:r>
            <a:r>
              <a:rPr lang="id-ID" sz="2800" dirty="0"/>
              <a:t>ingin disalin. Salin dengan: Menekan CTRL+C, atau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d-ID" sz="2800" dirty="0"/>
              <a:t>Klik-kanan, lalu pilih 'Copy' (Salin)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d-ID" sz="2800" dirty="0"/>
              <a:t>Kemudian arahkan kursor ke pojok kiri atas lokasi penyalinan yang diinginkan. </a:t>
            </a:r>
            <a:endParaRPr lang="id-ID" sz="2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d-ID" sz="2800" dirty="0" smtClean="0"/>
              <a:t>Lakukan </a:t>
            </a:r>
            <a:r>
              <a:rPr lang="id-ID" sz="2800" dirty="0"/>
              <a:t>penempelan (Paste) data dengan: </a:t>
            </a:r>
            <a:endParaRPr lang="id-ID" sz="2800" dirty="0" smtClean="0"/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id-ID" sz="2400" dirty="0" smtClean="0"/>
              <a:t>Menekan </a:t>
            </a:r>
            <a:r>
              <a:rPr lang="id-ID" sz="2400" dirty="0"/>
              <a:t>CTRL+V, atau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id-ID" sz="2400" dirty="0"/>
              <a:t>Klik-kanan, lalu pilih 'Paste' (Tempel) dari opsi Paste pada pita menu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Copy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Paste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bersebelahan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kebawahnya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panjang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ditentukan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tidak</a:t>
            </a:r>
            <a:endParaRPr lang="en-US" sz="2800" b="1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628650" y="1219200"/>
            <a:ext cx="7886700" cy="5192078"/>
            <a:chOff x="0" y="1189354"/>
            <a:chExt cx="8610600" cy="566864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89354"/>
              <a:ext cx="8610600" cy="566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Up Arrow 18"/>
            <p:cNvSpPr/>
            <p:nvPr/>
          </p:nvSpPr>
          <p:spPr>
            <a:xfrm>
              <a:off x="1219200" y="4724400"/>
              <a:ext cx="228600" cy="1046163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>
              <a:off x="1219200" y="4908550"/>
              <a:ext cx="228600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000" dirty="0"/>
                <a:t>paste</a:t>
              </a:r>
            </a:p>
          </p:txBody>
        </p: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4267200" y="3276600"/>
              <a:ext cx="4038600" cy="92392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 err="1"/>
                <a:t>Bisa</a:t>
              </a:r>
              <a:r>
                <a:rPr lang="en-US" dirty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klik</a:t>
              </a:r>
              <a:r>
                <a:rPr lang="en-US" dirty="0"/>
                <a:t> </a:t>
              </a:r>
              <a:r>
                <a:rPr lang="en-US" dirty="0" err="1"/>
                <a:t>sel</a:t>
              </a:r>
              <a:r>
                <a:rPr lang="en-US" dirty="0"/>
                <a:t> </a:t>
              </a:r>
              <a:r>
                <a:rPr lang="en-US" dirty="0" err="1"/>
                <a:t>aktif</a:t>
              </a:r>
              <a:r>
                <a:rPr lang="en-US" dirty="0"/>
                <a:t> </a:t>
              </a:r>
              <a:r>
                <a:rPr lang="en-US" dirty="0">
                  <a:sym typeface="Wingdings" panose="05000000000000000000" pitchFamily="2" charset="2"/>
                </a:rPr>
                <a:t> </a:t>
              </a:r>
              <a:r>
                <a:rPr lang="en-US" dirty="0" err="1">
                  <a:sym typeface="Wingdings" panose="05000000000000000000" pitchFamily="2" charset="2"/>
                </a:rPr>
                <a:t>ada</a:t>
              </a:r>
              <a:r>
                <a:rPr lang="en-US" dirty="0">
                  <a:sym typeface="Wingdings" panose="05000000000000000000" pitchFamily="2" charset="2"/>
                </a:rPr>
                <a:t> </a:t>
              </a:r>
              <a:r>
                <a:rPr lang="en-US" dirty="0" err="1">
                  <a:sym typeface="Wingdings" panose="05000000000000000000" pitchFamily="2" charset="2"/>
                </a:rPr>
                <a:t>tanda</a:t>
              </a:r>
              <a:r>
                <a:rPr lang="en-US" dirty="0">
                  <a:sym typeface="Wingdings" panose="05000000000000000000" pitchFamily="2" charset="2"/>
                </a:rPr>
                <a:t> +  </a:t>
              </a:r>
              <a:r>
                <a:rPr lang="en-US" dirty="0" err="1">
                  <a:sym typeface="Wingdings" panose="05000000000000000000" pitchFamily="2" charset="2"/>
                </a:rPr>
                <a:t>pd</a:t>
              </a:r>
              <a:r>
                <a:rPr lang="en-US" dirty="0">
                  <a:sym typeface="Wingdings" panose="05000000000000000000" pitchFamily="2" charset="2"/>
                </a:rPr>
                <a:t> </a:t>
              </a:r>
              <a:r>
                <a:rPr lang="en-US" dirty="0" err="1">
                  <a:sym typeface="Wingdings" panose="05000000000000000000" pitchFamily="2" charset="2"/>
                </a:rPr>
                <a:t>tanda</a:t>
              </a:r>
              <a:r>
                <a:rPr lang="en-US" dirty="0">
                  <a:sym typeface="Wingdings" panose="05000000000000000000" pitchFamily="2" charset="2"/>
                </a:rPr>
                <a:t> + </a:t>
              </a:r>
              <a:r>
                <a:rPr lang="en-US" dirty="0" err="1">
                  <a:sym typeface="Wingdings" panose="05000000000000000000" pitchFamily="2" charset="2"/>
                </a:rPr>
                <a:t>ditarik</a:t>
              </a:r>
              <a:r>
                <a:rPr lang="en-US" dirty="0">
                  <a:sym typeface="Wingdings" panose="05000000000000000000" pitchFamily="2" charset="2"/>
                </a:rPr>
                <a:t> </a:t>
              </a:r>
              <a:r>
                <a:rPr lang="en-US" dirty="0" err="1">
                  <a:sym typeface="Wingdings" panose="05000000000000000000" pitchFamily="2" charset="2"/>
                </a:rPr>
                <a:t>sesuai</a:t>
              </a:r>
              <a:r>
                <a:rPr lang="en-US" dirty="0">
                  <a:sym typeface="Wingdings" panose="05000000000000000000" pitchFamily="2" charset="2"/>
                </a:rPr>
                <a:t> </a:t>
              </a:r>
              <a:r>
                <a:rPr lang="en-US" dirty="0" err="1">
                  <a:sym typeface="Wingdings" panose="05000000000000000000" pitchFamily="2" charset="2"/>
                </a:rPr>
                <a:t>baris</a:t>
              </a:r>
              <a:r>
                <a:rPr lang="en-US" dirty="0">
                  <a:sym typeface="Wingdings" panose="05000000000000000000" pitchFamily="2" charset="2"/>
                </a:rPr>
                <a:t> yang </a:t>
              </a:r>
              <a:r>
                <a:rPr lang="en-US" dirty="0" err="1">
                  <a:sym typeface="Wingdings" panose="05000000000000000000" pitchFamily="2" charset="2"/>
                </a:rPr>
                <a:t>dikehendaki</a:t>
              </a:r>
              <a:r>
                <a:rPr lang="en-US" dirty="0">
                  <a:sym typeface="Wingdings" panose="05000000000000000000" pitchFamily="2" charset="2"/>
                </a:rPr>
                <a:t> </a:t>
              </a:r>
              <a:endParaRPr lang="en-US" dirty="0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5791200" y="4419600"/>
              <a:ext cx="533400" cy="3048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4267200" y="4848225"/>
              <a:ext cx="4038600" cy="9223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/>
                <a:t>Icon autofil option akan menjelaskan pilihan copi, copi dengan format dan tanpa format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07950"/>
            <a:ext cx="8229600" cy="334963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Copi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paste </a:t>
            </a:r>
            <a:r>
              <a:rPr lang="en-US" sz="4000" b="1" dirty="0" err="1" smtClean="0"/>
              <a:t>sel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dengan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angka</a:t>
            </a:r>
            <a:endParaRPr lang="en-US" sz="4000" b="1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04800" y="762000"/>
            <a:ext cx="8305800" cy="5710238"/>
            <a:chOff x="0" y="571500"/>
            <a:chExt cx="9144000" cy="6286500"/>
          </a:xfrm>
        </p:grpSpPr>
        <p:pic>
          <p:nvPicPr>
            <p:cNvPr id="307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500"/>
              <a:ext cx="9144000" cy="628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Arrow 4"/>
            <p:cNvSpPr/>
            <p:nvPr/>
          </p:nvSpPr>
          <p:spPr>
            <a:xfrm>
              <a:off x="2286000" y="4038600"/>
              <a:ext cx="1447800" cy="99060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5" name="TextBox 5"/>
            <p:cNvSpPr txBox="1">
              <a:spLocks noChangeArrowheads="1"/>
            </p:cNvSpPr>
            <p:nvPr/>
          </p:nvSpPr>
          <p:spPr bwMode="auto">
            <a:xfrm>
              <a:off x="2667000" y="4267200"/>
              <a:ext cx="1066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400" dirty="0" err="1"/>
                <a:t>Berbeda</a:t>
              </a:r>
              <a:r>
                <a:rPr lang="en-US" sz="1400" dirty="0"/>
                <a:t> </a:t>
              </a:r>
              <a:r>
                <a:rPr lang="en-US" sz="1400" dirty="0" err="1"/>
                <a:t>hasil</a:t>
              </a:r>
              <a:r>
                <a:rPr lang="en-US" sz="1400" dirty="0"/>
                <a:t> </a:t>
              </a:r>
              <a:r>
                <a:rPr lang="en-US" sz="1400" dirty="0" err="1"/>
                <a:t>akhir</a:t>
              </a:r>
              <a:endParaRPr lang="en-US" sz="1400" dirty="0"/>
            </a:p>
          </p:txBody>
        </p:sp>
        <p:sp>
          <p:nvSpPr>
            <p:cNvPr id="30726" name="TextBox 6"/>
            <p:cNvSpPr txBox="1">
              <a:spLocks noChangeArrowheads="1"/>
            </p:cNvSpPr>
            <p:nvPr/>
          </p:nvSpPr>
          <p:spPr bwMode="auto">
            <a:xfrm>
              <a:off x="3733800" y="4151313"/>
              <a:ext cx="3657600" cy="9239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 err="1"/>
                <a:t>Silahkan</a:t>
              </a:r>
              <a:r>
                <a:rPr lang="en-US" dirty="0"/>
                <a:t> </a:t>
              </a:r>
              <a:r>
                <a:rPr lang="en-US" dirty="0" err="1"/>
                <a:t>dicoba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data yang </a:t>
              </a:r>
              <a:r>
                <a:rPr lang="en-US" dirty="0" err="1"/>
                <a:t>baik</a:t>
              </a:r>
              <a:r>
                <a:rPr lang="en-US" dirty="0"/>
                <a:t> (</a:t>
              </a:r>
              <a:r>
                <a:rPr lang="en-US" dirty="0" err="1"/>
                <a:t>tergantung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apa</a:t>
              </a:r>
              <a:r>
                <a:rPr lang="en-US" dirty="0"/>
                <a:t> </a:t>
              </a:r>
              <a:r>
                <a:rPr lang="en-US" dirty="0" err="1"/>
                <a:t>angka</a:t>
              </a:r>
              <a:r>
                <a:rPr lang="en-US" dirty="0"/>
                <a:t> </a:t>
              </a:r>
              <a:r>
                <a:rPr lang="en-US" dirty="0" err="1"/>
                <a:t>digunakan</a:t>
              </a:r>
              <a:r>
                <a:rPr lang="en-US" dirty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639762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Copi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paste </a:t>
            </a:r>
            <a:r>
              <a:rPr lang="en-US" sz="4000" b="1" dirty="0" err="1" smtClean="0"/>
              <a:t>sel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dengan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angka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teks</a:t>
            </a:r>
            <a:endParaRPr lang="en-US" sz="4000" b="1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502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2743200" y="4038600"/>
            <a:ext cx="1447800" cy="990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3124200" y="4267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/>
              <a:t>Berbeda hasil akhir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4191000" y="4151313"/>
            <a:ext cx="3657600" cy="646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Silahkan dicoba (tergantung untuk apa teks dan angka digunakan)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err="1" smtClean="0"/>
              <a:t>Copi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paste </a:t>
            </a:r>
            <a:r>
              <a:rPr lang="en-US" sz="3200" b="1" dirty="0" err="1" smtClean="0"/>
              <a:t>ke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sel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bersebelahan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panjang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ditentukan</a:t>
            </a:r>
            <a:r>
              <a:rPr lang="en-US" sz="3200" b="1" dirty="0" smtClean="0"/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1943" y="1183064"/>
            <a:ext cx="8306586" cy="5191616"/>
            <a:chOff x="0" y="1143000"/>
            <a:chExt cx="9144000" cy="5715000"/>
          </a:xfrm>
        </p:grpSpPr>
        <p:pic>
          <p:nvPicPr>
            <p:cNvPr id="3277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9144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lus 4"/>
            <p:cNvSpPr/>
            <p:nvPr/>
          </p:nvSpPr>
          <p:spPr>
            <a:xfrm>
              <a:off x="2286000" y="3124200"/>
              <a:ext cx="304800" cy="45720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6" name="Left Arrow 5"/>
            <p:cNvSpPr/>
            <p:nvPr/>
          </p:nvSpPr>
          <p:spPr>
            <a:xfrm>
              <a:off x="2590800" y="3124200"/>
              <a:ext cx="1828800" cy="45720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4" name="TextBox 6"/>
            <p:cNvSpPr txBox="1">
              <a:spLocks noChangeArrowheads="1"/>
            </p:cNvSpPr>
            <p:nvPr/>
          </p:nvSpPr>
          <p:spPr bwMode="auto">
            <a:xfrm>
              <a:off x="2895600" y="3208338"/>
              <a:ext cx="1524000" cy="84701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100" dirty="0" err="1"/>
                <a:t>Klik</a:t>
              </a:r>
              <a:r>
                <a:rPr lang="en-US" sz="1100" dirty="0"/>
                <a:t> 2x </a:t>
              </a:r>
              <a:r>
                <a:rPr lang="en-US" sz="1100" dirty="0" err="1"/>
                <a:t>dengan</a:t>
              </a:r>
              <a:r>
                <a:rPr lang="en-US" sz="1100" dirty="0"/>
                <a:t> </a:t>
              </a:r>
              <a:r>
                <a:rPr lang="en-US" sz="1100" dirty="0" err="1"/>
                <a:t>otomatis</a:t>
              </a:r>
              <a:r>
                <a:rPr lang="en-US" sz="1100" dirty="0"/>
                <a:t> </a:t>
              </a:r>
              <a:r>
                <a:rPr lang="en-US" sz="1100" dirty="0" err="1"/>
                <a:t>akan</a:t>
              </a:r>
              <a:r>
                <a:rPr lang="en-US" sz="1100" dirty="0"/>
                <a:t> </a:t>
              </a:r>
              <a:r>
                <a:rPr lang="en-US" sz="1100" dirty="0" err="1"/>
                <a:t>terisi</a:t>
              </a:r>
              <a:r>
                <a:rPr lang="en-US" sz="1100" dirty="0"/>
                <a:t> </a:t>
              </a:r>
              <a:r>
                <a:rPr lang="en-US" sz="1100" dirty="0" err="1"/>
                <a:t>sesuai</a:t>
              </a:r>
              <a:r>
                <a:rPr lang="en-US" sz="1100" dirty="0"/>
                <a:t> </a:t>
              </a:r>
              <a:r>
                <a:rPr lang="en-US" sz="1100" dirty="0" err="1"/>
                <a:t>dengan</a:t>
              </a:r>
              <a:r>
                <a:rPr lang="en-US" sz="1100" dirty="0"/>
                <a:t> </a:t>
              </a:r>
              <a:r>
                <a:rPr lang="en-US" sz="1100" dirty="0" err="1"/>
                <a:t>baris</a:t>
              </a:r>
              <a:r>
                <a:rPr lang="en-US" sz="1100" dirty="0"/>
                <a:t> </a:t>
              </a:r>
              <a:r>
                <a:rPr lang="en-US" sz="1100" dirty="0" err="1"/>
                <a:t>ke</a:t>
              </a:r>
              <a:r>
                <a:rPr lang="en-US" sz="1100" dirty="0"/>
                <a:t> 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Cara </a:t>
            </a:r>
            <a:r>
              <a:rPr lang="en-US" sz="4000" b="1" dirty="0" err="1" smtClean="0"/>
              <a:t>lainnya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dalam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membuat</a:t>
            </a:r>
            <a:r>
              <a:rPr lang="en-US" sz="4000" b="1" dirty="0" smtClean="0"/>
              <a:t> data yang </a:t>
            </a:r>
            <a:r>
              <a:rPr lang="en-US" sz="4000" b="1" dirty="0" err="1" smtClean="0"/>
              <a:t>baik</a:t>
            </a:r>
            <a:endParaRPr lang="en-US" sz="4000" b="1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83163"/>
          </a:xfrm>
        </p:spPr>
        <p:txBody>
          <a:bodyPr/>
          <a:lstStyle/>
          <a:p>
            <a:pPr eaLnBrk="1" hangingPunct="1"/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endParaRPr lang="en-US" dirty="0" smtClean="0"/>
          </a:p>
          <a:p>
            <a:pPr eaLnBrk="1" hangingPunct="1"/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isian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endParaRPr lang="en-US" dirty="0" smtClean="0"/>
          </a:p>
          <a:p>
            <a:pPr eaLnBrk="1" hangingPunct="1"/>
            <a:r>
              <a:rPr lang="en-US" dirty="0" err="1" smtClean="0"/>
              <a:t>Copi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paste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endParaRPr lang="en-US" dirty="0" smtClean="0"/>
          </a:p>
          <a:p>
            <a:pPr eaLnBrk="1" hangingPunct="1"/>
            <a:r>
              <a:rPr lang="en-US" dirty="0" err="1" smtClean="0"/>
              <a:t>Membersihkan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pPr eaLnBrk="1" hangingPunct="1"/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kolom,baris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pPr eaLnBrk="1" hangingPunct="1"/>
            <a:r>
              <a:rPr lang="en-US" dirty="0" smtClean="0"/>
              <a:t>MARI KITA APLIKASIKAN PADA DATA YANG TEMAN-TEMAN BUAT   </a:t>
            </a:r>
            <a:r>
              <a:rPr lang="en-US" dirty="0" smtClean="0">
                <a:hlinkClick r:id="rId3" action="ppaction://hlinkfile"/>
              </a:rPr>
              <a:t>latihan.xls</a:t>
            </a:r>
            <a:r>
              <a:rPr lang="en-US" dirty="0" smtClean="0"/>
              <a:t>  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618"/>
            <a:ext cx="9667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Excel Dasar</a:t>
            </a:r>
            <a:endParaRPr lang="id-ID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8251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4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4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d-ID" sz="4000" b="1" dirty="0" smtClean="0"/>
              <a:t>M</a:t>
            </a:r>
            <a:r>
              <a:rPr lang="en-AU" sz="4000" b="1" dirty="0" err="1" smtClean="0"/>
              <a:t>enyisipkan</a:t>
            </a:r>
            <a:r>
              <a:rPr lang="en-AU" sz="4000" b="1" dirty="0" smtClean="0"/>
              <a:t> </a:t>
            </a:r>
            <a:r>
              <a:rPr lang="en-AU" sz="4000" b="1" dirty="0" err="1" smtClean="0"/>
              <a:t>dan</a:t>
            </a:r>
            <a:r>
              <a:rPr lang="en-AU" sz="4000" b="1" dirty="0" smtClean="0"/>
              <a:t> </a:t>
            </a:r>
            <a:r>
              <a:rPr lang="en-AU" sz="4000" b="1" dirty="0" err="1" smtClean="0"/>
              <a:t>menhapus</a:t>
            </a:r>
            <a:r>
              <a:rPr lang="en-AU" sz="4000" b="1" dirty="0" smtClean="0"/>
              <a:t> </a:t>
            </a:r>
            <a:r>
              <a:rPr lang="en-AU" sz="4000" b="1" dirty="0" err="1" smtClean="0"/>
              <a:t>kolom</a:t>
            </a:r>
            <a:r>
              <a:rPr lang="en-AU" sz="4000" b="1" dirty="0" smtClean="0"/>
              <a:t> </a:t>
            </a:r>
            <a:r>
              <a:rPr lang="en-AU" sz="4000" b="1" dirty="0" err="1" smtClean="0"/>
              <a:t>atau</a:t>
            </a:r>
            <a:r>
              <a:rPr lang="en-AU" sz="4000" b="1" dirty="0" smtClean="0"/>
              <a:t> </a:t>
            </a:r>
            <a:r>
              <a:rPr lang="en-AU" sz="4000" b="1" dirty="0" err="1" smtClean="0"/>
              <a:t>baris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id-ID" sz="2800" dirty="0" smtClean="0"/>
              <a:t>Dengan </a:t>
            </a:r>
            <a:r>
              <a:rPr lang="id-ID" sz="2800" dirty="0"/>
              <a:t>memilih keseluruhan </a:t>
            </a:r>
            <a:r>
              <a:rPr lang="id-ID" sz="2800" dirty="0" smtClean="0"/>
              <a:t>kolom/baris: </a:t>
            </a:r>
            <a:r>
              <a:rPr lang="id-ID" sz="2800" dirty="0"/>
              <a:t>Pilih kolom di sebelah kanan di mana Anda ingin kolom baru ditempatkan. </a:t>
            </a:r>
          </a:p>
          <a:p>
            <a:pPr>
              <a:buFont typeface="Arial" charset="0"/>
              <a:buChar char="•"/>
              <a:defRPr/>
            </a:pPr>
            <a:r>
              <a:rPr lang="id-ID" sz="2800" dirty="0"/>
              <a:t>Klik kanan dan pilih 'Insert' (Sisipkan) dari menu</a:t>
            </a:r>
            <a:r>
              <a:rPr lang="id-ID" dirty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905000" y="3248557"/>
            <a:ext cx="5029200" cy="3022069"/>
            <a:chOff x="1258888" y="3068638"/>
            <a:chExt cx="5616575" cy="3375025"/>
          </a:xfrm>
        </p:grpSpPr>
        <p:pic>
          <p:nvPicPr>
            <p:cNvPr id="348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3068638"/>
              <a:ext cx="4826000" cy="337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3924300" y="4581525"/>
              <a:ext cx="2951163" cy="174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067175" y="4581525"/>
              <a:ext cx="2808288" cy="5032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id-ID" dirty="0" smtClean="0"/>
              <a:t>Perhatikan bahwa tombol pilihan muncul di sebelah kolom yang disisipkan; hal ini memungkinkan format dari salah satu kolom yang berdekatan diterapkan ke kolom baru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405606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000375" y="4302125"/>
            <a:ext cx="3379788" cy="1071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00375" y="4302125"/>
            <a:ext cx="3379788" cy="1223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83338" y="3978275"/>
            <a:ext cx="2436812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solidFill>
                  <a:srgbClr val="FF0000"/>
                </a:solidFill>
                <a:latin typeface="Arial" charset="0"/>
                <a:cs typeface="Arial" charset="0"/>
              </a:rPr>
              <a:t>Pilih sesuai kebutuhan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id-ID" sz="4000" b="1" dirty="0" smtClean="0"/>
              <a:t>M</a:t>
            </a:r>
            <a:r>
              <a:rPr lang="en-AU" sz="4000" b="1" dirty="0" err="1" smtClean="0"/>
              <a:t>emindahkan</a:t>
            </a:r>
            <a:r>
              <a:rPr lang="en-AU" sz="4000" b="1" dirty="0" smtClean="0"/>
              <a:t> </a:t>
            </a:r>
            <a:r>
              <a:rPr lang="en-AU" sz="4000" b="1" dirty="0" err="1" smtClean="0"/>
              <a:t>isian</a:t>
            </a:r>
            <a:r>
              <a:rPr lang="id-ID" sz="4000" b="1" dirty="0" smtClean="0"/>
              <a:t> </a:t>
            </a:r>
            <a:endParaRPr lang="id-ID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id-ID" b="1" dirty="0"/>
              <a:t>Tekan &amp; Geser (</a:t>
            </a:r>
            <a:r>
              <a:rPr lang="id-ID" b="1" i="1" dirty="0"/>
              <a:t>Drag</a:t>
            </a:r>
            <a:r>
              <a:rPr lang="id-ID" b="1" dirty="0"/>
              <a:t>) </a:t>
            </a:r>
          </a:p>
          <a:p>
            <a:pPr>
              <a:buFont typeface="Arial" charset="0"/>
              <a:buChar char="•"/>
              <a:defRPr/>
            </a:pPr>
            <a:r>
              <a:rPr lang="id-ID" dirty="0"/>
              <a:t>Pilih sel yang diinginkan. </a:t>
            </a:r>
          </a:p>
          <a:p>
            <a:pPr>
              <a:buFont typeface="Arial" charset="0"/>
              <a:buChar char="•"/>
              <a:defRPr/>
            </a:pPr>
            <a:r>
              <a:rPr lang="id-ID" dirty="0"/>
              <a:t>Pindahkan kursor ke tepi sel pilihan sampai bentuknya berubah menjadi tanda </a:t>
            </a:r>
            <a:r>
              <a:rPr lang="id-ID" dirty="0" smtClean="0"/>
              <a:t>‘+‘ (warna putih) </a:t>
            </a:r>
            <a:r>
              <a:rPr lang="id-ID" dirty="0"/>
              <a:t>dengan empat kepala panah. </a:t>
            </a:r>
          </a:p>
          <a:p>
            <a:pPr>
              <a:buFont typeface="Arial" charset="0"/>
              <a:buChar char="•"/>
              <a:defRPr/>
            </a:pPr>
            <a:r>
              <a:rPr lang="id-ID" dirty="0" smtClean="0"/>
              <a:t>Tekan </a:t>
            </a:r>
            <a:r>
              <a:rPr lang="id-ID" dirty="0"/>
              <a:t>tombol kiri pada mouse Anda, dan dengan tetap menekan, geser pilihan sel tersebut ke lokasi yang Anda inginkan.</a:t>
            </a:r>
          </a:p>
          <a:p>
            <a:pPr>
              <a:buFont typeface="Arial" charset="0"/>
              <a:buChar char="•"/>
              <a:defRPr/>
            </a:pPr>
            <a:r>
              <a:rPr lang="id-ID" dirty="0"/>
              <a:t>Lepas tombol mouse.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emindahkan - dengan dr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52588"/>
            <a:ext cx="4033838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Memindahkan - dengan drag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52588"/>
            <a:ext cx="3954462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284663" y="3333750"/>
            <a:ext cx="431800" cy="3111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53975" y="304375"/>
            <a:ext cx="8893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Drag </a:t>
            </a:r>
            <a:r>
              <a:rPr lang="en-US" sz="3200" b="1" dirty="0" err="1" smtClean="0"/>
              <a:t>ke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arah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Diinginkan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Tujuan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43450"/>
            <a:ext cx="11969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81233" y="1693682"/>
            <a:ext cx="8458200" cy="426720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mengaplikasikan</a:t>
            </a:r>
            <a:r>
              <a:rPr lang="en-US" sz="2000" dirty="0" smtClean="0"/>
              <a:t> </a:t>
            </a: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merancang</a:t>
            </a:r>
            <a:r>
              <a:rPr lang="en-US" sz="2000" dirty="0" smtClean="0"/>
              <a:t> </a:t>
            </a:r>
            <a:r>
              <a:rPr lang="en-US" sz="2000" dirty="0" err="1" smtClean="0"/>
              <a:t>lembar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entri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sederhana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Menguasai</a:t>
            </a:r>
            <a:r>
              <a:rPr lang="en-US" sz="2000" dirty="0" smtClean="0"/>
              <a:t> </a:t>
            </a:r>
            <a:r>
              <a:rPr lang="en-US" sz="2000" dirty="0" err="1" smtClean="0"/>
              <a:t>keterampilan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entri</a:t>
            </a:r>
            <a:r>
              <a:rPr lang="en-US" sz="2000" dirty="0" smtClean="0"/>
              <a:t> data excel </a:t>
            </a:r>
            <a:r>
              <a:rPr lang="en-US" sz="2000" dirty="0" err="1" smtClean="0"/>
              <a:t>sederhana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:</a:t>
            </a:r>
          </a:p>
          <a:p>
            <a:pPr lvl="1" eaLnBrk="1" hangingPunct="1"/>
            <a:r>
              <a:rPr lang="en-US" sz="2000" dirty="0" err="1" smtClean="0"/>
              <a:t>Membuat</a:t>
            </a:r>
            <a:r>
              <a:rPr lang="en-US" sz="2000" dirty="0" smtClean="0"/>
              <a:t> &amp;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(workbook) excel 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;</a:t>
            </a:r>
          </a:p>
          <a:p>
            <a:pPr lvl="1" eaLnBrk="1" hangingPunct="1"/>
            <a:r>
              <a:rPr lang="en-US" sz="2000" dirty="0" err="1" smtClean="0"/>
              <a:t>Memasukkan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mengetik</a:t>
            </a:r>
            <a:r>
              <a:rPr lang="en-US" sz="2000" dirty="0" smtClean="0"/>
              <a:t>;</a:t>
            </a:r>
          </a:p>
          <a:p>
            <a:pPr lvl="1" eaLnBrk="1" hangingPunct="1"/>
            <a:r>
              <a:rPr lang="en-US" sz="2000" dirty="0" err="1" smtClean="0"/>
              <a:t>Menyalin</a:t>
            </a:r>
            <a:r>
              <a:rPr lang="en-US" sz="2000" dirty="0" smtClean="0"/>
              <a:t> (</a:t>
            </a:r>
            <a:r>
              <a:rPr lang="en-US" sz="2000" dirty="0" err="1" smtClean="0"/>
              <a:t>copy&amp;paste</a:t>
            </a:r>
            <a:r>
              <a:rPr lang="en-US" sz="2000" dirty="0" smtClean="0"/>
              <a:t>) data;</a:t>
            </a:r>
          </a:p>
          <a:p>
            <a:pPr lvl="1" eaLnBrk="1" hangingPunct="1"/>
            <a:r>
              <a:rPr lang="en-US" sz="2000" dirty="0" err="1" smtClean="0"/>
              <a:t>Menyisipkan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; </a:t>
            </a:r>
            <a:r>
              <a:rPr lang="en-US" sz="2000" dirty="0" err="1" smtClean="0"/>
              <a:t>memindahkan</a:t>
            </a:r>
            <a:r>
              <a:rPr lang="en-US" sz="2000" dirty="0" smtClean="0"/>
              <a:t> data;</a:t>
            </a:r>
          </a:p>
          <a:p>
            <a:pPr lvl="1" eaLnBrk="1" hangingPunct="1"/>
            <a:r>
              <a:rPr lang="en-US" sz="2000" dirty="0" err="1" smtClean="0"/>
              <a:t>Mengosongkan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menghapus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;</a:t>
            </a:r>
          </a:p>
          <a:p>
            <a:pPr lvl="1" eaLnBrk="1" hangingPunct="1"/>
            <a:r>
              <a:rPr lang="en-US" sz="2000" dirty="0" err="1" smtClean="0"/>
              <a:t>Mengatur</a:t>
            </a:r>
            <a:r>
              <a:rPr lang="en-US" sz="2000" dirty="0" smtClean="0"/>
              <a:t> </a:t>
            </a:r>
            <a:r>
              <a:rPr lang="en-US" sz="2000" dirty="0" err="1" smtClean="0"/>
              <a:t>katagori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format data </a:t>
            </a:r>
            <a:r>
              <a:rPr lang="en-US" sz="2000" dirty="0" err="1" smtClean="0"/>
              <a:t>sel</a:t>
            </a:r>
            <a:r>
              <a:rPr lang="en-US" sz="2000" dirty="0" smtClean="0"/>
              <a:t>; (</a:t>
            </a:r>
            <a:r>
              <a:rPr lang="en-US" sz="2000" dirty="0" err="1" smtClean="0"/>
              <a:t>teks,angka,tanggal</a:t>
            </a:r>
            <a:r>
              <a:rPr lang="en-US" sz="2000" dirty="0" smtClean="0"/>
              <a:t>);</a:t>
            </a:r>
          </a:p>
          <a:p>
            <a:pPr lvl="1" eaLnBrk="1" hangingPunct="1"/>
            <a:r>
              <a:rPr lang="en-US" sz="2000" dirty="0" err="1" smtClean="0"/>
              <a:t>Mengatur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(font, </a:t>
            </a:r>
            <a:r>
              <a:rPr lang="en-US" sz="2000" dirty="0" err="1" smtClean="0"/>
              <a:t>sorotan</a:t>
            </a:r>
            <a:r>
              <a:rPr lang="en-US" sz="2000" dirty="0" smtClean="0"/>
              <a:t> (</a:t>
            </a:r>
            <a:r>
              <a:rPr lang="en-US" sz="2000" i="1" dirty="0" smtClean="0"/>
              <a:t>highlight), </a:t>
            </a:r>
            <a:r>
              <a:rPr lang="en-US" sz="2000" dirty="0" err="1" smtClean="0"/>
              <a:t>corak</a:t>
            </a:r>
            <a:r>
              <a:rPr lang="en-US" sz="2000" dirty="0" smtClean="0"/>
              <a:t>, </a:t>
            </a:r>
            <a:r>
              <a:rPr lang="en-US" sz="2000" dirty="0" err="1" smtClean="0"/>
              <a:t>kerangka</a:t>
            </a:r>
            <a:r>
              <a:rPr lang="en-US" sz="2000" dirty="0" smtClean="0"/>
              <a:t>);</a:t>
            </a:r>
          </a:p>
          <a:p>
            <a:pPr lvl="1" eaLnBrk="1" hangingPunct="1"/>
            <a:r>
              <a:rPr lang="en-US" sz="2000" dirty="0" err="1" smtClean="0"/>
              <a:t>Menyisipkan</a:t>
            </a:r>
            <a:r>
              <a:rPr lang="en-US" sz="2000" dirty="0" smtClean="0"/>
              <a:t> </a:t>
            </a:r>
            <a:r>
              <a:rPr lang="en-US" sz="2000" dirty="0" err="1" smtClean="0"/>
              <a:t>komentar</a:t>
            </a:r>
            <a:r>
              <a:rPr lang="en-US" sz="2000" dirty="0" smtClean="0"/>
              <a:t>;</a:t>
            </a:r>
          </a:p>
          <a:p>
            <a:pPr lvl="1" eaLnBrk="1" hangingPunct="1"/>
            <a:r>
              <a:rPr lang="en-US" sz="2000" dirty="0" err="1" smtClean="0"/>
              <a:t>Menyisipkan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Setelah menyelesaikan latihan ini, Anda akan mampu: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Documents\Spreadsheets\Participants\SCA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Documents\Spreadsheets\Participants\SCAN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Documents\Spreadsheets\Participants\SCA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ocuments\Spreadsheets\Participants\SCAN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01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????????? </a:t>
            </a:r>
            <a:r>
              <a:rPr lang="en-US" b="1" dirty="0" err="1" smtClean="0"/>
              <a:t>Pertanyaan</a:t>
            </a:r>
            <a:r>
              <a:rPr lang="en-US" b="1" dirty="0" smtClean="0"/>
              <a:t> ????????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86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err="1" smtClean="0"/>
              <a:t>Mengapa</a:t>
            </a:r>
            <a:r>
              <a:rPr lang="en-US" dirty="0" smtClean="0"/>
              <a:t> data </a:t>
            </a:r>
            <a:r>
              <a:rPr lang="en-US" dirty="0" err="1" smtClean="0"/>
              <a:t>dicatat</a:t>
            </a:r>
            <a:r>
              <a:rPr lang="en-US" dirty="0" smtClean="0"/>
              <a:t>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menggunakannya</a:t>
            </a:r>
            <a:r>
              <a:rPr lang="en-US" dirty="0" smtClean="0"/>
              <a:t>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 smtClean="0"/>
              <a:t>Dimana</a:t>
            </a:r>
            <a:r>
              <a:rPr lang="en-US" dirty="0" smtClean="0"/>
              <a:t> data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?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semua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keluaran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berdasar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lembar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kerja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dibuat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ATAU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>
                <a:sym typeface="Wingdings" pitchFamily="2" charset="2"/>
              </a:rPr>
              <a:t>Terpusat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semua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keluaran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tersebut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digunakan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orang</a:t>
            </a:r>
            <a:r>
              <a:rPr lang="en-US" dirty="0" smtClean="0">
                <a:sym typeface="Wingdings" pitchFamily="2" charset="2"/>
              </a:rPr>
              <a:t> lain/</a:t>
            </a:r>
            <a:r>
              <a:rPr lang="en-US" dirty="0" err="1" smtClean="0">
                <a:sym typeface="Wingdings" pitchFamily="2" charset="2"/>
              </a:rPr>
              <a:t>dikirimkan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berjenjang</a:t>
            </a: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err="1" smtClean="0"/>
              <a:t>Bagaimana</a:t>
            </a:r>
            <a:r>
              <a:rPr lang="en-US" dirty="0" smtClean="0"/>
              <a:t> data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?????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/>
              <a:t>Pembayaran</a:t>
            </a:r>
            <a:r>
              <a:rPr lang="en-US" dirty="0" smtClean="0"/>
              <a:t>/</a:t>
            </a:r>
            <a:r>
              <a:rPr lang="en-US" dirty="0" err="1" smtClean="0"/>
              <a:t>faktur</a:t>
            </a:r>
            <a:endParaRPr lang="en-US" dirty="0" smtClean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endParaRPr lang="en-US" dirty="0" smtClean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/>
              <a:t>Lainnya</a:t>
            </a:r>
            <a:r>
              <a:rPr lang="en-US" dirty="0" smtClean="0"/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F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784</Words>
  <Application>Microsoft Office PowerPoint</Application>
  <PresentationFormat>On-screen Show (4:3)</PresentationFormat>
  <Paragraphs>105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DAFF</vt:lpstr>
      <vt:lpstr>2. KETERAMPILAN EXCEL DASAR</vt:lpstr>
      <vt:lpstr>Excel Dasar</vt:lpstr>
      <vt:lpstr>Tujuan</vt:lpstr>
      <vt:lpstr>Setelah menyelesaikan latihan ini, Anda akan mampu:</vt:lpstr>
      <vt:lpstr>PowerPoint Presentation</vt:lpstr>
      <vt:lpstr>PowerPoint Presentation</vt:lpstr>
      <vt:lpstr>PowerPoint Presentation</vt:lpstr>
      <vt:lpstr>PowerPoint Presentation</vt:lpstr>
      <vt:lpstr>????????? Pertanyaan ????????</vt:lpstr>
      <vt:lpstr>Petunjuk</vt:lpstr>
      <vt:lpstr>Langkah 1</vt:lpstr>
      <vt:lpstr>3. Masukkan data yang diperlukan dalam form diatas (tanggal,peternak dll);</vt:lpstr>
      <vt:lpstr>Memasukkan Data Dengan Cara Mengetik</vt:lpstr>
      <vt:lpstr>4. Meng-copy data</vt:lpstr>
      <vt:lpstr>Copy dan Paste pada sel bersebelahan atau kebawahnya dengan panjang yang ditentukan atau tidak</vt:lpstr>
      <vt:lpstr>Copi dan paste sel dengan angka</vt:lpstr>
      <vt:lpstr>Copi dan paste sel dengan angka dan teks</vt:lpstr>
      <vt:lpstr>Copi dan paste ke sel yang bersebelahan (panjang telah ditentukan)</vt:lpstr>
      <vt:lpstr>Cara lainnya dalam membuat data yang baik</vt:lpstr>
      <vt:lpstr>Menyisipkan dan menhapus kolom atau baris</vt:lpstr>
      <vt:lpstr>PowerPoint Presentation</vt:lpstr>
      <vt:lpstr>Memindahkan isian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Catriona Mackenzie</cp:lastModifiedBy>
  <cp:revision>65</cp:revision>
  <dcterms:created xsi:type="dcterms:W3CDTF">2013-03-15T18:03:41Z</dcterms:created>
  <dcterms:modified xsi:type="dcterms:W3CDTF">2013-06-04T05:31:52Z</dcterms:modified>
</cp:coreProperties>
</file>