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94" r:id="rId2"/>
    <p:sldId id="307" r:id="rId3"/>
    <p:sldId id="308" r:id="rId4"/>
    <p:sldId id="309" r:id="rId5"/>
    <p:sldId id="311" r:id="rId6"/>
    <p:sldId id="312" r:id="rId7"/>
    <p:sldId id="314" r:id="rId8"/>
    <p:sldId id="313" r:id="rId9"/>
    <p:sldId id="315" r:id="rId10"/>
    <p:sldId id="316" r:id="rId11"/>
    <p:sldId id="317" r:id="rId12"/>
    <p:sldId id="30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>
        <p:scale>
          <a:sx n="80" d="100"/>
          <a:sy n="80" d="100"/>
        </p:scale>
        <p:origin x="-132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CF768-9A7F-4109-9333-9AB15215AA58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A093F-DA91-4CA5-8240-2A2DA8CC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83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/>
            </a:r>
            <a:br>
              <a:rPr lang="en-AU" b="1" dirty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272" y="4405701"/>
            <a:ext cx="6858000" cy="1314450"/>
          </a:xfrm>
        </p:spPr>
        <p:txBody>
          <a:bodyPr>
            <a:normAutofit/>
          </a:bodyPr>
          <a:lstStyle/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</a:t>
            </a:r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EMENTERIAN PERTANIAN</a:t>
            </a:r>
          </a:p>
          <a:p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JENDERAL PETERNAKAN DAN KESEHATAN HEWAN</a:t>
            </a:r>
            <a:endParaRPr lang="en-US" altLang="en-US" sz="1200" b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KESEHATAN HEWAN</a:t>
            </a:r>
          </a:p>
        </p:txBody>
      </p:sp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080" y="179793"/>
            <a:ext cx="3456384" cy="19506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41376" y="2935676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6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Rencana</a:t>
            </a:r>
            <a:r>
              <a:rPr lang="en-US" altLang="en-US" sz="36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</a:t>
            </a:r>
            <a:r>
              <a:rPr lang="id-ID" altLang="en-US" sz="36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Perluasan</a:t>
            </a:r>
            <a:r>
              <a:rPr lang="en-US" altLang="en-US" sz="36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36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iSIKHNAS</a:t>
            </a:r>
            <a:endParaRPr lang="en-US" altLang="en-US" sz="3600" b="1" dirty="0" smtClean="0">
              <a:latin typeface="Tahoma" panose="020B0604030504040204" pitchFamily="34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  <a:p>
            <a:pPr algn="ctr"/>
            <a:r>
              <a:rPr lang="en-US" altLang="en-US" sz="28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Sesi</a:t>
            </a:r>
            <a:r>
              <a:rPr lang="id-ID" altLang="en-US" sz="2800" b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19</a:t>
            </a:r>
            <a:r>
              <a:rPr lang="en-US" altLang="en-US" sz="2800" b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</a:t>
            </a:r>
            <a:endParaRPr lang="en-US" altLang="en-US" sz="2800" b="1" dirty="0">
              <a:latin typeface="Tahoma" panose="020B0604030504040204" pitchFamily="34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98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6.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modul-modul </a:t>
            </a:r>
            <a:r>
              <a:rPr lang="en-US" dirty="0" err="1" smtClean="0"/>
              <a:t>lanjutan</a:t>
            </a:r>
            <a:r>
              <a:rPr lang="id-ID" dirty="0" smtClean="0"/>
              <a:t> </a:t>
            </a:r>
            <a:r>
              <a:rPr lang="id-ID" dirty="0"/>
              <a:t>akan diberikan secara mandiri oleh para koordinator kabupaten, dengan dukungan dari koordinator tingkat provinsi bilamana dibutuhkan. 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Rencana</a:t>
            </a:r>
            <a:r>
              <a:rPr lang="en-US" b="1" dirty="0" smtClean="0"/>
              <a:t> </a:t>
            </a:r>
            <a:r>
              <a:rPr lang="en-US" b="1" dirty="0" err="1" smtClean="0"/>
              <a:t>Pelaksanaan</a:t>
            </a:r>
            <a:endParaRPr lang="en-US" b="1" dirty="0" smtClean="0"/>
          </a:p>
          <a:p>
            <a:r>
              <a:rPr lang="en-US" dirty="0" err="1" smtClean="0"/>
              <a:t>Pelatihan</a:t>
            </a:r>
            <a:r>
              <a:rPr lang="en-US" dirty="0" smtClean="0"/>
              <a:t> 1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etiap</a:t>
            </a:r>
            <a:r>
              <a:rPr lang="en-US" dirty="0" smtClean="0"/>
              <a:t> </a:t>
            </a:r>
            <a:r>
              <a:rPr lang="en-US" dirty="0" err="1" smtClean="0"/>
              <a:t>bulannya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id-ID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682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7. </a:t>
            </a:r>
            <a:r>
              <a:rPr lang="en-US" dirty="0" err="1" smtClean="0"/>
              <a:t>Replikasi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eluruh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2-6 </a:t>
            </a:r>
            <a:r>
              <a:rPr lang="en-US" dirty="0" err="1" smtClean="0"/>
              <a:t>seperti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/>
          </a:p>
          <a:p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Indonesia,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34388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173" y="4406900"/>
            <a:ext cx="7772400" cy="1362075"/>
          </a:xfrm>
        </p:spPr>
        <p:txBody>
          <a:bodyPr/>
          <a:lstStyle/>
          <a:p>
            <a:r>
              <a:rPr lang="id-ID" dirty="0" smtClean="0"/>
              <a:t>Terima kasih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63012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id-ID" dirty="0" smtClean="0"/>
              <a:t>Perluasan 2015</a:t>
            </a:r>
            <a:endParaRPr lang="en-US" sz="2325" dirty="0"/>
          </a:p>
        </p:txBody>
      </p:sp>
      <p:graphicFrame>
        <p:nvGraphicFramePr>
          <p:cNvPr id="8" name="Tampungan Konten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11918393"/>
              </p:ext>
            </p:extLst>
          </p:nvPr>
        </p:nvGraphicFramePr>
        <p:xfrm>
          <a:off x="714348" y="1142984"/>
          <a:ext cx="7766802" cy="4643472"/>
        </p:xfrm>
        <a:graphic>
          <a:graphicData uri="http://schemas.openxmlformats.org/drawingml/2006/table">
            <a:tbl>
              <a:tblPr/>
              <a:tblGrid>
                <a:gridCol w="638075"/>
                <a:gridCol w="4074223"/>
                <a:gridCol w="254542"/>
                <a:gridCol w="254542"/>
                <a:gridCol w="254542"/>
                <a:gridCol w="254542"/>
                <a:gridCol w="254542"/>
                <a:gridCol w="254542"/>
                <a:gridCol w="254542"/>
                <a:gridCol w="254542"/>
                <a:gridCol w="254542"/>
                <a:gridCol w="254542"/>
                <a:gridCol w="254542"/>
                <a:gridCol w="254542"/>
              </a:tblGrid>
              <a:tr h="190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Tahap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Kegiatan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5358" marR="5358" marT="5358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7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5358" marR="5358" marT="535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5358" marR="5358" marT="5358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290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58" marR="5358" marT="53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Lokakarya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Sosialisasi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Kepala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Dinas</a:t>
                      </a:r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45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Pelatihan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koord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iSIKHNAS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id-ID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peserta dari BBVet/BVet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 @ </a:t>
                      </a:r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participants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45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58" marR="5358" marT="53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Bimtek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Koordinator</a:t>
                      </a:r>
                      <a:r>
                        <a:rPr lang="id-ID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Prov, Kabupaten di BBVet/BVet (@ 30 Peserta)</a:t>
                      </a:r>
                      <a:endParaRPr lang="fi-FI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45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358" marR="5358" marT="53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Bimtek Koordinator Kabupaten (4 x @ 30 peserta)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458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Bimtek Petugas Kabupaten (104 </a:t>
                      </a:r>
                      <a:r>
                        <a:rPr lang="id-ID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x @ 30 peserta</a:t>
                      </a:r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745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358" marR="5358" marT="53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Bimtek Lanjutan bagi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koord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iSIKHNAS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id-ID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peserta dari BBVet/BVet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 @ </a:t>
                      </a:r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participants</a:t>
                      </a:r>
                      <a:endParaRPr lang="id-ID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7458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358" marR="5358" marT="53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Bimtek Pengolahan data iSIKHNAS ( 2 x @ 15 peserta)</a:t>
                      </a:r>
                    </a:p>
                  </a:txBody>
                  <a:tcPr marL="5358" marR="5358" marT="535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9420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358" marR="5358" marT="53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Refreser pelatih iSIKHNAS ( 2 x @ 20</a:t>
                      </a:r>
                      <a:r>
                        <a:rPr lang="id-ID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peserta)</a:t>
                      </a:r>
                      <a:endParaRPr lang="id-ID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6635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1.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 smtClean="0"/>
              <a:t>Guna </a:t>
            </a:r>
            <a:r>
              <a:rPr lang="id-ID" dirty="0"/>
              <a:t>mempersiapkan segalanya untuk mendukung </a:t>
            </a:r>
            <a:r>
              <a:rPr lang="id-ID" dirty="0" smtClean="0"/>
              <a:t>perluasan </a:t>
            </a:r>
            <a:r>
              <a:rPr lang="id-ID" dirty="0"/>
              <a:t>iSIKHNAS secara cepat dan </a:t>
            </a:r>
            <a:r>
              <a:rPr lang="id-ID" dirty="0" smtClean="0"/>
              <a:t>terkoordinasi.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Hal </a:t>
            </a:r>
            <a:r>
              <a:rPr lang="id-ID" dirty="0"/>
              <a:t>ini mencakup: </a:t>
            </a:r>
            <a:endParaRPr lang="en-US" dirty="0"/>
          </a:p>
          <a:p>
            <a:pPr lvl="1"/>
            <a:r>
              <a:rPr lang="id-ID" dirty="0"/>
              <a:t>Pengembangan serta penyempurnaan lebih lanjut sistem pengelolaan data </a:t>
            </a:r>
            <a:r>
              <a:rPr lang="id-ID" dirty="0" err="1"/>
              <a:t>iSIKHNAS</a:t>
            </a:r>
            <a:r>
              <a:rPr lang="id-ID" dirty="0"/>
              <a:t>.</a:t>
            </a:r>
            <a:endParaRPr lang="en-US" dirty="0" smtClean="0">
              <a:effectLst/>
            </a:endParaRPr>
          </a:p>
          <a:p>
            <a:pPr lvl="1"/>
            <a:r>
              <a:rPr lang="id-ID" dirty="0"/>
              <a:t>Perencanaan strategis dan keuangan. </a:t>
            </a:r>
            <a:endParaRPr lang="en-US" dirty="0" smtClean="0">
              <a:effectLst/>
            </a:endParaRPr>
          </a:p>
          <a:p>
            <a:pPr lvl="1"/>
            <a:r>
              <a:rPr lang="id-ID" dirty="0"/>
              <a:t>Pengembangan bahan-bahan pelatihan, sosialisasi, dan komunikasi. </a:t>
            </a:r>
            <a:endParaRPr lang="en-US" dirty="0" smtClean="0">
              <a:effectLst/>
            </a:endParaRPr>
          </a:p>
          <a:p>
            <a:pPr lvl="1"/>
            <a:r>
              <a:rPr lang="id-ID" dirty="0"/>
              <a:t>Mobilisasi sumber daya manusia, termasuk pelatihan </a:t>
            </a:r>
            <a:r>
              <a:rPr lang="en-US" dirty="0" err="1" smtClean="0"/>
              <a:t>Pelatih</a:t>
            </a:r>
            <a:r>
              <a:rPr lang="en-US" dirty="0" smtClean="0"/>
              <a:t> </a:t>
            </a:r>
            <a:r>
              <a:rPr lang="id-ID" dirty="0" err="1" smtClean="0"/>
              <a:t>iSIKHNAS</a:t>
            </a:r>
            <a:endParaRPr lang="en-US" dirty="0"/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:  </a:t>
            </a:r>
            <a:r>
              <a:rPr lang="id-ID" dirty="0" smtClean="0"/>
              <a:t>Pebruari - Maret</a:t>
            </a:r>
            <a:r>
              <a:rPr lang="en-US" dirty="0" smtClean="0"/>
              <a:t> 2014</a:t>
            </a:r>
          </a:p>
        </p:txBody>
      </p:sp>
    </p:spTree>
    <p:extLst>
      <p:ext uri="{BB962C8B-B14F-4D97-AF65-F5344CB8AC3E}">
        <p14:creationId xmlns="" xmlns:p14="http://schemas.microsoft.com/office/powerpoint/2010/main" val="342506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</a:t>
            </a:r>
            <a:r>
              <a:rPr lang="en-US" dirty="0"/>
              <a:t> </a:t>
            </a:r>
            <a:r>
              <a:rPr lang="en-US" dirty="0" smtClean="0"/>
              <a:t>2. </a:t>
            </a:r>
            <a:r>
              <a:rPr lang="en-US" dirty="0" err="1" smtClean="0"/>
              <a:t>Pemilihan</a:t>
            </a:r>
            <a:r>
              <a:rPr lang="en-US" dirty="0" smtClean="0"/>
              <a:t> Daerah </a:t>
            </a:r>
            <a:r>
              <a:rPr lang="id-ID" dirty="0" smtClean="0"/>
              <a:t>Perluasan </a:t>
            </a:r>
            <a:r>
              <a:rPr lang="en-US" dirty="0" err="1" smtClean="0"/>
              <a:t>iSIKHNAS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b="1" dirty="0"/>
              <a:t>Tahap </a:t>
            </a:r>
            <a:r>
              <a:rPr lang="en-US" dirty="0" err="1" smtClean="0"/>
              <a:t>ini</a:t>
            </a:r>
            <a:r>
              <a:rPr lang="en-US" b="1" dirty="0" smtClean="0"/>
              <a:t> </a:t>
            </a:r>
            <a:r>
              <a:rPr lang="id-ID" dirty="0" smtClean="0"/>
              <a:t>mencakup</a:t>
            </a:r>
            <a:r>
              <a:rPr lang="id-ID" b="1" dirty="0" smtClean="0"/>
              <a:t> 34 </a:t>
            </a:r>
            <a:r>
              <a:rPr lang="id-ID" b="1" dirty="0"/>
              <a:t>provinsi </a:t>
            </a:r>
            <a:r>
              <a:rPr lang="id-ID" b="1" dirty="0" smtClean="0"/>
              <a:t>dengan 104 kegiatan pelatihan </a:t>
            </a:r>
            <a:r>
              <a:rPr lang="id-ID" dirty="0"/>
              <a:t>serta kegiatan-kegiatan </a:t>
            </a:r>
            <a:r>
              <a:rPr lang="id-ID" b="1" dirty="0"/>
              <a:t>sosialisasi</a:t>
            </a:r>
            <a:r>
              <a:rPr lang="id-ID" dirty="0"/>
              <a:t> guna memperoleh komitmen yang bijak dari para pengambil keputusan di tingkat pusat, </a:t>
            </a:r>
            <a:r>
              <a:rPr lang="id-ID" dirty="0" smtClean="0"/>
              <a:t>provinsi.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Rencana</a:t>
            </a:r>
            <a:r>
              <a:rPr lang="en-US" b="1" dirty="0" smtClean="0"/>
              <a:t> </a:t>
            </a:r>
            <a:r>
              <a:rPr lang="en-US" b="1" dirty="0" err="1" smtClean="0"/>
              <a:t>Pelaksanaan</a:t>
            </a:r>
            <a:r>
              <a:rPr lang="en-US" b="1" dirty="0" smtClean="0"/>
              <a:t> :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Propinsi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:  </a:t>
            </a:r>
            <a:r>
              <a:rPr lang="id-ID" dirty="0" smtClean="0"/>
              <a:t>Maret</a:t>
            </a:r>
            <a:r>
              <a:rPr lang="en-US" dirty="0" smtClean="0"/>
              <a:t>201</a:t>
            </a:r>
            <a:r>
              <a:rPr lang="id-ID" dirty="0" smtClean="0"/>
              <a:t>5</a:t>
            </a:r>
            <a:endParaRPr lang="en-US" dirty="0" smtClean="0"/>
          </a:p>
          <a:p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id-ID" dirty="0" smtClean="0"/>
              <a:t> </a:t>
            </a:r>
            <a:r>
              <a:rPr lang="en-US" dirty="0" smtClean="0"/>
              <a:t>: </a:t>
            </a:r>
            <a:r>
              <a:rPr lang="id-ID" dirty="0" smtClean="0"/>
              <a:t>Maret</a:t>
            </a:r>
            <a:r>
              <a:rPr lang="en-US" dirty="0" smtClean="0"/>
              <a:t> </a:t>
            </a:r>
            <a:r>
              <a:rPr lang="id-ID" dirty="0" smtClean="0"/>
              <a:t>2015.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216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/>
              <a:t> </a:t>
            </a:r>
            <a:r>
              <a:rPr lang="id-ID" dirty="0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id-ID" dirty="0" smtClean="0"/>
              <a:t>Kabupaten yang belum dilatih iSIKHNAS</a:t>
            </a:r>
          </a:p>
          <a:p>
            <a:pPr lvl="0"/>
            <a:r>
              <a:rPr lang="id-ID" dirty="0" smtClean="0"/>
              <a:t>Kabupaten </a:t>
            </a:r>
            <a:r>
              <a:rPr lang="id-ID" dirty="0"/>
              <a:t>yang mempunyai peluang keberhasilan terbaik dalam mengimplementasikan iSIKHNAS  dan mampu memberikan pendampingan ke kabupaten lain dalam implementasi iSIkHNAS lebih lanjut. </a:t>
            </a:r>
            <a:endParaRPr lang="en-US" sz="1800" dirty="0"/>
          </a:p>
          <a:p>
            <a:pPr lvl="0"/>
            <a:r>
              <a:rPr lang="id-ID" dirty="0"/>
              <a:t>Kabupaten terpilih harus memiliki</a:t>
            </a:r>
            <a:endParaRPr lang="en-US" sz="1800" dirty="0"/>
          </a:p>
          <a:p>
            <a:pPr lvl="1"/>
            <a:r>
              <a:rPr lang="id-ID" dirty="0"/>
              <a:t>Kandidat berkualitas untuk posisi koordinator kabupaten </a:t>
            </a:r>
            <a:endParaRPr lang="en-US" sz="1500" dirty="0"/>
          </a:p>
          <a:p>
            <a:pPr lvl="1"/>
            <a:r>
              <a:rPr lang="id-ID" dirty="0"/>
              <a:t>Dukungan yang kuat dari tingkat atas </a:t>
            </a:r>
            <a:r>
              <a:rPr lang="en-AU" dirty="0"/>
              <a:t>(</a:t>
            </a:r>
            <a:r>
              <a:rPr lang="en-AU" dirty="0" err="1"/>
              <a:t>Kepala</a:t>
            </a:r>
            <a:r>
              <a:rPr lang="en-AU" dirty="0"/>
              <a:t> </a:t>
            </a:r>
            <a:r>
              <a:rPr lang="en-AU" dirty="0" err="1"/>
              <a:t>Dinas</a:t>
            </a:r>
            <a:r>
              <a:rPr lang="en-AU" dirty="0"/>
              <a:t>)</a:t>
            </a:r>
            <a:r>
              <a:rPr lang="id-ID" dirty="0"/>
              <a:t> untuk pengimplementasian </a:t>
            </a:r>
            <a:r>
              <a:rPr lang="en-AU" dirty="0"/>
              <a:t> </a:t>
            </a:r>
            <a:r>
              <a:rPr lang="en-AU" dirty="0" err="1"/>
              <a:t>iSIKHNAS</a:t>
            </a:r>
            <a:endParaRPr lang="en-US" sz="1500" dirty="0"/>
          </a:p>
          <a:p>
            <a:pPr lvl="1"/>
            <a:r>
              <a:rPr lang="id-ID" dirty="0"/>
              <a:t>SDM yang mempunyai kemampuan yang baik </a:t>
            </a:r>
            <a:endParaRPr lang="en-US" sz="1500" dirty="0"/>
          </a:p>
          <a:p>
            <a:pPr lvl="1"/>
            <a:r>
              <a:rPr lang="id-ID" dirty="0"/>
              <a:t>Ketertarikan yang tinggi </a:t>
            </a:r>
            <a:endParaRPr lang="en-US" sz="15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1541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3.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dirty="0"/>
              <a:t>Untuk membangun kapasitas koordinator </a:t>
            </a:r>
            <a:r>
              <a:rPr lang="id-ID" dirty="0" err="1"/>
              <a:t>iSIKHNAS</a:t>
            </a:r>
            <a:r>
              <a:rPr lang="id-ID" dirty="0"/>
              <a:t> di tingkat regional, provinsi, dan kabupaten/kota sehingga mereka dapat memberikan pelatihan </a:t>
            </a:r>
            <a:r>
              <a:rPr lang="id-ID" dirty="0" err="1" smtClean="0"/>
              <a:t>iSIKHNAS</a:t>
            </a:r>
            <a:r>
              <a:rPr lang="id-ID" dirty="0" smtClean="0"/>
              <a:t> </a:t>
            </a:r>
            <a:r>
              <a:rPr lang="id-ID" dirty="0"/>
              <a:t>dan menjalankan peran pendukung sebagai Koordinator </a:t>
            </a:r>
            <a:r>
              <a:rPr lang="id-ID" dirty="0" err="1"/>
              <a:t>iSIKHNAS</a:t>
            </a:r>
            <a:r>
              <a:rPr lang="id-ID" dirty="0"/>
              <a:t> secara </a:t>
            </a:r>
            <a:r>
              <a:rPr lang="id-ID" dirty="0" smtClean="0"/>
              <a:t>berkelanjutan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Rencana</a:t>
            </a:r>
            <a:r>
              <a:rPr lang="en-US" b="1" dirty="0" smtClean="0"/>
              <a:t> </a:t>
            </a:r>
            <a:r>
              <a:rPr lang="en-US" b="1" dirty="0" err="1" smtClean="0"/>
              <a:t>Pelaksanaan</a:t>
            </a:r>
            <a:endParaRPr lang="en-US" b="1" dirty="0"/>
          </a:p>
          <a:p>
            <a:r>
              <a:rPr lang="id-ID" dirty="0" smtClean="0"/>
              <a:t>Maret </a:t>
            </a:r>
            <a:r>
              <a:rPr lang="en-US" dirty="0" smtClean="0"/>
              <a:t> </a:t>
            </a:r>
            <a:r>
              <a:rPr lang="id-ID" dirty="0" smtClean="0"/>
              <a:t>- Mei </a:t>
            </a:r>
            <a:r>
              <a:rPr lang="en-US" dirty="0" smtClean="0"/>
              <a:t>201</a:t>
            </a:r>
            <a:r>
              <a:rPr lang="id-ID" dirty="0" smtClean="0"/>
              <a:t>5</a:t>
            </a:r>
            <a:endParaRPr lang="en-US" dirty="0" smtClean="0"/>
          </a:p>
          <a:p>
            <a:r>
              <a:rPr lang="en-US" dirty="0" smtClean="0"/>
              <a:t>Di</a:t>
            </a:r>
            <a:r>
              <a:rPr lang="id-ID" dirty="0" smtClean="0"/>
              <a:t> 8 </a:t>
            </a:r>
            <a:r>
              <a:rPr lang="en-US" dirty="0" smtClean="0"/>
              <a:t>regional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 BBVet/BVet</a:t>
            </a:r>
            <a:endParaRPr lang="id-ID" dirty="0" smtClean="0"/>
          </a:p>
          <a:p>
            <a:r>
              <a:rPr lang="id-ID" dirty="0" smtClean="0"/>
              <a:t>Di 4 Lokasi </a:t>
            </a:r>
            <a:r>
              <a:rPr lang="id-ID" dirty="0" smtClean="0">
                <a:sym typeface="Wingdings" pitchFamily="2" charset="2"/>
              </a:rPr>
              <a:t> Pusat</a:t>
            </a:r>
            <a:endParaRPr lang="en-US" dirty="0" smtClean="0"/>
          </a:p>
          <a:p>
            <a:r>
              <a:rPr lang="en-US" dirty="0" err="1" smtClean="0"/>
              <a:t>Fasilitator</a:t>
            </a:r>
            <a:r>
              <a:rPr lang="en-US" dirty="0" smtClean="0"/>
              <a:t>: </a:t>
            </a:r>
            <a:r>
              <a:rPr lang="en-US" dirty="0" err="1" smtClean="0"/>
              <a:t>Pelatih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id-ID" dirty="0" smtClean="0"/>
              <a:t>/Koordinator Regional/ Koordinator Provinsi</a:t>
            </a:r>
            <a:r>
              <a:rPr lang="en-US" dirty="0" smtClean="0"/>
              <a:t> </a:t>
            </a:r>
            <a:r>
              <a:rPr lang="id-ID" dirty="0" smtClean="0"/>
              <a:t>/</a:t>
            </a:r>
            <a:r>
              <a:rPr lang="en-US" dirty="0" smtClean="0"/>
              <a:t> Champions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309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4.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id-ID" dirty="0" smtClean="0"/>
              <a:t>(Dinas Vet dan Para Vet)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/>
              <a:t>Untuk melatih staf teknis di tingkat kabupaten/kota </a:t>
            </a:r>
            <a:r>
              <a:rPr lang="id-ID" dirty="0" smtClean="0"/>
              <a:t>(Dinas Vet dan Para Vet) </a:t>
            </a:r>
            <a:r>
              <a:rPr lang="id-ID" dirty="0"/>
              <a:t>dalam penggunaan iSIKHNAS untuk pelaporan penyakit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iawali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2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Me</a:t>
            </a:r>
            <a:r>
              <a:rPr lang="id-ID" dirty="0" smtClean="0"/>
              <a:t>i - September</a:t>
            </a:r>
            <a:r>
              <a:rPr lang="en-US" dirty="0" smtClean="0"/>
              <a:t> 201</a:t>
            </a:r>
            <a:r>
              <a:rPr lang="id-ID" dirty="0" smtClean="0"/>
              <a:t>5</a:t>
            </a:r>
            <a:endParaRPr lang="en-US" dirty="0" smtClean="0"/>
          </a:p>
          <a:p>
            <a:r>
              <a:rPr lang="en-US" dirty="0" smtClean="0"/>
              <a:t>Di </a:t>
            </a:r>
            <a:r>
              <a:rPr lang="id-ID" dirty="0" smtClean="0"/>
              <a:t>104</a:t>
            </a:r>
            <a:r>
              <a:rPr lang="en-US" dirty="0" smtClean="0"/>
              <a:t> </a:t>
            </a:r>
            <a:r>
              <a:rPr lang="id-ID" dirty="0" smtClean="0"/>
              <a:t>kegiatan pelatihan @ 30 peserta</a:t>
            </a:r>
            <a:endParaRPr lang="en-US" dirty="0" smtClean="0"/>
          </a:p>
          <a:p>
            <a:r>
              <a:rPr lang="en-US" dirty="0" err="1" smtClean="0"/>
              <a:t>Fasilitator</a:t>
            </a:r>
            <a:r>
              <a:rPr lang="en-US" dirty="0" smtClean="0"/>
              <a:t>: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Propinsi</a:t>
            </a:r>
            <a:r>
              <a:rPr lang="id-ID" dirty="0" smtClean="0"/>
              <a:t> / Regional/Pusat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35360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n-US" sz="3600" dirty="0" err="1"/>
              <a:t>Rencana</a:t>
            </a:r>
            <a:r>
              <a:rPr lang="en-US" sz="3600" dirty="0"/>
              <a:t> </a:t>
            </a:r>
            <a:r>
              <a:rPr lang="en-US" sz="3600" dirty="0" err="1" smtClean="0"/>
              <a:t>Replikasi</a:t>
            </a:r>
            <a:r>
              <a:rPr lang="en-US" dirty="0"/>
              <a:t/>
            </a:r>
            <a:br>
              <a:rPr lang="en-US" dirty="0"/>
            </a:br>
            <a:r>
              <a:rPr lang="en-US" sz="2325" dirty="0" smtClean="0"/>
              <a:t>P</a:t>
            </a:r>
            <a:r>
              <a:rPr lang="id-ID" sz="2325" dirty="0" smtClean="0"/>
              <a:t>elatihan Petugas Lapangan</a:t>
            </a:r>
            <a:endParaRPr lang="en-US" dirty="0"/>
          </a:p>
        </p:txBody>
      </p:sp>
      <p:graphicFrame>
        <p:nvGraphicFramePr>
          <p:cNvPr id="4" name="Tampungan Konten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1917816"/>
              </p:ext>
            </p:extLst>
          </p:nvPr>
        </p:nvGraphicFramePr>
        <p:xfrm>
          <a:off x="1357289" y="1500174"/>
          <a:ext cx="6715173" cy="4784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8826"/>
                <a:gridCol w="1357322"/>
                <a:gridCol w="1357322"/>
                <a:gridCol w="2071703"/>
              </a:tblGrid>
              <a:tr h="5211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 err="1">
                          <a:effectLst/>
                        </a:rPr>
                        <a:t>Provin</a:t>
                      </a:r>
                      <a:r>
                        <a:rPr lang="id-ID" sz="2000" dirty="0">
                          <a:effectLst/>
                        </a:rPr>
                        <a:t>si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 Total Kabupaten/Kota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Kabupaten/Kota pengguna iSIKHNAS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 err="1" smtClean="0">
                          <a:effectLst/>
                        </a:rPr>
                        <a:t>Kabupaten</a:t>
                      </a:r>
                      <a:r>
                        <a:rPr lang="id-ID" sz="1400" dirty="0" smtClean="0">
                          <a:effectLst/>
                        </a:rPr>
                        <a:t>/Kota</a:t>
                      </a:r>
                      <a:r>
                        <a:rPr lang="id-ID" sz="1400" baseline="0" dirty="0" smtClean="0">
                          <a:effectLst/>
                        </a:rPr>
                        <a:t> yang akan dilatih iSIKHNAS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</a:tr>
              <a:tr h="308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Aceh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</a:tr>
              <a:tr h="308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Jambi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</a:tr>
              <a:tr h="308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Lampung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</a:tr>
              <a:tr h="308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Jawa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Timur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</a:tr>
              <a:tr h="308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Jawa</a:t>
                      </a:r>
                      <a:r>
                        <a:rPr lang="en-AU" sz="1600" dirty="0">
                          <a:effectLst/>
                        </a:rPr>
                        <a:t> Tengah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</a:tr>
              <a:tr h="308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Jawa</a:t>
                      </a:r>
                      <a:r>
                        <a:rPr lang="en-AU" sz="1600" dirty="0">
                          <a:effectLst/>
                        </a:rPr>
                        <a:t> Barat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</a:tr>
              <a:tr h="308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Kalimantan </a:t>
                      </a:r>
                      <a:r>
                        <a:rPr lang="en-AU" sz="1600" dirty="0" err="1">
                          <a:effectLst/>
                        </a:rPr>
                        <a:t>Timur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</a:tr>
              <a:tr h="308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Kalimantan Barat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</a:tr>
              <a:tr h="308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Kalimantan Tengah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</a:tr>
              <a:tr h="340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Sulawesi Selatan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</a:tr>
              <a:tr h="308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Sulawesi Barat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</a:tr>
              <a:tr h="308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Nusa </a:t>
                      </a:r>
                      <a:r>
                        <a:rPr lang="en-AU" sz="1600" dirty="0" smtClean="0">
                          <a:effectLst/>
                        </a:rPr>
                        <a:t>Tenggara </a:t>
                      </a:r>
                      <a:r>
                        <a:rPr lang="en-AU" sz="1600" dirty="0">
                          <a:effectLst/>
                        </a:rPr>
                        <a:t>Barat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</a:tr>
              <a:tr h="308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Nusa </a:t>
                      </a:r>
                      <a:r>
                        <a:rPr lang="en-AU" sz="1600" dirty="0" smtClean="0">
                          <a:effectLst/>
                        </a:rPr>
                        <a:t>Tenggara </a:t>
                      </a:r>
                      <a:r>
                        <a:rPr lang="en-AU" sz="1600" dirty="0" err="1">
                          <a:effectLst/>
                        </a:rPr>
                        <a:t>Timur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4841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5.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Penyegaran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mandiri</a:t>
            </a:r>
            <a:endParaRPr lang="en-US" b="1" dirty="0" smtClean="0"/>
          </a:p>
          <a:p>
            <a:r>
              <a:rPr lang="en-US" dirty="0" err="1" smtClean="0"/>
              <a:t>Modul-modul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r>
              <a:rPr lang="en-US" dirty="0" smtClean="0"/>
              <a:t> di wiki.isikhnas.com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kegiatan</a:t>
            </a:r>
            <a:r>
              <a:rPr lang="en-US" b="1" dirty="0" smtClean="0"/>
              <a:t> </a:t>
            </a:r>
            <a:r>
              <a:rPr lang="en-US" b="1" dirty="0" err="1" smtClean="0"/>
              <a:t>pelatihan</a:t>
            </a:r>
            <a:r>
              <a:rPr lang="en-US" b="1" dirty="0" smtClean="0"/>
              <a:t> </a:t>
            </a:r>
            <a:r>
              <a:rPr lang="en-US" b="1" dirty="0" err="1"/>
              <a:t>l</a:t>
            </a:r>
            <a:r>
              <a:rPr lang="en-US" b="1" dirty="0" err="1" smtClean="0"/>
              <a:t>anjutan</a:t>
            </a:r>
            <a:r>
              <a:rPr lang="en-US" b="1" dirty="0" smtClean="0"/>
              <a:t>/</a:t>
            </a:r>
            <a:r>
              <a:rPr lang="en-US" b="1" dirty="0" err="1" smtClean="0"/>
              <a:t>Penyegaran</a:t>
            </a:r>
            <a:endParaRPr lang="en-US" b="1" dirty="0" smtClean="0"/>
          </a:p>
          <a:p>
            <a:r>
              <a:rPr lang="en-US" dirty="0" err="1"/>
              <a:t>d</a:t>
            </a:r>
            <a:r>
              <a:rPr lang="en-US" dirty="0" err="1" smtClean="0"/>
              <a:t>ifasilitasi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Champions /</a:t>
            </a:r>
            <a:r>
              <a:rPr lang="en-US" dirty="0" err="1" smtClean="0"/>
              <a:t>Pelatih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, </a:t>
            </a:r>
            <a:r>
              <a:rPr lang="en-US" dirty="0" err="1" smtClean="0"/>
              <a:t>berjenjang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regional, </a:t>
            </a:r>
            <a:r>
              <a:rPr lang="en-US" dirty="0" err="1" smtClean="0"/>
              <a:t>propinsi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9958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11500</TotalTime>
  <Words>644</Words>
  <Application>Microsoft Office PowerPoint</Application>
  <PresentationFormat>On-screen Show (4:3)</PresentationFormat>
  <Paragraphs>167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</vt:lpstr>
      <vt:lpstr>Rencana Perluasan 2015</vt:lpstr>
      <vt:lpstr>Tahap 1. Persiapan dan Perencanaan</vt:lpstr>
      <vt:lpstr>Tahap 2. Pemilihan Daerah Perluasan iSIKHNAS</vt:lpstr>
      <vt:lpstr>Kriteria Pemilihan Kabupaten Perluasan iSIKHNAS</vt:lpstr>
      <vt:lpstr>Tahap 3. Pelatihan Koordinator iSIKHNAS</vt:lpstr>
      <vt:lpstr>Tahap 4. Pelatihan iSIKHNAS untuk Petugas (Dinas Vet dan Para Vet)</vt:lpstr>
      <vt:lpstr>Rencana Replikasi Pelatihan Petugas Lapangan</vt:lpstr>
      <vt:lpstr>Tahap 5. Pelatihan Lanjutan dan Pelatihan Penyegaran bagi Koordinator iSIKHNAS</vt:lpstr>
      <vt:lpstr>Tahap 6. Pelatihan Modul Lanjutan untuk Petugas Dinas</vt:lpstr>
      <vt:lpstr>Tahap 7. Replikasi ke seluruh Indonesia</vt:lpstr>
      <vt:lpstr>Terima kasih…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sigit nurtanto</cp:lastModifiedBy>
  <cp:revision>97</cp:revision>
  <dcterms:created xsi:type="dcterms:W3CDTF">2013-03-15T18:03:41Z</dcterms:created>
  <dcterms:modified xsi:type="dcterms:W3CDTF">2015-02-19T10:54:27Z</dcterms:modified>
</cp:coreProperties>
</file>