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7"/>
  </p:notesMasterIdLst>
  <p:sldIdLst>
    <p:sldId id="258" r:id="rId2"/>
    <p:sldId id="296" r:id="rId3"/>
    <p:sldId id="259" r:id="rId4"/>
    <p:sldId id="275" r:id="rId5"/>
    <p:sldId id="276" r:id="rId6"/>
    <p:sldId id="277" r:id="rId7"/>
    <p:sldId id="260" r:id="rId8"/>
    <p:sldId id="278" r:id="rId9"/>
    <p:sldId id="279" r:id="rId10"/>
    <p:sldId id="280" r:id="rId11"/>
    <p:sldId id="262" r:id="rId12"/>
    <p:sldId id="282" r:id="rId13"/>
    <p:sldId id="283" r:id="rId14"/>
    <p:sldId id="263" r:id="rId15"/>
    <p:sldId id="284" r:id="rId16"/>
    <p:sldId id="264" r:id="rId17"/>
    <p:sldId id="297" r:id="rId18"/>
    <p:sldId id="265" r:id="rId19"/>
    <p:sldId id="285" r:id="rId20"/>
    <p:sldId id="286" r:id="rId21"/>
    <p:sldId id="301" r:id="rId22"/>
    <p:sldId id="266" r:id="rId23"/>
    <p:sldId id="302" r:id="rId24"/>
    <p:sldId id="287" r:id="rId25"/>
    <p:sldId id="288" r:id="rId26"/>
    <p:sldId id="298" r:id="rId27"/>
    <p:sldId id="268" r:id="rId28"/>
    <p:sldId id="290" r:id="rId29"/>
    <p:sldId id="303" r:id="rId30"/>
    <p:sldId id="289" r:id="rId31"/>
    <p:sldId id="304" r:id="rId32"/>
    <p:sldId id="269" r:id="rId33"/>
    <p:sldId id="291" r:id="rId34"/>
    <p:sldId id="299" r:id="rId35"/>
    <p:sldId id="270" r:id="rId36"/>
    <p:sldId id="292" r:id="rId37"/>
    <p:sldId id="293" r:id="rId38"/>
    <p:sldId id="271" r:id="rId39"/>
    <p:sldId id="305" r:id="rId40"/>
    <p:sldId id="307" r:id="rId41"/>
    <p:sldId id="306" r:id="rId42"/>
    <p:sldId id="294" r:id="rId43"/>
    <p:sldId id="300" r:id="rId44"/>
    <p:sldId id="272" r:id="rId45"/>
    <p:sldId id="295" r:id="rId4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0000"/>
    <a:srgbClr val="0000FF"/>
    <a:srgbClr val="FF33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858" autoAdjust="0"/>
  </p:normalViewPr>
  <p:slideViewPr>
    <p:cSldViewPr snapToObjects="1">
      <p:cViewPr>
        <p:scale>
          <a:sx n="60" d="100"/>
          <a:sy n="60" d="100"/>
        </p:scale>
        <p:origin x="-1302" y="-19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notesMaster" Target="notesMasters/notesMaster1.xml"/><Relationship Id="rId50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7FC0905-FF45-7740-BEA3-BBD11F76AC2F}" type="doc">
      <dgm:prSet loTypeId="urn:microsoft.com/office/officeart/2005/8/layout/orgChart1" loCatId="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0CB7B31-A120-3640-9B8C-BC0478DF5300}">
      <dgm:prSet phldrT="[Text]" custT="1"/>
      <dgm:spPr>
        <a:solidFill>
          <a:schemeClr val="tx2"/>
        </a:solidFill>
      </dgm:spPr>
      <dgm:t>
        <a:bodyPr/>
        <a:lstStyle/>
        <a:p>
          <a:r>
            <a:rPr lang="id-ID" sz="2000" dirty="0" smtClean="0">
              <a:latin typeface="Arial" pitchFamily="34" charset="0"/>
              <a:cs typeface="Arial" pitchFamily="34" charset="0"/>
            </a:rPr>
            <a:t>variabel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A8199A3E-9EBB-8744-AD6F-5CCD25BB4FF0}" type="parTrans" cxnId="{6CBCE613-93D1-8945-A9BF-A66D6C5AD911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37C9AF5C-A4EE-FF41-95C5-CB800D30B037}" type="sibTrans" cxnId="{6CBCE613-93D1-8945-A9BF-A66D6C5AD911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BC65EDFB-6C0F-894D-A56C-A827DAA2679D}" type="asst">
      <dgm:prSet phldrT="[Text]" custT="1"/>
      <dgm:spPr>
        <a:solidFill>
          <a:schemeClr val="tx2"/>
        </a:solidFill>
        <a:effectLst/>
      </dgm:spPr>
      <dgm:t>
        <a:bodyPr/>
        <a:lstStyle/>
        <a:p>
          <a:r>
            <a:rPr lang="en-US" sz="2000" dirty="0" err="1" smtClean="0">
              <a:latin typeface="Arial" pitchFamily="34" charset="0"/>
              <a:cs typeface="Arial" pitchFamily="34" charset="0"/>
            </a:rPr>
            <a:t>Numeri</a:t>
          </a:r>
          <a:r>
            <a:rPr lang="id-ID" sz="2000" dirty="0" smtClean="0">
              <a:latin typeface="Arial" pitchFamily="34" charset="0"/>
              <a:cs typeface="Arial" pitchFamily="34" charset="0"/>
            </a:rPr>
            <a:t>k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830392DA-8FE4-5F43-96DA-597AA6B318F0}" type="parTrans" cxnId="{808F2D78-1A37-0141-AEE9-C127AD8B8D9A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73CC3F07-3474-5443-A94D-FCFFC0DED8B1}" type="sibTrans" cxnId="{808F2D78-1A37-0141-AEE9-C127AD8B8D9A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F630B678-8E18-4246-B7BC-DB0A6DD865F8}" type="asst">
      <dgm:prSet custT="1"/>
      <dgm:spPr>
        <a:solidFill>
          <a:schemeClr val="tx2"/>
        </a:solidFill>
      </dgm:spPr>
      <dgm:t>
        <a:bodyPr/>
        <a:lstStyle/>
        <a:p>
          <a:r>
            <a:rPr lang="id-ID" sz="2000" dirty="0" smtClean="0">
              <a:latin typeface="Arial" pitchFamily="34" charset="0"/>
              <a:cs typeface="Arial" pitchFamily="34" charset="0"/>
            </a:rPr>
            <a:t>k</a:t>
          </a:r>
          <a:r>
            <a:rPr lang="en-US" sz="2000" dirty="0" err="1" smtClean="0">
              <a:latin typeface="Arial" pitchFamily="34" charset="0"/>
              <a:cs typeface="Arial" pitchFamily="34" charset="0"/>
            </a:rPr>
            <a:t>ategori</a:t>
          </a:r>
          <a:r>
            <a:rPr lang="id-ID" sz="2000" dirty="0" smtClean="0">
              <a:latin typeface="Arial" pitchFamily="34" charset="0"/>
              <a:cs typeface="Arial" pitchFamily="34" charset="0"/>
            </a:rPr>
            <a:t>k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116A31E7-EED8-5D4F-8CA1-8438F02D1B77}" type="sibTrans" cxnId="{015CB8E4-EAA6-1647-AF45-6C3915FC8318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52153814-0DA0-AD4B-91ED-F5BAC9389428}" type="parTrans" cxnId="{015CB8E4-EAA6-1647-AF45-6C3915FC8318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5AEB7B54-E602-A14F-B450-1FFFF81DF765}" type="asst">
      <dgm:prSet custT="1"/>
      <dgm:spPr>
        <a:solidFill>
          <a:schemeClr val="tx2"/>
        </a:solidFill>
      </dgm:spPr>
      <dgm:t>
        <a:bodyPr/>
        <a:lstStyle/>
        <a:p>
          <a:r>
            <a:rPr lang="id-ID" sz="2000" dirty="0" smtClean="0">
              <a:latin typeface="Arial" pitchFamily="34" charset="0"/>
              <a:cs typeface="Arial" pitchFamily="34" charset="0"/>
            </a:rPr>
            <a:t>Kontinu</a:t>
          </a:r>
          <a:endParaRPr lang="en-US" sz="2000" dirty="0">
            <a:latin typeface="Arial" pitchFamily="34" charset="0"/>
            <a:cs typeface="Arial" pitchFamily="34" charset="0"/>
          </a:endParaRPr>
        </a:p>
        <a:p>
          <a:r>
            <a:rPr lang="id-ID" sz="2000" dirty="0" smtClean="0">
              <a:latin typeface="Arial" pitchFamily="34" charset="0"/>
              <a:cs typeface="Arial" pitchFamily="34" charset="0"/>
            </a:rPr>
            <a:t>Contoh: bobot badan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5BEA7F90-E137-194F-BB8C-BFDA13037EC5}" type="parTrans" cxnId="{FFFE71E9-AC8B-264A-B1C5-B992FDD5CBE2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F5889E5A-3509-B64A-B0E9-1628F10590E5}" type="sibTrans" cxnId="{FFFE71E9-AC8B-264A-B1C5-B992FDD5CBE2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4B431280-B20F-BC4B-9539-238FAD4203D9}" type="asst">
      <dgm:prSet custT="1"/>
      <dgm:spPr>
        <a:solidFill>
          <a:schemeClr val="tx2"/>
        </a:solidFill>
      </dgm:spPr>
      <dgm:t>
        <a:bodyPr/>
        <a:lstStyle/>
        <a:p>
          <a:r>
            <a:rPr lang="en-US" sz="2000" dirty="0" err="1" smtClean="0">
              <a:latin typeface="Arial" pitchFamily="34" charset="0"/>
              <a:cs typeface="Arial" pitchFamily="34" charset="0"/>
            </a:rPr>
            <a:t>Dis</a:t>
          </a:r>
          <a:r>
            <a:rPr lang="id-ID" sz="2000" dirty="0" smtClean="0">
              <a:latin typeface="Arial" pitchFamily="34" charset="0"/>
              <a:cs typeface="Arial" pitchFamily="34" charset="0"/>
            </a:rPr>
            <a:t>kret</a:t>
          </a:r>
          <a:endParaRPr lang="en-US" sz="2000" dirty="0">
            <a:latin typeface="Arial" pitchFamily="34" charset="0"/>
            <a:cs typeface="Arial" pitchFamily="34" charset="0"/>
          </a:endParaRPr>
        </a:p>
        <a:p>
          <a:r>
            <a:rPr lang="id-ID" sz="2000" dirty="0" smtClean="0">
              <a:latin typeface="Arial" pitchFamily="34" charset="0"/>
              <a:cs typeface="Arial" pitchFamily="34" charset="0"/>
            </a:rPr>
            <a:t>Contoh: jumlah ternak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A652C012-6402-FC46-9C62-043A558FADBE}" type="parTrans" cxnId="{E437834A-EA2C-764D-A5BE-5838AD06AA32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66D8C6BB-FF96-4641-B39D-A31EA01B4DCB}" type="sibTrans" cxnId="{E437834A-EA2C-764D-A5BE-5838AD06AA32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B530A867-A67F-4C4F-99C3-4E65AFD9F86D}" type="asst">
      <dgm:prSet custT="1"/>
      <dgm:spPr>
        <a:solidFill>
          <a:schemeClr val="tx2"/>
        </a:solidFill>
      </dgm:spPr>
      <dgm:t>
        <a:bodyPr/>
        <a:lstStyle/>
        <a:p>
          <a:r>
            <a:rPr lang="en-US" sz="2000" dirty="0">
              <a:latin typeface="Arial" pitchFamily="34" charset="0"/>
              <a:cs typeface="Arial" pitchFamily="34" charset="0"/>
            </a:rPr>
            <a:t>Nominal</a:t>
          </a:r>
        </a:p>
        <a:p>
          <a:r>
            <a:rPr lang="id-ID" sz="2000" dirty="0" smtClean="0">
              <a:latin typeface="Arial" pitchFamily="34" charset="0"/>
              <a:cs typeface="Arial" pitchFamily="34" charset="0"/>
            </a:rPr>
            <a:t>Contoh: ras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480EE161-DDAE-D24C-A539-B9E35AF87208}" type="parTrans" cxnId="{CCB61E0C-0C7C-B047-BB4E-EA62A1FE2499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9FF4779E-F43B-794F-B996-80D6A4FE71F3}" type="sibTrans" cxnId="{CCB61E0C-0C7C-B047-BB4E-EA62A1FE2499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C824F464-966A-AB46-B585-87AEDE318D88}" type="asst">
      <dgm:prSet custT="1"/>
      <dgm:spPr>
        <a:solidFill>
          <a:schemeClr val="tx2"/>
        </a:solidFill>
        <a:ln>
          <a:solidFill>
            <a:schemeClr val="accent1"/>
          </a:solidFill>
        </a:ln>
      </dgm:spPr>
      <dgm:t>
        <a:bodyPr/>
        <a:lstStyle/>
        <a:p>
          <a:r>
            <a:rPr lang="en-US" sz="2000" dirty="0">
              <a:latin typeface="Arial" pitchFamily="34" charset="0"/>
              <a:cs typeface="Arial" pitchFamily="34" charset="0"/>
            </a:rPr>
            <a:t>Ordinal</a:t>
          </a:r>
        </a:p>
        <a:p>
          <a:r>
            <a:rPr lang="id-ID" sz="2000" dirty="0" smtClean="0">
              <a:latin typeface="Arial" pitchFamily="34" charset="0"/>
              <a:cs typeface="Arial" pitchFamily="34" charset="0"/>
            </a:rPr>
            <a:t>Contoh:  tkt biosekuriti</a:t>
          </a:r>
          <a:endParaRPr lang="en-US" sz="2000" dirty="0">
            <a:latin typeface="Arial" pitchFamily="34" charset="0"/>
            <a:cs typeface="Arial" pitchFamily="34" charset="0"/>
          </a:endParaRPr>
        </a:p>
      </dgm:t>
    </dgm:pt>
    <dgm:pt modelId="{7081D123-3A56-194C-B980-9BA4551A9F52}" type="parTrans" cxnId="{17D9F3BB-4BCC-7049-AB8D-8B491F9D36AB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36FF5858-827D-F54E-B3D2-9BC90D626E96}" type="sibTrans" cxnId="{17D9F3BB-4BCC-7049-AB8D-8B491F9D36AB}">
      <dgm:prSet/>
      <dgm:spPr/>
      <dgm:t>
        <a:bodyPr/>
        <a:lstStyle/>
        <a:p>
          <a:endParaRPr lang="en-US" sz="2000">
            <a:latin typeface="Arial" pitchFamily="34" charset="0"/>
            <a:cs typeface="Arial" pitchFamily="34" charset="0"/>
          </a:endParaRPr>
        </a:p>
      </dgm:t>
    </dgm:pt>
    <dgm:pt modelId="{0C354CBD-0CAE-3D4A-9A35-B2E20A8CAE8D}" type="pres">
      <dgm:prSet presAssocID="{57FC0905-FF45-7740-BEA3-BBD11F76AC2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F9AB282A-23AC-C047-A100-D886A776A312}" type="pres">
      <dgm:prSet presAssocID="{10CB7B31-A120-3640-9B8C-BC0478DF5300}" presName="hierRoot1" presStyleCnt="0">
        <dgm:presLayoutVars>
          <dgm:hierBranch val="init"/>
        </dgm:presLayoutVars>
      </dgm:prSet>
      <dgm:spPr/>
    </dgm:pt>
    <dgm:pt modelId="{4B6D522E-CABF-1B4A-B901-92A5B4781F4B}" type="pres">
      <dgm:prSet presAssocID="{10CB7B31-A120-3640-9B8C-BC0478DF5300}" presName="rootComposite1" presStyleCnt="0"/>
      <dgm:spPr/>
    </dgm:pt>
    <dgm:pt modelId="{40892513-DEEC-4E46-A17B-A72C41EE75BA}" type="pres">
      <dgm:prSet presAssocID="{10CB7B31-A120-3640-9B8C-BC0478DF5300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A711BA6-2BB5-3543-9E13-EF11D6B8EB40}" type="pres">
      <dgm:prSet presAssocID="{10CB7B31-A120-3640-9B8C-BC0478DF5300}" presName="rootConnector1" presStyleLbl="node1" presStyleIdx="0" presStyleCnt="0"/>
      <dgm:spPr/>
      <dgm:t>
        <a:bodyPr/>
        <a:lstStyle/>
        <a:p>
          <a:endParaRPr lang="en-US"/>
        </a:p>
      </dgm:t>
    </dgm:pt>
    <dgm:pt modelId="{1F17BD3B-7F8F-0942-B504-28A9C3C48C54}" type="pres">
      <dgm:prSet presAssocID="{10CB7B31-A120-3640-9B8C-BC0478DF5300}" presName="hierChild2" presStyleCnt="0"/>
      <dgm:spPr/>
    </dgm:pt>
    <dgm:pt modelId="{4F38E7B9-3076-804A-8FC9-B225FB7121C6}" type="pres">
      <dgm:prSet presAssocID="{10CB7B31-A120-3640-9B8C-BC0478DF5300}" presName="hierChild3" presStyleCnt="0"/>
      <dgm:spPr/>
    </dgm:pt>
    <dgm:pt modelId="{2C00CD61-8141-EE47-A1A1-D6417220303E}" type="pres">
      <dgm:prSet presAssocID="{830392DA-8FE4-5F43-96DA-597AA6B318F0}" presName="Name111" presStyleLbl="parChTrans1D2" presStyleIdx="0" presStyleCnt="2"/>
      <dgm:spPr/>
      <dgm:t>
        <a:bodyPr/>
        <a:lstStyle/>
        <a:p>
          <a:endParaRPr lang="en-US"/>
        </a:p>
      </dgm:t>
    </dgm:pt>
    <dgm:pt modelId="{DC22A059-2636-EA4B-819C-CF476FCDDFCD}" type="pres">
      <dgm:prSet presAssocID="{BC65EDFB-6C0F-894D-A56C-A827DAA2679D}" presName="hierRoot3" presStyleCnt="0">
        <dgm:presLayoutVars>
          <dgm:hierBranch val="hang"/>
        </dgm:presLayoutVars>
      </dgm:prSet>
      <dgm:spPr/>
    </dgm:pt>
    <dgm:pt modelId="{6DBFEAAC-EA91-9144-B67D-5428556E7658}" type="pres">
      <dgm:prSet presAssocID="{BC65EDFB-6C0F-894D-A56C-A827DAA2679D}" presName="rootComposite3" presStyleCnt="0"/>
      <dgm:spPr/>
    </dgm:pt>
    <dgm:pt modelId="{77AF61B9-7B89-D94B-AED4-8394B681B2A7}" type="pres">
      <dgm:prSet presAssocID="{BC65EDFB-6C0F-894D-A56C-A827DAA2679D}" presName="rootText3" presStyleLbl="asst1" presStyleIdx="0" presStyleCnt="6">
        <dgm:presLayoutVars>
          <dgm:chPref val="3"/>
        </dgm:presLayoutVars>
      </dgm:prSet>
      <dgm:spPr>
        <a:prstGeom prst="rect">
          <a:avLst/>
        </a:prstGeom>
      </dgm:spPr>
      <dgm:t>
        <a:bodyPr/>
        <a:lstStyle/>
        <a:p>
          <a:endParaRPr lang="en-US"/>
        </a:p>
      </dgm:t>
    </dgm:pt>
    <dgm:pt modelId="{31B0E496-1BED-DE49-9205-F0E52ABB0238}" type="pres">
      <dgm:prSet presAssocID="{BC65EDFB-6C0F-894D-A56C-A827DAA2679D}" presName="rootConnector3" presStyleLbl="asst1" presStyleIdx="0" presStyleCnt="6"/>
      <dgm:spPr/>
      <dgm:t>
        <a:bodyPr/>
        <a:lstStyle/>
        <a:p>
          <a:endParaRPr lang="en-US"/>
        </a:p>
      </dgm:t>
    </dgm:pt>
    <dgm:pt modelId="{4F6A36C5-7F6E-BA44-B249-E8064541A426}" type="pres">
      <dgm:prSet presAssocID="{BC65EDFB-6C0F-894D-A56C-A827DAA2679D}" presName="hierChild6" presStyleCnt="0"/>
      <dgm:spPr/>
    </dgm:pt>
    <dgm:pt modelId="{39638914-DD09-984A-B68F-B61E5305C843}" type="pres">
      <dgm:prSet presAssocID="{BC65EDFB-6C0F-894D-A56C-A827DAA2679D}" presName="hierChild7" presStyleCnt="0"/>
      <dgm:spPr/>
    </dgm:pt>
    <dgm:pt modelId="{36537B44-75D7-C14B-A9A5-32CB6FEEE072}" type="pres">
      <dgm:prSet presAssocID="{5BEA7F90-E137-194F-BB8C-BFDA13037EC5}" presName="Name111" presStyleLbl="parChTrans1D3" presStyleIdx="0" presStyleCnt="4"/>
      <dgm:spPr/>
      <dgm:t>
        <a:bodyPr/>
        <a:lstStyle/>
        <a:p>
          <a:endParaRPr lang="en-AU"/>
        </a:p>
      </dgm:t>
    </dgm:pt>
    <dgm:pt modelId="{D70195F5-607D-D645-A69A-2C7230DEE47E}" type="pres">
      <dgm:prSet presAssocID="{5AEB7B54-E602-A14F-B450-1FFFF81DF765}" presName="hierRoot3" presStyleCnt="0">
        <dgm:presLayoutVars>
          <dgm:hierBranch val="init"/>
        </dgm:presLayoutVars>
      </dgm:prSet>
      <dgm:spPr/>
    </dgm:pt>
    <dgm:pt modelId="{091416F8-297A-8F45-AFCE-0C02314C40A7}" type="pres">
      <dgm:prSet presAssocID="{5AEB7B54-E602-A14F-B450-1FFFF81DF765}" presName="rootComposite3" presStyleCnt="0"/>
      <dgm:spPr/>
    </dgm:pt>
    <dgm:pt modelId="{EB366CAA-85F7-4A4A-A381-43BAE19B2E59}" type="pres">
      <dgm:prSet presAssocID="{5AEB7B54-E602-A14F-B450-1FFFF81DF765}" presName="rootText3" presStyleLbl="asst1" presStyleIdx="1" presStyleCnt="6" custScaleX="119671" custScaleY="193860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BEEDC4B6-C8ED-4541-A70C-976231430CA6}" type="pres">
      <dgm:prSet presAssocID="{5AEB7B54-E602-A14F-B450-1FFFF81DF765}" presName="rootConnector3" presStyleLbl="asst1" presStyleIdx="1" presStyleCnt="6"/>
      <dgm:spPr/>
      <dgm:t>
        <a:bodyPr/>
        <a:lstStyle/>
        <a:p>
          <a:endParaRPr lang="en-AU"/>
        </a:p>
      </dgm:t>
    </dgm:pt>
    <dgm:pt modelId="{8D089E09-3CA3-D443-82E5-350FCBF2660B}" type="pres">
      <dgm:prSet presAssocID="{5AEB7B54-E602-A14F-B450-1FFFF81DF765}" presName="hierChild6" presStyleCnt="0"/>
      <dgm:spPr/>
    </dgm:pt>
    <dgm:pt modelId="{60F4D3D7-4A9B-F045-8714-BEC604B3320B}" type="pres">
      <dgm:prSet presAssocID="{5AEB7B54-E602-A14F-B450-1FFFF81DF765}" presName="hierChild7" presStyleCnt="0"/>
      <dgm:spPr/>
    </dgm:pt>
    <dgm:pt modelId="{FDAE13F1-4AA2-A245-B1B6-D37C9A8334A2}" type="pres">
      <dgm:prSet presAssocID="{A652C012-6402-FC46-9C62-043A558FADBE}" presName="Name111" presStyleLbl="parChTrans1D3" presStyleIdx="1" presStyleCnt="4"/>
      <dgm:spPr/>
      <dgm:t>
        <a:bodyPr/>
        <a:lstStyle/>
        <a:p>
          <a:endParaRPr lang="en-AU"/>
        </a:p>
      </dgm:t>
    </dgm:pt>
    <dgm:pt modelId="{51272831-936B-624C-AB09-7604107CEE2C}" type="pres">
      <dgm:prSet presAssocID="{4B431280-B20F-BC4B-9539-238FAD4203D9}" presName="hierRoot3" presStyleCnt="0">
        <dgm:presLayoutVars>
          <dgm:hierBranch val="init"/>
        </dgm:presLayoutVars>
      </dgm:prSet>
      <dgm:spPr/>
    </dgm:pt>
    <dgm:pt modelId="{1DE5252D-CD74-644A-B645-61DFDCD1FD99}" type="pres">
      <dgm:prSet presAssocID="{4B431280-B20F-BC4B-9539-238FAD4203D9}" presName="rootComposite3" presStyleCnt="0"/>
      <dgm:spPr/>
    </dgm:pt>
    <dgm:pt modelId="{0826C198-8339-774E-9F70-C34FE2A77930}" type="pres">
      <dgm:prSet presAssocID="{4B431280-B20F-BC4B-9539-238FAD4203D9}" presName="rootText3" presStyleLbl="asst1" presStyleIdx="2" presStyleCnt="6" custScaleX="137083" custScaleY="1512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7F6F044E-5B7F-B44D-A4BD-7BC889D43E1D}" type="pres">
      <dgm:prSet presAssocID="{4B431280-B20F-BC4B-9539-238FAD4203D9}" presName="rootConnector3" presStyleLbl="asst1" presStyleIdx="2" presStyleCnt="6"/>
      <dgm:spPr/>
      <dgm:t>
        <a:bodyPr/>
        <a:lstStyle/>
        <a:p>
          <a:endParaRPr lang="en-AU"/>
        </a:p>
      </dgm:t>
    </dgm:pt>
    <dgm:pt modelId="{33824A20-6E3B-C04E-A452-73FD5D1BFC73}" type="pres">
      <dgm:prSet presAssocID="{4B431280-B20F-BC4B-9539-238FAD4203D9}" presName="hierChild6" presStyleCnt="0"/>
      <dgm:spPr/>
    </dgm:pt>
    <dgm:pt modelId="{67F21773-23E6-554E-AF02-121FBB32D976}" type="pres">
      <dgm:prSet presAssocID="{4B431280-B20F-BC4B-9539-238FAD4203D9}" presName="hierChild7" presStyleCnt="0"/>
      <dgm:spPr/>
    </dgm:pt>
    <dgm:pt modelId="{0C0D0F33-347D-5D47-BEB1-C81B5ABF9697}" type="pres">
      <dgm:prSet presAssocID="{52153814-0DA0-AD4B-91ED-F5BAC9389428}" presName="Name111" presStyleLbl="parChTrans1D2" presStyleIdx="1" presStyleCnt="2"/>
      <dgm:spPr/>
      <dgm:t>
        <a:bodyPr/>
        <a:lstStyle/>
        <a:p>
          <a:endParaRPr lang="en-US"/>
        </a:p>
      </dgm:t>
    </dgm:pt>
    <dgm:pt modelId="{CDF5EA5E-AA63-E84E-9A40-F77A49CADBE7}" type="pres">
      <dgm:prSet presAssocID="{F630B678-8E18-4246-B7BC-DB0A6DD865F8}" presName="hierRoot3" presStyleCnt="0">
        <dgm:presLayoutVars>
          <dgm:hierBranch val="init"/>
        </dgm:presLayoutVars>
      </dgm:prSet>
      <dgm:spPr/>
    </dgm:pt>
    <dgm:pt modelId="{4C14EDA1-B75F-054B-986B-193D7D08714D}" type="pres">
      <dgm:prSet presAssocID="{F630B678-8E18-4246-B7BC-DB0A6DD865F8}" presName="rootComposite3" presStyleCnt="0"/>
      <dgm:spPr/>
    </dgm:pt>
    <dgm:pt modelId="{84358915-C56F-6A45-B870-A6E829022D66}" type="pres">
      <dgm:prSet presAssocID="{F630B678-8E18-4246-B7BC-DB0A6DD865F8}" presName="rootText3" presStyleLbl="asst1" presStyleIdx="3" presStyleCnt="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13E296B6-ACD6-994A-8711-550A328FEB9C}" type="pres">
      <dgm:prSet presAssocID="{F630B678-8E18-4246-B7BC-DB0A6DD865F8}" presName="rootConnector3" presStyleLbl="asst1" presStyleIdx="3" presStyleCnt="6"/>
      <dgm:spPr/>
      <dgm:t>
        <a:bodyPr/>
        <a:lstStyle/>
        <a:p>
          <a:endParaRPr lang="en-US"/>
        </a:p>
      </dgm:t>
    </dgm:pt>
    <dgm:pt modelId="{266A9213-7C65-1F46-A073-BB1ACA1BE8D3}" type="pres">
      <dgm:prSet presAssocID="{F630B678-8E18-4246-B7BC-DB0A6DD865F8}" presName="hierChild6" presStyleCnt="0"/>
      <dgm:spPr/>
    </dgm:pt>
    <dgm:pt modelId="{80B39BF6-46B5-5647-AFB1-95AD68E7EE57}" type="pres">
      <dgm:prSet presAssocID="{F630B678-8E18-4246-B7BC-DB0A6DD865F8}" presName="hierChild7" presStyleCnt="0"/>
      <dgm:spPr/>
    </dgm:pt>
    <dgm:pt modelId="{42558FCF-04A3-A042-868D-E5FDCBF99641}" type="pres">
      <dgm:prSet presAssocID="{480EE161-DDAE-D24C-A539-B9E35AF87208}" presName="Name111" presStyleLbl="parChTrans1D3" presStyleIdx="2" presStyleCnt="4"/>
      <dgm:spPr/>
      <dgm:t>
        <a:bodyPr/>
        <a:lstStyle/>
        <a:p>
          <a:endParaRPr lang="en-AU"/>
        </a:p>
      </dgm:t>
    </dgm:pt>
    <dgm:pt modelId="{505F3768-5A5B-2143-BF95-423866DE511B}" type="pres">
      <dgm:prSet presAssocID="{B530A867-A67F-4C4F-99C3-4E65AFD9F86D}" presName="hierRoot3" presStyleCnt="0">
        <dgm:presLayoutVars>
          <dgm:hierBranch val="init"/>
        </dgm:presLayoutVars>
      </dgm:prSet>
      <dgm:spPr/>
    </dgm:pt>
    <dgm:pt modelId="{04324EE9-0AA7-D841-9C78-C3DF81B69571}" type="pres">
      <dgm:prSet presAssocID="{B530A867-A67F-4C4F-99C3-4E65AFD9F86D}" presName="rootComposite3" presStyleCnt="0"/>
      <dgm:spPr/>
    </dgm:pt>
    <dgm:pt modelId="{32A00A5E-4904-144C-B633-87EACA1DB6E5}" type="pres">
      <dgm:prSet presAssocID="{B530A867-A67F-4C4F-99C3-4E65AFD9F86D}" presName="rootText3" presStyleLbl="asst1" presStyleIdx="4" presStyleCnt="6" custScaleX="79432" custScaleY="159374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46F1D76B-E832-5A41-A2F6-950DEC63CDD4}" type="pres">
      <dgm:prSet presAssocID="{B530A867-A67F-4C4F-99C3-4E65AFD9F86D}" presName="rootConnector3" presStyleLbl="asst1" presStyleIdx="4" presStyleCnt="6"/>
      <dgm:spPr/>
      <dgm:t>
        <a:bodyPr/>
        <a:lstStyle/>
        <a:p>
          <a:endParaRPr lang="en-AU"/>
        </a:p>
      </dgm:t>
    </dgm:pt>
    <dgm:pt modelId="{206065BD-A795-5C46-B84E-240B298B6F97}" type="pres">
      <dgm:prSet presAssocID="{B530A867-A67F-4C4F-99C3-4E65AFD9F86D}" presName="hierChild6" presStyleCnt="0"/>
      <dgm:spPr/>
    </dgm:pt>
    <dgm:pt modelId="{47F1B792-BAD9-2242-B238-B01E48FCC705}" type="pres">
      <dgm:prSet presAssocID="{B530A867-A67F-4C4F-99C3-4E65AFD9F86D}" presName="hierChild7" presStyleCnt="0"/>
      <dgm:spPr/>
    </dgm:pt>
    <dgm:pt modelId="{398AC292-B352-6C42-BEFD-79045FDA101F}" type="pres">
      <dgm:prSet presAssocID="{7081D123-3A56-194C-B980-9BA4551A9F52}" presName="Name111" presStyleLbl="parChTrans1D3" presStyleIdx="3" presStyleCnt="4"/>
      <dgm:spPr/>
      <dgm:t>
        <a:bodyPr/>
        <a:lstStyle/>
        <a:p>
          <a:endParaRPr lang="en-AU"/>
        </a:p>
      </dgm:t>
    </dgm:pt>
    <dgm:pt modelId="{23FBE64D-0DEE-5B4A-9CD7-8415794F7F5D}" type="pres">
      <dgm:prSet presAssocID="{C824F464-966A-AB46-B585-87AEDE318D88}" presName="hierRoot3" presStyleCnt="0">
        <dgm:presLayoutVars>
          <dgm:hierBranch val="init"/>
        </dgm:presLayoutVars>
      </dgm:prSet>
      <dgm:spPr/>
    </dgm:pt>
    <dgm:pt modelId="{B8A7438E-8FEF-2A4C-8384-95076DF8B4D2}" type="pres">
      <dgm:prSet presAssocID="{C824F464-966A-AB46-B585-87AEDE318D88}" presName="rootComposite3" presStyleCnt="0"/>
      <dgm:spPr/>
    </dgm:pt>
    <dgm:pt modelId="{0978C088-ACA6-7143-91CE-935716DEFE0B}" type="pres">
      <dgm:prSet presAssocID="{C824F464-966A-AB46-B585-87AEDE318D88}" presName="rootText3" presStyleLbl="asst1" presStyleIdx="5" presStyleCnt="6" custScaleX="126831" custScaleY="157358">
        <dgm:presLayoutVars>
          <dgm:chPref val="3"/>
        </dgm:presLayoutVars>
      </dgm:prSet>
      <dgm:spPr/>
      <dgm:t>
        <a:bodyPr/>
        <a:lstStyle/>
        <a:p>
          <a:endParaRPr lang="en-AU"/>
        </a:p>
      </dgm:t>
    </dgm:pt>
    <dgm:pt modelId="{C5F661AD-B701-2D4E-9C0B-7AFD677EE65D}" type="pres">
      <dgm:prSet presAssocID="{C824F464-966A-AB46-B585-87AEDE318D88}" presName="rootConnector3" presStyleLbl="asst1" presStyleIdx="5" presStyleCnt="6"/>
      <dgm:spPr/>
      <dgm:t>
        <a:bodyPr/>
        <a:lstStyle/>
        <a:p>
          <a:endParaRPr lang="en-AU"/>
        </a:p>
      </dgm:t>
    </dgm:pt>
    <dgm:pt modelId="{5A3CD146-4BF5-E54C-A944-9C02190EBDB0}" type="pres">
      <dgm:prSet presAssocID="{C824F464-966A-AB46-B585-87AEDE318D88}" presName="hierChild6" presStyleCnt="0"/>
      <dgm:spPr/>
    </dgm:pt>
    <dgm:pt modelId="{3B7C9775-4487-D644-A710-91C82BE7783B}" type="pres">
      <dgm:prSet presAssocID="{C824F464-966A-AB46-B585-87AEDE318D88}" presName="hierChild7" presStyleCnt="0"/>
      <dgm:spPr/>
    </dgm:pt>
  </dgm:ptLst>
  <dgm:cxnLst>
    <dgm:cxn modelId="{3D1E74E5-CCB6-4D38-BE51-3D68973498A8}" type="presOf" srcId="{830392DA-8FE4-5F43-96DA-597AA6B318F0}" destId="{2C00CD61-8141-EE47-A1A1-D6417220303E}" srcOrd="0" destOrd="0" presId="urn:microsoft.com/office/officeart/2005/8/layout/orgChart1"/>
    <dgm:cxn modelId="{04FF6025-ED90-4EC7-A5E2-753ACEF42C89}" type="presOf" srcId="{57FC0905-FF45-7740-BEA3-BBD11F76AC2F}" destId="{0C354CBD-0CAE-3D4A-9A35-B2E20A8CAE8D}" srcOrd="0" destOrd="0" presId="urn:microsoft.com/office/officeart/2005/8/layout/orgChart1"/>
    <dgm:cxn modelId="{808F2D78-1A37-0141-AEE9-C127AD8B8D9A}" srcId="{10CB7B31-A120-3640-9B8C-BC0478DF5300}" destId="{BC65EDFB-6C0F-894D-A56C-A827DAA2679D}" srcOrd="0" destOrd="0" parTransId="{830392DA-8FE4-5F43-96DA-597AA6B318F0}" sibTransId="{73CC3F07-3474-5443-A94D-FCFFC0DED8B1}"/>
    <dgm:cxn modelId="{466E2411-2271-485A-8CDE-50074C51B86D}" type="presOf" srcId="{52153814-0DA0-AD4B-91ED-F5BAC9389428}" destId="{0C0D0F33-347D-5D47-BEB1-C81B5ABF9697}" srcOrd="0" destOrd="0" presId="urn:microsoft.com/office/officeart/2005/8/layout/orgChart1"/>
    <dgm:cxn modelId="{6FFFD079-C01D-43DB-B9AB-7A3505AC6F42}" type="presOf" srcId="{7081D123-3A56-194C-B980-9BA4551A9F52}" destId="{398AC292-B352-6C42-BEFD-79045FDA101F}" srcOrd="0" destOrd="0" presId="urn:microsoft.com/office/officeart/2005/8/layout/orgChart1"/>
    <dgm:cxn modelId="{EA7FE64C-6B9C-4F36-9D30-C64CAAB3B240}" type="presOf" srcId="{A652C012-6402-FC46-9C62-043A558FADBE}" destId="{FDAE13F1-4AA2-A245-B1B6-D37C9A8334A2}" srcOrd="0" destOrd="0" presId="urn:microsoft.com/office/officeart/2005/8/layout/orgChart1"/>
    <dgm:cxn modelId="{85FD13A4-D9AF-43B8-82B0-2432BA21011F}" type="presOf" srcId="{BC65EDFB-6C0F-894D-A56C-A827DAA2679D}" destId="{31B0E496-1BED-DE49-9205-F0E52ABB0238}" srcOrd="1" destOrd="0" presId="urn:microsoft.com/office/officeart/2005/8/layout/orgChart1"/>
    <dgm:cxn modelId="{9CCCC0C3-AC1F-4C80-8D6F-6D2BE63FA35B}" type="presOf" srcId="{F630B678-8E18-4246-B7BC-DB0A6DD865F8}" destId="{84358915-C56F-6A45-B870-A6E829022D66}" srcOrd="0" destOrd="0" presId="urn:microsoft.com/office/officeart/2005/8/layout/orgChart1"/>
    <dgm:cxn modelId="{849A525D-EB88-45AC-806D-7F737854A609}" type="presOf" srcId="{F630B678-8E18-4246-B7BC-DB0A6DD865F8}" destId="{13E296B6-ACD6-994A-8711-550A328FEB9C}" srcOrd="1" destOrd="0" presId="urn:microsoft.com/office/officeart/2005/8/layout/orgChart1"/>
    <dgm:cxn modelId="{FF548BAF-4171-480D-BD69-C98EA0064D10}" type="presOf" srcId="{BC65EDFB-6C0F-894D-A56C-A827DAA2679D}" destId="{77AF61B9-7B89-D94B-AED4-8394B681B2A7}" srcOrd="0" destOrd="0" presId="urn:microsoft.com/office/officeart/2005/8/layout/orgChart1"/>
    <dgm:cxn modelId="{D2075290-5E36-4731-8F2E-12BD747FBB8B}" type="presOf" srcId="{4B431280-B20F-BC4B-9539-238FAD4203D9}" destId="{7F6F044E-5B7F-B44D-A4BD-7BC889D43E1D}" srcOrd="1" destOrd="0" presId="urn:microsoft.com/office/officeart/2005/8/layout/orgChart1"/>
    <dgm:cxn modelId="{17D9F3BB-4BCC-7049-AB8D-8B491F9D36AB}" srcId="{F630B678-8E18-4246-B7BC-DB0A6DD865F8}" destId="{C824F464-966A-AB46-B585-87AEDE318D88}" srcOrd="1" destOrd="0" parTransId="{7081D123-3A56-194C-B980-9BA4551A9F52}" sibTransId="{36FF5858-827D-F54E-B3D2-9BC90D626E96}"/>
    <dgm:cxn modelId="{F4FCD453-7BCD-4618-A6F4-0DCBDB32E002}" type="presOf" srcId="{B530A867-A67F-4C4F-99C3-4E65AFD9F86D}" destId="{32A00A5E-4904-144C-B633-87EACA1DB6E5}" srcOrd="0" destOrd="0" presId="urn:microsoft.com/office/officeart/2005/8/layout/orgChart1"/>
    <dgm:cxn modelId="{015CB8E4-EAA6-1647-AF45-6C3915FC8318}" srcId="{10CB7B31-A120-3640-9B8C-BC0478DF5300}" destId="{F630B678-8E18-4246-B7BC-DB0A6DD865F8}" srcOrd="1" destOrd="0" parTransId="{52153814-0DA0-AD4B-91ED-F5BAC9389428}" sibTransId="{116A31E7-EED8-5D4F-8CA1-8438F02D1B77}"/>
    <dgm:cxn modelId="{E437834A-EA2C-764D-A5BE-5838AD06AA32}" srcId="{BC65EDFB-6C0F-894D-A56C-A827DAA2679D}" destId="{4B431280-B20F-BC4B-9539-238FAD4203D9}" srcOrd="1" destOrd="0" parTransId="{A652C012-6402-FC46-9C62-043A558FADBE}" sibTransId="{66D8C6BB-FF96-4641-B39D-A31EA01B4DCB}"/>
    <dgm:cxn modelId="{B3015249-E44B-456E-A47D-41ACED430883}" type="presOf" srcId="{4B431280-B20F-BC4B-9539-238FAD4203D9}" destId="{0826C198-8339-774E-9F70-C34FE2A77930}" srcOrd="0" destOrd="0" presId="urn:microsoft.com/office/officeart/2005/8/layout/orgChart1"/>
    <dgm:cxn modelId="{6CBCE613-93D1-8945-A9BF-A66D6C5AD911}" srcId="{57FC0905-FF45-7740-BEA3-BBD11F76AC2F}" destId="{10CB7B31-A120-3640-9B8C-BC0478DF5300}" srcOrd="0" destOrd="0" parTransId="{A8199A3E-9EBB-8744-AD6F-5CCD25BB4FF0}" sibTransId="{37C9AF5C-A4EE-FF41-95C5-CB800D30B037}"/>
    <dgm:cxn modelId="{15AC9FF0-DD50-4D75-A0C5-9F7FB3C70319}" type="presOf" srcId="{5AEB7B54-E602-A14F-B450-1FFFF81DF765}" destId="{EB366CAA-85F7-4A4A-A381-43BAE19B2E59}" srcOrd="0" destOrd="0" presId="urn:microsoft.com/office/officeart/2005/8/layout/orgChart1"/>
    <dgm:cxn modelId="{EAF23B50-43DF-4DE7-BD4F-7656402D0518}" type="presOf" srcId="{10CB7B31-A120-3640-9B8C-BC0478DF5300}" destId="{40892513-DEEC-4E46-A17B-A72C41EE75BA}" srcOrd="0" destOrd="0" presId="urn:microsoft.com/office/officeart/2005/8/layout/orgChart1"/>
    <dgm:cxn modelId="{AEF28709-9CF6-4BF2-A329-554D25B5914C}" type="presOf" srcId="{10CB7B31-A120-3640-9B8C-BC0478DF5300}" destId="{7A711BA6-2BB5-3543-9E13-EF11D6B8EB40}" srcOrd="1" destOrd="0" presId="urn:microsoft.com/office/officeart/2005/8/layout/orgChart1"/>
    <dgm:cxn modelId="{FFFE71E9-AC8B-264A-B1C5-B992FDD5CBE2}" srcId="{BC65EDFB-6C0F-894D-A56C-A827DAA2679D}" destId="{5AEB7B54-E602-A14F-B450-1FFFF81DF765}" srcOrd="0" destOrd="0" parTransId="{5BEA7F90-E137-194F-BB8C-BFDA13037EC5}" sibTransId="{F5889E5A-3509-B64A-B0E9-1628F10590E5}"/>
    <dgm:cxn modelId="{92841EF6-2BE6-44E8-8679-311E387019F1}" type="presOf" srcId="{C824F464-966A-AB46-B585-87AEDE318D88}" destId="{0978C088-ACA6-7143-91CE-935716DEFE0B}" srcOrd="0" destOrd="0" presId="urn:microsoft.com/office/officeart/2005/8/layout/orgChart1"/>
    <dgm:cxn modelId="{14D133E9-CF5F-4A84-AE7E-ECF17E3494A3}" type="presOf" srcId="{B530A867-A67F-4C4F-99C3-4E65AFD9F86D}" destId="{46F1D76B-E832-5A41-A2F6-950DEC63CDD4}" srcOrd="1" destOrd="0" presId="urn:microsoft.com/office/officeart/2005/8/layout/orgChart1"/>
    <dgm:cxn modelId="{9AC7BDB2-94B3-4F5A-A71A-5E3B119EB7A9}" type="presOf" srcId="{C824F464-966A-AB46-B585-87AEDE318D88}" destId="{C5F661AD-B701-2D4E-9C0B-7AFD677EE65D}" srcOrd="1" destOrd="0" presId="urn:microsoft.com/office/officeart/2005/8/layout/orgChart1"/>
    <dgm:cxn modelId="{F9E4CFB4-BDFF-4E06-8E60-34E3D436122F}" type="presOf" srcId="{5AEB7B54-E602-A14F-B450-1FFFF81DF765}" destId="{BEEDC4B6-C8ED-4541-A70C-976231430CA6}" srcOrd="1" destOrd="0" presId="urn:microsoft.com/office/officeart/2005/8/layout/orgChart1"/>
    <dgm:cxn modelId="{E63585BF-A11F-4BA7-AA16-FB718DFF6F02}" type="presOf" srcId="{480EE161-DDAE-D24C-A539-B9E35AF87208}" destId="{42558FCF-04A3-A042-868D-E5FDCBF99641}" srcOrd="0" destOrd="0" presId="urn:microsoft.com/office/officeart/2005/8/layout/orgChart1"/>
    <dgm:cxn modelId="{CCB61E0C-0C7C-B047-BB4E-EA62A1FE2499}" srcId="{F630B678-8E18-4246-B7BC-DB0A6DD865F8}" destId="{B530A867-A67F-4C4F-99C3-4E65AFD9F86D}" srcOrd="0" destOrd="0" parTransId="{480EE161-DDAE-D24C-A539-B9E35AF87208}" sibTransId="{9FF4779E-F43B-794F-B996-80D6A4FE71F3}"/>
    <dgm:cxn modelId="{3B40EB20-7EC2-46BA-A7C7-FDA291FF8A57}" type="presOf" srcId="{5BEA7F90-E137-194F-BB8C-BFDA13037EC5}" destId="{36537B44-75D7-C14B-A9A5-32CB6FEEE072}" srcOrd="0" destOrd="0" presId="urn:microsoft.com/office/officeart/2005/8/layout/orgChart1"/>
    <dgm:cxn modelId="{A0906AB4-D308-4974-8953-0D3A6669DFD9}" type="presParOf" srcId="{0C354CBD-0CAE-3D4A-9A35-B2E20A8CAE8D}" destId="{F9AB282A-23AC-C047-A100-D886A776A312}" srcOrd="0" destOrd="0" presId="urn:microsoft.com/office/officeart/2005/8/layout/orgChart1"/>
    <dgm:cxn modelId="{8F6C799F-30C8-4892-A720-65A6DC53AE8B}" type="presParOf" srcId="{F9AB282A-23AC-C047-A100-D886A776A312}" destId="{4B6D522E-CABF-1B4A-B901-92A5B4781F4B}" srcOrd="0" destOrd="0" presId="urn:microsoft.com/office/officeart/2005/8/layout/orgChart1"/>
    <dgm:cxn modelId="{75D96B04-9BB2-41CF-A331-A60D02E7BE6F}" type="presParOf" srcId="{4B6D522E-CABF-1B4A-B901-92A5B4781F4B}" destId="{40892513-DEEC-4E46-A17B-A72C41EE75BA}" srcOrd="0" destOrd="0" presId="urn:microsoft.com/office/officeart/2005/8/layout/orgChart1"/>
    <dgm:cxn modelId="{9C0BC9C5-AE86-4027-BABD-535B0F5229AE}" type="presParOf" srcId="{4B6D522E-CABF-1B4A-B901-92A5B4781F4B}" destId="{7A711BA6-2BB5-3543-9E13-EF11D6B8EB40}" srcOrd="1" destOrd="0" presId="urn:microsoft.com/office/officeart/2005/8/layout/orgChart1"/>
    <dgm:cxn modelId="{E3307AE1-134C-4D6A-9FE2-3A96037307BD}" type="presParOf" srcId="{F9AB282A-23AC-C047-A100-D886A776A312}" destId="{1F17BD3B-7F8F-0942-B504-28A9C3C48C54}" srcOrd="1" destOrd="0" presId="urn:microsoft.com/office/officeart/2005/8/layout/orgChart1"/>
    <dgm:cxn modelId="{B817CFC3-568D-488D-8B52-D2479F715E4D}" type="presParOf" srcId="{F9AB282A-23AC-C047-A100-D886A776A312}" destId="{4F38E7B9-3076-804A-8FC9-B225FB7121C6}" srcOrd="2" destOrd="0" presId="urn:microsoft.com/office/officeart/2005/8/layout/orgChart1"/>
    <dgm:cxn modelId="{DE1A8FC4-AECD-4C8A-A7C0-26000C5B0590}" type="presParOf" srcId="{4F38E7B9-3076-804A-8FC9-B225FB7121C6}" destId="{2C00CD61-8141-EE47-A1A1-D6417220303E}" srcOrd="0" destOrd="0" presId="urn:microsoft.com/office/officeart/2005/8/layout/orgChart1"/>
    <dgm:cxn modelId="{A02B42B9-F0AA-4729-B17C-FF71E3EE6C6A}" type="presParOf" srcId="{4F38E7B9-3076-804A-8FC9-B225FB7121C6}" destId="{DC22A059-2636-EA4B-819C-CF476FCDDFCD}" srcOrd="1" destOrd="0" presId="urn:microsoft.com/office/officeart/2005/8/layout/orgChart1"/>
    <dgm:cxn modelId="{36451876-9D2C-4748-98E2-B3A21C42002E}" type="presParOf" srcId="{DC22A059-2636-EA4B-819C-CF476FCDDFCD}" destId="{6DBFEAAC-EA91-9144-B67D-5428556E7658}" srcOrd="0" destOrd="0" presId="urn:microsoft.com/office/officeart/2005/8/layout/orgChart1"/>
    <dgm:cxn modelId="{9920DB92-DB94-4D97-863A-B7E1FE9CC57A}" type="presParOf" srcId="{6DBFEAAC-EA91-9144-B67D-5428556E7658}" destId="{77AF61B9-7B89-D94B-AED4-8394B681B2A7}" srcOrd="0" destOrd="0" presId="urn:microsoft.com/office/officeart/2005/8/layout/orgChart1"/>
    <dgm:cxn modelId="{0FF36131-6887-4748-B1B1-0A3B4E58F6D5}" type="presParOf" srcId="{6DBFEAAC-EA91-9144-B67D-5428556E7658}" destId="{31B0E496-1BED-DE49-9205-F0E52ABB0238}" srcOrd="1" destOrd="0" presId="urn:microsoft.com/office/officeart/2005/8/layout/orgChart1"/>
    <dgm:cxn modelId="{FB9828BE-75E2-48C2-8EEB-085E85C09A91}" type="presParOf" srcId="{DC22A059-2636-EA4B-819C-CF476FCDDFCD}" destId="{4F6A36C5-7F6E-BA44-B249-E8064541A426}" srcOrd="1" destOrd="0" presId="urn:microsoft.com/office/officeart/2005/8/layout/orgChart1"/>
    <dgm:cxn modelId="{21BD38A1-A5A2-4D75-8172-06458633C487}" type="presParOf" srcId="{DC22A059-2636-EA4B-819C-CF476FCDDFCD}" destId="{39638914-DD09-984A-B68F-B61E5305C843}" srcOrd="2" destOrd="0" presId="urn:microsoft.com/office/officeart/2005/8/layout/orgChart1"/>
    <dgm:cxn modelId="{A78F269D-C98B-4F92-85CE-4E9778972603}" type="presParOf" srcId="{39638914-DD09-984A-B68F-B61E5305C843}" destId="{36537B44-75D7-C14B-A9A5-32CB6FEEE072}" srcOrd="0" destOrd="0" presId="urn:microsoft.com/office/officeart/2005/8/layout/orgChart1"/>
    <dgm:cxn modelId="{6D14E730-66FB-49CD-B46E-F30A36AB9B65}" type="presParOf" srcId="{39638914-DD09-984A-B68F-B61E5305C843}" destId="{D70195F5-607D-D645-A69A-2C7230DEE47E}" srcOrd="1" destOrd="0" presId="urn:microsoft.com/office/officeart/2005/8/layout/orgChart1"/>
    <dgm:cxn modelId="{D77B887D-F5A2-490C-BA4A-0EB3F4700E6B}" type="presParOf" srcId="{D70195F5-607D-D645-A69A-2C7230DEE47E}" destId="{091416F8-297A-8F45-AFCE-0C02314C40A7}" srcOrd="0" destOrd="0" presId="urn:microsoft.com/office/officeart/2005/8/layout/orgChart1"/>
    <dgm:cxn modelId="{B7C60E78-B972-4552-819A-28D846F1B8F0}" type="presParOf" srcId="{091416F8-297A-8F45-AFCE-0C02314C40A7}" destId="{EB366CAA-85F7-4A4A-A381-43BAE19B2E59}" srcOrd="0" destOrd="0" presId="urn:microsoft.com/office/officeart/2005/8/layout/orgChart1"/>
    <dgm:cxn modelId="{847C6E08-9D1B-43E8-BE37-AB4A0C6800CA}" type="presParOf" srcId="{091416F8-297A-8F45-AFCE-0C02314C40A7}" destId="{BEEDC4B6-C8ED-4541-A70C-976231430CA6}" srcOrd="1" destOrd="0" presId="urn:microsoft.com/office/officeart/2005/8/layout/orgChart1"/>
    <dgm:cxn modelId="{B5B24BF2-59D3-436A-B440-AD1A2C9BCF37}" type="presParOf" srcId="{D70195F5-607D-D645-A69A-2C7230DEE47E}" destId="{8D089E09-3CA3-D443-82E5-350FCBF2660B}" srcOrd="1" destOrd="0" presId="urn:microsoft.com/office/officeart/2005/8/layout/orgChart1"/>
    <dgm:cxn modelId="{E19681F1-86A2-4CB1-8ED3-A8F412D9FF8F}" type="presParOf" srcId="{D70195F5-607D-D645-A69A-2C7230DEE47E}" destId="{60F4D3D7-4A9B-F045-8714-BEC604B3320B}" srcOrd="2" destOrd="0" presId="urn:microsoft.com/office/officeart/2005/8/layout/orgChart1"/>
    <dgm:cxn modelId="{58F86954-A554-4B5F-9432-32C41FEB557D}" type="presParOf" srcId="{39638914-DD09-984A-B68F-B61E5305C843}" destId="{FDAE13F1-4AA2-A245-B1B6-D37C9A8334A2}" srcOrd="2" destOrd="0" presId="urn:microsoft.com/office/officeart/2005/8/layout/orgChart1"/>
    <dgm:cxn modelId="{5356189C-9A3E-4BC2-9DC5-231B8D2625A2}" type="presParOf" srcId="{39638914-DD09-984A-B68F-B61E5305C843}" destId="{51272831-936B-624C-AB09-7604107CEE2C}" srcOrd="3" destOrd="0" presId="urn:microsoft.com/office/officeart/2005/8/layout/orgChart1"/>
    <dgm:cxn modelId="{C74C4ECD-D64F-4003-966D-10E94A38AA74}" type="presParOf" srcId="{51272831-936B-624C-AB09-7604107CEE2C}" destId="{1DE5252D-CD74-644A-B645-61DFDCD1FD99}" srcOrd="0" destOrd="0" presId="urn:microsoft.com/office/officeart/2005/8/layout/orgChart1"/>
    <dgm:cxn modelId="{ACFFF4EC-88AA-4C49-BF8B-CCACDE329CB7}" type="presParOf" srcId="{1DE5252D-CD74-644A-B645-61DFDCD1FD99}" destId="{0826C198-8339-774E-9F70-C34FE2A77930}" srcOrd="0" destOrd="0" presId="urn:microsoft.com/office/officeart/2005/8/layout/orgChart1"/>
    <dgm:cxn modelId="{3343F448-32FD-4AD2-9584-CE027D31EFEF}" type="presParOf" srcId="{1DE5252D-CD74-644A-B645-61DFDCD1FD99}" destId="{7F6F044E-5B7F-B44D-A4BD-7BC889D43E1D}" srcOrd="1" destOrd="0" presId="urn:microsoft.com/office/officeart/2005/8/layout/orgChart1"/>
    <dgm:cxn modelId="{0BEB1EA0-F091-4F0A-B79F-A673FAB8A276}" type="presParOf" srcId="{51272831-936B-624C-AB09-7604107CEE2C}" destId="{33824A20-6E3B-C04E-A452-73FD5D1BFC73}" srcOrd="1" destOrd="0" presId="urn:microsoft.com/office/officeart/2005/8/layout/orgChart1"/>
    <dgm:cxn modelId="{FF00F324-1193-48D6-AA8A-E6EC726DD694}" type="presParOf" srcId="{51272831-936B-624C-AB09-7604107CEE2C}" destId="{67F21773-23E6-554E-AF02-121FBB32D976}" srcOrd="2" destOrd="0" presId="urn:microsoft.com/office/officeart/2005/8/layout/orgChart1"/>
    <dgm:cxn modelId="{1757B929-D4B8-474C-983C-DB9B36D84F40}" type="presParOf" srcId="{4F38E7B9-3076-804A-8FC9-B225FB7121C6}" destId="{0C0D0F33-347D-5D47-BEB1-C81B5ABF9697}" srcOrd="2" destOrd="0" presId="urn:microsoft.com/office/officeart/2005/8/layout/orgChart1"/>
    <dgm:cxn modelId="{D0D8D54F-31A2-49EA-837A-F3FEC329B182}" type="presParOf" srcId="{4F38E7B9-3076-804A-8FC9-B225FB7121C6}" destId="{CDF5EA5E-AA63-E84E-9A40-F77A49CADBE7}" srcOrd="3" destOrd="0" presId="urn:microsoft.com/office/officeart/2005/8/layout/orgChart1"/>
    <dgm:cxn modelId="{9CBE76B1-2F9F-430A-8CA6-71496EC6FDFF}" type="presParOf" srcId="{CDF5EA5E-AA63-E84E-9A40-F77A49CADBE7}" destId="{4C14EDA1-B75F-054B-986B-193D7D08714D}" srcOrd="0" destOrd="0" presId="urn:microsoft.com/office/officeart/2005/8/layout/orgChart1"/>
    <dgm:cxn modelId="{D8FD715D-62C0-4167-ABEE-1A30E87578EC}" type="presParOf" srcId="{4C14EDA1-B75F-054B-986B-193D7D08714D}" destId="{84358915-C56F-6A45-B870-A6E829022D66}" srcOrd="0" destOrd="0" presId="urn:microsoft.com/office/officeart/2005/8/layout/orgChart1"/>
    <dgm:cxn modelId="{14BF9E71-3332-4A9C-8F64-51537FF87ACB}" type="presParOf" srcId="{4C14EDA1-B75F-054B-986B-193D7D08714D}" destId="{13E296B6-ACD6-994A-8711-550A328FEB9C}" srcOrd="1" destOrd="0" presId="urn:microsoft.com/office/officeart/2005/8/layout/orgChart1"/>
    <dgm:cxn modelId="{8604896E-B5C6-43D4-924E-2B193D4535D2}" type="presParOf" srcId="{CDF5EA5E-AA63-E84E-9A40-F77A49CADBE7}" destId="{266A9213-7C65-1F46-A073-BB1ACA1BE8D3}" srcOrd="1" destOrd="0" presId="urn:microsoft.com/office/officeart/2005/8/layout/orgChart1"/>
    <dgm:cxn modelId="{D852BFF9-9E10-42D8-87D2-3FB2399F26ED}" type="presParOf" srcId="{CDF5EA5E-AA63-E84E-9A40-F77A49CADBE7}" destId="{80B39BF6-46B5-5647-AFB1-95AD68E7EE57}" srcOrd="2" destOrd="0" presId="urn:microsoft.com/office/officeart/2005/8/layout/orgChart1"/>
    <dgm:cxn modelId="{123FBF58-22EB-40B6-9DEF-25D9C801B9E6}" type="presParOf" srcId="{80B39BF6-46B5-5647-AFB1-95AD68E7EE57}" destId="{42558FCF-04A3-A042-868D-E5FDCBF99641}" srcOrd="0" destOrd="0" presId="urn:microsoft.com/office/officeart/2005/8/layout/orgChart1"/>
    <dgm:cxn modelId="{22BB9B9D-2F56-4499-AA67-3C6A3A7513A5}" type="presParOf" srcId="{80B39BF6-46B5-5647-AFB1-95AD68E7EE57}" destId="{505F3768-5A5B-2143-BF95-423866DE511B}" srcOrd="1" destOrd="0" presId="urn:microsoft.com/office/officeart/2005/8/layout/orgChart1"/>
    <dgm:cxn modelId="{71772D5C-31B7-42BC-99CB-DA32C7815915}" type="presParOf" srcId="{505F3768-5A5B-2143-BF95-423866DE511B}" destId="{04324EE9-0AA7-D841-9C78-C3DF81B69571}" srcOrd="0" destOrd="0" presId="urn:microsoft.com/office/officeart/2005/8/layout/orgChart1"/>
    <dgm:cxn modelId="{0757F8AB-A982-4C31-9BDB-83CC9B7672C4}" type="presParOf" srcId="{04324EE9-0AA7-D841-9C78-C3DF81B69571}" destId="{32A00A5E-4904-144C-B633-87EACA1DB6E5}" srcOrd="0" destOrd="0" presId="urn:microsoft.com/office/officeart/2005/8/layout/orgChart1"/>
    <dgm:cxn modelId="{1AF38CEA-E0E3-4E53-A148-9340C9384D2A}" type="presParOf" srcId="{04324EE9-0AA7-D841-9C78-C3DF81B69571}" destId="{46F1D76B-E832-5A41-A2F6-950DEC63CDD4}" srcOrd="1" destOrd="0" presId="urn:microsoft.com/office/officeart/2005/8/layout/orgChart1"/>
    <dgm:cxn modelId="{05896C11-6D57-44F9-BB98-37B47543C20B}" type="presParOf" srcId="{505F3768-5A5B-2143-BF95-423866DE511B}" destId="{206065BD-A795-5C46-B84E-240B298B6F97}" srcOrd="1" destOrd="0" presId="urn:microsoft.com/office/officeart/2005/8/layout/orgChart1"/>
    <dgm:cxn modelId="{D15DC58D-EF68-4961-8A93-3623E9266209}" type="presParOf" srcId="{505F3768-5A5B-2143-BF95-423866DE511B}" destId="{47F1B792-BAD9-2242-B238-B01E48FCC705}" srcOrd="2" destOrd="0" presId="urn:microsoft.com/office/officeart/2005/8/layout/orgChart1"/>
    <dgm:cxn modelId="{BD0E986C-F621-4C8C-8474-412BEEB282CE}" type="presParOf" srcId="{80B39BF6-46B5-5647-AFB1-95AD68E7EE57}" destId="{398AC292-B352-6C42-BEFD-79045FDA101F}" srcOrd="2" destOrd="0" presId="urn:microsoft.com/office/officeart/2005/8/layout/orgChart1"/>
    <dgm:cxn modelId="{F1DCB652-84FA-418F-A916-C1039447A458}" type="presParOf" srcId="{80B39BF6-46B5-5647-AFB1-95AD68E7EE57}" destId="{23FBE64D-0DEE-5B4A-9CD7-8415794F7F5D}" srcOrd="3" destOrd="0" presId="urn:microsoft.com/office/officeart/2005/8/layout/orgChart1"/>
    <dgm:cxn modelId="{87BD3A57-AEC6-4C06-8E54-1AFF128132FB}" type="presParOf" srcId="{23FBE64D-0DEE-5B4A-9CD7-8415794F7F5D}" destId="{B8A7438E-8FEF-2A4C-8384-95076DF8B4D2}" srcOrd="0" destOrd="0" presId="urn:microsoft.com/office/officeart/2005/8/layout/orgChart1"/>
    <dgm:cxn modelId="{1947F75D-4014-42F2-A7EF-F51E1BCCC0EF}" type="presParOf" srcId="{B8A7438E-8FEF-2A4C-8384-95076DF8B4D2}" destId="{0978C088-ACA6-7143-91CE-935716DEFE0B}" srcOrd="0" destOrd="0" presId="urn:microsoft.com/office/officeart/2005/8/layout/orgChart1"/>
    <dgm:cxn modelId="{2D3E1D63-9F09-4066-AD35-8124B69042AD}" type="presParOf" srcId="{B8A7438E-8FEF-2A4C-8384-95076DF8B4D2}" destId="{C5F661AD-B701-2D4E-9C0B-7AFD677EE65D}" srcOrd="1" destOrd="0" presId="urn:microsoft.com/office/officeart/2005/8/layout/orgChart1"/>
    <dgm:cxn modelId="{5874DA1A-E31F-46C2-8068-4E6E6BBEAF0D}" type="presParOf" srcId="{23FBE64D-0DEE-5B4A-9CD7-8415794F7F5D}" destId="{5A3CD146-4BF5-E54C-A944-9C02190EBDB0}" srcOrd="1" destOrd="0" presId="urn:microsoft.com/office/officeart/2005/8/layout/orgChart1"/>
    <dgm:cxn modelId="{3514789D-AB76-4D0A-A8FB-78AB34343CFF}" type="presParOf" srcId="{23FBE64D-0DEE-5B4A-9CD7-8415794F7F5D}" destId="{3B7C9775-4487-D644-A710-91C82BE7783B}" srcOrd="2" destOrd="0" presId="urn:microsoft.com/office/officeart/2005/8/layout/orgChart1"/>
  </dgm:cxnLst>
  <dgm:bg>
    <a:noFill/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A793B2-4A56-467B-8E16-B914F716EC9C}" type="datetimeFigureOut">
              <a:rPr lang="fr-FR" smtClean="0"/>
              <a:pPr/>
              <a:t>14/02/2015</a:t>
            </a:fld>
            <a:endParaRPr lang="fr-F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C7728-8D11-47B7-A92A-DF4C2E45A01F}" type="slidenum">
              <a:rPr lang="fr-FR" smtClean="0"/>
              <a:pPr/>
              <a:t>‹#›</a:t>
            </a:fld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4047789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224" y="332656"/>
            <a:ext cx="1120514" cy="504230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32068" y="245593"/>
            <a:ext cx="652264" cy="67835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37A7-B7EB-C947-BB67-ECE9659E37BE}" type="datetimeFigureOut">
              <a:rPr lang="en-US" smtClean="0"/>
              <a:pPr/>
              <a:t>14-Feb-15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E75944-69F3-7C46-87A7-373989550ADE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lum bright="70000" contrast="-70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8341" y="4869160"/>
            <a:ext cx="2358896" cy="1639434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6508594"/>
            <a:ext cx="9144000" cy="349406"/>
          </a:xfrm>
          <a:prstGeom prst="rect">
            <a:avLst/>
          </a:prstGeom>
          <a:gradFill flip="none" rotWithShape="1">
            <a:gsLst>
              <a:gs pos="0">
                <a:schemeClr val="accent1"/>
              </a:gs>
              <a:gs pos="100000">
                <a:schemeClr val="accent1">
                  <a:tint val="50000"/>
                  <a:shade val="100000"/>
                  <a:satMod val="350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1000" cap="all" dirty="0" smtClean="0">
                <a:latin typeface="Times New Roman" pitchFamily="18" charset="0"/>
              </a:rPr>
              <a:t>Australia Indonesia Partnership</a:t>
            </a:r>
            <a:r>
              <a:rPr lang="en-AU" sz="1000" cap="all" baseline="0" dirty="0" smtClean="0">
                <a:latin typeface="Times New Roman" pitchFamily="18" charset="0"/>
              </a:rPr>
              <a:t> for Emerging Infectious Diseases</a:t>
            </a:r>
            <a:endParaRPr lang="en-AU" sz="1000" cap="all" dirty="0">
              <a:latin typeface="Times New Roman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57350"/>
            <a:ext cx="9144000" cy="215265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Pengantar Analisis Data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d-ID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Studi Kasus dengan Menggunakan Data</a:t>
            </a:r>
            <a:r>
              <a:rPr lang="en-AU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AU" b="1" dirty="0" err="1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iSIKHNAS</a:t>
            </a:r>
            <a:r>
              <a:rPr lang="en-AU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AU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191000"/>
            <a:ext cx="6400800" cy="1752600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Hari ke-</a:t>
            </a:r>
            <a:r>
              <a:rPr lang="en-AU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1</a:t>
            </a:r>
            <a:endParaRPr lang="en-AU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progressBar"/>
          <p:cNvSpPr/>
          <p:nvPr/>
        </p:nvSpPr>
        <p:spPr>
          <a:xfrm>
            <a:off x="0" y="6756400"/>
            <a:ext cx="132522" cy="101600"/>
          </a:xfrm>
          <a:prstGeom prst="rect">
            <a:avLst/>
          </a:prstGeom>
          <a:solidFill>
            <a:srgbClr val="1F478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21" name="pageNumber"/>
          <p:cNvSpPr txBox="1"/>
          <p:nvPr/>
        </p:nvSpPr>
        <p:spPr>
          <a:xfrm>
            <a:off x="-375478" y="6718300"/>
            <a:ext cx="1270000" cy="200055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r>
              <a:rPr lang="en-AU" sz="700" smtClean="0">
                <a:solidFill>
                  <a:srgbClr val="FFFFFF"/>
                </a:solidFill>
              </a:rPr>
              <a:t> 1/ 69</a:t>
            </a:r>
            <a:endParaRPr lang="en-AU" sz="70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7424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b="1" dirty="0" smtClean="0">
                <a:solidFill>
                  <a:srgbClr val="FA0000"/>
                </a:solidFill>
              </a:rPr>
              <a:t>Langkah-langkah Analisis Data</a:t>
            </a:r>
            <a:endParaRPr lang="id-ID" b="1" dirty="0">
              <a:solidFill>
                <a:srgbClr val="FA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93837"/>
            <a:ext cx="8229600" cy="4525963"/>
          </a:xfrm>
        </p:spPr>
        <p:txBody>
          <a:bodyPr>
            <a:normAutofit lnSpcReduction="10000"/>
          </a:bodyPr>
          <a:lstStyle/>
          <a:p>
            <a:pPr marL="630238" indent="-509588">
              <a:buFont typeface="+mj-lt"/>
              <a:buAutoNum type="arabicPeriod" startAt="3"/>
            </a:pPr>
            <a:r>
              <a:rPr lang="id-ID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Deskripsi data</a:t>
            </a:r>
          </a:p>
          <a:p>
            <a:pPr marL="1030288" lvl="1" indent="-509588"/>
            <a:r>
              <a:rPr lang="id-ID" dirty="0" smtClean="0">
                <a:latin typeface="Arial" pitchFamily="34" charset="0"/>
                <a:cs typeface="Arial" pitchFamily="34" charset="0"/>
              </a:rPr>
              <a:t>Pemeriksaan kembali kesalahan data</a:t>
            </a:r>
          </a:p>
          <a:p>
            <a:pPr marL="1030288" lvl="1" indent="-509588"/>
            <a:r>
              <a:rPr lang="id-ID" dirty="0" smtClean="0">
                <a:latin typeface="Arial" pitchFamily="34" charset="0"/>
                <a:cs typeface="Arial" pitchFamily="34" charset="0"/>
              </a:rPr>
              <a:t>Memahami struktur, sifat alamiah data dan hubungan antardata</a:t>
            </a:r>
          </a:p>
          <a:p>
            <a:pPr marL="630238" indent="-509588">
              <a:buFont typeface="+mj-lt"/>
              <a:buAutoNum type="arabicPeriod" startAt="3"/>
            </a:pPr>
            <a:r>
              <a:rPr lang="id-ID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Pengujian hipotesis</a:t>
            </a:r>
          </a:p>
          <a:p>
            <a:pPr marL="977900" lvl="1" indent="-457200"/>
            <a:r>
              <a:rPr lang="id-ID" sz="3200" dirty="0" smtClean="0">
                <a:latin typeface="Arial" pitchFamily="34" charset="0"/>
                <a:cs typeface="Arial" pitchFamily="34" charset="0"/>
              </a:rPr>
              <a:t>Membuat hipotesis sesuai tujuan penelitian</a:t>
            </a:r>
          </a:p>
          <a:p>
            <a:pPr marL="977900" lvl="1" indent="-457200"/>
            <a:r>
              <a:rPr lang="id-ID" sz="3200" dirty="0" smtClean="0">
                <a:latin typeface="Arial" pitchFamily="34" charset="0"/>
                <a:cs typeface="Arial" pitchFamily="34" charset="0"/>
              </a:rPr>
              <a:t>Menentukan pengujian statistika yang tepat</a:t>
            </a:r>
          </a:p>
          <a:p>
            <a:pPr marL="514350" indent="-514350">
              <a:buFont typeface="+mj-lt"/>
              <a:buAutoNum type="arabicPeriod" startAt="3"/>
            </a:pPr>
            <a:endParaRPr lang="id-ID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Konsep Kunci di Dalam Penarikan Contoh (1)</a:t>
            </a:r>
            <a:endParaRPr lang="en-A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Sampling vs Sensus</a:t>
            </a:r>
          </a:p>
          <a:p>
            <a:pPr lvl="1"/>
            <a:r>
              <a:rPr lang="id-ID" sz="3200" dirty="0" smtClean="0">
                <a:latin typeface="Arial" pitchFamily="34" charset="0"/>
                <a:cs typeface="Arial" pitchFamily="34" charset="0"/>
              </a:rPr>
              <a:t>Sensus: pengamatan terhadap seluruh anggota populasi</a:t>
            </a:r>
          </a:p>
          <a:p>
            <a:pPr lvl="1"/>
            <a:r>
              <a:rPr lang="id-ID" sz="3200" dirty="0" smtClean="0">
                <a:latin typeface="Arial" pitchFamily="34" charset="0"/>
                <a:cs typeface="Arial" pitchFamily="34" charset="0"/>
              </a:rPr>
              <a:t>Sampling: pengamatan terhadap sebagian populasi</a:t>
            </a:r>
          </a:p>
          <a:p>
            <a:pPr lvl="1"/>
            <a:r>
              <a:rPr lang="id-ID" sz="3200" dirty="0" smtClean="0">
                <a:latin typeface="Arial" pitchFamily="34" charset="0"/>
                <a:cs typeface="Arial" pitchFamily="34" charset="0"/>
              </a:rPr>
              <a:t>Hasilnya tergantung kepada bias dan keragaman penarikan contoh</a:t>
            </a:r>
            <a:r>
              <a:rPr lang="en-AU" sz="3200" dirty="0" smtClean="0">
                <a:latin typeface="Arial" pitchFamily="34" charset="0"/>
                <a:cs typeface="Arial" pitchFamily="34" charset="0"/>
              </a:rPr>
              <a:t> </a:t>
            </a:r>
            <a:endParaRPr lang="id-ID" sz="3200" dirty="0" smtClean="0">
              <a:latin typeface="Arial" pitchFamily="34" charset="0"/>
              <a:cs typeface="Arial" pitchFamily="34" charset="0"/>
            </a:endParaRPr>
          </a:p>
          <a:p>
            <a:endParaRPr lang="en-AU" dirty="0" smtClean="0"/>
          </a:p>
        </p:txBody>
      </p:sp>
    </p:spTree>
    <p:extLst>
      <p:ext uri="{BB962C8B-B14F-4D97-AF65-F5344CB8AC3E}">
        <p14:creationId xmlns="" xmlns:p14="http://schemas.microsoft.com/office/powerpoint/2010/main" val="3731515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Konsep Kunci di Dalam Penarikan Contoh (1)</a:t>
            </a:r>
            <a:endParaRPr lang="en-A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en-AU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Bias</a:t>
            </a:r>
            <a:r>
              <a:rPr lang="en-AU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endParaRPr lang="id-ID" sz="3600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3200" dirty="0" smtClean="0">
                <a:latin typeface="Arial" pitchFamily="34" charset="0"/>
                <a:cs typeface="Arial" pitchFamily="34" charset="0"/>
              </a:rPr>
              <a:t>Hasil tidak menggambarkan keadaan populasi yang sebenarnya</a:t>
            </a:r>
          </a:p>
          <a:p>
            <a:pPr lvl="1"/>
            <a:r>
              <a:rPr lang="id-ID" sz="3200" dirty="0" smtClean="0">
                <a:latin typeface="Arial" pitchFamily="34" charset="0"/>
                <a:cs typeface="Arial" pitchFamily="34" charset="0"/>
              </a:rPr>
              <a:t>Disebabkan oleh teknik sampling yang tidak representatif</a:t>
            </a:r>
            <a:endParaRPr lang="en-AU" sz="32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515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Konsep Kunci di Dalam Penarikan Contoh (1)</a:t>
            </a:r>
            <a:endParaRPr lang="en-AU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Keragaman penarikan contoh</a:t>
            </a:r>
          </a:p>
          <a:p>
            <a:pPr lvl="1"/>
            <a:r>
              <a:rPr lang="id-ID" sz="3200" dirty="0" smtClean="0">
                <a:latin typeface="Arial" pitchFamily="34" charset="0"/>
                <a:cs typeface="Arial" pitchFamily="34" charset="0"/>
              </a:rPr>
              <a:t>Variasi hasil yang diperoleh dari beberapa kali penarikan contoh</a:t>
            </a:r>
          </a:p>
          <a:p>
            <a:pPr lvl="1"/>
            <a:r>
              <a:rPr lang="id-ID" sz="3200" dirty="0" smtClean="0">
                <a:latin typeface="Arial" pitchFamily="34" charset="0"/>
                <a:cs typeface="Arial" pitchFamily="34" charset="0"/>
              </a:rPr>
              <a:t>Hasil penarikan contoh digambarkan dalam suatu selang kepercayaan</a:t>
            </a:r>
          </a:p>
          <a:p>
            <a:endParaRPr lang="en-A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731515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Konsep Kunci di Dalam Penarikan Contoh (2)</a:t>
            </a:r>
            <a:endParaRPr lang="en-AU" b="1" dirty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/>
          <a:lstStyle/>
          <a:p>
            <a:r>
              <a:rPr lang="id-ID" sz="3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Variabel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Hal yang diamati di dalam suatu penelitian. Misalnya: bobot badan, sex, dan lain-lain.</a:t>
            </a:r>
          </a:p>
          <a:p>
            <a:endParaRPr lang="en-AU" dirty="0">
              <a:solidFill>
                <a:srgbClr val="FA0000"/>
              </a:solidFill>
            </a:endParaRPr>
          </a:p>
        </p:txBody>
      </p:sp>
      <p:graphicFrame>
        <p:nvGraphicFramePr>
          <p:cNvPr id="4" name="Diagram 3"/>
          <p:cNvGraphicFramePr/>
          <p:nvPr/>
        </p:nvGraphicFramePr>
        <p:xfrm>
          <a:off x="228600" y="3200400"/>
          <a:ext cx="8763000" cy="3276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="" xmlns:p14="http://schemas.microsoft.com/office/powerpoint/2010/main" val="34672079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Konsep Kunci di Dalam Penarikan Contoh (2)</a:t>
            </a:r>
            <a:endParaRPr lang="en-AU" b="1" dirty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600200"/>
          </a:xfrm>
        </p:spPr>
        <p:txBody>
          <a:bodyPr>
            <a:normAutofit/>
          </a:bodyPr>
          <a:lstStyle/>
          <a:p>
            <a:r>
              <a:rPr lang="id-ID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Gugus data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Kumpulan data keseluruhan</a:t>
            </a:r>
          </a:p>
          <a:p>
            <a:endParaRPr lang="en-AU" dirty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672079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Sebaran data</a:t>
            </a:r>
            <a:endParaRPr lang="en-AU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id-ID" b="1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Konsep Kunci di Dalam Penarikan Contoh (3)</a:t>
            </a:r>
            <a:endParaRPr lang="en-AU" b="1" dirty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1266" name="Picture 2" descr="http://www.vosesoftware.com/ModelRiskHelp/images/15/image403.gif"/>
          <p:cNvPicPr>
            <a:picLocks noChangeAspect="1" noChangeArrowheads="1"/>
          </p:cNvPicPr>
          <p:nvPr/>
        </p:nvPicPr>
        <p:blipFill>
          <a:blip r:embed="rId2"/>
          <a:srcRect t="9429" r="52556"/>
          <a:stretch>
            <a:fillRect/>
          </a:stretch>
        </p:blipFill>
        <p:spPr bwMode="auto">
          <a:xfrm>
            <a:off x="990600" y="2209800"/>
            <a:ext cx="3962400" cy="4040899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2133600" y="2438400"/>
            <a:ext cx="1219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10" name="TextBox 9"/>
          <p:cNvSpPr txBox="1"/>
          <p:nvPr/>
        </p:nvSpPr>
        <p:spPr>
          <a:xfrm flipV="1">
            <a:off x="2286000" y="4267199"/>
            <a:ext cx="838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11" name="TextBox 10"/>
          <p:cNvSpPr txBox="1"/>
          <p:nvPr/>
        </p:nvSpPr>
        <p:spPr>
          <a:xfrm>
            <a:off x="1905000" y="5334000"/>
            <a:ext cx="1219200" cy="36933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txBody>
          <a:bodyPr wrap="square" rtlCol="0">
            <a:spAutoFit/>
          </a:bodyPr>
          <a:lstStyle/>
          <a:p>
            <a:endParaRPr lang="id-ID" dirty="0"/>
          </a:p>
        </p:txBody>
      </p:sp>
      <p:sp>
        <p:nvSpPr>
          <p:cNvPr id="12" name="TextBox 11"/>
          <p:cNvSpPr txBox="1"/>
          <p:nvPr/>
        </p:nvSpPr>
        <p:spPr>
          <a:xfrm>
            <a:off x="4800600" y="2438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Menjulur ke kanan</a:t>
            </a:r>
          </a:p>
          <a:p>
            <a:pPr algn="ctr"/>
            <a:r>
              <a:rPr lang="id-ID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Rataan &gt; median</a:t>
            </a:r>
            <a:endParaRPr lang="id-ID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0" y="3867089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Simetris</a:t>
            </a:r>
          </a:p>
          <a:p>
            <a:pPr algn="ctr"/>
            <a:r>
              <a:rPr lang="id-ID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Rataan = median</a:t>
            </a:r>
            <a:endParaRPr lang="id-ID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876800" y="5105400"/>
            <a:ext cx="2743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d-ID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Menjulur ke kiri</a:t>
            </a:r>
          </a:p>
          <a:p>
            <a:pPr algn="ctr"/>
            <a:r>
              <a:rPr lang="id-ID" sz="20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Rataan &lt; median</a:t>
            </a:r>
            <a:endParaRPr lang="id-ID" sz="20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438472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7455" y="4406900"/>
            <a:ext cx="7257257" cy="1362075"/>
          </a:xfrm>
        </p:spPr>
        <p:txBody>
          <a:bodyPr>
            <a:normAutofit/>
          </a:bodyPr>
          <a:lstStyle/>
          <a:p>
            <a:r>
              <a:rPr lang="id-ID" sz="8000" cap="none" dirty="0" smtClean="0">
                <a:solidFill>
                  <a:schemeClr val="accent1">
                    <a:lumMod val="75000"/>
                  </a:schemeClr>
                </a:solidFill>
              </a:rPr>
              <a:t>Sesi</a:t>
            </a:r>
            <a:r>
              <a:rPr lang="id-ID" sz="8000" dirty="0" smtClean="0">
                <a:solidFill>
                  <a:schemeClr val="accent1">
                    <a:lumMod val="75000"/>
                  </a:schemeClr>
                </a:solidFill>
              </a:rPr>
              <a:t> 2</a:t>
            </a:r>
            <a:endParaRPr lang="id-ID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4128" y="2667000"/>
            <a:ext cx="981472" cy="1207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18456" y="3124200"/>
            <a:ext cx="972344" cy="10541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37455" y="3657600"/>
            <a:ext cx="743745" cy="749300"/>
          </a:xfrm>
          <a:prstGeom prst="rect">
            <a:avLst/>
          </a:prstGeom>
          <a:solidFill>
            <a:srgbClr val="FF3300"/>
          </a:solidFill>
          <a:ln>
            <a:solidFill>
              <a:srgbClr val="FA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630362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Studi kasus </a:t>
            </a:r>
            <a:r>
              <a:rPr lang="en-A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</a:t>
            </a:r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Pengukuran kinerja petugas dalam pelayanan veteriner</a:t>
            </a:r>
            <a:b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Pendahuluan</a:t>
            </a:r>
            <a:endParaRPr lang="en-A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55837"/>
            <a:ext cx="8229600" cy="3611563"/>
          </a:xfrm>
        </p:spPr>
        <p:txBody>
          <a:bodyPr>
            <a:normAutofit/>
          </a:bodyPr>
          <a:lstStyle/>
          <a:p>
            <a:pPr lvl="1"/>
            <a:r>
              <a:rPr lang="id-ID" sz="3200" dirty="0" smtClean="0">
                <a:latin typeface="Arial" pitchFamily="34" charset="0"/>
                <a:cs typeface="Arial" pitchFamily="34" charset="0"/>
              </a:rPr>
              <a:t>Pada studi kasus1 ini akan dijelaskan mengenai analisis data numerik</a:t>
            </a:r>
          </a:p>
          <a:p>
            <a:pPr lvl="1"/>
            <a:r>
              <a:rPr lang="id-ID" sz="3200" dirty="0" smtClean="0">
                <a:latin typeface="Arial" pitchFamily="34" charset="0"/>
                <a:cs typeface="Arial" pitchFamily="34" charset="0"/>
              </a:rPr>
              <a:t>Variable:  waktu tunggu dari saat pelaporan sampai petugas melakukan investigasi (jam) </a:t>
            </a:r>
            <a:r>
              <a:rPr lang="id-ID" sz="3200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sz="3200" dirty="0" smtClean="0">
                <a:latin typeface="Arial" pitchFamily="34" charset="0"/>
                <a:cs typeface="Arial" pitchFamily="34" charset="0"/>
              </a:rPr>
              <a:t>variabel kontinu</a:t>
            </a:r>
            <a:endParaRPr lang="en-AU" sz="32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46942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Studi kasus </a:t>
            </a:r>
            <a:r>
              <a:rPr lang="en-A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1:</a:t>
            </a:r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Pendahuluan</a:t>
            </a:r>
            <a:endParaRPr lang="en-A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id-ID" sz="40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Keahlian yang dicapai dalam studi kasus ini: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enentukan tujuan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Mengunduh data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AU" dirty="0" err="1" smtClean="0">
                <a:latin typeface="Arial" pitchFamily="34" charset="0"/>
                <a:cs typeface="Arial" pitchFamily="34" charset="0"/>
              </a:rPr>
              <a:t>iSIKHNAS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emelihara data asli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Mengevaluasi data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memahami sruktur data, mengidentifikasi kesalahan, memahami bias)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embuat data baru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M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endeskripsikan data numerik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ukuran pemusatan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ukuran penyebaran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AU" i="1" dirty="0" smtClean="0">
                <a:latin typeface="Arial" pitchFamily="34" charset="0"/>
                <a:cs typeface="Arial" pitchFamily="34" charset="0"/>
              </a:rPr>
              <a:t>plotting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4694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7455" y="4406900"/>
            <a:ext cx="7257257" cy="1362075"/>
          </a:xfrm>
        </p:spPr>
        <p:txBody>
          <a:bodyPr>
            <a:normAutofit/>
          </a:bodyPr>
          <a:lstStyle/>
          <a:p>
            <a:r>
              <a:rPr lang="id-ID" sz="8000" cap="none" dirty="0" smtClean="0">
                <a:solidFill>
                  <a:schemeClr val="accent1">
                    <a:lumMod val="75000"/>
                  </a:schemeClr>
                </a:solidFill>
              </a:rPr>
              <a:t>Sesi</a:t>
            </a:r>
            <a:r>
              <a:rPr lang="id-ID" sz="8000" dirty="0" smtClean="0">
                <a:solidFill>
                  <a:schemeClr val="accent1">
                    <a:lumMod val="75000"/>
                  </a:schemeClr>
                </a:solidFill>
              </a:rPr>
              <a:t> i</a:t>
            </a:r>
            <a:endParaRPr lang="id-ID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4128" y="2667000"/>
            <a:ext cx="981472" cy="1207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18456" y="3124200"/>
            <a:ext cx="972344" cy="10541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37455" y="3657600"/>
            <a:ext cx="743745" cy="749300"/>
          </a:xfrm>
          <a:prstGeom prst="rect">
            <a:avLst/>
          </a:prstGeom>
          <a:solidFill>
            <a:srgbClr val="FF3300"/>
          </a:solidFill>
          <a:ln>
            <a:solidFill>
              <a:srgbClr val="FA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Studi kasus </a:t>
            </a:r>
            <a:r>
              <a:rPr lang="en-A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1:</a:t>
            </a:r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Pendahuluan</a:t>
            </a:r>
            <a:endParaRPr lang="en-A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458200" cy="4525963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800"/>
              </a:spcAft>
            </a:pPr>
            <a:r>
              <a:rPr lang="id-ID" sz="1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File-file yang mendukung pembelajaran:</a:t>
            </a:r>
          </a:p>
          <a:p>
            <a:pPr lvl="1"/>
            <a:r>
              <a:rPr lang="id-ID" sz="10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Data:</a:t>
            </a:r>
          </a:p>
          <a:p>
            <a:pPr lvl="2"/>
            <a:r>
              <a:rPr lang="id-ID" sz="10800" dirty="0" smtClean="0">
                <a:latin typeface="Arial" pitchFamily="34" charset="0"/>
                <a:cs typeface="Arial" pitchFamily="34" charset="0"/>
              </a:rPr>
              <a:t>‘isikhnas_priority disease syndromes_March_2013.csv’</a:t>
            </a:r>
          </a:p>
          <a:p>
            <a:pPr lvl="1"/>
            <a:r>
              <a:rPr lang="id-ID" sz="108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Video</a:t>
            </a:r>
          </a:p>
          <a:p>
            <a:pPr lvl="2"/>
            <a:r>
              <a:rPr lang="en-AU" sz="10800" dirty="0" smtClean="0">
                <a:latin typeface="Arial" pitchFamily="34" charset="0"/>
                <a:cs typeface="Arial" pitchFamily="34" charset="0"/>
              </a:rPr>
              <a:t>Case study 1_data download.avi</a:t>
            </a:r>
            <a:endParaRPr lang="id-ID" sz="108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10800" dirty="0" smtClean="0">
                <a:latin typeface="Arial" pitchFamily="34" charset="0"/>
                <a:cs typeface="Arial" pitchFamily="34" charset="0"/>
              </a:rPr>
              <a:t>Case study 1_exercise 3_missing data.avi </a:t>
            </a:r>
            <a:endParaRPr lang="id-ID" sz="108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10800" dirty="0" smtClean="0">
                <a:latin typeface="Arial" pitchFamily="34" charset="0"/>
                <a:cs typeface="Arial" pitchFamily="34" charset="0"/>
              </a:rPr>
              <a:t>Case study 1_exercise 5_creating new data.avi</a:t>
            </a:r>
            <a:endParaRPr lang="id-ID" sz="108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AU" sz="4000" dirty="0" smtClean="0">
                <a:latin typeface="Arial" pitchFamily="34" charset="0"/>
                <a:cs typeface="Arial" pitchFamily="34" charset="0"/>
              </a:rPr>
              <a:t> </a:t>
            </a:r>
            <a:endParaRPr lang="id-ID" sz="4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4694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Studi kasus </a:t>
            </a:r>
            <a:r>
              <a:rPr lang="en-A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1:</a:t>
            </a:r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Pendahuluan</a:t>
            </a:r>
            <a:endParaRPr lang="en-A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22437"/>
            <a:ext cx="8458200" cy="4525963"/>
          </a:xfrm>
        </p:spPr>
        <p:txBody>
          <a:bodyPr>
            <a:normAutofit fontScale="25000" lnSpcReduction="20000"/>
          </a:bodyPr>
          <a:lstStyle/>
          <a:p>
            <a:pPr>
              <a:spcAft>
                <a:spcPts val="1800"/>
              </a:spcAft>
            </a:pPr>
            <a:r>
              <a:rPr lang="id-ID" sz="1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File-file yang mendukung pembelajaran</a:t>
            </a:r>
            <a:r>
              <a:rPr lang="id-ID" sz="112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: </a:t>
            </a:r>
            <a:r>
              <a:rPr lang="id-ID" sz="112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(lanjutan)</a:t>
            </a:r>
            <a:endParaRPr lang="id-ID" sz="9200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sz="10400" b="1" dirty="0" smtClean="0">
                <a:latin typeface="Arial" pitchFamily="34" charset="0"/>
                <a:cs typeface="Arial" pitchFamily="34" charset="0"/>
              </a:rPr>
              <a:t>Video</a:t>
            </a:r>
          </a:p>
          <a:p>
            <a:pPr lvl="2"/>
            <a:r>
              <a:rPr lang="en-AU" sz="10400" dirty="0" smtClean="0">
                <a:latin typeface="Arial" pitchFamily="34" charset="0"/>
                <a:cs typeface="Arial" pitchFamily="34" charset="0"/>
              </a:rPr>
              <a:t>Case </a:t>
            </a:r>
            <a:r>
              <a:rPr lang="en-AU" sz="10400" dirty="0" smtClean="0">
                <a:latin typeface="Arial" pitchFamily="34" charset="0"/>
                <a:cs typeface="Arial" pitchFamily="34" charset="0"/>
              </a:rPr>
              <a:t>study 1_exercise 6_descriptive statistics.avi</a:t>
            </a:r>
            <a:endParaRPr lang="id-ID" sz="104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10400" dirty="0" smtClean="0">
                <a:latin typeface="Arial" pitchFamily="34" charset="0"/>
                <a:cs typeface="Arial" pitchFamily="34" charset="0"/>
              </a:rPr>
              <a:t>Case study 1_exercise 6b_descriptive statistics without tool pack.avi</a:t>
            </a:r>
            <a:endParaRPr lang="id-ID" sz="10400" dirty="0" smtClean="0">
              <a:latin typeface="Arial" pitchFamily="34" charset="0"/>
              <a:cs typeface="Arial" pitchFamily="34" charset="0"/>
            </a:endParaRPr>
          </a:p>
          <a:p>
            <a:pPr lvl="2"/>
            <a:r>
              <a:rPr lang="en-AU" sz="10400" dirty="0" smtClean="0">
                <a:latin typeface="Arial" pitchFamily="34" charset="0"/>
                <a:cs typeface="Arial" pitchFamily="34" charset="0"/>
              </a:rPr>
              <a:t>Case study 1_exercise 7_plotting histograms.avi</a:t>
            </a:r>
            <a:endParaRPr lang="id-ID" sz="10400" dirty="0" smtClean="0">
              <a:latin typeface="Arial" pitchFamily="34" charset="0"/>
              <a:cs typeface="Arial" pitchFamily="34" charset="0"/>
            </a:endParaRPr>
          </a:p>
          <a:p>
            <a:pPr>
              <a:buNone/>
            </a:pPr>
            <a:r>
              <a:rPr lang="en-AU" sz="4000" dirty="0" smtClean="0">
                <a:latin typeface="Arial" pitchFamily="34" charset="0"/>
                <a:cs typeface="Arial" pitchFamily="34" charset="0"/>
              </a:rPr>
              <a:t> </a:t>
            </a:r>
            <a:endParaRPr lang="id-ID" sz="4000" b="1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013469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Tujuan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Menilai pelayanan kesehatan hewan melalui kecepatan investigasi  terhadap laporan sindrom prioritas</a:t>
            </a:r>
          </a:p>
          <a:p>
            <a:pPr lvl="1">
              <a:buNone/>
            </a:pPr>
            <a:endParaRPr lang="en-AU" dirty="0" smtClean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Studi kasus </a:t>
            </a:r>
            <a:r>
              <a:rPr lang="en-A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1:</a:t>
            </a:r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Tujuan</a:t>
            </a:r>
            <a:endParaRPr lang="en-A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9002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sz="40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Tujuan</a:t>
            </a:r>
          </a:p>
          <a:p>
            <a:pPr lvl="1"/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Latihan 1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Sebelum melakukan Latihan 1, buka file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data iSIKHNAS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(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isikhnas_priority disease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syndromes_March_2013.csv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)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Perhatikan data tersebut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Kerjakan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Latihan 1 (menelaah data)</a:t>
            </a:r>
            <a:endParaRPr lang="id-ID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Lakukan Latihan 2 (menetapkan tujuan)</a:t>
            </a:r>
            <a:endParaRPr lang="en-AU" dirty="0" smtClean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  <a:p>
            <a:pPr lvl="1">
              <a:buNone/>
            </a:pPr>
            <a:endParaRPr lang="en-AU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Studi kasus </a:t>
            </a:r>
            <a:r>
              <a:rPr lang="en-AU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1:</a:t>
            </a:r>
            <a:r>
              <a:rPr lang="id-ID" sz="3600" b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Tujuan</a:t>
            </a:r>
            <a:endParaRPr lang="en-AU" sz="3600" b="1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1189002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Mengunduh data iSIKHNAS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Masuk ke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website (www.isikhnas.com)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Login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dengan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username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anda dan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password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Pilih gugus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data (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laporan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penyakit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sindrom prioritas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kemudian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laporan sindrom prioritas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)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Pilih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rentang tanggal yang diinginkan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ilih wilayah yang akan dianalisis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Pilih 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run report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en-AU" i="1" dirty="0" smtClean="0">
                <a:latin typeface="Arial" pitchFamily="34" charset="0"/>
                <a:cs typeface="Arial" pitchFamily="34" charset="0"/>
              </a:rPr>
              <a:t>Scroll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ke bawah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dan </a:t>
            </a:r>
            <a:r>
              <a:rPr lang="en-AU" i="1" dirty="0" smtClean="0">
                <a:latin typeface="Arial" pitchFamily="34" charset="0"/>
                <a:cs typeface="Arial" pitchFamily="34" charset="0"/>
              </a:rPr>
              <a:t>click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view download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dan </a:t>
            </a:r>
            <a:r>
              <a:rPr lang="en-AU" dirty="0" err="1" smtClean="0">
                <a:latin typeface="Arial" pitchFamily="34" charset="0"/>
                <a:cs typeface="Arial" pitchFamily="34" charset="0"/>
              </a:rPr>
              <a:t>csv</a:t>
            </a:r>
            <a:r>
              <a:rPr lang="en-AU" dirty="0" smtClean="0">
                <a:latin typeface="Arial" pitchFamily="34" charset="0"/>
                <a:cs typeface="Arial" pitchFamily="34" charset="0"/>
              </a:rPr>
              <a:t> sheet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akan diunduh</a:t>
            </a:r>
          </a:p>
          <a:p>
            <a:pPr lvl="1"/>
            <a:r>
              <a:rPr lang="en-AU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impan dengan nama file yang tepat</a:t>
            </a:r>
          </a:p>
          <a:p>
            <a:pPr marL="342900" lvl="1" indent="-342900">
              <a:buFont typeface="Arial"/>
              <a:buChar char="•"/>
            </a:pPr>
            <a:r>
              <a:rPr lang="id-ID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Saksikan tayangan </a:t>
            </a:r>
            <a:r>
              <a:rPr lang="id-ID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video ‘</a:t>
            </a:r>
            <a:r>
              <a:rPr lang="en-AU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study 1_data download.avi</a:t>
            </a:r>
            <a:r>
              <a:rPr lang="id-ID" sz="33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</a:t>
            </a:r>
          </a:p>
          <a:p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endParaRPr lang="id-ID" dirty="0">
              <a:solidFill>
                <a:srgbClr val="0000FF"/>
              </a:solidFill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1: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Manajemen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.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Menyimpan dan menjaga data asli</a:t>
            </a:r>
            <a:endParaRPr lang="id-ID" dirty="0" smtClean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Selalu membuat salinan file yang sama untuk data yang diunduh, yaitu file asli dan file yang akan anda gunakan untuk analisis data.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File asli dan file yang akan digunakan untuk analisis data diletakkan pada folder yang berbeda agar memudahkan dalam pencarian.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Beri nama file dengan nama yang memudahkan pencarian. Di dalam latihan ini, nama file: </a:t>
            </a:r>
            <a:r>
              <a:rPr lang="en-A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AU" sz="2400" dirty="0" err="1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isikhnas_priority</a:t>
            </a:r>
            <a:r>
              <a:rPr lang="en-AU" sz="24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disease syndromes_March_2013.csv’.</a:t>
            </a:r>
            <a:endParaRPr lang="id-ID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1: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Manajemen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7455" y="4406900"/>
            <a:ext cx="7257257" cy="1362075"/>
          </a:xfrm>
        </p:spPr>
        <p:txBody>
          <a:bodyPr>
            <a:normAutofit/>
          </a:bodyPr>
          <a:lstStyle/>
          <a:p>
            <a:r>
              <a:rPr lang="id-ID" sz="8000" cap="none" dirty="0" smtClean="0">
                <a:solidFill>
                  <a:schemeClr val="accent1">
                    <a:lumMod val="75000"/>
                  </a:schemeClr>
                </a:solidFill>
              </a:rPr>
              <a:t>Sesi</a:t>
            </a:r>
            <a:r>
              <a:rPr lang="id-ID" sz="8000" dirty="0" smtClean="0">
                <a:solidFill>
                  <a:schemeClr val="accent1">
                    <a:lumMod val="75000"/>
                  </a:schemeClr>
                </a:solidFill>
              </a:rPr>
              <a:t> 3</a:t>
            </a:r>
            <a:endParaRPr lang="id-ID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4128" y="2667000"/>
            <a:ext cx="981472" cy="1207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18456" y="3124200"/>
            <a:ext cx="972344" cy="10541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37455" y="3657600"/>
            <a:ext cx="743745" cy="749300"/>
          </a:xfrm>
          <a:prstGeom prst="rect">
            <a:avLst/>
          </a:prstGeom>
          <a:solidFill>
            <a:srgbClr val="FF3300"/>
          </a:solidFill>
          <a:ln>
            <a:solidFill>
              <a:srgbClr val="FA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Kunci Kesalahan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Ada 2 jenis kesalahan di dalam data: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Data hilang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Data tidak dicatat dengan benar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Konsep Kunci: Kesalahan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29667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Data hilang</a:t>
            </a:r>
          </a:p>
          <a:p>
            <a:pPr lvl="1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Ada 2 kemungkinan: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Sel kosong dalam data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Data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tidak direkam karena lupa, tidak sempat,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tidak diinvestigasi, dll.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Data ini mudah dilihat, karena berupa sel kosong dari suatu baris data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Konsep Kunci: Kesalahan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Data hilang</a:t>
            </a:r>
          </a:p>
          <a:p>
            <a:pPr lvl="1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Ada 2 kemungkinan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(lanjutan)</a:t>
            </a:r>
            <a:endParaRPr lang="id-ID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Tidak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pengamatan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Seluruh data pada pengamatan tersebut tidak pernah diamati sehingga tidak tercantum di gugus data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Sulit dideteksi karena data tidak ada sama sekali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Terjadi karena bias seleksi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Konsep Kunci: Kesalahan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Kepentingan Analisis Data Dalam Pembuatan Kebijakan</a:t>
            </a:r>
            <a:endParaRPr lang="en-AU" sz="3200" b="1" dirty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897847" y="1447430"/>
            <a:ext cx="7636553" cy="5105770"/>
            <a:chOff x="609600" y="1295400"/>
            <a:chExt cx="7636553" cy="5105770"/>
          </a:xfrm>
        </p:grpSpPr>
        <p:sp>
          <p:nvSpPr>
            <p:cNvPr id="5" name="Oval 4"/>
            <p:cNvSpPr/>
            <p:nvPr/>
          </p:nvSpPr>
          <p:spPr>
            <a:xfrm>
              <a:off x="2895600" y="1295400"/>
              <a:ext cx="3429000" cy="1447800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4000" dirty="0" smtClean="0">
                  <a:solidFill>
                    <a:schemeClr val="bg1"/>
                  </a:solidFill>
                  <a:latin typeface="Arial" pitchFamily="34" charset="0"/>
                  <a:cs typeface="Arial" pitchFamily="34" charset="0"/>
                </a:rPr>
                <a:t>Kebijakan Keswan</a:t>
              </a:r>
              <a:endParaRPr lang="id-ID" sz="40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" name="Right Arrow 5"/>
            <p:cNvSpPr/>
            <p:nvPr/>
          </p:nvSpPr>
          <p:spPr>
            <a:xfrm rot="19458395">
              <a:off x="2943303" y="2860906"/>
              <a:ext cx="730259" cy="609600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7" name="Right Arrow 6"/>
            <p:cNvSpPr/>
            <p:nvPr/>
          </p:nvSpPr>
          <p:spPr>
            <a:xfrm rot="13427395">
              <a:off x="5238619" y="2872310"/>
              <a:ext cx="728169" cy="609600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sp>
          <p:nvSpPr>
            <p:cNvPr id="8" name="Oval 7"/>
            <p:cNvSpPr/>
            <p:nvPr/>
          </p:nvSpPr>
          <p:spPr>
            <a:xfrm>
              <a:off x="914400" y="3505200"/>
              <a:ext cx="3200400" cy="1645454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dirty="0" smtClean="0">
                  <a:latin typeface="Arial" pitchFamily="34" charset="0"/>
                  <a:cs typeface="Arial" pitchFamily="34" charset="0"/>
                </a:rPr>
                <a:t>Berdasarkan perkiraan (tanpa data)</a:t>
              </a:r>
              <a:endParaRPr lang="id-ID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9" name="Oval 8"/>
            <p:cNvSpPr/>
            <p:nvPr/>
          </p:nvSpPr>
          <p:spPr>
            <a:xfrm>
              <a:off x="4953000" y="3505200"/>
              <a:ext cx="3117203" cy="1326716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dirty="0" smtClean="0">
                  <a:latin typeface="Arial" pitchFamily="34" charset="0"/>
                  <a:cs typeface="Arial" pitchFamily="34" charset="0"/>
                </a:rPr>
                <a:t>Berdasarkan Data</a:t>
              </a:r>
              <a:endParaRPr lang="id-ID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" name="Multiply 9"/>
            <p:cNvSpPr/>
            <p:nvPr/>
          </p:nvSpPr>
          <p:spPr>
            <a:xfrm>
              <a:off x="609600" y="2514600"/>
              <a:ext cx="1995857" cy="1111684"/>
            </a:xfrm>
            <a:prstGeom prst="mathMultiply">
              <a:avLst/>
            </a:prstGeom>
            <a:solidFill>
              <a:srgbClr val="FA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  <p:pic>
          <p:nvPicPr>
            <p:cNvPr id="17410" name="Picture 2" descr="http://t1.ftcdn.net/jpg/00/24/90/32/400_F_24903290_zyYG1UobuQh6FGZqd8krMaBrTvG6uNoj.jp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7010400" y="2362200"/>
              <a:ext cx="997597" cy="1133633"/>
            </a:xfrm>
            <a:prstGeom prst="rect">
              <a:avLst/>
            </a:prstGeom>
            <a:noFill/>
          </p:spPr>
        </p:pic>
        <p:sp>
          <p:nvSpPr>
            <p:cNvPr id="12" name="Oval 11"/>
            <p:cNvSpPr/>
            <p:nvPr/>
          </p:nvSpPr>
          <p:spPr>
            <a:xfrm>
              <a:off x="5128950" y="5410200"/>
              <a:ext cx="3117203" cy="990970"/>
            </a:xfrm>
            <a:prstGeom prst="ellipse">
              <a:avLst/>
            </a:prstGeom>
            <a:solidFill>
              <a:srgbClr val="FA0000"/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id-ID" sz="2800" dirty="0" smtClean="0">
                  <a:latin typeface="Arial" pitchFamily="34" charset="0"/>
                  <a:cs typeface="Arial" pitchFamily="34" charset="0"/>
                </a:rPr>
                <a:t>iSIKHNAS</a:t>
              </a:r>
              <a:endParaRPr lang="id-ID" sz="2800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3" name="Right Arrow 12"/>
            <p:cNvSpPr/>
            <p:nvPr/>
          </p:nvSpPr>
          <p:spPr>
            <a:xfrm rot="16200000">
              <a:off x="6363113" y="4855665"/>
              <a:ext cx="439823" cy="516847"/>
            </a:xfrm>
            <a:prstGeom prst="rightArrow">
              <a:avLst/>
            </a:prstGeom>
            <a:solidFill>
              <a:schemeClr val="tx2">
                <a:lumMod val="7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d-ID"/>
            </a:p>
          </p:txBody>
        </p:sp>
      </p:grpSp>
    </p:spTree>
    <p:extLst>
      <p:ext uri="{BB962C8B-B14F-4D97-AF65-F5344CB8AC3E}">
        <p14:creationId xmlns="" xmlns:p14="http://schemas.microsoft.com/office/powerpoint/2010/main" val="131817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Kunci Kesalahan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A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ata</a:t>
            </a:r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yang salah (galat)</a:t>
            </a:r>
            <a:endParaRPr lang="en-AU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Kesalah yang terjadi secara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acak (galat acak)</a:t>
            </a:r>
            <a:endParaRPr lang="id-ID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Mudah terdeteksi untuk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data yang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ekstrim, tetapi sulit jika data tidak ekstrim.</a:t>
            </a:r>
            <a:endParaRPr lang="en-AU" dirty="0" smtClean="0">
              <a:latin typeface="Arial" pitchFamily="34" charset="0"/>
              <a:cs typeface="Arial" pitchFamily="34" charset="0"/>
            </a:endParaRPr>
          </a:p>
          <a:p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Konsep Kunci: Kesalahan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296670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Konsep Kunci Kesalahan Data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D</a:t>
            </a:r>
            <a:r>
              <a:rPr lang="en-AU" dirty="0" err="1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ata</a:t>
            </a:r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yang salah (galat)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(lanjutan...)</a:t>
            </a:r>
            <a:endParaRPr lang="en-A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Kesalahan sistematis (galat sistematis)</a:t>
            </a:r>
            <a:endParaRPr lang="id-ID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Diakibatkan oleh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bias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informasi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, yaitu 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erjadi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karena kurang pehaman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petugas atau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kesalahan didalam memberikan penilaian terhadap pengamatan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Berdampak serius pada interpretasi data</a:t>
            </a:r>
          </a:p>
          <a:p>
            <a:pPr lvl="2"/>
            <a:r>
              <a:rPr lang="id-ID" dirty="0" smtClean="0">
                <a:latin typeface="Arial" pitchFamily="34" charset="0"/>
                <a:cs typeface="Arial" pitchFamily="34" charset="0"/>
              </a:rPr>
              <a:t>Sulit dideteksi dan dikoreksi</a:t>
            </a:r>
          </a:p>
          <a:p>
            <a:endParaRPr lang="en-AU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Konsep Kunci: Kesalahan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629667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1: 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Latihan</a:t>
            </a:r>
            <a:r>
              <a:rPr lang="en-AU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 3: </a:t>
            </a:r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data </a:t>
            </a:r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hilang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(menghitung data entri yang tidak ada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di dalam variabel yang diamati dengan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menggunakan Excel)</a:t>
            </a:r>
            <a:endParaRPr lang="id-ID" dirty="0" smtClean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Untuk pemandu, saksikan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tayangan video </a:t>
            </a:r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AU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Case study 1_exercise 3_missing data.avi</a:t>
            </a:r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’</a:t>
            </a:r>
          </a:p>
          <a:p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Latihan 4: </a:t>
            </a:r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mengidentifikasi adanya kemungkinan bias seleksi dan informasi</a:t>
            </a:r>
            <a:endParaRPr lang="id-ID" dirty="0" smtClean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  <a:p>
            <a:endParaRPr lang="en-AU" dirty="0" smtClean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1: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Manajemen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004207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Case study 1: Data management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Membuat data baru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Ketika melakukan analisis data, sering kali diperlukan variabel-variabel baru yang dibentuk dari variabel yang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ada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Lakukan </a:t>
            </a:r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Latihan </a:t>
            </a:r>
            <a:r>
              <a:rPr lang="en-AU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5: </a:t>
            </a:r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membuat data </a:t>
            </a:r>
            <a:r>
              <a:rPr lang="id-ID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baru</a:t>
            </a:r>
          </a:p>
          <a:p>
            <a:pPr lvl="1" indent="-1588">
              <a:buNone/>
            </a:pPr>
            <a:r>
              <a:rPr lang="id-ID" dirty="0" smtClean="0"/>
              <a:t>Lihat </a:t>
            </a:r>
            <a:r>
              <a:rPr lang="id-ID" dirty="0" smtClean="0"/>
              <a:t>tayangan video </a:t>
            </a:r>
            <a:r>
              <a:rPr lang="id-ID" dirty="0" smtClean="0">
                <a:solidFill>
                  <a:srgbClr val="FF0000"/>
                </a:solidFill>
              </a:rPr>
              <a:t>‘</a:t>
            </a:r>
            <a:r>
              <a:rPr lang="en-AU" dirty="0" smtClean="0">
                <a:solidFill>
                  <a:srgbClr val="FF0000"/>
                </a:solidFill>
              </a:rPr>
              <a:t>Case study 1_exercise 5_creating new </a:t>
            </a:r>
            <a:r>
              <a:rPr lang="en-AU" dirty="0" smtClean="0">
                <a:solidFill>
                  <a:srgbClr val="FF0000"/>
                </a:solidFill>
              </a:rPr>
              <a:t>data</a:t>
            </a:r>
            <a:r>
              <a:rPr lang="id-ID" dirty="0" smtClean="0">
                <a:solidFill>
                  <a:srgbClr val="FF0000"/>
                </a:solidFill>
              </a:rPr>
              <a:t>.avi’ </a:t>
            </a:r>
            <a:r>
              <a:rPr lang="id-ID" dirty="0" smtClean="0"/>
              <a:t>untuk membantu Anda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</a:t>
            </a:r>
            <a:r>
              <a:rPr kumimoji="0" lang="en-AU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1:</a:t>
            </a: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 Manajemen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5004207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7455" y="4406900"/>
            <a:ext cx="7257257" cy="1362075"/>
          </a:xfrm>
        </p:spPr>
        <p:txBody>
          <a:bodyPr>
            <a:normAutofit/>
          </a:bodyPr>
          <a:lstStyle/>
          <a:p>
            <a:r>
              <a:rPr lang="id-ID" sz="8000" cap="none" dirty="0" smtClean="0">
                <a:solidFill>
                  <a:schemeClr val="accent1">
                    <a:lumMod val="75000"/>
                  </a:schemeClr>
                </a:solidFill>
              </a:rPr>
              <a:t>Sesi</a:t>
            </a:r>
            <a:r>
              <a:rPr lang="id-ID" sz="8000" dirty="0" smtClean="0">
                <a:solidFill>
                  <a:schemeClr val="accent1">
                    <a:lumMod val="75000"/>
                  </a:schemeClr>
                </a:solidFill>
              </a:rPr>
              <a:t> 4</a:t>
            </a:r>
            <a:endParaRPr lang="id-ID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4128" y="2667000"/>
            <a:ext cx="981472" cy="1207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18456" y="3124200"/>
            <a:ext cx="972344" cy="10541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37455" y="3657600"/>
            <a:ext cx="743745" cy="749300"/>
          </a:xfrm>
          <a:prstGeom prst="rect">
            <a:avLst/>
          </a:prstGeom>
          <a:solidFill>
            <a:srgbClr val="FF3300"/>
          </a:solidFill>
          <a:ln>
            <a:solidFill>
              <a:srgbClr val="FA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3733800" cy="4525963"/>
          </a:xfrm>
        </p:spPr>
        <p:txBody>
          <a:bodyPr>
            <a:normAutofit/>
          </a:bodyPr>
          <a:lstStyle/>
          <a:p>
            <a:r>
              <a:rPr lang="id-ID" b="1" dirty="0" smtClean="0">
                <a:solidFill>
                  <a:srgbClr val="0000FF"/>
                </a:solidFill>
              </a:rPr>
              <a:t>Variabel numerik</a:t>
            </a:r>
            <a:endParaRPr lang="en-AU" b="1" dirty="0" smtClean="0">
              <a:solidFill>
                <a:srgbClr val="0000FF"/>
              </a:solidFill>
            </a:endParaRPr>
          </a:p>
          <a:p>
            <a:pPr lvl="1"/>
            <a:r>
              <a:rPr lang="id-ID" dirty="0" smtClean="0"/>
              <a:t>Ukuran pemusatan</a:t>
            </a:r>
          </a:p>
          <a:p>
            <a:pPr lvl="2"/>
            <a:r>
              <a:rPr lang="id-ID" dirty="0" smtClean="0"/>
              <a:t>Rataan</a:t>
            </a:r>
          </a:p>
          <a:p>
            <a:pPr lvl="2"/>
            <a:endParaRPr lang="id-ID" dirty="0" smtClean="0"/>
          </a:p>
          <a:p>
            <a:pPr lvl="2"/>
            <a:endParaRPr lang="id-ID" dirty="0" smtClean="0"/>
          </a:p>
          <a:p>
            <a:pPr lvl="2">
              <a:buNone/>
            </a:pPr>
            <a:r>
              <a:rPr lang="id-ID" dirty="0" smtClean="0"/>
              <a:t> </a:t>
            </a:r>
          </a:p>
          <a:p>
            <a:pPr lvl="2"/>
            <a:r>
              <a:rPr lang="id-ID" dirty="0" smtClean="0"/>
              <a:t>Median</a:t>
            </a:r>
            <a:endParaRPr lang="en-AU" dirty="0" smtClean="0"/>
          </a:p>
          <a:p>
            <a:pPr lvl="1">
              <a:buNone/>
            </a:pPr>
            <a:endParaRPr lang="en-AU" dirty="0" smtClean="0"/>
          </a:p>
          <a:p>
            <a:endParaRPr lang="en-AU" dirty="0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Konsep Kunci: Statistika Deskriptif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1981200" y="3124200"/>
          <a:ext cx="1066800" cy="1066800"/>
        </p:xfrm>
        <a:graphic>
          <a:graphicData uri="http://schemas.openxmlformats.org/presentationml/2006/ole">
            <p:oleObj spid="_x0000_s4100" name="Equation" r:id="rId3" imgW="609480" imgH="609480" progId="Equation.3">
              <p:embed/>
            </p:oleObj>
          </a:graphicData>
        </a:graphic>
      </p:graphicFrame>
      <p:sp>
        <p:nvSpPr>
          <p:cNvPr id="8" name="Content Placeholder 2"/>
          <p:cNvSpPr txBox="1">
            <a:spLocks/>
          </p:cNvSpPr>
          <p:nvPr/>
        </p:nvSpPr>
        <p:spPr>
          <a:xfrm>
            <a:off x="4724400" y="2156618"/>
            <a:ext cx="3733800" cy="264398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520700" marR="0" lvl="1" indent="-4572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–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Ukuran penyebaran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</a:t>
            </a:r>
            <a:r>
              <a:rPr kumimoji="0" lang="en-AU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ange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Jarak antarkuartil</a:t>
            </a:r>
          </a:p>
          <a:p>
            <a:pPr marL="1143000" marR="0" lvl="2" indent="-2286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Simpangan baku</a:t>
            </a:r>
            <a:endParaRPr kumimoji="0" lang="en-A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584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Konsep Kunci: Statistika Deskriptif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r>
              <a:rPr kumimoji="0" lang="id-ID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FF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Variabel numerik</a:t>
            </a:r>
            <a:endParaRPr kumimoji="0" lang="en-AU" sz="3200" b="1" i="0" u="none" strike="noStrike" kern="1200" cap="none" spc="0" normalizeH="0" baseline="0" noProof="0" dirty="0" smtClean="0">
              <a:ln>
                <a:noFill/>
              </a:ln>
              <a:solidFill>
                <a:srgbClr val="0000FF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Selang kepercayaan (SK)</a:t>
            </a:r>
          </a:p>
          <a:p>
            <a:pPr marL="742950" lvl="1" indent="-49213">
              <a:spcBef>
                <a:spcPct val="20000"/>
              </a:spcBef>
            </a:pPr>
            <a:r>
              <a:rPr lang="en-US" sz="2800" dirty="0" err="1" smtClean="0"/>
              <a:t>Menggambarkan</a:t>
            </a:r>
            <a:r>
              <a:rPr lang="en-US" sz="2800" dirty="0" smtClean="0"/>
              <a:t> </a:t>
            </a:r>
            <a:r>
              <a:rPr lang="en-US" sz="2800" dirty="0" err="1" smtClean="0"/>
              <a:t>peluang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rataan</a:t>
            </a:r>
            <a:r>
              <a:rPr lang="en-US" sz="2800" dirty="0" smtClean="0"/>
              <a:t> </a:t>
            </a:r>
            <a:r>
              <a:rPr lang="en-US" sz="2800" dirty="0" err="1" smtClean="0"/>
              <a:t>populasi</a:t>
            </a:r>
            <a:r>
              <a:rPr lang="en-US" sz="2800" dirty="0" smtClean="0"/>
              <a:t> </a:t>
            </a:r>
            <a:r>
              <a:rPr lang="en-US" sz="2800" dirty="0" err="1" smtClean="0"/>
              <a:t>terdapat</a:t>
            </a:r>
            <a:r>
              <a:rPr lang="en-US" sz="2800" dirty="0" smtClean="0"/>
              <a:t> </a:t>
            </a:r>
            <a:r>
              <a:rPr lang="en-US" sz="2800" dirty="0" err="1" smtClean="0"/>
              <a:t>pada</a:t>
            </a:r>
            <a:r>
              <a:rPr lang="en-US" sz="2800" dirty="0" smtClean="0"/>
              <a:t> </a:t>
            </a:r>
            <a:r>
              <a:rPr lang="en-US" sz="2800" dirty="0" err="1" smtClean="0"/>
              <a:t>selang</a:t>
            </a:r>
            <a:r>
              <a:rPr lang="en-US" sz="2800" dirty="0" smtClean="0"/>
              <a:t> </a:t>
            </a:r>
            <a:r>
              <a:rPr lang="en-US" sz="2800" dirty="0" err="1" smtClean="0"/>
              <a:t>nilai</a:t>
            </a:r>
            <a:r>
              <a:rPr lang="en-US" sz="2800" dirty="0" smtClean="0"/>
              <a:t> </a:t>
            </a:r>
            <a:r>
              <a:rPr lang="en-US" sz="2800" dirty="0" err="1" smtClean="0"/>
              <a:t>tersebut</a:t>
            </a:r>
            <a:r>
              <a:rPr lang="en-US" sz="2800" dirty="0" smtClean="0"/>
              <a:t>.</a:t>
            </a:r>
          </a:p>
          <a:p>
            <a:pPr marL="742950" marR="0" lvl="1" indent="-28575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lang="id-ID" sz="2800" dirty="0" smtClean="0"/>
          </a:p>
          <a:p>
            <a:pPr lvl="2">
              <a:spcBef>
                <a:spcPct val="20000"/>
              </a:spcBef>
            </a:pPr>
            <a:endParaRPr lang="id-ID" sz="2800" i="1" dirty="0" smtClean="0"/>
          </a:p>
          <a:p>
            <a:pPr lvl="2">
              <a:spcBef>
                <a:spcPct val="20000"/>
              </a:spcBef>
            </a:pPr>
            <a:r>
              <a:rPr lang="id-ID" sz="2800" i="1" dirty="0" smtClean="0"/>
              <a:t>t</a:t>
            </a:r>
            <a:r>
              <a:rPr lang="id-ID" sz="2800" i="1" baseline="-25000" dirty="0" smtClean="0"/>
              <a:t>α/2,ν </a:t>
            </a:r>
            <a:r>
              <a:rPr lang="id-ID" sz="2800" dirty="0" smtClean="0"/>
              <a:t>= nilai t pada α/2, derajat bebas ν = n-1,</a:t>
            </a:r>
            <a:r>
              <a:rPr lang="en-AU" sz="2800" dirty="0" smtClean="0"/>
              <a:t> S</a:t>
            </a:r>
            <a:r>
              <a:rPr lang="id-ID" sz="2800" dirty="0" smtClean="0"/>
              <a:t>B</a:t>
            </a:r>
            <a:r>
              <a:rPr lang="en-AU" sz="2800" dirty="0" smtClean="0"/>
              <a:t> = </a:t>
            </a:r>
            <a:r>
              <a:rPr lang="id-ID" sz="2800" dirty="0" smtClean="0"/>
              <a:t>simpangan baku, n = besaran sampel,     = rataan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693738" marR="0" lvl="1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id-ID" sz="3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Jika n ≥ 30, </a:t>
            </a:r>
          </a:p>
          <a:p>
            <a:pPr marL="693738" lvl="1">
              <a:spcBef>
                <a:spcPct val="20000"/>
              </a:spcBef>
            </a:pPr>
            <a:r>
              <a:rPr lang="id-ID" sz="2800" dirty="0" smtClean="0"/>
              <a:t>                                              ,  Z=1.96</a:t>
            </a:r>
            <a:endParaRPr kumimoji="0" lang="id-ID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lvl="1" indent="-285750">
              <a:spcBef>
                <a:spcPct val="20000"/>
              </a:spcBef>
            </a:pPr>
            <a:r>
              <a:rPr kumimoji="0" lang="id-ID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 </a:t>
            </a: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graphicFrame>
        <p:nvGraphicFramePr>
          <p:cNvPr id="46090" name="Object 10"/>
          <p:cNvGraphicFramePr>
            <a:graphicFrameLocks noChangeAspect="1"/>
          </p:cNvGraphicFramePr>
          <p:nvPr/>
        </p:nvGraphicFramePr>
        <p:xfrm>
          <a:off x="1235074" y="3382183"/>
          <a:ext cx="3565525" cy="580217"/>
        </p:xfrm>
        <a:graphic>
          <a:graphicData uri="http://schemas.openxmlformats.org/presentationml/2006/ole">
            <p:oleObj spid="_x0000_s46090" name="Equation" r:id="rId3" imgW="1638000" imgH="266400" progId="Equation.3">
              <p:embed/>
            </p:oleObj>
          </a:graphicData>
        </a:graphic>
      </p:graphicFrame>
      <p:graphicFrame>
        <p:nvGraphicFramePr>
          <p:cNvPr id="46094" name="Object 14"/>
          <p:cNvGraphicFramePr>
            <a:graphicFrameLocks noChangeAspect="1"/>
          </p:cNvGraphicFramePr>
          <p:nvPr/>
        </p:nvGraphicFramePr>
        <p:xfrm>
          <a:off x="6477000" y="4495800"/>
          <a:ext cx="457200" cy="457200"/>
        </p:xfrm>
        <a:graphic>
          <a:graphicData uri="http://schemas.openxmlformats.org/presentationml/2006/ole">
            <p:oleObj spid="_x0000_s46094" name="Equation" r:id="rId4" imgW="139680" imgH="164880" progId="Equation.3">
              <p:embed/>
            </p:oleObj>
          </a:graphicData>
        </a:graphic>
      </p:graphicFrame>
      <p:graphicFrame>
        <p:nvGraphicFramePr>
          <p:cNvPr id="46095" name="Object 15"/>
          <p:cNvGraphicFramePr>
            <a:graphicFrameLocks noChangeAspect="1"/>
          </p:cNvGraphicFramePr>
          <p:nvPr/>
        </p:nvGraphicFramePr>
        <p:xfrm>
          <a:off x="1235074" y="5459769"/>
          <a:ext cx="3260726" cy="483831"/>
        </p:xfrm>
        <a:graphic>
          <a:graphicData uri="http://schemas.openxmlformats.org/presentationml/2006/ole">
            <p:oleObj spid="_x0000_s46095" name="Equation" r:id="rId5" imgW="1447560" imgH="228600" progId="Equation.3">
              <p:embed/>
            </p:oleObj>
          </a:graphicData>
        </a:graphic>
      </p:graphicFrame>
    </p:spTree>
    <p:extLst>
      <p:ext uri="{BB962C8B-B14F-4D97-AF65-F5344CB8AC3E}">
        <p14:creationId xmlns="" xmlns:p14="http://schemas.microsoft.com/office/powerpoint/2010/main" val="6584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Konsep Kunci: Statistika Deskriptif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40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1" name="Content Placeholder 2"/>
          <p:cNvSpPr txBox="1">
            <a:spLocks/>
          </p:cNvSpPr>
          <p:nvPr/>
        </p:nvSpPr>
        <p:spPr>
          <a:xfrm>
            <a:off x="457200" y="1600200"/>
            <a:ext cx="82296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A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/>
              <a:buChar char="•"/>
              <a:tabLst/>
              <a:defRPr/>
            </a:pPr>
            <a:endParaRPr kumimoji="0" lang="en-AU" sz="32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608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Misalnya rataan waktu tunggu dari saat pelaporan sampai petugas melakukan investigasi adalah 50 jam dengan SK95% adalah 30 – 70 jam. A</a:t>
            </a:r>
            <a:r>
              <a:rPr lang="en-US" dirty="0" err="1" smtClean="0"/>
              <a:t>rtinya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penelitian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diulang</a:t>
            </a:r>
            <a:r>
              <a:rPr lang="en-US" dirty="0" smtClean="0"/>
              <a:t> 100 kali,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peluang</a:t>
            </a:r>
            <a:r>
              <a:rPr lang="en-US" dirty="0" smtClean="0"/>
              <a:t> </a:t>
            </a:r>
            <a:r>
              <a:rPr lang="en-US" dirty="0" err="1" smtClean="0"/>
              <a:t>diperoleh</a:t>
            </a:r>
            <a:r>
              <a:rPr lang="en-US" dirty="0" smtClean="0"/>
              <a:t> </a:t>
            </a:r>
            <a:r>
              <a:rPr lang="en-US" dirty="0" err="1" smtClean="0"/>
              <a:t>rataan</a:t>
            </a:r>
            <a:r>
              <a:rPr lang="en-US" dirty="0" smtClean="0"/>
              <a:t> </a:t>
            </a:r>
            <a:r>
              <a:rPr lang="en-US" dirty="0" err="1" smtClean="0"/>
              <a:t>terletak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selang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95%</a:t>
            </a:r>
          </a:p>
          <a:p>
            <a:endParaRPr lang="id-ID" dirty="0" smtClean="0"/>
          </a:p>
        </p:txBody>
      </p:sp>
    </p:spTree>
    <p:extLst>
      <p:ext uri="{BB962C8B-B14F-4D97-AF65-F5344CB8AC3E}">
        <p14:creationId xmlns="" xmlns:p14="http://schemas.microsoft.com/office/powerpoint/2010/main" val="658465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 fontScale="92500" lnSpcReduction="10000"/>
          </a:bodyPr>
          <a:lstStyle/>
          <a:p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Latihan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6: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Statistika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deskriptif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menghitung ukuran pemusatan dan penyebaran untuk variabel WaktuTunggu</a:t>
            </a:r>
            <a:endParaRPr lang="id-ID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Lihat tayangan video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study 1_exercise 6_descriptive statistics.avi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  <a:sym typeface="Wingdings" pitchFamily="2" charset="2"/>
              </a:rPr>
              <a:t>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Menghitung statistika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deskriptif </a:t>
            </a:r>
            <a:r>
              <a:rPr lang="id-ID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dengan menggunakan </a:t>
            </a:r>
            <a:r>
              <a:rPr lang="id-ID" i="1" dirty="0" smtClean="0">
                <a:latin typeface="Arial" pitchFamily="34" charset="0"/>
                <a:cs typeface="Arial" pitchFamily="34" charset="0"/>
                <a:sym typeface="Wingdings" pitchFamily="2" charset="2"/>
              </a:rPr>
              <a:t>ToolPack</a:t>
            </a:r>
            <a:endParaRPr lang="en-AU" i="1" dirty="0" smtClean="0">
              <a:latin typeface="Arial" pitchFamily="34" charset="0"/>
              <a:cs typeface="Arial" pitchFamily="34" charset="0"/>
            </a:endParaRPr>
          </a:p>
          <a:p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Latihan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6b: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Statistika deskriptif  tanpa mengunakan </a:t>
            </a:r>
            <a:r>
              <a:rPr lang="id-ID" i="1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toolPack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(manual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)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Lihat tayangan video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study 1_exercise 6b_descriptive statistics without tool pack.avi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’ </a:t>
            </a:r>
            <a:endParaRPr lang="en-AU" dirty="0" smtClean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1: Deskripsi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24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22437"/>
            <a:ext cx="8229600" cy="4525963"/>
          </a:xfrm>
        </p:spPr>
        <p:txBody>
          <a:bodyPr>
            <a:normAutofit/>
          </a:bodyPr>
          <a:lstStyle/>
          <a:p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Latihan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7: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Histogram</a:t>
            </a: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Membuat histogram untuk variabel WaktuTunggu dengan menggunakan Excel</a:t>
            </a:r>
            <a:endParaRPr lang="id-ID" dirty="0" smtClean="0">
              <a:latin typeface="Arial" pitchFamily="34" charset="0"/>
              <a:cs typeface="Arial" pitchFamily="34" charset="0"/>
            </a:endParaRPr>
          </a:p>
          <a:p>
            <a:pPr lvl="1"/>
            <a:r>
              <a:rPr lang="id-ID" dirty="0" smtClean="0">
                <a:latin typeface="Arial" pitchFamily="34" charset="0"/>
                <a:cs typeface="Arial" pitchFamily="34" charset="0"/>
              </a:rPr>
              <a:t>Saksikan tayangan 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video 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‘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Case study 1_exercise 7_plotting </a:t>
            </a:r>
            <a:r>
              <a:rPr lang="en-AU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histograms</a:t>
            </a:r>
            <a:r>
              <a:rPr lang="id-ID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.avi’</a:t>
            </a:r>
            <a:endParaRPr lang="en-AU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1: Deskripsi Data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24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>
            <a:noAutofit/>
          </a:bodyPr>
          <a:lstStyle/>
          <a:p>
            <a:r>
              <a:rPr lang="id-ID" sz="3600" b="1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Kepentingan Analisis Data Dalam Pembuatan Kebijakan</a:t>
            </a:r>
            <a:endParaRPr lang="id-ID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5575" y="1752600"/>
            <a:ext cx="4416425" cy="4191000"/>
          </a:xfrm>
        </p:spPr>
        <p:txBody>
          <a:bodyPr>
            <a:normAutofit/>
          </a:bodyPr>
          <a:lstStyle/>
          <a:p>
            <a:pPr indent="3175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Data iSIKHNAS yang dianalisis dan diinterpretasikan dengan tepat dapat membantu dalam pembuatan keputusan yang baik.</a:t>
            </a:r>
            <a:endParaRPr lang="id-ID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2770" name="AutoShape 2" descr="data:image/jpeg;base64,/9j/4AAQSkZJRgABAQAAAQABAAD/2wCEAAkGBxQSEhUUEhQWFRQVFRUYGBgYFRgcGhgYFxUWFxcXFxgYHCggGBolHBcXIjEhJSkrLi4uGB8zODMsNygtLiwBCgoKDg0OGxAQGzQlICQsLC0sNCwsLDcvLywsLCwsLCwsLCwsLCwsLCwsLCwsLCwsLCwsLywsLCwsLCwsLCwsLP/AABEIAMIBAwMBIgACEQEDEQH/xAAbAAAABwEAAAAAAAAAAAAAAAAAAQIDBAUGB//EAEUQAAEDAgMEBggEBQMCBgMAAAECAxEAIQQSMQVBUWEGInGBkaETMkJSscHR8AdicuEUIzOCkhWi8TSyQ2Nzg5PCFhdT/8QAGwEAAgMBAQEAAAAAAAAAAAAAAQUAAgQDBgf/xAA1EQABAwIEAwYFAwQDAAAAAAABAAIDBBEFEiExE0FRFCIyYXHRgaHB4fAGI5EzQlKxJHKC/9oADAMBAAIRAxEAPwDtUCkpEaaUA5wiKMuRrpyqWRugeN6PLvGvOjVfSjKqllLoiDxiiUk2vRIeBMA+H1p0CohdIKqMjjSlJqM62IMgndHyooJxzEJTUV3GHsqGpBQQlUidD8u2jEbrn730EUZUT+9JI43++FKI4mOyiHIUFEV+z74U24NYN/GKcUOJqp6T4VLuHWgvHDg6OBeSCNx94HQiquNgVeNuZwaomIdcCsyFytNiJlKuKTGh5i48qzfSnbKnklpTKQiROeSqe32TwI8TWH2ftB3AuykhaSesASUOAGCQeIuJ1BsRuroDDrOPZztmFRFx1knXIsbxp8QdDXm5JJ6W4LiWE77lvr5J6aYU8jXkXHIj80KwbLruFcDrCikjXsPsrGiknj8Dp1/oT0mTjWV5UlDrcZkbutMFJ3gweYrnjuyXFOFpDaluD2UjMQFSATaMioNzAMGYIIGz6A9EXcE6XXVpR6RGUsjrXkFJKp3QbX1NzTWike7lp8vgrYk+nmizOPf5Ec/Jw+q2oSCJ48zRFscBSmRqPdMd2o8iPCmcdi22UFbqghCdSTAFM15w6JcVEdw0kkrWBe0wL1g9ufiQoynCoAGnpHBc/pSDbv8ACsXtDbD75JdeWqd2YhPckW8q7tpnHfRZnVTRtquuu4/CtmFPpKoiC7J8AdaiubZwgNklX9pOl/arjyLVebO2luXccfrWOvhqI2ZoLHqOfwWikqIXutLp0+66Inb7WiWjHYBTqdtg6NnxFZjDLB7KtMO+kXOlI4a+d5sT8k0fTxjYK1/1gb0KHhTbnSBhNlqKZ4g/Ko2IxzZTbXjWU2mAZphxZW6kgqsdMx51FlvcPj23LoWlXYoGnlia4zieqZSSDxBg+Iqx2T01fYIDh9K3z9Ydh39hqzKsE2cF0kwx4F2G60vSDArbWFsMoWFEzOclKuAAMRUVSMSvX0bXa2k/9yq0eHxrWLaMGULTBjWOPIisZitjtYdzIoPrVr1GVLEHTrExTSKQOFikc0Ja67R8NPmtMjHJAAKWSQBJzoEns3UdUKcIiP8ApMQe1tH1oUcreqpmf0/P4XYwgcBSSsJsTSnG5EXHZQS0lN+G8/WuK1JGZSvVEdv0oxht6yT8PCsxtzp4wyoob/mL3x6o799VLfSBb5krt7ot5VgqcRih03Pl7rczD5nNzEWC6AXkJtI7qZXtJA4+FVadoIbT1omNN9UG19q5pAsKFO+rqgHRgAHqD9rrBNLHDo7UrXMbdYWrIHBm4H5canqTN/s1xXaGIy3Fju7eNdL6D7RW/hwV6i08abTQ8O2t1mpqnjX02Vu+ylQOYq0OnLeB7wquSSDlNjEgmbjiAauXE7/H6jnUbFYf0ntQUgxbfaFTwtcftXBa1BIA1ufvdRwez4/tTeHd3QM3KIP5gd4PGq7pHt1GDQFuJWrMSAEC0j3lmw+ccqq5waLlXjjdI4NaLkp3au0W2ACpxKTIF7m5gH8onebVl+lWyVO/zUlSoF03UQPeQN/NI7ReyomycM9jytbWGLaSrVSiGiDqQsplW+QAfpsNj9G0stht1xT5BMITIQBuSYupI5nupHNBVVE2dpygcie6R6dVv7tKQWu7w+RXKsNsB3FHIy0pyYkiMomIWHD1QQL63FoNo2vRX8OE4RfpH8QpayMvo2pSkjgo+sT2RFbxYDaBmKWmxYJSI7rfKm0OLP8ARQEpt11zfsGp76aR0zGNynX1QnxCaYEDQHf89kTGGDSYSlLKOQuSeJ3k+NIQ7P8ARTmvBUuRA4iRJ03VIbwCZClkuKjVWn9qdB4Ua3SpUNqHVPWJExb1YBEG4PKtNrCywi3qiVZYPvJjvTcDwKvCuVfiPinnsT6IBRaaCYA0KlJkq56gcoPGurYgHJNpSc1uWvlNc/6dtlp1LkShQynkRcfE+Fcp6h9OwyMFyOq4SsztsufDZrp9g+I+ZpY2Q5wA7/pWrweH9KJSRB538Kmo2YkaknyFJZP1NUDSwHwPuqsw4uWKTsVe8pHj9Km4fo84d/l9SK2CGEp0AH3xozWN/wCo6t2xH8BamYYweJVGA2OpvVzuj96J7ZLhM+lB5FMfA1bGimlzsQnc/iE6+gTKIcJuVuyo3MC+NAFdih84qtxbbw1bV3CfhWtJpJVXduJy8wCu7ZiOS5xinTvkdtVzq66i8pJ9aDyN6p9pbLZdSR6NKSQesAARwNq0xV7Se81aWVjRuFnehe3Cy7kJ6qjbkd9dVceWpolnL6TKcma4P5TFcb2TspYfgi6FR38a7DsRkhsTrXooHdEqxLIZbt+Kyv8ArG0//LH/ALCz5zQrW4jZjS1FSisKOoC1AcLAGhW/iM/xSjhyf5fILczXK+nfS5bi1MMqKW0mFEWKjvHZXTosU8vjXMcRsVrDvL9KCSVFQJEi5mleJzPiiu0Hzsm+GOhZIXSakbLK4DZbrx6ibe8bCtZsvYCW4KyVK8APrUsbSbAt5Cm3NrpGg8TXj5Z55dGiwTOeufJoNArFbSTqKgYrCt8VTyP1ppp154w2hSuwZU+Jq92b0PUuDiVW9xNh3nU01oIcTNrSFo8z9Ck0zKY+JoJWO2XsBzFPFKboBuvdHKuubJ2elhtLaBYAU3LeHCUJQQDIGVNhA9pWie+lpxC1HqpEeA71H4AHtr1hc91i83NlgjiZGCGBTaZcEX0+R+h306VQJNqYL+ayBPM6fvQXRQ8ZhcxRkSEFMgqEDIBeCN6TfT5mgvCtq6qk+mMgwoAoBFwYNrG4mb76mIwumYzHC3ZfUxTxISNwH3pQRuoL7yUj+YsCPYT8IFzSklZshIQiPWPrGRuT9ak5EkhUAmLGLx9ml1EbgKLhsEE3UStZFyq89g3D9uFO4h3KJgqOgSIkngJIFG68lIKlKASNSTAA5mmGhGZ1ZMETB0SkbgOJ1POgpqdSluuLynKjrbpUAO8iTSm2soA8zvO8niTRIQT1pImIBuAN1uN/uKUVxqI5i/8AxUB6oHoiI8/vSqbaWy0vtFChMSkz+U2PbEGrd8+qQfaTpFwTFzwvSRZZHvAHvEJPll+xViA4WKquVYzYzmHJFymTB4Uy3tFY9qeRv+9dZxGGSrUTVDtDoqy57IpPUYPG83botMdRlFisWnait4HnS/8AU/y+dWuI6Ex6i1DvqA70SfGjh8BS5+CPG1l3FS0pr/Ufy+dJOOPAUD0ZxPv/AO1NJ/8AxrEnVz/an6VzGDS9Aj2hqBxSjwpp1+LqVA5mKkp6Iun1nFeMfCpDHQlEyq/bXZmDP5lVNQFQubTQLAlZ4JE+elIQ0+/ZKciT4+O6tvhejbaPZqyawiU6CmEOFxs1Oq5OqCVmNidGg3dWtaZtsJECnYojTNrQ0WC4E3SIoUdCrIK8aJgTqKRi8A28OukGmmHjMmSO4+YqYixjjcffnVrA6FVVKeiOHJnKfGpWH6PYZu4bTPOrUVGxmBS4UKIGZsyg6wTqYnWKoWNaLtarh1zqUfp0JHUAjjYJ7J39004wVEyqQB3A7t9z5UeVKTJ1+9OFKzKVoIHE/SrqiPFNoUIcAKeBEi3I0n0hPqC3E6d3GoruLQkwkKdWDBCYMHdPAc92/WiXhnHgkrUW0kAlCTCrpEpUrkc2ms7ooWF7qyN7EtpVlUS457qbxY6jROm81YNKlIMESAYNiJ3GoTDTTM+jSATExy0vTOLW6sQ0QkyJJGg3nt7bWq4Yd1zdIBoFYOYgDmeFJZezWIrN4JpOZS2s2JeAgrUpSWxyCgMoi0wL31IIrQnEgCABO+NAY86NgdAqkkG7jZKukkkDLO46fmNrb58eNNvI9IShSeoImR1VzcAcQN9PNnOLjh5XEUlJymL5dx4Tu7N3lwqhC6tdzCV6BPujwFIEqV+QeJUOWkD49lKxPqkXBNpGt7TO7WlpASI3AfDiarubIpLzuUCxJJAhMT5nQa91JW4qLIk8CoDzE0wt8I66z6xCW0gGb6DmSb7o36TSksqMqWsgH2RASmPzRJPG8UVLJjaKFR1ICzZPWOWdcygBcCJ/5qQ8ICFEyUkSdJB6pPLWe6ktMdcrTmJjLmWpRETPVSTx32mBcwKeLQgpJJkGZN72NQBQnRGoVC2jtBlgBTzrbSSYBWtKQTEwMxueVSmFlSQTroe0SD5g1U9KNhtYxn0b4UUpUFjKQFApB0JB3EjvqPOVpKtGGl4D9vJPtbTZWhLiXUFtU5VhQymCQYPKD4Ul/HtJmVpkCYmTHIC57qptl4BlnDKZYbWQjMpKVLJUc3rgEEG4nq75p4pVJCMIkb0qVlj1hfKoApAACo7ButygnZMwPYbhGRga8gbeakL2yxJGeSNYSbaa25jxqOnbSSmQ07YCYSCBM753AEki3eRUvAh0GHENpTl1Ra+awieAnv5XmGuqoo7LoWlKhICgCJEG4m43GgacNNLdSLEie0VEFn+l+xlYhCSh9TOSSogqgpIvISRJEfGk7PUktoBeLqmwlCiBGa8pUQo9xO/wq+UtJtr3E/CoWFwDbRJbbIkRPLh1jVHukuALZefVVygOzBRsM4mCUpX1SSDxkmf7d8cxT/8AEqMQ2q8a2qWSeHnSTPL41ZWTbaiRJTB4TQpUHiPD96FRFXSkJOqfL5iloiAARbTuqOwl0EZlJUneYv3VMKQdRNXVUueVJlR/KPOiDQ3SOwx5aUoIO5XiJ+EUVFBG0Un+glTq4NxoDzUbCaUjAuOXfXYxLaCQm35tb3ntipgzD2UkcjB8CI86SuFkJVnSTMcLa6TQ9VL9ElDjbSQhsAAaAaVV4vEYlxRSgJbbAMuKPKxSmIsSPWO4iN9WzWDTrMimtqYFDiRmbzhMkInqnkUzCrgEA7wDV7tGy52cfEoWxij+nnW6UiS4R1DmOaAvQ2IiLRVmvEgWTf4VUMjEuKT1Ay0k3SoAqIk2ASYSCIPEEbxU7ZjzbiSpJJCVZZKSkSADbMBIvR05lCx/tFlD2my6sdV4MNAEqUAJF9xV1QO0U3s8JSuWGZSpUuuuSiY0gESs3gbhEWtVw/iAQUgAg2Mi3hvqoxbDzilFbqWmAIkWUQUwZUqyRObTgNINAg+iALdtyrheK93xp0ddPCRGn1ql2O42kpbYaUWhMukwkHgM3WUZF6tV4rgKFr7K1y3VxQUm4SSbEEX1jcr7vHKk7SUkIGa4zCwMTHWAtxiI51IKQoaajvqKvBhZQt0nqSQmYSJEEqAsogTfS5rmQuwIScKFEBSoW5oSJCEifVTr85I3WqSpAHWWZI04DsHHxNAOE+oLe8dO4anyHOkLUlFycyuJie7cO6iBfZBzuZS5UrTqjifWPYDp3+FAISnkTvJue83NR28de+nwqPjcOpKsybgkXhS1zeAnchPOKsWlu6q1wdspQOVShBgnMIBOouLb5E99Epw+4e8pj4z5U68tWWUgFVrE2538aYS6qUpVAJRmtfrCM4BOoumO+grJEKGiUj+76JpJSvikdiT8SflUhQpox9mgABspdMqbPvnuCfmDTRZG8qP9yvgLeVSD92pBNBRMFhPug9on40IiwEDupw0g1FEg0k0sikKFBRIIpBpZikmoik0KOhUUVvh8QlYlJBB4U+KwK9ohlWZC4O8C4PaK0XR7pE3iQQOqtPrIOvJQ4pPGs9PVCTQixXeWmcwZhqFfClim0mlA1sWZOTVNtvHLbYW42lSnFjK2EpJIHvx35v8AEVYv9YhHG6v08O/TsmuWdLtsPvY3Ph31NttAoSEkjNJlSiRqCQItoBXWCIyOsBsuFRMyJl3G19lE6P7OxbQUGcQ7m4LcWL8SJInurX9DNuPI9KnaWJRmzANpgCEgXUVhIBJJiDcRVDh9s7TLjSMrbjalpClvIQQhJIzKJTBAAmt470ewbpCghBMgylRgwd4Bg1qncy+V4t6fdZIRLlDmOBv1+xV0hYInUG47N1GpAOooVFxanpHokoIGuYkE3FkwO3WlyZp1tpBuIMEixm4sQedKxLAWmCAYIIncUmQfEVngyBmJw7zUmZaXrltoDv14fGpeznipQCXlECSpC2+teCRmgaEi26T3S6gaBskYzBYhaiFKQ2zEdVSs3aDAy7tJ3iDrVngsAltKUiSEiBmJJjtUST30MY51kIgm+YgcExF9B1iNeBpZQTdZge6DbvOp8u+jmKpkG6UX9yRmO/gO0/ISaSpIF3DJ3DcOxO/vmmnMUBZAt96Coq1k61dsZO6o6YDQJ97Fk6W+NRSaBNETWhrQFnc4ndEafwmKy2Onw/aq53Fbk3PHcPqeyksvzZWu48f3rCcRpXTdnzjN+aX6+S7CGVreJbRaBIjfNz5majY+wCvcUCez1VeAJPdTWAfM5Twt3bqeVhklRURdQINzcEAER/aPs11cLGy7NcHC6UYpBP3/AM03hHCUCZJEpJ5pOUnvie+lk1RFJUabM0szSCKiKQR9xSCKU4oASTA4kwPGqDaHS7BtWLoWeDfX8xbxNCxKIaTsrpQFJtWSb6fNE/0V5dxlM+H71PY6XYdWudPan6GiWlWMbhyV4TSSahtbYZVosd9vjUfF7VHqtkHifpxqtihYqxK+dCqOJ1vQo2RyrK4x+aq0bRWw4l5s9dBn9Q9pB4gjzg7qRiMTVc87SQv1uF6yOIWsV33Yu0UvtIcR6q0hQ7CJqwW4ACToBNYX8LXT/BNg8Vx2ekXHlWycWCbmEo6yjukXHcPW7hTqN2ZoK8pOwRyOb0JWe6c7Vcw+FUGiBiX5CZPqJjrHuFhzM8axezulWMIAxTTDwG9TInuUk28Ka2j0/bdxCw/gA43mUG1lxbbgbBhJAy79YketVts/HbPWApJfZPBac6R/jJppDGxre803/OmqUVT5c1gW5fM6/PRNOdP8I31XWHW+bS0qj+1yIHjWhHRX06EPsPLR6RKVpC0FKoUAROUgpMU2vBYbEDKheGeO4EgK/wAVXBpeIx+0WD/TK0jQZAu3ai9Rpdf9t1vU+65yiPKOKwnzA9lrtkYRTLCELWpxYHWUpRJKiZ1N4vA5Cph0j751R9F9sO4pK1ONBvIQkXPWMdbqqEiLb9/KrsGsEjSHEO3TKFzXMBbty/ClGi39lBJ31Gx75Q0pQ9Y2H6lGB4E+VUXW6ZRixKlC5Jyj9KZH/dmPfTTjpVrUdtISABoABURe1UZwhMrMgHKJCZnU6ajQX5WNamsDVjc9z1Pmm3ngnXuG89lKmm328wjvB4HjQmz8M8PxW0vtdVZlzDNsorjylb8o4A37z8h506y7mBSrWL8wd9RZ1BsRr9eyq7am2EM75cFwka953CvB0eM1kVYRUXIOjh09OlvmnjqFkrAIhryVi4jKY3bj8jzptY+/nStm49GJazDsUnelX3oapekO01sQkJuoWWdLcBx5Hzq2K4MWPFRS+A6/9T7K9G98juA8d4aarQYTGQsBRGYX/UkakDvq8fdCQVHQcibdgvXHUKcK/SZjnBnNN5+91dU2DjS9h21mMxTCo95Nj5in+HVrpmCOQ3cBv1Va3Duzd4G4PyKWw6M5y6OJCxzKYQryyU+SeVM40xlX7ihPYrqnwkH+2nTP39aZLAkq7a550x/EhtnM1hIddFivVtB5R657LfCsv+InS7FOPPYU/wAlptakFKTdwA2UtXBQg5Ra95rC1oZDzK2w0wtmcrDGbXffUS+845J0UtRHcmYHcKdw66ZweynF3jKOJ+Q1q6w2ykp9YlXkK1tp3u2Cz1OK0kHdLrnoEWHXVkwaJpAGgipDaq6di6lJH/qIF1ms08ypWHcqzw71VzS6UvaLaNVDsFcHUtua6sxYv/tV2MTyoqz56QI91VFVezhTtsiyzj1MIQpxSW0+sowOXM8qiO4mtn+HmxSo+mWLq9Xkm1++vMRQknVfQ6qcU8Zdz5Lo3RfChhhKQLJSEgcToPE0x0w29hcOlOGxDymy+lSlKQgqMSNYByhRkX3JIq7wqAkTuRpzVvjxjtJqBtfofhcV18SyFOkXWFKChwSFJIsJj/mnUNmkXXjZO/e/NZHD7Hw79sLjcO7PsKVkV/jc+VTkdE1AddtUcUX7+rr4Up/8LmBdl1aeAWAseUGkL6M4/Dj+Q5m5IdKZ/tXCfGmXaMw8Y+I+oSd1G1jrhht5HT+CqLbfQVtYOV5QPBQBHZuNavoVtVjA4ZLDjjhWCoqWQSCSdE3JCQIEW0rNbQ6V7UwojEYf0iBr6RiRH60WjmZq36F4zD7XDhVgwyG8srbdOVSlT1UgAaC/eKDi0t/c26grvknA/ZI9CPZb7BbYYds26hauAUM3+OvlU4m0VnNjdFmsO96VClKISQAqDBNpBA1iR31oAb+VYpAwO7huPNa4TIW/uAA+ScUdBVD0i2ohtaQo+oM5AEklXVTAHIqvzFXYVqfu1ZhjCoU4rEEStwyCfZTASkAbuqB4q40GC5RkIAUfFsvvZhmS237MFRKuBMRaCDrqIi0mxwmFS0mECNJMkkwABc7oAAGgpyaE1pAWYnklTRTSZopoqqi7WwqnGyEKyLjqq+R5fCuftYchRCwQoEyDqDXSFLA1MfvVH0k2XnHpWx/MSLge0B/9hSPFsPEzTJH4hv5j3TzCMQ4DuG/wnn0PsqDC4lWHWFo7FDcobwflWqWGsWzxSrQ2lKh8CK53jdpBKZUY+9wqJsDpkph6SP5CrLTqf1jmOG8d1YMJmewGOTVh6pziOGumHGi8bfn9+i0T+FLKyheu47lDiK1XQfFgpcb4ELHYqx+A8aLHYVvFNApUCCMyFjmLHmDvFZro9i1YbHIbd6pWS3rrm9UjiCQKuaI0lU17fAfryWRlSKymc13jaNvTmukYgzCCkkLzJPACDryOlN4VwlAk3Fj2pMHzFPk1FTZah7wCh2+qr4J8adJKuYfip0cKsS2+kgJcRlWfzI0IHNJH+NZ3CbMbbuBKuJ17uFdZ6bYQuYN0pGZbYLiRxKRJHeJrguI226vQ5R+X601o3x5NRqEurm1czuG11mW/L9VqXnkpEqUAOZAqCvbbQ9onsBrKOOE3UZ5k05h8Mtz1EKV+lJPwrS6oKyx4RGPGSVoj0gTuSo9sCi/11R0SB51HwfRTGr9XDOdpAHxNXmE/DvGq9YIR2q+lcHVI5uXUYbENmqkcxy1aqPYLUG11s8L+Gi/beSP0pq1w34dsJ9Za1eAriapnVdOxu5Cy58F0VdQHQnC+6fGhVO1sR7G/quX9Hej6nlgrHV4cf2rs2xNn+jQABc2HLn3QaZ2JsQNgWqzx+ORh2XH1yUtoJAGqo0A4lRjypVFFZPKqqfO67llfxNxBW0nBtryTlU4YmQDKEmDxAUewcax2zk7Vw8Fp9xSBpC84/wAXR8oqZh/xHw7v/V4EKVvW0oFR59bL4TWmwO3dnuphvEKZJ3OpgDvNv91N25WsDS0+fMJM/jh5Nxbl1UPZnTzFpgPtoWRxSUHyt5VoMN0+Z/8AFQtHMQsfI+VVzPRVTjqVJeacaKgVFCjOXU2EjS0zvrRY/orhHbFlKSd6JT/22qsvZx9lzgNU65OnkfcJ/Z/SrCO+piG5O5Ssh5CFwZ+tWzKUgEpAGYyYAuY1MamAK5vtf8KWnP6OIWgnc4lKwP8AHKaT0I6CYvB4tKnXwcOhKiEtuuALV6qQtsgCLkxfQVwc2O12uW9pdbvBdOCoFCYHP50gm/nQm/Z8a4qyjbYdhvINXDk7tVf7QfEVCmixrud08GxlH6lQpXllHjSZrRGLBZpTcpyaKaRNCa6LklzTD+Jy2AlUTyjiTTk0ziW8wtqNPoeRrNV8bgu4B71tLrpFlzjPsoyr+sZPl3DdT2Ge9k67jxH1FRwqfvQ7xRK/fs518/osUnpaovlJN9HA/m4TuWmZJHZvwWJ/EbozBOKZFv8AxU8P/MHLiO/jWBSK7604FAggToobj+xrlfTTo1/CuekbH8hZt+RXunlw8K9hURtewTRatOqaYFiWvZZ9xt7eyd6DdJv4ZQZdP8lRsf8A+aidf0nfw141uOkmxBiUJWghL7RC2l8wZCTxSSBXHCa3PQLpTEYZ420aUfJsn4eHCrUs4I4b9uSvjWGlju10+43H1911hl3MlKtJAJHAkTFMqJUZAgpJFxYgi8ctD3UnZ6+rHA/G9SCa1EWNl5cG4umlIUbFQjkn6k1lsP8Ahzs9Bn0JWZnrOLI/xBitK88Un2Y4lUeVMKxJ95PcCdxqBxGxRUfC9HcK1/Tw7SexA+JqwCQnQAdgAqIsknVduAAHnTa+YGvtL+QoEkqKYt0DUjxppWJTEzPZSBhz+UTymjOH4qPdagiiOK4A025iDugdpp3+GG+T2mj9EkbhUUUb054jwoVKyihUUUxe5I3+Q31Q9JcC5ihkYWgBtXWTmuVActAAd9TtrbRDDK3VesRCRzPqj51xU7Gc9Kp1D0rUoqJuhRJMm4tqeNa6aJ5OccvJZKmWKxjebX81rcR0Zdn+exmHvZQr/cL0E9EGiJQSjlMjzv503s3bWOZHWcWoD3gFj/LXzqWv8RALYjDpXxUgwfBX1rY90m9h8FgiYy+UOP8A691BVsxTB6q+8EpPlpTyOk2NZulalgblAOW5m586ttlY7AbSUW2S826ElRSQbAQCZ6ydSN9Sk9ByHEn0oUjMMwIIMC8WtQ4sRFn7+YVeBUsfdg08j9CqbC/iwpH9ZgK4ltcH/FUjzrQbN/E7AOeu4pknc4hUDtUmUjvNX209h4bEWeYbXO8pEjsULg86zq/wywPpUOIS4jKtKsmclKspmCFyY7DWIuidysm7WuA1N1tkKtPG/wBPKkuvhCFLOiQVHuExQUd1VfSDEwEJ3FYUvkhJBk8sxR3Sd1cRqrE2CZw4IF/WMqV+pRk+Zp2aRNCa1hYylzRTSZoiaiiUpUa00jFAmPA7jUNTma6u2Nw/eqXam246rVz724dnE15eb9QkzhkLbtB7xP06JtBhbpB5rRYpv2h3/XtFVmP2khqxurcka9/AVK2NtIPthWihZQ4Hj2HdWe6SbN9Ev0qB1FnrD3VfQ1XFsLjn/wCVHz38/P3XfDjaXs82hG3smf8AWHkuhwmRoUDTKdR2861aw3iWSCAttxOn3oR5EVzrae10ITGquA+fCm+iPSpTLxQ8f5Th/wDjVuI5HfXTCJnRjhvHd5JliOGOkj40Qs5vTn9wqnpNsReEdKDJQboV7w4HmN9U6ElRASCVE2A1nlFdp6QYFvEtFpQkqGZBHsq3KB3fMVF6M9Fm8IJHXeIusjySNwpk6i7/AHdlWL9QAU/7gu8aevn7qx6FqxAaQMVAWUxrKjGmbdmjWtKagBsNjOswRp976mzWh1hoEgzFxLiLXPJNYhrNEZZ5iaa/hzvWe4AU+5pUDIfdUTzNVUT62kD1jPaabzNjQDuFF/Dn3UjtvR+gV7wHYKiiM4ngk+FJOIMTEdpoegEyVHxoKCBwqIppb594dwpGYneo096ZO4eVEvEHcKiiTf3T40VF6dXKhQUWX2708wYxC2H2lOIQQMwggKjrQJnlI4UeDTs3EXZf9Gr3VGPJQ+dZh3ZKFqh1kBXGClXlrUxHRIAZkK7lX8xTURGLZxHodEofPDUf23PmFt8PsVSR1SlwcRv8frVFt/ZKSCXGAeZR8xVKG32P6alA/kV8t9I//YGMw9nAFjgtMHxEfOpZ4N9CowMeMrbtUzortBnAKcKGQfSQCc5kBJ0EzAndXS9l40PNpdCVJChYKiYnW3GsBsDpdhtoupYcwcOLnrJIIsJJKhBArojaQlISkQAAAOECBWepcw7NsfVa6aKZhPEfmHLROg/SjBv9/f8AxSJgUcwKyLWlA1SYh0KW4s3SJSP0omfElXlVpiXMqDGtgP1Gw+NQX8OG4A0iPv41ePxLnL4VDwLwIABkQCkneg6TO8aHs51JmmH0mxHrJuOfEd/xijU+MoULzp+/Cu73tY0udsFnALjYJ1SwBJ0pDTwVMVDWubqP0FU2M6QpQsZBmAPWO6N4HGvOD9QCSpDY29zmfqmceGPew28SkdLGF5M6CcgPXSPI9nEVQNupy1ukLS4iRCkqHiDXKum2Dcw7uS/oVXSePFJ5iumJYcHO4segO/umeC1IeOzv0I29vgn8L0oGHfBR1kTDkaFPLiRrXSwpDze5Tbie4giuFRWy/D7pD6NX8M4eoZLZ90709hrRQSCMcI7LXjeGEsE8fiG/p1+Co+lGxlYR4pMqQqShR3idCfeFTejnRJzFQtcts8Yur9I+ddHxWBS/HpkApSrMkEXm8E8OyrXDYWRwSK1djYH5jt0S84/OacRNHe5n85qNs7ABCQhsWSAJJJMDiTrVhKW7AZln7kncKQt8nqMjtVuHZxNEzh1pJ6wgjhJJ3kk11c++gSlsfMnVPIYPrKOZXkOSacaNuy1MPYbMIKlDsMfCjZUQSD48a5q9lINRnnlA6COZp8mo+Jam4EmiqppT5n1h3XpoEmZKj2CpDLRGoHcKeqIqClr8pvxNGWVchUtSxxpsvp41FE3/AA53qoHDDfQGJB0BpHpyd0dpoKJ30Q4UdQ/4hXEeNCoosPs/8TkOWxOGB5pg+Sq0WC21gX7Id9ETuV1fjas4jo+076zYCuIGU+VM4jomEXQvuNMjE0Gw09Eu7Q14uB/K0uO6Lqd6zTqVjdP1FTejXR3Khf8AEoSuTASqFCBvvxrFYdl1o9RREe6r5VYM9L8S1ZRCxwWL+NXkErmZbg/7WeEwMkz5SD8lttmdG8Lh3VOsNJbWU5SU6QTJgaDuq3m/ZWFwf4jtaPNqTzTBH1rQ7N6UYV71HkE8CYPgawPY8eIJqyRrvCVdTehN6Qg2mjCrSa5q6q9pYtJxDTWYgp/mGOJlKAeXrVZZg4ixn5EfvVFs/EocK3FAKzqsd4SLJg7rX76ssAUI6qJAJ0JJgxRyuGqrmadFFfSYIByquAYmD2UyBBynRX/dvHfr41ZY5r2vGq98Ai5jnwO6tGjgsxBaVk9v4hz0hbVZG6PaHE1ELQitFtvB+mazAfzEfZHfrWLxO0ggdbXhXka6gMEmWMd07L2OGzieEZdxofdaXovtPKr0KjY3RyO9PfVv0h2SnFMqbVrqk+6oaGuRYraK1KCgSnKQRHEV1bYmPXiGG1FJQogZiR8BvmnuHuLouE/l/pLsYpHU0rahml/9/dcwwWwMQ68plKCFJMKJByjnNdM6O9GWsKJAzunVZF+wcBVzhsNrlFzcnieZqaSloXuo6DfXdkLIddystXidRWAMOjfLmg2wEjMulEKc/KjhvV28BTDGdZKnE6GwOgHZxp9xkq9si+6oXl2qyBganrAaQBTacSkzlMxwpQaHb20AAN0UNVbRNreVI6tib0pZuDQdFtaCzIqKJw0hZMW1oIVIoGiqqGXFb1AHlTZXO9R7KeW0qbQKP0Bm58KiKjgb8sdpoA/pAp84cb/jQShAsIoKKMo/mJ7KMpn2SedTYFCooq70C/dFCrCaFRRRNrNiJgT2Vn8UerQoVup0urNlmsWbmrDYyQskLGYZVa3+NChTGq/ppPhn9UrFbVEOLAsMx+NUmJoUK4u2TiDcrX/hzj3fTJT6ReWRbOqNeE12Pax/kO/+mr4GhQpbP4lvGywbRysiLddWlvYFatg2T3UKFXGyzHxK5xHqnsqlxXqK7DQoVWLZXl3CRh/WP6E1yDpN/wBW6PzmhQrJXeEJ9+nf67vRHsBIOIbBEjMNa7IkRAHChQo0HhKt+p/67PRWeDHVquwRnELm8UKFXl3SiLb4K3pCqFCjyQ5pKKUaFCqoJt3Q0lj1aFCojyRtaUqhQoqIqSaFCoooGKN6awevfQoUFFZGioUKiiFChQqKL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sp>
        <p:nvSpPr>
          <p:cNvPr id="32772" name="AutoShape 4" descr="data:image/jpeg;base64,/9j/4AAQSkZJRgABAQAAAQABAAD/2wCEAAkGBxQSEhUUEhQWFRQVFRUYGBgYFRgcGhgYFxUWFxcXFxgYHCggGBolHBcXIjEhJSkrLi4uGB8zODMsNygtLiwBCgoKDg0OGxAQGzQlICQsLC0sNCwsLDcvLywsLCwsLCwsLCwsLCwsLCwsLCwsLCwsLCwsLywsLCwsLCwsLCwsLP/AABEIAMIBAwMBIgACEQEDEQH/xAAbAAAABwEAAAAAAAAAAAAAAAAAAQIDBAUGB//EAEUQAAEDAgMEBggEBQMCBgMAAAECAxEAIQQSMQVBUWEGInGBkaETMkJSscHR8AdicuEUIzOCkhWi8TSyQ2Nzg5PCFhdT/8QAGwEAAgMBAQEAAAAAAAAAAAAAAQUAAgQDBgf/xAA1EQABAwIEAwYFAwQDAAAAAAABAAIDBBEFEiExE0FRFCIyYXHRgaHB4fAGI5EzQlKxJHKC/9oADAMBAAIRAxEAPwDtUCkpEaaUA5wiKMuRrpyqWRugeN6PLvGvOjVfSjKqllLoiDxiiUk2vRIeBMA+H1p0CohdIKqMjjSlJqM62IMgndHyooJxzEJTUV3GHsqGpBQQlUidD8u2jEbrn730EUZUT+9JI43++FKI4mOyiHIUFEV+z74U24NYN/GKcUOJqp6T4VLuHWgvHDg6OBeSCNx94HQiquNgVeNuZwaomIdcCsyFytNiJlKuKTGh5i48qzfSnbKnklpTKQiROeSqe32TwI8TWH2ftB3AuykhaSesASUOAGCQeIuJ1BsRuroDDrOPZztmFRFx1knXIsbxp8QdDXm5JJ6W4LiWE77lvr5J6aYU8jXkXHIj80KwbLruFcDrCikjXsPsrGiknj8Dp1/oT0mTjWV5UlDrcZkbutMFJ3gweYrnjuyXFOFpDaluD2UjMQFSATaMioNzAMGYIIGz6A9EXcE6XXVpR6RGUsjrXkFJKp3QbX1NzTWike7lp8vgrYk+nmizOPf5Ec/Jw+q2oSCJ48zRFscBSmRqPdMd2o8iPCmcdi22UFbqghCdSTAFM15w6JcVEdw0kkrWBe0wL1g9ufiQoynCoAGnpHBc/pSDbv8ACsXtDbD75JdeWqd2YhPckW8q7tpnHfRZnVTRtquuu4/CtmFPpKoiC7J8AdaiubZwgNklX9pOl/arjyLVebO2luXccfrWOvhqI2ZoLHqOfwWikqIXutLp0+66Inb7WiWjHYBTqdtg6NnxFZjDLB7KtMO+kXOlI4a+d5sT8k0fTxjYK1/1gb0KHhTbnSBhNlqKZ4g/Ko2IxzZTbXjWU2mAZphxZW6kgqsdMx51FlvcPj23LoWlXYoGnlia4zieqZSSDxBg+Iqx2T01fYIDh9K3z9Ydh39hqzKsE2cF0kwx4F2G60vSDArbWFsMoWFEzOclKuAAMRUVSMSvX0bXa2k/9yq0eHxrWLaMGULTBjWOPIisZitjtYdzIoPrVr1GVLEHTrExTSKQOFikc0Ja67R8NPmtMjHJAAKWSQBJzoEns3UdUKcIiP8ApMQe1tH1oUcreqpmf0/P4XYwgcBSSsJsTSnG5EXHZQS0lN+G8/WuK1JGZSvVEdv0oxht6yT8PCsxtzp4wyoob/mL3x6o799VLfSBb5krt7ot5VgqcRih03Pl7rczD5nNzEWC6AXkJtI7qZXtJA4+FVadoIbT1omNN9UG19q5pAsKFO+rqgHRgAHqD9rrBNLHDo7UrXMbdYWrIHBm4H5canqTN/s1xXaGIy3Fju7eNdL6D7RW/hwV6i08abTQ8O2t1mpqnjX02Vu+ylQOYq0OnLeB7wquSSDlNjEgmbjiAauXE7/H6jnUbFYf0ntQUgxbfaFTwtcftXBa1BIA1ufvdRwez4/tTeHd3QM3KIP5gd4PGq7pHt1GDQFuJWrMSAEC0j3lmw+ccqq5waLlXjjdI4NaLkp3au0W2ACpxKTIF7m5gH8onebVl+lWyVO/zUlSoF03UQPeQN/NI7ReyomycM9jytbWGLaSrVSiGiDqQsplW+QAfpsNj9G0stht1xT5BMITIQBuSYupI5nupHNBVVE2dpygcie6R6dVv7tKQWu7w+RXKsNsB3FHIy0pyYkiMomIWHD1QQL63FoNo2vRX8OE4RfpH8QpayMvo2pSkjgo+sT2RFbxYDaBmKWmxYJSI7rfKm0OLP8ARQEpt11zfsGp76aR0zGNynX1QnxCaYEDQHf89kTGGDSYSlLKOQuSeJ3k+NIQ7P8ARTmvBUuRA4iRJ03VIbwCZClkuKjVWn9qdB4Ua3SpUNqHVPWJExb1YBEG4PKtNrCywi3qiVZYPvJjvTcDwKvCuVfiPinnsT6IBRaaCYA0KlJkq56gcoPGurYgHJNpSc1uWvlNc/6dtlp1LkShQynkRcfE+Fcp6h9OwyMFyOq4SsztsufDZrp9g+I+ZpY2Q5wA7/pWrweH9KJSRB538Kmo2YkaknyFJZP1NUDSwHwPuqsw4uWKTsVe8pHj9Km4fo84d/l9SK2CGEp0AH3xozWN/wCo6t2xH8BamYYweJVGA2OpvVzuj96J7ZLhM+lB5FMfA1bGimlzsQnc/iE6+gTKIcJuVuyo3MC+NAFdih84qtxbbw1bV3CfhWtJpJVXduJy8wCu7ZiOS5xinTvkdtVzq66i8pJ9aDyN6p9pbLZdSR6NKSQesAARwNq0xV7Se81aWVjRuFnehe3Cy7kJ6qjbkd9dVceWpolnL6TKcma4P5TFcb2TspYfgi6FR38a7DsRkhsTrXooHdEqxLIZbt+Kyv8ArG0//LH/ALCz5zQrW4jZjS1FSisKOoC1AcLAGhW/iM/xSjhyf5fILczXK+nfS5bi1MMqKW0mFEWKjvHZXTosU8vjXMcRsVrDvL9KCSVFQJEi5mleJzPiiu0Hzsm+GOhZIXSakbLK4DZbrx6ibe8bCtZsvYCW4KyVK8APrUsbSbAt5Cm3NrpGg8TXj5Z55dGiwTOeufJoNArFbSTqKgYrCt8VTyP1ppp154w2hSuwZU+Jq92b0PUuDiVW9xNh3nU01oIcTNrSFo8z9Ck0zKY+JoJWO2XsBzFPFKboBuvdHKuubJ2elhtLaBYAU3LeHCUJQQDIGVNhA9pWie+lpxC1HqpEeA71H4AHtr1hc91i83NlgjiZGCGBTaZcEX0+R+h306VQJNqYL+ayBPM6fvQXRQ8ZhcxRkSEFMgqEDIBeCN6TfT5mgvCtq6qk+mMgwoAoBFwYNrG4mb76mIwumYzHC3ZfUxTxISNwH3pQRuoL7yUj+YsCPYT8IFzSklZshIQiPWPrGRuT9ak5EkhUAmLGLx9ml1EbgKLhsEE3UStZFyq89g3D9uFO4h3KJgqOgSIkngJIFG68lIKlKASNSTAA5mmGhGZ1ZMETB0SkbgOJ1POgpqdSluuLynKjrbpUAO8iTSm2soA8zvO8niTRIQT1pImIBuAN1uN/uKUVxqI5i/8AxUB6oHoiI8/vSqbaWy0vtFChMSkz+U2PbEGrd8+qQfaTpFwTFzwvSRZZHvAHvEJPll+xViA4WKquVYzYzmHJFymTB4Uy3tFY9qeRv+9dZxGGSrUTVDtDoqy57IpPUYPG83botMdRlFisWnait4HnS/8AU/y+dWuI6Ex6i1DvqA70SfGjh8BS5+CPG1l3FS0pr/Ufy+dJOOPAUD0ZxPv/AO1NJ/8AxrEnVz/an6VzGDS9Aj2hqBxSjwpp1+LqVA5mKkp6Iun1nFeMfCpDHQlEyq/bXZmDP5lVNQFQubTQLAlZ4JE+elIQ0+/ZKciT4+O6tvhejbaPZqyawiU6CmEOFxs1Oq5OqCVmNidGg3dWtaZtsJECnYojTNrQ0WC4E3SIoUdCrIK8aJgTqKRi8A28OukGmmHjMmSO4+YqYixjjcffnVrA6FVVKeiOHJnKfGpWH6PYZu4bTPOrUVGxmBS4UKIGZsyg6wTqYnWKoWNaLtarh1zqUfp0JHUAjjYJ7J39004wVEyqQB3A7t9z5UeVKTJ1+9OFKzKVoIHE/SrqiPFNoUIcAKeBEi3I0n0hPqC3E6d3GoruLQkwkKdWDBCYMHdPAc92/WiXhnHgkrUW0kAlCTCrpEpUrkc2ms7ooWF7qyN7EtpVlUS457qbxY6jROm81YNKlIMESAYNiJ3GoTDTTM+jSATExy0vTOLW6sQ0QkyJJGg3nt7bWq4Yd1zdIBoFYOYgDmeFJZezWIrN4JpOZS2s2JeAgrUpSWxyCgMoi0wL31IIrQnEgCABO+NAY86NgdAqkkG7jZKukkkDLO46fmNrb58eNNvI9IShSeoImR1VzcAcQN9PNnOLjh5XEUlJymL5dx4Tu7N3lwqhC6tdzCV6BPujwFIEqV+QeJUOWkD49lKxPqkXBNpGt7TO7WlpASI3AfDiarubIpLzuUCxJJAhMT5nQa91JW4qLIk8CoDzE0wt8I66z6xCW0gGb6DmSb7o36TSksqMqWsgH2RASmPzRJPG8UVLJjaKFR1ICzZPWOWdcygBcCJ/5qQ8ICFEyUkSdJB6pPLWe6ktMdcrTmJjLmWpRETPVSTx32mBcwKeLQgpJJkGZN72NQBQnRGoVC2jtBlgBTzrbSSYBWtKQTEwMxueVSmFlSQTroe0SD5g1U9KNhtYxn0b4UUpUFjKQFApB0JB3EjvqPOVpKtGGl4D9vJPtbTZWhLiXUFtU5VhQymCQYPKD4Ul/HtJmVpkCYmTHIC57qptl4BlnDKZYbWQjMpKVLJUc3rgEEG4nq75p4pVJCMIkb0qVlj1hfKoApAACo7ButygnZMwPYbhGRga8gbeakL2yxJGeSNYSbaa25jxqOnbSSmQ07YCYSCBM753AEki3eRUvAh0GHENpTl1Ra+awieAnv5XmGuqoo7LoWlKhICgCJEG4m43GgacNNLdSLEie0VEFn+l+xlYhCSh9TOSSogqgpIvISRJEfGk7PUktoBeLqmwlCiBGa8pUQo9xO/wq+UtJtr3E/CoWFwDbRJbbIkRPLh1jVHukuALZefVVygOzBRsM4mCUpX1SSDxkmf7d8cxT/8AEqMQ2q8a2qWSeHnSTPL41ZWTbaiRJTB4TQpUHiPD96FRFXSkJOqfL5iloiAARbTuqOwl0EZlJUneYv3VMKQdRNXVUueVJlR/KPOiDQ3SOwx5aUoIO5XiJ+EUVFBG0Un+glTq4NxoDzUbCaUjAuOXfXYxLaCQm35tb3ntipgzD2UkcjB8CI86SuFkJVnSTMcLa6TQ9VL9ElDjbSQhsAAaAaVV4vEYlxRSgJbbAMuKPKxSmIsSPWO4iN9WzWDTrMimtqYFDiRmbzhMkInqnkUzCrgEA7wDV7tGy52cfEoWxij+nnW6UiS4R1DmOaAvQ2IiLRVmvEgWTf4VUMjEuKT1Ay0k3SoAqIk2ASYSCIPEEbxU7ZjzbiSpJJCVZZKSkSADbMBIvR05lCx/tFlD2my6sdV4MNAEqUAJF9xV1QO0U3s8JSuWGZSpUuuuSiY0gESs3gbhEWtVw/iAQUgAg2Mi3hvqoxbDzilFbqWmAIkWUQUwZUqyRObTgNINAg+iALdtyrheK93xp0ddPCRGn1ql2O42kpbYaUWhMukwkHgM3WUZF6tV4rgKFr7K1y3VxQUm4SSbEEX1jcr7vHKk7SUkIGa4zCwMTHWAtxiI51IKQoaajvqKvBhZQt0nqSQmYSJEEqAsogTfS5rmQuwIScKFEBSoW5oSJCEifVTr85I3WqSpAHWWZI04DsHHxNAOE+oLe8dO4anyHOkLUlFycyuJie7cO6iBfZBzuZS5UrTqjifWPYDp3+FAISnkTvJue83NR28de+nwqPjcOpKsybgkXhS1zeAnchPOKsWlu6q1wdspQOVShBgnMIBOouLb5E99Epw+4e8pj4z5U68tWWUgFVrE2538aYS6qUpVAJRmtfrCM4BOoumO+grJEKGiUj+76JpJSvikdiT8SflUhQpox9mgABspdMqbPvnuCfmDTRZG8qP9yvgLeVSD92pBNBRMFhPug9on40IiwEDupw0g1FEg0k0sikKFBRIIpBpZikmoik0KOhUUVvh8QlYlJBB4U+KwK9ohlWZC4O8C4PaK0XR7pE3iQQOqtPrIOvJQ4pPGs9PVCTQixXeWmcwZhqFfClim0mlA1sWZOTVNtvHLbYW42lSnFjK2EpJIHvx35v8AEVYv9YhHG6v08O/TsmuWdLtsPvY3Ph31NttAoSEkjNJlSiRqCQItoBXWCIyOsBsuFRMyJl3G19lE6P7OxbQUGcQ7m4LcWL8SJInurX9DNuPI9KnaWJRmzANpgCEgXUVhIBJJiDcRVDh9s7TLjSMrbjalpClvIQQhJIzKJTBAAmt470ewbpCghBMgylRgwd4Bg1qncy+V4t6fdZIRLlDmOBv1+xV0hYInUG47N1GpAOooVFxanpHokoIGuYkE3FkwO3WlyZp1tpBuIMEixm4sQedKxLAWmCAYIIncUmQfEVngyBmJw7zUmZaXrltoDv14fGpeznipQCXlECSpC2+teCRmgaEi26T3S6gaBskYzBYhaiFKQ2zEdVSs3aDAy7tJ3iDrVngsAltKUiSEiBmJJjtUST30MY51kIgm+YgcExF9B1iNeBpZQTdZge6DbvOp8u+jmKpkG6UX9yRmO/gO0/ISaSpIF3DJ3DcOxO/vmmnMUBZAt96Coq1k61dsZO6o6YDQJ97Fk6W+NRSaBNETWhrQFnc4ndEafwmKy2Onw/aq53Fbk3PHcPqeyksvzZWu48f3rCcRpXTdnzjN+aX6+S7CGVreJbRaBIjfNz5majY+wCvcUCez1VeAJPdTWAfM5Twt3bqeVhklRURdQINzcEAER/aPs11cLGy7NcHC6UYpBP3/AM03hHCUCZJEpJ5pOUnvie+lk1RFJUabM0szSCKiKQR9xSCKU4oASTA4kwPGqDaHS7BtWLoWeDfX8xbxNCxKIaTsrpQFJtWSb6fNE/0V5dxlM+H71PY6XYdWudPan6GiWlWMbhyV4TSSahtbYZVosd9vjUfF7VHqtkHifpxqtihYqxK+dCqOJ1vQo2RyrK4x+aq0bRWw4l5s9dBn9Q9pB4gjzg7qRiMTVc87SQv1uF6yOIWsV33Yu0UvtIcR6q0hQ7CJqwW4ACToBNYX8LXT/BNg8Vx2ekXHlWycWCbmEo6yjukXHcPW7hTqN2ZoK8pOwRyOb0JWe6c7Vcw+FUGiBiX5CZPqJjrHuFhzM8axezulWMIAxTTDwG9TInuUk28Ka2j0/bdxCw/gA43mUG1lxbbgbBhJAy79YketVts/HbPWApJfZPBac6R/jJppDGxre803/OmqUVT5c1gW5fM6/PRNOdP8I31XWHW+bS0qj+1yIHjWhHRX06EPsPLR6RKVpC0FKoUAROUgpMU2vBYbEDKheGeO4EgK/wAVXBpeIx+0WD/TK0jQZAu3ai9Rpdf9t1vU+65yiPKOKwnzA9lrtkYRTLCELWpxYHWUpRJKiZ1N4vA5Cph0j751R9F9sO4pK1ONBvIQkXPWMdbqqEiLb9/KrsGsEjSHEO3TKFzXMBbty/ClGi39lBJ31Gx75Q0pQ9Y2H6lGB4E+VUXW6ZRixKlC5Jyj9KZH/dmPfTTjpVrUdtISABoABURe1UZwhMrMgHKJCZnU6ajQX5WNamsDVjc9z1Pmm3ngnXuG89lKmm328wjvB4HjQmz8M8PxW0vtdVZlzDNsorjylb8o4A37z8h506y7mBSrWL8wd9RZ1BsRr9eyq7am2EM75cFwka953CvB0eM1kVYRUXIOjh09OlvmnjqFkrAIhryVi4jKY3bj8jzptY+/nStm49GJazDsUnelX3oapekO01sQkJuoWWdLcBx5Hzq2K4MWPFRS+A6/9T7K9G98juA8d4aarQYTGQsBRGYX/UkakDvq8fdCQVHQcibdgvXHUKcK/SZjnBnNN5+91dU2DjS9h21mMxTCo95Nj5in+HVrpmCOQ3cBv1Va3Duzd4G4PyKWw6M5y6OJCxzKYQryyU+SeVM40xlX7ihPYrqnwkH+2nTP39aZLAkq7a550x/EhtnM1hIddFivVtB5R657LfCsv+InS7FOPPYU/wAlptakFKTdwA2UtXBQg5Ra95rC1oZDzK2w0wtmcrDGbXffUS+845J0UtRHcmYHcKdw66ZweynF3jKOJ+Q1q6w2ykp9YlXkK1tp3u2Cz1OK0kHdLrnoEWHXVkwaJpAGgipDaq6di6lJH/qIF1ms08ypWHcqzw71VzS6UvaLaNVDsFcHUtua6sxYv/tV2MTyoqz56QI91VFVezhTtsiyzj1MIQpxSW0+sowOXM8qiO4mtn+HmxSo+mWLq9Xkm1++vMRQknVfQ6qcU8Zdz5Lo3RfChhhKQLJSEgcToPE0x0w29hcOlOGxDymy+lSlKQgqMSNYByhRkX3JIq7wqAkTuRpzVvjxjtJqBtfofhcV18SyFOkXWFKChwSFJIsJj/mnUNmkXXjZO/e/NZHD7Hw79sLjcO7PsKVkV/jc+VTkdE1AddtUcUX7+rr4Up/8LmBdl1aeAWAseUGkL6M4/Dj+Q5m5IdKZ/tXCfGmXaMw8Y+I+oSd1G1jrhht5HT+CqLbfQVtYOV5QPBQBHZuNavoVtVjA4ZLDjjhWCoqWQSCSdE3JCQIEW0rNbQ6V7UwojEYf0iBr6RiRH60WjmZq36F4zD7XDhVgwyG8srbdOVSlT1UgAaC/eKDi0t/c26grvknA/ZI9CPZb7BbYYds26hauAUM3+OvlU4m0VnNjdFmsO96VClKISQAqDBNpBA1iR31oAb+VYpAwO7huPNa4TIW/uAA+ScUdBVD0i2ohtaQo+oM5AEklXVTAHIqvzFXYVqfu1ZhjCoU4rEEStwyCfZTASkAbuqB4q40GC5RkIAUfFsvvZhmS237MFRKuBMRaCDrqIi0mxwmFS0mECNJMkkwABc7oAAGgpyaE1pAWYnklTRTSZopoqqi7WwqnGyEKyLjqq+R5fCuftYchRCwQoEyDqDXSFLA1MfvVH0k2XnHpWx/MSLge0B/9hSPFsPEzTJH4hv5j3TzCMQ4DuG/wnn0PsqDC4lWHWFo7FDcobwflWqWGsWzxSrQ2lKh8CK53jdpBKZUY+9wqJsDpkph6SP5CrLTqf1jmOG8d1YMJmewGOTVh6pziOGumHGi8bfn9+i0T+FLKyheu47lDiK1XQfFgpcb4ELHYqx+A8aLHYVvFNApUCCMyFjmLHmDvFZro9i1YbHIbd6pWS3rrm9UjiCQKuaI0lU17fAfryWRlSKymc13jaNvTmukYgzCCkkLzJPACDryOlN4VwlAk3Fj2pMHzFPk1FTZah7wCh2+qr4J8adJKuYfip0cKsS2+kgJcRlWfzI0IHNJH+NZ3CbMbbuBKuJ17uFdZ6bYQuYN0pGZbYLiRxKRJHeJrguI226vQ5R+X601o3x5NRqEurm1czuG11mW/L9VqXnkpEqUAOZAqCvbbQ9onsBrKOOE3UZ5k05h8Mtz1EKV+lJPwrS6oKyx4RGPGSVoj0gTuSo9sCi/11R0SB51HwfRTGr9XDOdpAHxNXmE/DvGq9YIR2q+lcHVI5uXUYbENmqkcxy1aqPYLUG11s8L+Gi/beSP0pq1w34dsJ9Za1eAriapnVdOxu5Cy58F0VdQHQnC+6fGhVO1sR7G/quX9Hej6nlgrHV4cf2rs2xNn+jQABc2HLn3QaZ2JsQNgWqzx+ORh2XH1yUtoJAGqo0A4lRjypVFFZPKqqfO67llfxNxBW0nBtryTlU4YmQDKEmDxAUewcax2zk7Vw8Fp9xSBpC84/wAXR8oqZh/xHw7v/V4EKVvW0oFR59bL4TWmwO3dnuphvEKZJ3OpgDvNv91N25WsDS0+fMJM/jh5Nxbl1UPZnTzFpgPtoWRxSUHyt5VoMN0+Z/8AFQtHMQsfI+VVzPRVTjqVJeacaKgVFCjOXU2EjS0zvrRY/orhHbFlKSd6JT/22qsvZx9lzgNU65OnkfcJ/Z/SrCO+piG5O5Ssh5CFwZ+tWzKUgEpAGYyYAuY1MamAK5vtf8KWnP6OIWgnc4lKwP8AHKaT0I6CYvB4tKnXwcOhKiEtuuALV6qQtsgCLkxfQVwc2O12uW9pdbvBdOCoFCYHP50gm/nQm/Z8a4qyjbYdhvINXDk7tVf7QfEVCmixrud08GxlH6lQpXllHjSZrRGLBZpTcpyaKaRNCa6LklzTD+Jy2AlUTyjiTTk0ziW8wtqNPoeRrNV8bgu4B71tLrpFlzjPsoyr+sZPl3DdT2Ge9k67jxH1FRwqfvQ7xRK/fs518/osUnpaovlJN9HA/m4TuWmZJHZvwWJ/EbozBOKZFv8AxU8P/MHLiO/jWBSK7604FAggToobj+xrlfTTo1/CuekbH8hZt+RXunlw8K9hURtewTRatOqaYFiWvZZ9xt7eyd6DdJv4ZQZdP8lRsf8A+aidf0nfw141uOkmxBiUJWghL7RC2l8wZCTxSSBXHCa3PQLpTEYZ420aUfJsn4eHCrUs4I4b9uSvjWGlju10+43H1911hl3MlKtJAJHAkTFMqJUZAgpJFxYgi8ctD3UnZ6+rHA/G9SCa1EWNl5cG4umlIUbFQjkn6k1lsP8Ahzs9Bn0JWZnrOLI/xBitK88Un2Y4lUeVMKxJ95PcCdxqBxGxRUfC9HcK1/Tw7SexA+JqwCQnQAdgAqIsknVduAAHnTa+YGvtL+QoEkqKYt0DUjxppWJTEzPZSBhz+UTymjOH4qPdagiiOK4A025iDugdpp3+GG+T2mj9EkbhUUUb054jwoVKyihUUUxe5I3+Q31Q9JcC5ihkYWgBtXWTmuVActAAd9TtrbRDDK3VesRCRzPqj51xU7Gc9Kp1D0rUoqJuhRJMm4tqeNa6aJ5OccvJZKmWKxjebX81rcR0Zdn+exmHvZQr/cL0E9EGiJQSjlMjzv503s3bWOZHWcWoD3gFj/LXzqWv8RALYjDpXxUgwfBX1rY90m9h8FgiYy+UOP8A691BVsxTB6q+8EpPlpTyOk2NZulalgblAOW5m586ttlY7AbSUW2S826ElRSQbAQCZ6ydSN9Sk9ByHEn0oUjMMwIIMC8WtQ4sRFn7+YVeBUsfdg08j9CqbC/iwpH9ZgK4ltcH/FUjzrQbN/E7AOeu4pknc4hUDtUmUjvNX209h4bEWeYbXO8pEjsULg86zq/wywPpUOIS4jKtKsmclKspmCFyY7DWIuidysm7WuA1N1tkKtPG/wBPKkuvhCFLOiQVHuExQUd1VfSDEwEJ3FYUvkhJBk8sxR3Sd1cRqrE2CZw4IF/WMqV+pRk+Zp2aRNCa1hYylzRTSZoiaiiUpUa00jFAmPA7jUNTma6u2Nw/eqXam246rVz724dnE15eb9QkzhkLbtB7xP06JtBhbpB5rRYpv2h3/XtFVmP2khqxurcka9/AVK2NtIPthWihZQ4Hj2HdWe6SbN9Ev0qB1FnrD3VfQ1XFsLjn/wCVHz38/P3XfDjaXs82hG3smf8AWHkuhwmRoUDTKdR2861aw3iWSCAttxOn3oR5EVzrae10ITGquA+fCm+iPSpTLxQ8f5Th/wDjVuI5HfXTCJnRjhvHd5JliOGOkj40Qs5vTn9wqnpNsReEdKDJQboV7w4HmN9U6ElRASCVE2A1nlFdp6QYFvEtFpQkqGZBHsq3KB3fMVF6M9Fm8IJHXeIusjySNwpk6i7/AHdlWL9QAU/7gu8aevn7qx6FqxAaQMVAWUxrKjGmbdmjWtKagBsNjOswRp976mzWh1hoEgzFxLiLXPJNYhrNEZZ5iaa/hzvWe4AU+5pUDIfdUTzNVUT62kD1jPaabzNjQDuFF/Dn3UjtvR+gV7wHYKiiM4ngk+FJOIMTEdpoegEyVHxoKCBwqIppb594dwpGYneo096ZO4eVEvEHcKiiTf3T40VF6dXKhQUWX2708wYxC2H2lOIQQMwggKjrQJnlI4UeDTs3EXZf9Gr3VGPJQ+dZh3ZKFqh1kBXGClXlrUxHRIAZkK7lX8xTURGLZxHodEofPDUf23PmFt8PsVSR1SlwcRv8frVFt/ZKSCXGAeZR8xVKG32P6alA/kV8t9I//YGMw9nAFjgtMHxEfOpZ4N9CowMeMrbtUzortBnAKcKGQfSQCc5kBJ0EzAndXS9l40PNpdCVJChYKiYnW3GsBsDpdhtoupYcwcOLnrJIIsJJKhBArojaQlISkQAAAOECBWepcw7NsfVa6aKZhPEfmHLROg/SjBv9/f8AxSJgUcwKyLWlA1SYh0KW4s3SJSP0omfElXlVpiXMqDGtgP1Gw+NQX8OG4A0iPv41ePxLnL4VDwLwIABkQCkneg6TO8aHs51JmmH0mxHrJuOfEd/xijU+MoULzp+/Cu73tY0udsFnALjYJ1SwBJ0pDTwVMVDWubqP0FU2M6QpQsZBmAPWO6N4HGvOD9QCSpDY29zmfqmceGPew28SkdLGF5M6CcgPXSPI9nEVQNupy1ukLS4iRCkqHiDXKum2Dcw7uS/oVXSePFJ5iumJYcHO4segO/umeC1IeOzv0I29vgn8L0oGHfBR1kTDkaFPLiRrXSwpDze5Tbie4giuFRWy/D7pD6NX8M4eoZLZ90709hrRQSCMcI7LXjeGEsE8fiG/p1+Co+lGxlYR4pMqQqShR3idCfeFTejnRJzFQtcts8Yur9I+ddHxWBS/HpkApSrMkEXm8E8OyrXDYWRwSK1djYH5jt0S84/OacRNHe5n85qNs7ABCQhsWSAJJJMDiTrVhKW7AZln7kncKQt8nqMjtVuHZxNEzh1pJ6wgjhJJ3kk11c++gSlsfMnVPIYPrKOZXkOSacaNuy1MPYbMIKlDsMfCjZUQSD48a5q9lINRnnlA6COZp8mo+Jam4EmiqppT5n1h3XpoEmZKj2CpDLRGoHcKeqIqClr8pvxNGWVchUtSxxpsvp41FE3/AA53qoHDDfQGJB0BpHpyd0dpoKJ30Q4UdQ/4hXEeNCoosPs/8TkOWxOGB5pg+Sq0WC21gX7Id9ETuV1fjas4jo+076zYCuIGU+VM4jomEXQvuNMjE0Gw09Eu7Q14uB/K0uO6Lqd6zTqVjdP1FTejXR3Khf8AEoSuTASqFCBvvxrFYdl1o9RREe6r5VYM9L8S1ZRCxwWL+NXkErmZbg/7WeEwMkz5SD8lttmdG8Lh3VOsNJbWU5SU6QTJgaDuq3m/ZWFwf4jtaPNqTzTBH1rQ7N6UYV71HkE8CYPgawPY8eIJqyRrvCVdTehN6Qg2mjCrSa5q6q9pYtJxDTWYgp/mGOJlKAeXrVZZg4ixn5EfvVFs/EocK3FAKzqsd4SLJg7rX76ssAUI6qJAJ0JJgxRyuGqrmadFFfSYIByquAYmD2UyBBynRX/dvHfr41ZY5r2vGq98Ai5jnwO6tGjgsxBaVk9v4hz0hbVZG6PaHE1ELQitFtvB+mazAfzEfZHfrWLxO0ggdbXhXka6gMEmWMd07L2OGzieEZdxofdaXovtPKr0KjY3RyO9PfVv0h2SnFMqbVrqk+6oaGuRYraK1KCgSnKQRHEV1bYmPXiGG1FJQogZiR8BvmnuHuLouE/l/pLsYpHU0rahml/9/dcwwWwMQ68plKCFJMKJByjnNdM6O9GWsKJAzunVZF+wcBVzhsNrlFzcnieZqaSloXuo6DfXdkLIddystXidRWAMOjfLmg2wEjMulEKc/KjhvV28BTDGdZKnE6GwOgHZxp9xkq9si+6oXl2qyBganrAaQBTacSkzlMxwpQaHb20AAN0UNVbRNreVI6tib0pZuDQdFtaCzIqKJw0hZMW1oIVIoGiqqGXFb1AHlTZXO9R7KeW0qbQKP0Bm58KiKjgb8sdpoA/pAp84cb/jQShAsIoKKMo/mJ7KMpn2SedTYFCooq70C/dFCrCaFRRRNrNiJgT2Vn8UerQoVup0urNlmsWbmrDYyQskLGYZVa3+NChTGq/ppPhn9UrFbVEOLAsMx+NUmJoUK4u2TiDcrX/hzj3fTJT6ReWRbOqNeE12Pax/kO/+mr4GhQpbP4lvGywbRysiLddWlvYFatg2T3UKFXGyzHxK5xHqnsqlxXqK7DQoVWLZXl3CRh/WP6E1yDpN/wBW6PzmhQrJXeEJ9+nf67vRHsBIOIbBEjMNa7IkRAHChQo0HhKt+p/67PRWeDHVquwRnELm8UKFXl3SiLb4K3pCqFCjyQ5pKKUaFCqoJt3Q0lj1aFCojyRtaUqhQoqIqSaFCoooGKN6awevfQoUFFZGioUKiiFChQqKL//Z"/>
          <p:cNvSpPr>
            <a:spLocks noChangeAspect="1" noChangeArrowheads="1"/>
          </p:cNvSpPr>
          <p:nvPr/>
        </p:nvSpPr>
        <p:spPr bwMode="auto">
          <a:xfrm>
            <a:off x="155575" y="-1371600"/>
            <a:ext cx="3810000" cy="28575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d-ID"/>
          </a:p>
        </p:txBody>
      </p:sp>
      <p:pic>
        <p:nvPicPr>
          <p:cNvPr id="32774" name="Picture 6" descr="http://1.bp.blogspot.com/-Gvkgvg4xrVQ/Tg3Hu-Az04I/AAAAAAAAAD0/Am-zBW_0F3k/s1600/calculat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1"/>
            <a:ext cx="3268091" cy="289559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="urn:schemas-microsoft-com:office:office" xmlns:mc="http://schemas.openxmlformats.org/markup-compatibility/2006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457200" y="609600"/>
            <a:ext cx="8153400" cy="4572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id-ID" dirty="0" smtClean="0">
                <a:solidFill>
                  <a:srgbClr val="0000FF"/>
                </a:solidFill>
              </a:rPr>
              <a:t>Dari histogram tersebut:</a:t>
            </a:r>
            <a:endParaRPr lang="id-ID" dirty="0">
              <a:solidFill>
                <a:srgbClr val="0000FF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id-ID" dirty="0" smtClean="0"/>
              <a:t>Memiliki </a:t>
            </a:r>
            <a:r>
              <a:rPr lang="id-ID" dirty="0" smtClean="0"/>
              <a:t>selang kelas dari </a:t>
            </a:r>
            <a:r>
              <a:rPr lang="id-ID" dirty="0" smtClean="0"/>
              <a:t>0 jam hingga lebih besar dari 3261,6 </a:t>
            </a:r>
            <a:r>
              <a:rPr lang="id-ID" dirty="0" smtClean="0"/>
              <a:t>jam</a:t>
            </a:r>
            <a:endParaRPr lang="id-ID" dirty="0" smtClean="0"/>
          </a:p>
          <a:p>
            <a:pPr lvl="0"/>
            <a:r>
              <a:rPr lang="id-ID" dirty="0" smtClean="0"/>
              <a:t>Terdapat 43 sindrom prioritas yang diinvestigasi dengan segera (dalam waktu 0 jam</a:t>
            </a:r>
            <a:r>
              <a:rPr lang="id-ID" dirty="0" smtClean="0"/>
              <a:t>)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 </a:t>
            </a:r>
            <a:r>
              <a:rPr lang="id-ID" dirty="0" smtClean="0"/>
              <a:t>WaktuTunggu </a:t>
            </a:r>
            <a:r>
              <a:rPr lang="id-ID" dirty="0" smtClean="0"/>
              <a:t>rendah </a:t>
            </a:r>
            <a:r>
              <a:rPr lang="id-ID" dirty="0" smtClean="0">
                <a:sym typeface="Wingdings" pitchFamily="2" charset="2"/>
              </a:rPr>
              <a:t></a:t>
            </a:r>
            <a:r>
              <a:rPr lang="id-ID" dirty="0" smtClean="0"/>
              <a:t>pelayanan </a:t>
            </a:r>
            <a:r>
              <a:rPr lang="id-ID" dirty="0" smtClean="0"/>
              <a:t>veteriner yang </a:t>
            </a:r>
            <a:r>
              <a:rPr lang="id-ID" dirty="0" smtClean="0"/>
              <a:t>baik </a:t>
            </a:r>
            <a:endParaRPr lang="id-ID" dirty="0" smtClean="0"/>
          </a:p>
          <a:p>
            <a:pPr lvl="0"/>
            <a:r>
              <a:rPr lang="id-ID" dirty="0" smtClean="0"/>
              <a:t>Memiliki </a:t>
            </a:r>
            <a:r>
              <a:rPr lang="id-ID" dirty="0" smtClean="0"/>
              <a:t>ekor (</a:t>
            </a:r>
            <a:r>
              <a:rPr lang="id-ID" i="1" dirty="0" smtClean="0"/>
              <a:t>tail</a:t>
            </a:r>
            <a:r>
              <a:rPr lang="id-ID" dirty="0" smtClean="0"/>
              <a:t>) </a:t>
            </a:r>
            <a:r>
              <a:rPr lang="id-ID" dirty="0" smtClean="0"/>
              <a:t>yang panjang  </a:t>
            </a:r>
            <a:r>
              <a:rPr lang="id-ID" dirty="0" smtClean="0">
                <a:sym typeface="Wingdings" pitchFamily="2" charset="2"/>
              </a:rPr>
              <a:t> </a:t>
            </a:r>
            <a:r>
              <a:rPr lang="id-ID" dirty="0" smtClean="0"/>
              <a:t>ada </a:t>
            </a:r>
            <a:r>
              <a:rPr lang="id-ID" dirty="0" smtClean="0"/>
              <a:t>masa </a:t>
            </a:r>
            <a:r>
              <a:rPr lang="id-ID" dirty="0" smtClean="0"/>
              <a:t>tunggu yang </a:t>
            </a:r>
            <a:r>
              <a:rPr lang="id-ID" dirty="0" smtClean="0"/>
              <a:t>panjang </a:t>
            </a:r>
            <a:r>
              <a:rPr lang="id-ID" dirty="0" smtClean="0"/>
              <a:t>sampai penyakit </a:t>
            </a:r>
            <a:r>
              <a:rPr lang="id-ID" dirty="0" smtClean="0"/>
              <a:t>prioritas </a:t>
            </a:r>
            <a:r>
              <a:rPr lang="id-ID" dirty="0" smtClean="0"/>
              <a:t>diinvestigasi</a:t>
            </a:r>
            <a:endParaRPr lang="id-ID" dirty="0" smtClean="0"/>
          </a:p>
          <a:p>
            <a:pPr lvl="0"/>
            <a:r>
              <a:rPr lang="id-ID" dirty="0" smtClean="0"/>
              <a:t>Data tidak menyebar normal</a:t>
            </a:r>
            <a:r>
              <a:rPr lang="id-ID" dirty="0" smtClean="0"/>
              <a:t>. Sehingga </a:t>
            </a:r>
            <a:r>
              <a:rPr lang="id-ID" dirty="0" smtClean="0">
                <a:solidFill>
                  <a:srgbClr val="FA0000"/>
                </a:solidFill>
              </a:rPr>
              <a:t>median</a:t>
            </a:r>
            <a:r>
              <a:rPr lang="id-ID" dirty="0" smtClean="0"/>
              <a:t> dan </a:t>
            </a:r>
            <a:r>
              <a:rPr lang="id-ID" dirty="0" smtClean="0">
                <a:solidFill>
                  <a:srgbClr val="FA0000"/>
                </a:solidFill>
              </a:rPr>
              <a:t>wilayah antarkuartil </a:t>
            </a:r>
            <a:r>
              <a:rPr lang="id-ID" dirty="0" smtClean="0"/>
              <a:t>merupakan ukuran deskriptif yang jauh lebih baik dibandingkan rataan dan simpangan baku atau selang kepercayaan.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Tidak cocok untuk dilakukan pada studi kasus ini</a:t>
            </a:r>
            <a:endParaRPr lang="en-AU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Studi Kasus 1: Pengujian Hipotesis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724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237455" y="4406900"/>
            <a:ext cx="7257257" cy="1362075"/>
          </a:xfrm>
        </p:spPr>
        <p:txBody>
          <a:bodyPr>
            <a:normAutofit/>
          </a:bodyPr>
          <a:lstStyle/>
          <a:p>
            <a:r>
              <a:rPr lang="id-ID" sz="8000" cap="none" dirty="0" smtClean="0">
                <a:solidFill>
                  <a:schemeClr val="accent1">
                    <a:lumMod val="75000"/>
                  </a:schemeClr>
                </a:solidFill>
              </a:rPr>
              <a:t>Sesi</a:t>
            </a:r>
            <a:r>
              <a:rPr lang="id-ID" sz="8000" dirty="0" smtClean="0">
                <a:solidFill>
                  <a:schemeClr val="accent1">
                    <a:lumMod val="75000"/>
                  </a:schemeClr>
                </a:solidFill>
              </a:rPr>
              <a:t> 5</a:t>
            </a:r>
            <a:endParaRPr lang="id-ID" sz="8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914128" y="2667000"/>
            <a:ext cx="981472" cy="120729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7" name="Rectangle 6"/>
          <p:cNvSpPr/>
          <p:nvPr/>
        </p:nvSpPr>
        <p:spPr>
          <a:xfrm>
            <a:off x="1618456" y="3124200"/>
            <a:ext cx="972344" cy="1054100"/>
          </a:xfrm>
          <a:prstGeom prst="rect">
            <a:avLst/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Rectangle 7"/>
          <p:cNvSpPr/>
          <p:nvPr/>
        </p:nvSpPr>
        <p:spPr>
          <a:xfrm>
            <a:off x="1237455" y="3657600"/>
            <a:ext cx="743745" cy="749300"/>
          </a:xfrm>
          <a:prstGeom prst="rect">
            <a:avLst/>
          </a:prstGeom>
          <a:solidFill>
            <a:srgbClr val="FF3300"/>
          </a:solidFill>
          <a:ln>
            <a:solidFill>
              <a:srgbClr val="FA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Pada studi kasus ini telah dipelajari:</a:t>
            </a:r>
          </a:p>
          <a:p>
            <a:pPr lvl="1"/>
            <a:r>
              <a:rPr lang="id-ID" dirty="0" smtClean="0"/>
              <a:t>Mengunduh data iSIKHNAS</a:t>
            </a:r>
          </a:p>
          <a:p>
            <a:pPr lvl="1"/>
            <a:r>
              <a:rPr lang="id-ID" dirty="0" smtClean="0"/>
              <a:t>Melakukan langkah-langkah analisis data:</a:t>
            </a:r>
          </a:p>
          <a:p>
            <a:pPr lvl="2"/>
            <a:r>
              <a:rPr lang="id-ID" dirty="0" smtClean="0"/>
              <a:t>Menentukan tujuan</a:t>
            </a:r>
          </a:p>
          <a:p>
            <a:pPr lvl="2"/>
            <a:r>
              <a:rPr lang="id-ID" dirty="0" smtClean="0"/>
              <a:t>Melakukan manajemen data (mengamankan data asli, memeriksa kesalahan data dan membuat data baru)</a:t>
            </a:r>
          </a:p>
          <a:p>
            <a:pPr lvl="2"/>
            <a:r>
              <a:rPr lang="id-ID" dirty="0" smtClean="0"/>
              <a:t>Mendeskripsikan data numerik</a:t>
            </a:r>
          </a:p>
          <a:p>
            <a:pPr lvl="2"/>
            <a:r>
              <a:rPr lang="id-ID" dirty="0" smtClean="0"/>
              <a:t>Pengujian hipotesis tidak dilakukan pada studi kasus ini</a:t>
            </a:r>
            <a:endParaRPr lang="en-AU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0" y="274638"/>
            <a:ext cx="9144000" cy="11430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id-ID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rPr>
              <a:t>Ringkasan Studi Kasus 1</a:t>
            </a:r>
            <a:endParaRPr kumimoji="0" lang="en-AU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46009749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622300"/>
            <a:ext cx="8534400" cy="28829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id-ID" sz="8000" b="1" dirty="0" smtClean="0">
                <a:solidFill>
                  <a:srgbClr val="0000FF"/>
                </a:solidFill>
                <a:latin typeface="AR HERMANN" pitchFamily="2" charset="0"/>
              </a:rPr>
              <a:t>Hari ke-1 Selesai</a:t>
            </a:r>
            <a:endParaRPr lang="en-AU" sz="8000" b="1" dirty="0">
              <a:solidFill>
                <a:srgbClr val="0000FF"/>
              </a:solidFill>
              <a:latin typeface="AR HERMANN" pitchFamily="2" charset="0"/>
            </a:endParaRPr>
          </a:p>
        </p:txBody>
      </p:sp>
      <p:pic>
        <p:nvPicPr>
          <p:cNvPr id="25602" name="Picture 2" descr="http://novtani.files.wordpress.com/2012/12/template-powerpoint-wisuda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9144000" cy="403542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946283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b="1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Tujuan Pelatihan</a:t>
            </a:r>
            <a:endParaRPr lang="id-ID" b="1" dirty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14800" y="1646237"/>
            <a:ext cx="4343400" cy="4525963"/>
          </a:xfrm>
        </p:spPr>
        <p:txBody>
          <a:bodyPr>
            <a:normAutofit fontScale="92500" lnSpcReduction="20000"/>
          </a:bodyPr>
          <a:lstStyle/>
          <a:p>
            <a:pPr indent="3175">
              <a:buNone/>
            </a:pPr>
            <a:r>
              <a:rPr lang="id-ID" dirty="0" smtClean="0"/>
              <a:t>Mengajarkan </a:t>
            </a:r>
            <a:r>
              <a:rPr lang="id-ID" dirty="0" smtClean="0"/>
              <a:t>peserta:</a:t>
            </a:r>
          </a:p>
          <a:p>
            <a:pPr marL="568325" indent="-222250"/>
            <a:r>
              <a:rPr lang="id-ID" dirty="0" smtClean="0"/>
              <a:t>M</a:t>
            </a:r>
            <a:r>
              <a:rPr lang="id-ID" dirty="0" smtClean="0"/>
              <a:t>engunduh</a:t>
            </a:r>
          </a:p>
          <a:p>
            <a:pPr marL="568325" indent="-222250"/>
            <a:r>
              <a:rPr lang="id-ID" dirty="0" smtClean="0"/>
              <a:t>Memahami</a:t>
            </a:r>
          </a:p>
          <a:p>
            <a:pPr marL="568325" indent="-222250"/>
            <a:r>
              <a:rPr lang="id-ID" dirty="0" smtClean="0"/>
              <a:t>Mengevaluasi</a:t>
            </a:r>
          </a:p>
          <a:p>
            <a:pPr marL="568325" indent="-222250"/>
            <a:r>
              <a:rPr lang="id-ID" dirty="0" smtClean="0"/>
              <a:t>Menganalisis</a:t>
            </a:r>
          </a:p>
          <a:p>
            <a:pPr marL="568325" indent="-222250"/>
            <a:r>
              <a:rPr lang="id-ID" dirty="0" smtClean="0"/>
              <a:t>Menginterpretasikan </a:t>
            </a:r>
          </a:p>
          <a:p>
            <a:pPr marL="346075" indent="0">
              <a:buNone/>
            </a:pPr>
            <a:r>
              <a:rPr lang="id-ID" dirty="0" smtClean="0"/>
              <a:t>data iSIKHNAS</a:t>
            </a:r>
          </a:p>
          <a:p>
            <a:pPr marL="346075" indent="0">
              <a:buNone/>
            </a:pPr>
            <a:r>
              <a:rPr lang="id-ID" dirty="0" smtClean="0"/>
              <a:t>Sebagai </a:t>
            </a:r>
            <a:r>
              <a:rPr lang="id-ID" dirty="0" smtClean="0"/>
              <a:t>dasar pembuatan kebijakan kesehatan hewan.</a:t>
            </a:r>
            <a:endParaRPr lang="id-ID" dirty="0"/>
          </a:p>
        </p:txBody>
      </p:sp>
      <p:pic>
        <p:nvPicPr>
          <p:cNvPr id="33796" name="Picture 4" descr="https://encrypted-tbn0.gstatic.com/images?q=tbn:ANd9GcTs4rySgfCdn6AC6lsYvO-I5Hy0N2I5iRjMI8dbJW0ANgosS_8A8Q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1999" y="1752600"/>
            <a:ext cx="3445809" cy="31242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b="1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Persyaratan</a:t>
            </a:r>
            <a:endParaRPr lang="id-ID" b="1" dirty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d-ID" dirty="0" smtClean="0"/>
              <a:t>Dapat mengoperasikan Microsoft Excel</a:t>
            </a:r>
          </a:p>
          <a:p>
            <a:r>
              <a:rPr lang="id-ID" dirty="0" smtClean="0"/>
              <a:t>Memahami epidemiologi </a:t>
            </a:r>
            <a:endParaRPr lang="id-ID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b="1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Metode Pembelajaran</a:t>
            </a:r>
            <a:endParaRPr lang="en-AU" b="1" dirty="0">
              <a:solidFill>
                <a:srgbClr val="FA000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Pendekatan yang digunakan adalah dengan menganalisis data iSIKHNAS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Disajikan tiga studi kasus: penilaian pelayanan kesehatan hewan (kinerja staf), manajemen penyakit (diare pada sapi) dan produksi ternak (swasembada daging sapi)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Konsep utama akan disajikan sebelum atau selama penyajian studi kasus untuk mendukung pembelajaran</a:t>
            </a:r>
          </a:p>
          <a:p>
            <a:endParaRPr lang="id-ID" dirty="0" smtClean="0"/>
          </a:p>
          <a:p>
            <a:endParaRPr lang="id-ID" dirty="0" smtClean="0"/>
          </a:p>
          <a:p>
            <a:endParaRPr lang="en-AU" dirty="0"/>
          </a:p>
        </p:txBody>
      </p:sp>
    </p:spTree>
    <p:extLst>
      <p:ext uri="{BB962C8B-B14F-4D97-AF65-F5344CB8AC3E}">
        <p14:creationId xmlns="" xmlns:p14="http://schemas.microsoft.com/office/powerpoint/2010/main" val="12704890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b="1" dirty="0" smtClean="0">
                <a:solidFill>
                  <a:srgbClr val="FA0000"/>
                </a:solidFill>
                <a:latin typeface="Arial" pitchFamily="34" charset="0"/>
                <a:cs typeface="Arial" pitchFamily="34" charset="0"/>
              </a:rPr>
              <a:t>Metode Pembelajaran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dirty="0" smtClean="0">
                <a:latin typeface="Arial" pitchFamily="34" charset="0"/>
                <a:cs typeface="Arial" pitchFamily="34" charset="0"/>
              </a:rPr>
              <a:t>Analisis data menggunakan Microsoft Excel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Untuk analisis yang sulit digunakan Epitools atau R</a:t>
            </a:r>
          </a:p>
          <a:p>
            <a:r>
              <a:rPr lang="id-ID" dirty="0" smtClean="0">
                <a:latin typeface="Arial" pitchFamily="34" charset="0"/>
                <a:cs typeface="Arial" pitchFamily="34" charset="0"/>
              </a:rPr>
              <a:t>Disediakan video </a:t>
            </a:r>
            <a:r>
              <a:rPr lang="id-ID" i="1" dirty="0" smtClean="0">
                <a:latin typeface="Arial" pitchFamily="34" charset="0"/>
                <a:cs typeface="Arial" pitchFamily="34" charset="0"/>
              </a:rPr>
              <a:t>screenshot</a:t>
            </a:r>
            <a:r>
              <a:rPr lang="id-ID" dirty="0" smtClean="0">
                <a:latin typeface="Arial" pitchFamily="34" charset="0"/>
                <a:cs typeface="Arial" pitchFamily="34" charset="0"/>
              </a:rPr>
              <a:t> untuk membantu memahami  dan melakukan latihan selama kursus. </a:t>
            </a:r>
          </a:p>
          <a:p>
            <a:endParaRPr lang="id-ID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chemeClr val="tx2">
              <a:lumMod val="40000"/>
              <a:lumOff val="60000"/>
            </a:schemeClr>
          </a:solidFill>
        </p:spPr>
        <p:txBody>
          <a:bodyPr/>
          <a:lstStyle/>
          <a:p>
            <a:r>
              <a:rPr lang="id-ID" b="1" dirty="0" smtClean="0">
                <a:solidFill>
                  <a:srgbClr val="FA0000"/>
                </a:solidFill>
              </a:rPr>
              <a:t>Langkah-langkah Analisis Data</a:t>
            </a:r>
            <a:endParaRPr lang="id-ID" b="1" dirty="0">
              <a:solidFill>
                <a:srgbClr val="FA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id-ID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Menetapkan tujuan</a:t>
            </a:r>
          </a:p>
          <a:p>
            <a:pPr marL="520700" lvl="1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Tetapkan tujuan analisis data Anda. </a:t>
            </a:r>
          </a:p>
          <a:p>
            <a:pPr marL="520700" lvl="1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Tujuan akan menentukan data yang diperlukan dan analisis statistika yang digunakan.</a:t>
            </a:r>
          </a:p>
          <a:p>
            <a:pPr marL="635000" indent="-514350">
              <a:buFont typeface="+mj-lt"/>
              <a:buAutoNum type="arabicPeriod"/>
            </a:pPr>
            <a:r>
              <a:rPr lang="id-ID" sz="3600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Manajemen data</a:t>
            </a:r>
          </a:p>
          <a:p>
            <a:pPr marL="630238" lvl="1" indent="0">
              <a:buNone/>
            </a:pPr>
            <a:r>
              <a:rPr lang="id-ID" dirty="0" smtClean="0">
                <a:latin typeface="Arial" pitchFamily="34" charset="0"/>
                <a:cs typeface="Arial" pitchFamily="34" charset="0"/>
              </a:rPr>
              <a:t>Mengunduh, memelihara, memeriksa kesalahan, dan membuat variabel baru dari data iSIKHNAS</a:t>
            </a:r>
          </a:p>
          <a:p>
            <a:pPr marL="520700" lvl="1" indent="0">
              <a:buNone/>
            </a:pPr>
            <a:endParaRPr lang="id-ID" sz="3200" dirty="0" smtClean="0"/>
          </a:p>
          <a:p>
            <a:pPr marL="514350" indent="-514350">
              <a:buFont typeface="+mj-lt"/>
              <a:buAutoNum type="arabicPeriod"/>
            </a:pPr>
            <a:endParaRPr lang="id-ID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11612</TotalTime>
  <Words>1453</Words>
  <Application>Microsoft Office PowerPoint</Application>
  <PresentationFormat>On-screen Show (4:3)</PresentationFormat>
  <Paragraphs>233</Paragraphs>
  <Slides>45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47" baseType="lpstr">
      <vt:lpstr>Office Theme</vt:lpstr>
      <vt:lpstr>Equation</vt:lpstr>
      <vt:lpstr>Pengantar Analisis Data: Studi Kasus dengan Menggunakan Data iSIKHNAS </vt:lpstr>
      <vt:lpstr>Sesi i</vt:lpstr>
      <vt:lpstr>Kepentingan Analisis Data Dalam Pembuatan Kebijakan</vt:lpstr>
      <vt:lpstr>Kepentingan Analisis Data Dalam Pembuatan Kebijakan</vt:lpstr>
      <vt:lpstr>Tujuan Pelatihan</vt:lpstr>
      <vt:lpstr>Persyaratan</vt:lpstr>
      <vt:lpstr>Metode Pembelajaran</vt:lpstr>
      <vt:lpstr>Metode Pembelajaran</vt:lpstr>
      <vt:lpstr>Langkah-langkah Analisis Data</vt:lpstr>
      <vt:lpstr>Langkah-langkah Analisis Data</vt:lpstr>
      <vt:lpstr>Konsep Kunci di Dalam Penarikan Contoh (1)</vt:lpstr>
      <vt:lpstr>Konsep Kunci di Dalam Penarikan Contoh (1)</vt:lpstr>
      <vt:lpstr>Konsep Kunci di Dalam Penarikan Contoh (1)</vt:lpstr>
      <vt:lpstr>Konsep Kunci di Dalam Penarikan Contoh (2)</vt:lpstr>
      <vt:lpstr>Konsep Kunci di Dalam Penarikan Contoh (2)</vt:lpstr>
      <vt:lpstr>Konsep Kunci di Dalam Penarikan Contoh (3)</vt:lpstr>
      <vt:lpstr>Sesi 2</vt:lpstr>
      <vt:lpstr>Studi kasus 1 Pengukuran kinerja petugas dalam pelayanan veteriner Pendahuluan</vt:lpstr>
      <vt:lpstr>Studi kasus 1: Pendahuluan</vt:lpstr>
      <vt:lpstr>Studi kasus 1: Pendahuluan</vt:lpstr>
      <vt:lpstr>Studi kasus 1: Pendahuluan</vt:lpstr>
      <vt:lpstr>Studi kasus 1: Tujuan</vt:lpstr>
      <vt:lpstr>Studi kasus 1: Tujuan</vt:lpstr>
      <vt:lpstr>Slide 24</vt:lpstr>
      <vt:lpstr>. </vt:lpstr>
      <vt:lpstr>Sesi 3</vt:lpstr>
      <vt:lpstr>Konsep Kunci Kesalahan Data</vt:lpstr>
      <vt:lpstr>Slide 28</vt:lpstr>
      <vt:lpstr>Slide 29</vt:lpstr>
      <vt:lpstr>Konsep Kunci Kesalahan Data</vt:lpstr>
      <vt:lpstr>Konsep Kunci Kesalahan Data</vt:lpstr>
      <vt:lpstr>Case study 1: Data management</vt:lpstr>
      <vt:lpstr>Case study 1: Data management</vt:lpstr>
      <vt:lpstr>Sesi 4</vt:lpstr>
      <vt:lpstr>Slide 35</vt:lpstr>
      <vt:lpstr>Slide 36</vt:lpstr>
      <vt:lpstr>Slide 37</vt:lpstr>
      <vt:lpstr>Slide 38</vt:lpstr>
      <vt:lpstr>Slide 39</vt:lpstr>
      <vt:lpstr>Slide 40</vt:lpstr>
      <vt:lpstr>Dari histogram tersebut:</vt:lpstr>
      <vt:lpstr>Slide 42</vt:lpstr>
      <vt:lpstr>Sesi 5</vt:lpstr>
      <vt:lpstr>Slide 44</vt:lpstr>
      <vt:lpstr>Slide 45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JKTCMK-DMX0001</dc:creator>
  <cp:lastModifiedBy>H P</cp:lastModifiedBy>
  <cp:revision>70</cp:revision>
  <dcterms:created xsi:type="dcterms:W3CDTF">2013-03-15T18:03:41Z</dcterms:created>
  <dcterms:modified xsi:type="dcterms:W3CDTF">2015-02-14T13:15:09Z</dcterms:modified>
</cp:coreProperties>
</file>