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6" r:id="rId3"/>
    <p:sldId id="287" r:id="rId4"/>
    <p:sldId id="288" r:id="rId5"/>
    <p:sldId id="289" r:id="rId6"/>
    <p:sldId id="290" r:id="rId7"/>
    <p:sldId id="267" r:id="rId8"/>
    <p:sldId id="273" r:id="rId9"/>
    <p:sldId id="291" r:id="rId10"/>
    <p:sldId id="292" r:id="rId11"/>
    <p:sldId id="293" r:id="rId12"/>
    <p:sldId id="25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98" autoAdjust="0"/>
  </p:normalViewPr>
  <p:slideViewPr>
    <p:cSldViewPr snapToObjects="1">
      <p:cViewPr>
        <p:scale>
          <a:sx n="73" d="100"/>
          <a:sy n="73" d="100"/>
        </p:scale>
        <p:origin x="-1714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298CE-2AFF-4FAA-A26E-39AED356E737}" type="datetimeFigureOut">
              <a:rPr lang="en-AU" smtClean="0"/>
              <a:t>3/11/2014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7CADE-9420-48EF-9FDA-CBD63633A0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98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898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Diagnosis definitif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merujuk pada kasus di mana dokter hewan dapat menyimpulkan dari informasi diagnostik, yang mencakup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informasi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Sejarah (anamnesa)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Klinis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 laboratorium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dsb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 ada satu penyakit yang paling mungkin menyerang </a:t>
            </a:r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27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 Pak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Paimin menyelesaikan kunjungannya ke peternakan pak Budi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Mendapat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sejarah terperinci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 hewan yang sakit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Melakukan uji klinis,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Mengambil sampel untuk uji lab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Menindaklanjuti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respons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sampai ke tahap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pengobatan,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akhirnya menganalisis hasil dari setiap bagian dari investigasi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sampai pada daftar diagnosis banding yang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 ringkas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atau mungkin diagnosis definitif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 ini, kita telah mendiskusikan bagaimana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penyakit menyerang 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 itu tanda, sindrom, diagnosa banding, dan diagnosa definitif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bagaimana semua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 penting untuk pekerjaan Anda dalam menginvestigasi penyakit dan pelaporan ke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iSIKHNAS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402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baseline="0" dirty="0" smtClean="0"/>
          </a:p>
          <a:p>
            <a:r>
              <a:rPr lang="id-ID" baseline="0" dirty="0" smtClean="0"/>
              <a:t>Selama sesi ini, kita melihat</a:t>
            </a:r>
            <a:endParaRPr lang="en-AU" baseline="0" dirty="0" smtClean="0"/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 penyakit menyerang 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 itu tanda, sindrom, diagnosa banding, dan diagnosis definitif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bagaimana semuanya itu penting untuk pekerjaan Anda di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dalam investigasi penyakit dan pelaporan ke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iSIKHNAS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701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66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baseline="0" dirty="0" smtClean="0"/>
              <a:t>Selama sesi ini, kita akan </a:t>
            </a:r>
            <a:r>
              <a:rPr lang="id-ID" b="1" baseline="0" dirty="0" smtClean="0"/>
              <a:t>menelaah mengenai </a:t>
            </a:r>
            <a:r>
              <a:rPr lang="id-ID" baseline="0" dirty="0" smtClean="0"/>
              <a:t>penyakit hewan dan penyakit.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 spesifik kita akan membahas pengaruh penyakit terhadap hewan, bagaimana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kita mengklasifikasikan hewan sakit, apa itu tanda dan sindrom.</a:t>
            </a: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Mengetahui bagaimana penyakit mempengaruhi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 akan membantu Anda menginterpretasikan tanda yang Anda lihat.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 untuk memahami </a:t>
            </a:r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 itu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tanda, sindrom, </a:t>
            </a:r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diagnosis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banding, dan </a:t>
            </a:r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disgnosis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definitif  karena akan membantu di dalam investigasi penyakit.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Konsistensi Anda dan teman-teman kerja lainnya dalam pelaporan ke iSIHKNAS akan membantu semua pihak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dalam menginterpretasi data iSIHKNAS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 data ini Anda dapat memonitor penyakit di wilayah Anda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dengan lebih efisien.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76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Kemarin Pak Budi melaporkan kepada Pelsa bahwa ada satu sapinya yang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pincang. Pelsa mengirim laporan Tanda Umum ke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iSIKHNAS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Paimin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seorang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paravet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menerima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pemberitahuan dari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iSIKHNAS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berbicara dengan Pak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Budi.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Budi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mengatakan kepada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Paimin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 ada satu sapi yang pincang dan sudah pincang selama beberapa minggu. Sapi itu kurus dan anak sapinya lemah. Ada 2 sapi lainnya yang diare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Paimin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mendengarkan penjelasan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dari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Budi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mengenai sapi yang pincang dan membuat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daftar kemungkinan-kemungkinan penyebabnya (diagnosa banding) untuk situasi tersebut. Beberapa kemungkinannya termasuk luka, abses, penyakit infeksius (brucellosis, black leg, dsb.) atau trauma (kaki patah)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2 sapi yang mengalami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diare yang dapat sakit akibat parasit, terlalu banyak biji-bijian, infeksi bakteri, atau sakit hati karena keracunan. Penyakit-penyakit tersebut adalah diagnosa banding untuk diare pada sapi.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Paimin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memutuskan untuk melakukan kunjungan ke peternakan untuk mendapatkan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lebuh banyak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untuk mengerucutkan daftar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02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Kebanyakan penyakit menyebabkan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perubahan perilaku hewan dan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terlihat sakit. Penyakit biasanya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menurunkan kesehatan dan produksi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mungkin menyebabkan kematian pada hewan.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 infeksius dapat menyebabkan hewan sakit, mengalami demam dan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mungkin hewan tidak mau makan dan minum untuk periode waktu tertentu.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 untuk peternak untuk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melihat dan memonitor ternak mereka agar dapat menceritakan jika ada masalah.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tanda-tanda penyakit mudah diobservasi tanpa pelatihan veteriner.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Peternak yang menghabiskan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waktu lama dengan ternaknya setiap hari akan dapat mendeteksi perubahan-perubahan kecil pada perilaku ternaknya. Perubahan-perubahan ini dapat mengindikasikan hewan tersebut sakit.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Tanda-tanda penyakit yang mudah dilihat mencakup pincang,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mata merah, batuk, diare, kehilangan banyak berat tubuh dan kematian.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Tanda-tanda penyakit yang lebih sulit dilihat mencakup infertilitas dan </a:t>
            </a:r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berkurangnya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kenaikan berat tubuh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atau turunnya produksi susu.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50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Peternak dan petugas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kesehatan hewan mengamati tanda-tanda penyakit ketika memeriksa hewan.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tanda-tanda yang digunakan Pelsa untuk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iSIKHNAS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mencakup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kematian mendadak, demam, luka dan pincang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petugas teknis lainnya dilatih untuk melakukan pemeriksaan klinis untuk mencari tanda-tanda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 dapat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melihat perubahan suhu, bunyi respiratori, detak jantung, dan kecepatan respiratoru untuk mengindikasikan hewan ini mungkin sakit.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Tanda-tanda penyakit memberikan indikasi organ yang terserang.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 contoh seperti: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mengindikasikan penyakit yang menyerang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pencernaan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absorbsi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Batuk dan kesulitan bernafas mengindikasikan penyakit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paru-paru atau saluran pernafasan.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Lelaran liur dari mulut mengindikasikan ketidakmampuan menelan baik karena penyakit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sistem syaraf, ganjalan fisik di tenggorokan, atau meningkatnya produksi liur.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Pincang mengindikasikan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penyakit atau luka pada kaki, tulang belakang atau otak.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 untuk memahami apa itu tanda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 sehingga ketika Anda berbiacara dengan orang lain atau melapor ke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iSIKHNAS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kita semua menggunakan istilah yang sama.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 itu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juga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 ber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komunikasi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peternak, petugas Dinas, dan profesional kesehatan hewan lainnya untuk menghindari kebingungan.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00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Kadang-kadang kita melihat sejumlah tanda yang muncul bersamaan secara rutin. Ini dapat dilaporkan sebagai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sindrom.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Sindrom resporatori berikut ini adalah contoh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 dapat didefinisikan sebagai: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 yang menunjukan satu tanda klinis atau lebih berikut ini: batuk, kesulitan bernafas, leleran hidung, meningkatnya kecepatan respiratori, dan seterusnya.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17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 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SIKHNAS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menggunakan sindrom spesifik untuk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mengidentifikasi kemungkinan penyebab penyakit prioritas.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Sindrom ini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adalah: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Peningkatan kematian mendadak pada ayam atau unggas lain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Aborsi pada </a:t>
            </a:r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trimester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ketiga atau pembengkakan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sendi pada sapi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Kematian mendadak dengan keluarnya darah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dari lubang kumlah pada sapi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Pincang, produksi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liur berlebih, dan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lepuh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mulut/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/susu pada sapi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Perubahan pada perilaku,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lebih agresif atau peningkatan stress, hiper salivasi, dan menggigit pada anjing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Demam tinggi, konjungtivitis, dan peningkata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kematian pada babi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Sangat menular,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atau mortalitas tinggi, atau zoonosis, atau tanda-tanda atau perilaku yang tidak lazim, atau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eksotik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iSIKHNAS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menggunakan sindrom yang luas karena penyakit-penyakit yang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menjadi perhatian dianggap sangat penting dan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 ingin membiarkan satu kasus pun terlewat.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 mengapa melaporkan penyakit dengan sindrom-sindrom berikut ini </a:t>
            </a:r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kemudian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mengetahui setelah investigasi bahwa </a:t>
            </a:r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 menderita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 lain dan bukan penyakit yang menjadi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perhatian.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34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peternakan Pak Budi ada 2 sapi yang diare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 datang berkunjung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Paimin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membuat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daftar penyakit yang dapat menimbulkan tanda-tanda klinis.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Terlalu banyak biji-bijian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Keracunan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Salmonella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perut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Johne’s disease (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Bovine viral diarrhoea (virus)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Rumput yang sangat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subur dan segar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 beberapa informasi lebih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dari Pak Budi mengenai sejarah ternaknya, Pak Paimin dapat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mengeluarkan beberapa penyakit dari daftar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dia buat atau dia mungkin dapat menginvestigasi beberapa kemungkinan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 intensif lagi.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 Pak Paimin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selesai memeriksa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klinis, dia dapat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mencoret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 penyakit lagi dan mungkin mengambil sampel untuk menginvestigasi 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kemungkinan dengan lebih intensif.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buat tect box muncul di akhir </a:t>
            </a:r>
            <a:r>
              <a:rPr lang="id-ID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 slide ini dan memberikan waktu lebih kepada peserta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untuk membaca kata-kata tersebut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8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 kali ketika hewan menunjukan tanda-tanda penyakit, ada banyak kemungkinan penyakit yang dapat menjelaskan tanda-tanda yang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muncul. Ini dikenal sebagai diagnos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banding.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id-ID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biasa untuk mengurutkan daftar ini  penyakit dari yang paling besar kemungkinannya sampai yang paling kecil kemungkinannya menyebabkan penyakit.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39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Epidemiologi Lapangan </a:t>
            </a:r>
            <a:br>
              <a:rPr lang="id-ID" dirty="0" smtClean="0"/>
            </a:br>
            <a:r>
              <a:rPr lang="id-ID" dirty="0" smtClean="0"/>
              <a:t>Tingkat Dasar</a:t>
            </a:r>
            <a:endParaRPr lang="en-AU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6944816" cy="1752600"/>
          </a:xfrm>
        </p:spPr>
        <p:txBody>
          <a:bodyPr/>
          <a:lstStyle/>
          <a:p>
            <a:r>
              <a:rPr lang="en-AU" dirty="0" err="1" smtClean="0"/>
              <a:t>Ses</a:t>
            </a:r>
            <a:r>
              <a:rPr lang="id-ID" dirty="0" smtClean="0"/>
              <a:t>i</a:t>
            </a:r>
            <a:r>
              <a:rPr lang="en-AU" dirty="0" smtClean="0"/>
              <a:t> </a:t>
            </a:r>
            <a:r>
              <a:rPr lang="en-AU" dirty="0"/>
              <a:t>3</a:t>
            </a:r>
            <a:r>
              <a:rPr lang="en-AU" dirty="0" smtClean="0"/>
              <a:t> – </a:t>
            </a:r>
            <a:r>
              <a:rPr lang="id-ID" dirty="0" smtClean="0"/>
              <a:t>Tanda</a:t>
            </a:r>
            <a:r>
              <a:rPr lang="en-AU" dirty="0" smtClean="0"/>
              <a:t>, S</a:t>
            </a:r>
            <a:r>
              <a:rPr lang="id-ID" dirty="0" smtClean="0"/>
              <a:t>i</a:t>
            </a:r>
            <a:r>
              <a:rPr lang="en-AU" dirty="0" err="1" smtClean="0"/>
              <a:t>ndrom</a:t>
            </a:r>
            <a:r>
              <a:rPr lang="en-AU" dirty="0" smtClean="0"/>
              <a:t>, </a:t>
            </a:r>
            <a:r>
              <a:rPr lang="id-ID" dirty="0" smtClean="0"/>
              <a:t>dan membuat </a:t>
            </a:r>
            <a:r>
              <a:rPr lang="en-AU" dirty="0" smtClean="0"/>
              <a:t> diagnosis</a:t>
            </a:r>
          </a:p>
          <a:p>
            <a:r>
              <a:rPr lang="id-ID" dirty="0" smtClean="0"/>
              <a:t>File P</a:t>
            </a:r>
            <a:r>
              <a:rPr lang="en-AU" dirty="0" err="1" smtClean="0"/>
              <a:t>owerPoint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601"/>
            <a:ext cx="1584325" cy="71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33" y="146457"/>
            <a:ext cx="990996" cy="9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AU" b="1" dirty="0" smtClean="0"/>
              <a:t>D</a:t>
            </a:r>
            <a:r>
              <a:rPr lang="id-ID" b="1" dirty="0" smtClean="0"/>
              <a:t>iagnosis definitif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484784"/>
            <a:ext cx="8579296" cy="360040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Diagnosis definitif dicapai ketika dokter hewan yakin ada satu penyakit yang paling mungkin menyerang hewan yang sakit</a:t>
            </a:r>
            <a:r>
              <a:rPr lang="en-AU" dirty="0" smtClean="0"/>
              <a:t>. </a:t>
            </a:r>
          </a:p>
          <a:p>
            <a:r>
              <a:rPr lang="id-ID" dirty="0" smtClean="0"/>
              <a:t>Dokter hewan menggunakan sem</a:t>
            </a:r>
            <a:r>
              <a:rPr lang="id-ID" dirty="0" smtClean="0">
                <a:solidFill>
                  <a:srgbClr val="FF0000"/>
                </a:solidFill>
              </a:rPr>
              <a:t>u</a:t>
            </a:r>
            <a:r>
              <a:rPr lang="id-ID" dirty="0" smtClean="0"/>
              <a:t>a informasi diagnosis yang ada (termasuk sejarah, klinis, lingkungan, laboratorium, dan informasi epidemiologis)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7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5495"/>
            <a:ext cx="8229600" cy="3700668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95736" y="76615"/>
          <a:ext cx="3702472" cy="234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r:id="rId4" imgW="4941651" imgH="3167149" progId="Unknown">
                  <p:embed/>
                </p:oleObj>
              </mc:Choice>
              <mc:Fallback>
                <p:oleObj r:id="rId4" imgW="4941651" imgH="3167149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76615"/>
                        <a:ext cx="3702472" cy="2348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/>
              <a:t>Tempat Pak </a:t>
            </a:r>
            <a:r>
              <a:rPr lang="en-AU" sz="2600" b="1" dirty="0" smtClean="0"/>
              <a:t>Budi</a:t>
            </a:r>
            <a:r>
              <a:rPr lang="id-ID" sz="2600" b="1" dirty="0" smtClean="0"/>
              <a:t> 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39505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Ses</a:t>
            </a:r>
            <a:r>
              <a:rPr lang="id-ID" b="1" dirty="0" smtClean="0"/>
              <a:t>i</a:t>
            </a:r>
            <a:r>
              <a:rPr lang="en-AU" b="1" dirty="0" smtClean="0"/>
              <a:t> 3 – </a:t>
            </a:r>
            <a:r>
              <a:rPr lang="id-ID" b="1" dirty="0" smtClean="0"/>
              <a:t>Ringkasan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id-ID" b="1" dirty="0" smtClean="0"/>
              <a:t>Penyakit </a:t>
            </a:r>
            <a:r>
              <a:rPr lang="id-ID" dirty="0" smtClean="0"/>
              <a:t>pada hewan biasanya menyebabkan penurunan kesehatan dan produksi serta mungkin menyebabkan kematian. </a:t>
            </a:r>
            <a:endParaRPr lang="en-AU" dirty="0"/>
          </a:p>
          <a:p>
            <a:pPr lvl="0"/>
            <a:endParaRPr lang="en-AU" dirty="0"/>
          </a:p>
          <a:p>
            <a:pPr lvl="0"/>
            <a:r>
              <a:rPr lang="id-ID" b="1" dirty="0" smtClean="0"/>
              <a:t>Tanda</a:t>
            </a:r>
            <a:r>
              <a:rPr lang="en-AU" dirty="0" smtClean="0"/>
              <a:t> a</a:t>
            </a:r>
            <a:r>
              <a:rPr lang="id-ID" dirty="0" smtClean="0"/>
              <a:t>dalah perubahan pada hewan yang disebabkan oleh penyakit dan yang dapat dideteksi oleh manusia </a:t>
            </a:r>
            <a:endParaRPr lang="en-AU" dirty="0"/>
          </a:p>
          <a:p>
            <a:pPr lvl="0"/>
            <a:endParaRPr lang="en-AU" dirty="0"/>
          </a:p>
          <a:p>
            <a:pPr lvl="0"/>
            <a:r>
              <a:rPr lang="en-AU" b="1" dirty="0" smtClean="0"/>
              <a:t>S</a:t>
            </a:r>
            <a:r>
              <a:rPr lang="id-ID" b="1" dirty="0" smtClean="0"/>
              <a:t>i</a:t>
            </a:r>
            <a:r>
              <a:rPr lang="en-AU" b="1" dirty="0" err="1" smtClean="0"/>
              <a:t>ndrom</a:t>
            </a:r>
            <a:r>
              <a:rPr lang="id-ID" b="1" dirty="0" smtClean="0"/>
              <a:t> </a:t>
            </a:r>
            <a:r>
              <a:rPr lang="id-ID" dirty="0" smtClean="0"/>
              <a:t>merujuk pada tanda tertentu atau sekumpulan tanda yang dapa</a:t>
            </a:r>
            <a:r>
              <a:rPr lang="id-ID" dirty="0" smtClean="0">
                <a:solidFill>
                  <a:srgbClr val="FF0000"/>
                </a:solidFill>
              </a:rPr>
              <a:t>t </a:t>
            </a:r>
            <a:r>
              <a:rPr lang="id-ID" dirty="0" smtClean="0"/>
              <a:t>dikenali dengan mudah dan yang mungkin mengindikasikan penyakit pe</a:t>
            </a:r>
            <a:r>
              <a:rPr lang="id-ID" dirty="0" smtClean="0">
                <a:solidFill>
                  <a:srgbClr val="FF0000"/>
                </a:solidFill>
              </a:rPr>
              <a:t>n</a:t>
            </a:r>
            <a:r>
              <a:rPr lang="id-ID" dirty="0" smtClean="0"/>
              <a:t>ting tertentu </a:t>
            </a:r>
            <a:endParaRPr lang="en-AU" dirty="0"/>
          </a:p>
          <a:p>
            <a:pPr lvl="0"/>
            <a:endParaRPr lang="en-AU" dirty="0"/>
          </a:p>
          <a:p>
            <a:pPr lvl="0"/>
            <a:r>
              <a:rPr lang="en-AU" b="1" dirty="0" err="1" smtClean="0"/>
              <a:t>Diagnos</a:t>
            </a:r>
            <a:r>
              <a:rPr lang="id-ID" b="1" dirty="0" smtClean="0"/>
              <a:t>is banding</a:t>
            </a:r>
            <a:r>
              <a:rPr lang="en-AU" dirty="0" smtClean="0"/>
              <a:t> </a:t>
            </a:r>
            <a:r>
              <a:rPr lang="id-ID" dirty="0" smtClean="0"/>
              <a:t>adalah penyakit yang dapat menyebabkan tanda-tanda klinis yang telah diobservasi. Sering kali ada lebih dari satu penyakit yang menyebabkan tanda-tanda yang sama</a:t>
            </a:r>
            <a:endParaRPr lang="en-AU" dirty="0"/>
          </a:p>
          <a:p>
            <a:pPr lvl="0"/>
            <a:endParaRPr lang="en-AU" dirty="0"/>
          </a:p>
          <a:p>
            <a:pPr lvl="0"/>
            <a:r>
              <a:rPr lang="id-ID" b="1" dirty="0" smtClean="0"/>
              <a:t>Di</a:t>
            </a:r>
            <a:r>
              <a:rPr lang="en-AU" b="1" dirty="0" err="1" smtClean="0"/>
              <a:t>agnos</a:t>
            </a:r>
            <a:r>
              <a:rPr lang="id-ID" b="1" dirty="0" smtClean="0"/>
              <a:t>is definitif </a:t>
            </a:r>
            <a:r>
              <a:rPr lang="en-AU" dirty="0" smtClean="0"/>
              <a:t> </a:t>
            </a:r>
            <a:r>
              <a:rPr lang="id-ID" dirty="0" smtClean="0"/>
              <a:t>dicapai ketika dokter hewan yakin ada satu penyakit yang paling mungkin menyerang hewan yang sakit.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1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/>
              <a:t>Matikan</a:t>
            </a:r>
            <a:r>
              <a:rPr lang="en-AU" b="1" smtClean="0"/>
              <a:t> </a:t>
            </a:r>
            <a:r>
              <a:rPr lang="en-AU" b="1" dirty="0" smtClean="0"/>
              <a:t>video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115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Di dalam Sesi </a:t>
            </a:r>
            <a:r>
              <a:rPr lang="en-AU" b="1" dirty="0" smtClean="0"/>
              <a:t>3</a:t>
            </a:r>
            <a:r>
              <a:rPr lang="id-ID" b="1" dirty="0" smtClean="0"/>
              <a:t> kita aka</a:t>
            </a:r>
            <a:r>
              <a:rPr lang="id-ID" b="1" dirty="0" smtClean="0">
                <a:solidFill>
                  <a:srgbClr val="FF0000"/>
                </a:solidFill>
              </a:rPr>
              <a:t>n</a:t>
            </a:r>
            <a:r>
              <a:rPr lang="id-ID" b="1" dirty="0" smtClean="0"/>
              <a:t> menggali</a:t>
            </a:r>
            <a:r>
              <a:rPr lang="en-AU" b="1" dirty="0" smtClean="0"/>
              <a:t>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Pengaruh penyakit terhadap kesehatan  hewan dan produksi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dirty="0" smtClean="0"/>
              <a:t>Tanda-tanda penyakit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S</a:t>
            </a:r>
            <a:r>
              <a:rPr lang="id-ID" dirty="0" smtClean="0"/>
              <a:t>indrom dan mengapa sindrom berguna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Di</a:t>
            </a:r>
            <a:r>
              <a:rPr lang="id-ID" dirty="0" smtClean="0"/>
              <a:t>agnosis dan perbedaan antara diagno</a:t>
            </a:r>
            <a:r>
              <a:rPr lang="id-ID" dirty="0" smtClean="0">
                <a:solidFill>
                  <a:srgbClr val="FF0000"/>
                </a:solidFill>
              </a:rPr>
              <a:t>sis</a:t>
            </a:r>
            <a:r>
              <a:rPr lang="id-ID" dirty="0" smtClean="0"/>
              <a:t> banding dan diagno</a:t>
            </a:r>
            <a:r>
              <a:rPr lang="id-ID" dirty="0" smtClean="0">
                <a:solidFill>
                  <a:srgbClr val="FF0000"/>
                </a:solidFill>
              </a:rPr>
              <a:t>sis </a:t>
            </a:r>
            <a:r>
              <a:rPr lang="id-ID" dirty="0" smtClean="0"/>
              <a:t>definitif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5495"/>
            <a:ext cx="8229600" cy="3700668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1 </a:t>
            </a:r>
            <a:r>
              <a:rPr lang="id-ID" dirty="0" smtClean="0"/>
              <a:t>sapi pincang </a:t>
            </a:r>
            <a:endParaRPr lang="en-AU" dirty="0" smtClean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pincang</a:t>
            </a:r>
            <a:r>
              <a:rPr lang="en-US" dirty="0" smtClean="0"/>
              <a:t> </a:t>
            </a:r>
            <a:r>
              <a:rPr lang="en-US" dirty="0" err="1" smtClean="0"/>
              <a:t>a.l</a:t>
            </a:r>
            <a:r>
              <a:rPr lang="en-US" dirty="0" smtClean="0"/>
              <a:t>: </a:t>
            </a:r>
            <a:r>
              <a:rPr lang="id-ID" dirty="0" smtClean="0"/>
              <a:t>luka</a:t>
            </a:r>
            <a:r>
              <a:rPr lang="en-AU" dirty="0" smtClean="0"/>
              <a:t>, abs</a:t>
            </a:r>
            <a:r>
              <a:rPr lang="id-ID" dirty="0" smtClean="0"/>
              <a:t>es</a:t>
            </a:r>
            <a:r>
              <a:rPr lang="en-AU" dirty="0" smtClean="0"/>
              <a:t>, </a:t>
            </a:r>
            <a:r>
              <a:rPr lang="id-ID" dirty="0" smtClean="0"/>
              <a:t>penyakit infeksi </a:t>
            </a:r>
            <a:r>
              <a:rPr lang="en-AU" dirty="0" smtClean="0"/>
              <a:t>(brucellosis, black leg, </a:t>
            </a:r>
            <a:r>
              <a:rPr lang="id-ID" dirty="0" smtClean="0"/>
              <a:t>dsb</a:t>
            </a:r>
            <a:r>
              <a:rPr lang="en-AU" dirty="0" smtClean="0"/>
              <a:t>), </a:t>
            </a:r>
            <a:r>
              <a:rPr lang="id-ID" dirty="0" smtClean="0"/>
              <a:t>atau</a:t>
            </a:r>
            <a:r>
              <a:rPr lang="en-AU" dirty="0" smtClean="0"/>
              <a:t> trauma (</a:t>
            </a:r>
            <a:r>
              <a:rPr lang="id-ID" dirty="0" smtClean="0"/>
              <a:t>patah kaki</a:t>
            </a:r>
            <a:r>
              <a:rPr lang="en-AU" dirty="0" smtClean="0"/>
              <a:t>)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2 </a:t>
            </a:r>
            <a:r>
              <a:rPr lang="id-ID" dirty="0" smtClean="0">
                <a:solidFill>
                  <a:srgbClr val="FF0000"/>
                </a:solidFill>
              </a:rPr>
              <a:t>sapi</a:t>
            </a:r>
            <a:r>
              <a:rPr lang="id-ID" dirty="0" smtClean="0"/>
              <a:t> diare </a:t>
            </a:r>
            <a:endParaRPr lang="en-AU" dirty="0" smtClean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 smtClean="0"/>
              <a:t>diare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: </a:t>
            </a:r>
            <a:r>
              <a:rPr lang="en-AU" dirty="0" err="1" smtClean="0"/>
              <a:t>parasit</a:t>
            </a:r>
            <a:r>
              <a:rPr lang="en-AU" dirty="0" smtClean="0"/>
              <a:t>, </a:t>
            </a:r>
            <a:r>
              <a:rPr lang="id-ID" dirty="0" smtClean="0"/>
              <a:t>terlalu banyak biji-bijian, infeksi bakteri, atau penyakit hati akibat keracunan</a:t>
            </a:r>
            <a:endParaRPr lang="en-AU" dirty="0" smtClean="0"/>
          </a:p>
          <a:p>
            <a:pPr marL="571500" lvl="1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613690"/>
              </p:ext>
            </p:extLst>
          </p:nvPr>
        </p:nvGraphicFramePr>
        <p:xfrm>
          <a:off x="2195736" y="76615"/>
          <a:ext cx="3702472" cy="234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r:id="rId4" imgW="4941651" imgH="3167149" progId="Unknown">
                  <p:embed/>
                </p:oleObj>
              </mc:Choice>
              <mc:Fallback>
                <p:oleObj r:id="rId4" imgW="4941651" imgH="3167149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76615"/>
                        <a:ext cx="3702472" cy="2348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/>
              <a:t>Tempat Pak </a:t>
            </a:r>
            <a:r>
              <a:rPr lang="en-AU" sz="2600" b="1" dirty="0" smtClean="0"/>
              <a:t>Budi</a:t>
            </a:r>
            <a:r>
              <a:rPr lang="id-ID" sz="2600" b="1" dirty="0" smtClean="0"/>
              <a:t> 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25465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id-ID" b="1" dirty="0" smtClean="0"/>
              <a:t>Penyakit pada hewan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3501008"/>
            <a:ext cx="8579296" cy="2808312"/>
          </a:xfrm>
        </p:spPr>
        <p:txBody>
          <a:bodyPr>
            <a:normAutofit/>
          </a:bodyPr>
          <a:lstStyle/>
          <a:p>
            <a:r>
              <a:rPr lang="id-ID" dirty="0" smtClean="0"/>
              <a:t>Penyakit pada hewan sering kali menyebabkan turunnya kesehatan dan produksi, dan mungkin dapat menyebabkan kematian </a:t>
            </a:r>
            <a:endParaRPr lang="en-AU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822"/>
              </p:ext>
            </p:extLst>
          </p:nvPr>
        </p:nvGraphicFramePr>
        <p:xfrm>
          <a:off x="3170888" y="1100708"/>
          <a:ext cx="2802223" cy="2354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" r:id="rId4" imgW="13177736" imgH="11085022" progId="Unknown">
                  <p:embed/>
                </p:oleObj>
              </mc:Choice>
              <mc:Fallback>
                <p:oleObj r:id="rId4" imgW="13177736" imgH="11085022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888" y="1100708"/>
                        <a:ext cx="2802223" cy="2354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02113"/>
              </p:ext>
            </p:extLst>
          </p:nvPr>
        </p:nvGraphicFramePr>
        <p:xfrm>
          <a:off x="276796" y="1490645"/>
          <a:ext cx="2761627" cy="131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" r:id="rId6" imgW="13177736" imgH="6334298" progId="Unknown">
                  <p:embed/>
                </p:oleObj>
              </mc:Choice>
              <mc:Fallback>
                <p:oleObj r:id="rId6" imgW="13177736" imgH="6334298" progId="Unknown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96" y="1490645"/>
                        <a:ext cx="2761627" cy="1314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495" y="1348412"/>
            <a:ext cx="3066505" cy="14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id-ID" b="1" dirty="0" smtClean="0"/>
              <a:t>Penyakit pada hewan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3501008"/>
            <a:ext cx="8579296" cy="2808312"/>
          </a:xfrm>
        </p:spPr>
        <p:txBody>
          <a:bodyPr>
            <a:normAutofit/>
          </a:bodyPr>
          <a:lstStyle/>
          <a:p>
            <a:r>
              <a:rPr lang="id-ID" dirty="0" smtClean="0"/>
              <a:t>Kebanyak</a:t>
            </a:r>
            <a:r>
              <a:rPr lang="id-ID" dirty="0" smtClean="0">
                <a:solidFill>
                  <a:srgbClr val="FF0000"/>
                </a:solidFill>
              </a:rPr>
              <a:t>a</a:t>
            </a:r>
            <a:r>
              <a:rPr lang="id-ID" dirty="0" smtClean="0"/>
              <a:t>n tanda penyakit yang dapat kita lihat hanya memberikan adanya indikasi organ tetapi tidak selalu penyakit yang spesifik. </a:t>
            </a:r>
            <a:endParaRPr lang="en-AU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70888" y="1100708"/>
          <a:ext cx="2802223" cy="2354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" r:id="rId4" imgW="13177736" imgH="11085022" progId="Unknown">
                  <p:embed/>
                </p:oleObj>
              </mc:Choice>
              <mc:Fallback>
                <p:oleObj r:id="rId4" imgW="13177736" imgH="11085022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888" y="1100708"/>
                        <a:ext cx="2802223" cy="2354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196070"/>
              </p:ext>
            </p:extLst>
          </p:nvPr>
        </p:nvGraphicFramePr>
        <p:xfrm>
          <a:off x="123483" y="1435429"/>
          <a:ext cx="2761627" cy="131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" r:id="rId6" imgW="13177736" imgH="6334298" progId="Unknown">
                  <p:embed/>
                </p:oleObj>
              </mc:Choice>
              <mc:Fallback>
                <p:oleObj r:id="rId6" imgW="13177736" imgH="6334298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83" y="1435429"/>
                        <a:ext cx="2761627" cy="1314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3111" y="1293196"/>
            <a:ext cx="3066505" cy="14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AU" b="1" dirty="0" smtClean="0"/>
              <a:t>S</a:t>
            </a:r>
            <a:r>
              <a:rPr lang="id-ID" b="1" dirty="0" smtClean="0"/>
              <a:t>i</a:t>
            </a:r>
            <a:r>
              <a:rPr lang="en-AU" b="1" dirty="0" err="1" smtClean="0"/>
              <a:t>ndrom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3212976"/>
            <a:ext cx="8579296" cy="3096344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S</a:t>
            </a:r>
            <a:r>
              <a:rPr lang="id-ID" dirty="0" smtClean="0"/>
              <a:t>indrom merujuk pada tanda tertentu atau sekumpulan tanda yang dapat dikenali dengan mudah dan yang mungkin mengindikasikan penyakit penting tertentu. </a:t>
            </a:r>
            <a:endParaRPr lang="en-AU" dirty="0" smtClean="0"/>
          </a:p>
          <a:p>
            <a:endParaRPr lang="en-AU" dirty="0"/>
          </a:p>
          <a:p>
            <a:r>
              <a:rPr lang="id-ID" dirty="0" smtClean="0"/>
              <a:t>Sindrom respiratori dapat didefinisikan sebagai hewan yang menunjukan satu atau lebih tanda klinis berikut ini:  </a:t>
            </a:r>
            <a:r>
              <a:rPr lang="en-AU" dirty="0" smtClean="0"/>
              <a:t> </a:t>
            </a:r>
            <a:endParaRPr lang="en-AU" dirty="0"/>
          </a:p>
          <a:p>
            <a:pPr lvl="1"/>
            <a:r>
              <a:rPr lang="id-ID" dirty="0" smtClean="0"/>
              <a:t>batuk</a:t>
            </a:r>
            <a:endParaRPr lang="en-AU" dirty="0"/>
          </a:p>
          <a:p>
            <a:pPr lvl="1"/>
            <a:r>
              <a:rPr lang="id-ID" dirty="0" smtClean="0"/>
              <a:t>Sulit bernafas </a:t>
            </a:r>
            <a:endParaRPr lang="en-AU" dirty="0"/>
          </a:p>
          <a:p>
            <a:pPr lvl="1"/>
            <a:r>
              <a:rPr lang="id-ID" dirty="0" smtClean="0"/>
              <a:t>Leleran hidung </a:t>
            </a:r>
            <a:endParaRPr lang="en-AU" dirty="0"/>
          </a:p>
          <a:p>
            <a:pPr lvl="1"/>
            <a:r>
              <a:rPr lang="id-ID" dirty="0" smtClean="0"/>
              <a:t>Meningkatnya kecepatan bernafas </a:t>
            </a:r>
            <a:endParaRPr lang="en-AU" dirty="0"/>
          </a:p>
          <a:p>
            <a:endParaRPr lang="en-AU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837489"/>
              </p:ext>
            </p:extLst>
          </p:nvPr>
        </p:nvGraphicFramePr>
        <p:xfrm>
          <a:off x="2339752" y="1460085"/>
          <a:ext cx="2761627" cy="131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r:id="rId4" imgW="13177736" imgH="6334298" progId="Unknown">
                  <p:embed/>
                </p:oleObj>
              </mc:Choice>
              <mc:Fallback>
                <p:oleObj r:id="rId4" imgW="13177736" imgH="6334298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460085"/>
                        <a:ext cx="2761627" cy="1314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8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 numCol="2">
            <a:normAutofit fontScale="85000" lnSpcReduction="20000"/>
          </a:bodyPr>
          <a:lstStyle/>
          <a:p>
            <a:r>
              <a:rPr lang="en-AU" sz="2400" dirty="0" smtClean="0"/>
              <a:t>MMU</a:t>
            </a:r>
          </a:p>
          <a:p>
            <a:r>
              <a:rPr lang="en-AU" sz="2400" dirty="0" smtClean="0"/>
              <a:t>KGS</a:t>
            </a:r>
          </a:p>
          <a:p>
            <a:r>
              <a:rPr lang="en-AU" sz="2400" dirty="0" smtClean="0"/>
              <a:t>MTD</a:t>
            </a:r>
          </a:p>
          <a:p>
            <a:r>
              <a:rPr lang="en-AU" sz="2400" dirty="0" smtClean="0"/>
              <a:t>PLL</a:t>
            </a:r>
          </a:p>
          <a:p>
            <a:r>
              <a:rPr lang="en-AU" sz="2400" dirty="0" smtClean="0"/>
              <a:t>GGA</a:t>
            </a:r>
          </a:p>
          <a:p>
            <a:r>
              <a:rPr lang="en-AU" sz="2400" dirty="0" smtClean="0"/>
              <a:t>DMB</a:t>
            </a:r>
          </a:p>
          <a:p>
            <a:r>
              <a:rPr lang="en-AU" sz="2400" dirty="0" smtClean="0"/>
              <a:t>PLB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9" y="109024"/>
            <a:ext cx="8587321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23577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Kode sindrom </a:t>
            </a:r>
            <a:r>
              <a:rPr lang="en-AU" dirty="0" err="1" smtClean="0"/>
              <a:t>iSIKHNAS</a:t>
            </a:r>
            <a:r>
              <a:rPr lang="en-AU" dirty="0" smtClean="0"/>
              <a:t>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48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0206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969568"/>
            <a:ext cx="8229600" cy="3156595"/>
          </a:xfrm>
        </p:spPr>
        <p:txBody>
          <a:bodyPr>
            <a:normAutofit/>
          </a:bodyPr>
          <a:lstStyle/>
          <a:p>
            <a:r>
              <a:rPr lang="en-AU" sz="2400" dirty="0"/>
              <a:t>2 </a:t>
            </a:r>
            <a:r>
              <a:rPr lang="id-ID" sz="2400" dirty="0" smtClean="0"/>
              <a:t>sapi yang terkena diare </a:t>
            </a:r>
            <a:endParaRPr lang="en-AU" sz="2400" dirty="0"/>
          </a:p>
          <a:p>
            <a:pPr lvl="1"/>
            <a:endParaRPr lang="en-AU" sz="2000" dirty="0" smtClean="0"/>
          </a:p>
          <a:p>
            <a:pPr lvl="1"/>
            <a:endParaRPr lang="en-AU" sz="2000" dirty="0"/>
          </a:p>
          <a:p>
            <a:endParaRPr lang="en-AU" sz="2000" dirty="0" smtClean="0"/>
          </a:p>
          <a:p>
            <a:pPr lvl="1"/>
            <a:endParaRPr lang="fr-FR" sz="2000" dirty="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95735" y="302027"/>
            <a:ext cx="218807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348904"/>
              </p:ext>
            </p:extLst>
          </p:nvPr>
        </p:nvGraphicFramePr>
        <p:xfrm>
          <a:off x="2195736" y="302028"/>
          <a:ext cx="3851920" cy="2461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r:id="rId4" imgW="9883302" imgH="6334298" progId="Unknown">
                  <p:embed/>
                </p:oleObj>
              </mc:Choice>
              <mc:Fallback>
                <p:oleObj r:id="rId4" imgW="9883302" imgH="6334298" progId="Unknown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02028"/>
                        <a:ext cx="3851920" cy="2461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08" y="125538"/>
            <a:ext cx="3744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/>
              <a:t>Tempat Pak </a:t>
            </a:r>
            <a:r>
              <a:rPr lang="en-AU" sz="2600" b="1" dirty="0" smtClean="0"/>
              <a:t>Budi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14342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AU" b="1" dirty="0" smtClean="0"/>
              <a:t>Di</a:t>
            </a:r>
            <a:r>
              <a:rPr lang="id-ID" b="1" dirty="0" smtClean="0"/>
              <a:t>agnos</a:t>
            </a:r>
            <a:r>
              <a:rPr lang="id-ID" b="1" dirty="0" smtClean="0">
                <a:solidFill>
                  <a:srgbClr val="FF0000"/>
                </a:solidFill>
              </a:rPr>
              <a:t>is</a:t>
            </a:r>
            <a:r>
              <a:rPr lang="id-ID" b="1" dirty="0" smtClean="0"/>
              <a:t> banding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484784"/>
            <a:ext cx="8579296" cy="2808312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Diagnosis banding adalah penyaki</a:t>
            </a:r>
            <a:r>
              <a:rPr lang="id-ID" dirty="0" smtClean="0">
                <a:solidFill>
                  <a:srgbClr val="FF0000"/>
                </a:solidFill>
              </a:rPr>
              <a:t>t</a:t>
            </a:r>
            <a:r>
              <a:rPr lang="id-ID" dirty="0" smtClean="0"/>
              <a:t> yang dapat menyebabkan tanda-tanda klinis yang sudah teramati</a:t>
            </a:r>
            <a:endParaRPr lang="en-AU" dirty="0" smtClean="0"/>
          </a:p>
          <a:p>
            <a:endParaRPr lang="en-AU" dirty="0" smtClean="0"/>
          </a:p>
          <a:p>
            <a:r>
              <a:rPr lang="id-ID" dirty="0" smtClean="0"/>
              <a:t>Sering kali ada lebih dari satu penyakit yang dapat menyebabkan tanda-tanda yang sama. </a:t>
            </a:r>
            <a:r>
              <a:rPr lang="en-AU" dirty="0" smtClean="0"/>
              <a:t> </a:t>
            </a:r>
          </a:p>
          <a:p>
            <a:endParaRPr lang="en-AU" dirty="0"/>
          </a:p>
          <a:p>
            <a:r>
              <a:rPr lang="id-ID" dirty="0" smtClean="0"/>
              <a:t>Ketika hewan sakit diperiksa, adalah lazim untuk membuat daftar </a:t>
            </a:r>
            <a:r>
              <a:rPr lang="id-ID" dirty="0" smtClean="0">
                <a:solidFill>
                  <a:srgbClr val="FF0000"/>
                </a:solidFill>
              </a:rPr>
              <a:t>beberapa </a:t>
            </a:r>
            <a:r>
              <a:rPr lang="id-ID" dirty="0" smtClean="0"/>
              <a:t>diagnosis banding sebagai </a:t>
            </a:r>
            <a:r>
              <a:rPr lang="id-ID" dirty="0" smtClean="0">
                <a:solidFill>
                  <a:srgbClr val="FF0000"/>
                </a:solidFill>
              </a:rPr>
              <a:t>penyakit-penyakit yang mungkin menyerang hewan. </a:t>
            </a:r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42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994</Words>
  <Application>Microsoft Office PowerPoint</Application>
  <PresentationFormat>On-screen Show (4:3)</PresentationFormat>
  <Paragraphs>215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Unknown</vt:lpstr>
      <vt:lpstr>Epidemiologi Lapangan  Tingkat Dasar</vt:lpstr>
      <vt:lpstr>Di dalam Sesi 3 kita akan menggali:</vt:lpstr>
      <vt:lpstr>PowerPoint Presentation</vt:lpstr>
      <vt:lpstr>Penyakit pada hewan </vt:lpstr>
      <vt:lpstr>Penyakit pada hewan </vt:lpstr>
      <vt:lpstr>Sindrom</vt:lpstr>
      <vt:lpstr>PowerPoint Presentation</vt:lpstr>
      <vt:lpstr>PowerPoint Presentation</vt:lpstr>
      <vt:lpstr>Diagnosis banding </vt:lpstr>
      <vt:lpstr>Diagnosis definitif </vt:lpstr>
      <vt:lpstr>PowerPoint Presentation</vt:lpstr>
      <vt:lpstr>Sesi 3 – Ringkasan </vt:lpstr>
      <vt:lpstr>Matikan 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EID Program</cp:lastModifiedBy>
  <cp:revision>104</cp:revision>
  <dcterms:created xsi:type="dcterms:W3CDTF">2013-03-15T18:03:41Z</dcterms:created>
  <dcterms:modified xsi:type="dcterms:W3CDTF">2014-11-03T07:58:08Z</dcterms:modified>
</cp:coreProperties>
</file>