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65" r:id="rId3"/>
    <p:sldId id="266" r:id="rId4"/>
    <p:sldId id="267" r:id="rId5"/>
    <p:sldId id="258" r:id="rId6"/>
    <p:sldId id="280" r:id="rId7"/>
    <p:sldId id="260" r:id="rId8"/>
    <p:sldId id="274" r:id="rId9"/>
    <p:sldId id="281" r:id="rId10"/>
    <p:sldId id="282" r:id="rId11"/>
    <p:sldId id="283" r:id="rId12"/>
    <p:sldId id="288" r:id="rId13"/>
    <p:sldId id="284" r:id="rId14"/>
    <p:sldId id="285" r:id="rId15"/>
    <p:sldId id="278" r:id="rId16"/>
    <p:sldId id="287" r:id="rId17"/>
    <p:sldId id="279" r:id="rId18"/>
    <p:sldId id="26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282" autoAdjust="0"/>
  </p:normalViewPr>
  <p:slideViewPr>
    <p:cSldViewPr snapToObjects="1">
      <p:cViewPr varScale="1">
        <p:scale>
          <a:sx n="79" d="100"/>
          <a:sy n="79" d="100"/>
        </p:scale>
        <p:origin x="2544" y="90"/>
      </p:cViewPr>
      <p:guideLst>
        <p:guide orient="horz" pos="2160"/>
        <p:guide pos="2880"/>
      </p:guideLst>
    </p:cSldViewPr>
  </p:slideViewPr>
  <p:notesTextViewPr>
    <p:cViewPr>
      <p:scale>
        <a:sx n="100" d="100"/>
        <a:sy n="100" d="100"/>
      </p:scale>
      <p:origin x="0" y="0"/>
    </p:cViewPr>
  </p:notesTextViewPr>
  <p:notesViewPr>
    <p:cSldViewPr snapToObjects="1">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24/06/2014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Facilitators notes</a:t>
            </a:r>
          </a:p>
          <a:p>
            <a:r>
              <a:rPr lang="en-AU" b="1" dirty="0" smtClean="0"/>
              <a:t>Step 1 – Introduction</a:t>
            </a:r>
            <a:endParaRPr lang="en-AU" b="1" baseline="0" dirty="0" smtClean="0"/>
          </a:p>
          <a:p>
            <a:endParaRPr lang="en-AU"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Question 3</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following diseases are likely to be important causes of sudden death in chickens</a:t>
            </a:r>
            <a:r>
              <a:rPr lang="en-AU" baseline="0" dirty="0" smtClean="0"/>
              <a:t>. </a:t>
            </a:r>
          </a:p>
          <a:p>
            <a:endParaRPr lang="en-AU" dirty="0" smtClean="0"/>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Newcastle disease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Avian influenza (Highly pathogenic HPAI)</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Gumboro</a:t>
            </a:r>
            <a:r>
              <a:rPr lang="en-AU" sz="1200" i="0" kern="1200" dirty="0" smtClean="0">
                <a:solidFill>
                  <a:schemeClr val="tx1"/>
                </a:solidFill>
                <a:effectLst/>
                <a:latin typeface="+mn-lt"/>
                <a:ea typeface="+mn-ea"/>
                <a:cs typeface="+mn-cs"/>
              </a:rPr>
              <a:t> (Infectious Bursal Disease) due to IBD virus. </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Pullorum</a:t>
            </a:r>
            <a:r>
              <a:rPr lang="en-AU" sz="1200" i="0" kern="1200" dirty="0" smtClean="0">
                <a:solidFill>
                  <a:schemeClr val="tx1"/>
                </a:solidFill>
                <a:effectLst/>
                <a:latin typeface="+mn-lt"/>
                <a:ea typeface="+mn-ea"/>
                <a:cs typeface="+mn-cs"/>
              </a:rPr>
              <a:t> due to Salmonella </a:t>
            </a:r>
            <a:r>
              <a:rPr lang="en-AU" sz="1200" i="0" kern="1200" dirty="0" err="1" smtClean="0">
                <a:solidFill>
                  <a:schemeClr val="tx1"/>
                </a:solidFill>
                <a:effectLst/>
                <a:latin typeface="+mn-lt"/>
                <a:ea typeface="+mn-ea"/>
                <a:cs typeface="+mn-cs"/>
              </a:rPr>
              <a:t>pullorum</a:t>
            </a:r>
            <a:r>
              <a:rPr lang="en-AU" sz="1200" i="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Acute poisoning</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cholera due to </a:t>
            </a:r>
            <a:r>
              <a:rPr lang="en-AU" sz="1200" i="0" kern="1200" dirty="0" err="1" smtClean="0">
                <a:solidFill>
                  <a:schemeClr val="tx1"/>
                </a:solidFill>
                <a:effectLst/>
                <a:latin typeface="+mn-lt"/>
                <a:ea typeface="+mn-ea"/>
                <a:cs typeface="+mn-cs"/>
              </a:rPr>
              <a:t>Pasteurella</a:t>
            </a:r>
            <a:r>
              <a:rPr lang="en-AU" sz="1200" i="0" kern="1200" dirty="0" smtClean="0">
                <a:solidFill>
                  <a:schemeClr val="tx1"/>
                </a:solidFill>
                <a:effectLst/>
                <a:latin typeface="+mn-lt"/>
                <a:ea typeface="+mn-ea"/>
                <a:cs typeface="+mn-cs"/>
              </a:rPr>
              <a:t> </a:t>
            </a:r>
            <a:r>
              <a:rPr lang="en-AU" sz="1200" i="0" kern="1200" dirty="0" err="1" smtClean="0">
                <a:solidFill>
                  <a:schemeClr val="tx1"/>
                </a:solidFill>
                <a:effectLst/>
                <a:latin typeface="+mn-lt"/>
                <a:ea typeface="+mn-ea"/>
                <a:cs typeface="+mn-cs"/>
              </a:rPr>
              <a:t>multocida</a:t>
            </a:r>
            <a:endParaRPr lang="en-AU" sz="1200" i="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Infectious bronchitis virus</a:t>
            </a: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r>
              <a:rPr lang="en-AU" sz="1200" i="0" kern="1200" dirty="0" smtClean="0">
                <a:solidFill>
                  <a:schemeClr val="tx1"/>
                </a:solidFill>
                <a:effectLst/>
                <a:latin typeface="+mn-lt"/>
                <a:ea typeface="+mn-ea"/>
                <a:cs typeface="+mn-cs"/>
              </a:rPr>
              <a:t>A</a:t>
            </a:r>
            <a:r>
              <a:rPr lang="en-AU" sz="1200" i="0" kern="1200" baseline="0" dirty="0" smtClean="0">
                <a:solidFill>
                  <a:schemeClr val="tx1"/>
                </a:solidFill>
                <a:effectLst/>
                <a:latin typeface="+mn-lt"/>
                <a:ea typeface="+mn-ea"/>
                <a:cs typeface="+mn-cs"/>
              </a:rPr>
              <a:t> variety of other diseases may also cause sudden death</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Various acute or chronic respiratory diseases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External</a:t>
            </a:r>
            <a:r>
              <a:rPr lang="en-AU" sz="1200" i="0" kern="1200" baseline="0" dirty="0" smtClean="0">
                <a:solidFill>
                  <a:schemeClr val="tx1"/>
                </a:solidFill>
                <a:effectLst/>
                <a:latin typeface="+mn-lt"/>
                <a:ea typeface="+mn-ea"/>
                <a:cs typeface="+mn-cs"/>
              </a:rPr>
              <a:t> parasites and internal parasites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pox (diphtheritic form)</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Psittacosis (</a:t>
            </a:r>
            <a:r>
              <a:rPr lang="en-AU" sz="1200" i="0" kern="1200" dirty="0" err="1" smtClean="0">
                <a:solidFill>
                  <a:schemeClr val="tx1"/>
                </a:solidFill>
                <a:effectLst/>
                <a:latin typeface="+mn-lt"/>
                <a:ea typeface="+mn-ea"/>
                <a:cs typeface="+mn-cs"/>
              </a:rPr>
              <a:t>psittacine</a:t>
            </a:r>
            <a:r>
              <a:rPr lang="en-AU" sz="1200" i="0" kern="1200" dirty="0" smtClean="0">
                <a:solidFill>
                  <a:schemeClr val="tx1"/>
                </a:solidFill>
                <a:effectLst/>
                <a:latin typeface="+mn-lt"/>
                <a:ea typeface="+mn-ea"/>
                <a:cs typeface="+mn-cs"/>
              </a:rPr>
              <a:t> birds)</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Mycoplasmosis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Aspergillosis</a:t>
            </a:r>
            <a:r>
              <a:rPr lang="en-AU" sz="1200" i="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Management errors such as deprivation of water, lack of or nutritionally deficient feed and poor ventilation</a:t>
            </a:r>
          </a:p>
          <a:p>
            <a:r>
              <a:rPr lang="en-AU" sz="1200" i="1" kern="1200" dirty="0" smtClean="0">
                <a:solidFill>
                  <a:schemeClr val="tx1"/>
                </a:solidFill>
                <a:effectLst/>
                <a:latin typeface="+mn-lt"/>
                <a:ea typeface="+mn-ea"/>
                <a:cs typeface="+mn-cs"/>
              </a:rPr>
              <a:t/>
            </a:r>
            <a:br>
              <a:rPr lang="en-AU" sz="1200" i="1" kern="1200" dirty="0" smtClean="0">
                <a:solidFill>
                  <a:schemeClr val="tx1"/>
                </a:solidFill>
                <a:effectLst/>
                <a:latin typeface="+mn-lt"/>
                <a:ea typeface="+mn-ea"/>
                <a:cs typeface="+mn-cs"/>
              </a:rPr>
            </a:b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2891250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a:t>
            </a:r>
            <a:endParaRPr lang="en-AU" sz="1200" kern="1200" dirty="0" smtClean="0">
              <a:solidFill>
                <a:schemeClr val="tx1"/>
              </a:solidFill>
              <a:effectLst/>
              <a:latin typeface="+mn-lt"/>
              <a:ea typeface="+mn-ea"/>
              <a:cs typeface="+mn-cs"/>
            </a:endParaRPr>
          </a:p>
          <a:p>
            <a:endParaRPr lang="en-AU" dirty="0" smtClean="0"/>
          </a:p>
          <a:p>
            <a:r>
              <a:rPr lang="en-AU" dirty="0" smtClean="0"/>
              <a:t>If you have internet</a:t>
            </a:r>
            <a:r>
              <a:rPr lang="en-AU" baseline="0" dirty="0" smtClean="0"/>
              <a:t> connection you can log onto </a:t>
            </a:r>
            <a:r>
              <a:rPr lang="en-AU" baseline="0" dirty="0" err="1" smtClean="0"/>
              <a:t>iSIKHNAS</a:t>
            </a:r>
            <a:r>
              <a:rPr lang="en-AU" baseline="0" dirty="0" smtClean="0"/>
              <a:t> and do a live search</a:t>
            </a:r>
          </a:p>
          <a:p>
            <a:endParaRPr lang="en-AU" baseline="0" dirty="0" smtClean="0"/>
          </a:p>
          <a:p>
            <a:r>
              <a:rPr lang="en-AU" baseline="0" dirty="0" smtClean="0"/>
              <a:t>Otherwise, use the slides in this series</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4091621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5 – Group </a:t>
            </a:r>
            <a:r>
              <a:rPr lang="en-AU" b="1" dirty="0" smtClean="0"/>
              <a:t>activity – Healthy and unhealthy</a:t>
            </a:r>
            <a:r>
              <a:rPr lang="en-AU" b="1" baseline="0" dirty="0" smtClean="0"/>
              <a:t> animals and production</a:t>
            </a:r>
            <a:endParaRPr lang="en-AU" b="1" dirty="0" smtClean="0"/>
          </a:p>
          <a:p>
            <a:pPr marL="0" indent="0">
              <a:buFont typeface="Arial" panose="020B0604020202020204" pitchFamily="34" charset="0"/>
              <a:buNone/>
            </a:pP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 reminder that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uses the priority syndrome for increased mortality</a:t>
            </a:r>
            <a:r>
              <a:rPr lang="en-AU" sz="1200" kern="1200" baseline="0" dirty="0" smtClean="0">
                <a:solidFill>
                  <a:schemeClr val="tx1"/>
                </a:solidFill>
                <a:effectLst/>
                <a:latin typeface="+mn-lt"/>
                <a:ea typeface="+mn-ea"/>
                <a:cs typeface="+mn-cs"/>
              </a:rPr>
              <a:t> in chickens as a way of trying to detect cases of HPAI.</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Ask the participants how this priority syndrome might result in better detection of HPAI.</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The answer is that it is a general syndrome. When there is increased mortality in chickens, it could be HPAI an </a:t>
            </a:r>
            <a:r>
              <a:rPr lang="en-AU" sz="1200" kern="1200" baseline="0" dirty="0" err="1" smtClean="0">
                <a:solidFill>
                  <a:schemeClr val="tx1"/>
                </a:solidFill>
                <a:effectLst/>
                <a:latin typeface="+mn-lt"/>
                <a:ea typeface="+mn-ea"/>
                <a:cs typeface="+mn-cs"/>
              </a:rPr>
              <a:t>dit</a:t>
            </a:r>
            <a:r>
              <a:rPr lang="en-AU" sz="1200" kern="1200" baseline="0" dirty="0" smtClean="0">
                <a:solidFill>
                  <a:schemeClr val="tx1"/>
                </a:solidFill>
                <a:effectLst/>
                <a:latin typeface="+mn-lt"/>
                <a:ea typeface="+mn-ea"/>
                <a:cs typeface="+mn-cs"/>
              </a:rPr>
              <a:t> could be due to other causes. Reporting the syndrome should trigger an investigation to determine whether HPAI is the cause – by field visit and collecting samples from dead and dying chickens for testing. If it is HPAI then a response is implemented and chickens will be destroyed.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If it is not HPAI then chickens may not need to be destroyed.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kern="1200" baseline="0" dirty="0" smtClean="0">
                <a:solidFill>
                  <a:schemeClr val="tx1"/>
                </a:solidFill>
                <a:effectLst/>
                <a:latin typeface="+mn-lt"/>
                <a:ea typeface="+mn-ea"/>
                <a:cs typeface="+mn-cs"/>
              </a:rPr>
              <a:t>Refer to iSIKHNAS for more detailed information</a:t>
            </a:r>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123561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The</a:t>
            </a:r>
            <a:r>
              <a:rPr lang="en-AU" sz="1200" kern="1200" baseline="0" dirty="0" smtClean="0">
                <a:solidFill>
                  <a:schemeClr val="tx1"/>
                </a:solidFill>
                <a:effectLst/>
                <a:latin typeface="+mn-lt"/>
                <a:ea typeface="+mn-ea"/>
                <a:cs typeface="+mn-cs"/>
              </a:rPr>
              <a:t> idea is to use any rapidly spreading infectious disease as an example: ND, HPAI, …. Foot and mouth disease in cattle is another example.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Based on general understanding of how infectious diseases can spread, what control measures can be put in place immediately to help control the disease.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4157240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300252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smtClean="0"/>
              <a:t>Step 6 </a:t>
            </a:r>
            <a:r>
              <a:rPr lang="en-AU" b="1" baseline="0" dirty="0" smtClean="0"/>
              <a:t>–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3046279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2</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In</a:t>
            </a:r>
            <a:r>
              <a:rPr lang="en-AU" sz="1200" kern="1200" baseline="0" dirty="0" smtClean="0">
                <a:solidFill>
                  <a:schemeClr val="tx1"/>
                </a:solidFill>
                <a:effectLst/>
                <a:latin typeface="+mn-lt"/>
                <a:ea typeface="+mn-ea"/>
                <a:cs typeface="+mn-cs"/>
              </a:rPr>
              <a:t> the previous session we talked about:</a:t>
            </a:r>
          </a:p>
          <a:p>
            <a:pPr marL="1085850" lvl="2" indent="-171450">
              <a:buFont typeface="Arial" panose="020B0604020202020204" pitchFamily="34" charset="0"/>
              <a:buChar char="•"/>
            </a:pPr>
            <a:r>
              <a:rPr lang="en-AU" sz="1200" kern="1200" baseline="0" dirty="0" smtClean="0">
                <a:solidFill>
                  <a:schemeClr val="tx1"/>
                </a:solidFill>
                <a:effectLst/>
                <a:latin typeface="+mn-lt"/>
                <a:ea typeface="+mn-ea"/>
                <a:cs typeface="+mn-cs"/>
              </a:rPr>
              <a:t>What </a:t>
            </a:r>
            <a:r>
              <a:rPr lang="en-AU" sz="1200" kern="1200" dirty="0" smtClean="0">
                <a:solidFill>
                  <a:schemeClr val="tx1"/>
                </a:solidFill>
                <a:effectLst/>
                <a:latin typeface="+mn-lt"/>
                <a:ea typeface="+mn-ea"/>
                <a:cs typeface="+mn-cs"/>
              </a:rPr>
              <a:t>Field Epidemiology is </a:t>
            </a:r>
          </a:p>
          <a:p>
            <a:pPr marL="1085850" lvl="2" indent="-171450">
              <a:buFont typeface="Arial" panose="020B0604020202020204" pitchFamily="34" charset="0"/>
              <a:buChar char="•"/>
            </a:pPr>
            <a:r>
              <a:rPr lang="en-AU" sz="1200" kern="1200" dirty="0" smtClean="0">
                <a:solidFill>
                  <a:schemeClr val="tx1"/>
                </a:solidFill>
                <a:effectLst/>
                <a:latin typeface="+mn-lt"/>
                <a:ea typeface="+mn-ea"/>
                <a:cs typeface="+mn-cs"/>
              </a:rPr>
              <a:t>How it can help you with your work</a:t>
            </a:r>
          </a:p>
          <a:p>
            <a:pPr marL="1085850" lvl="2" indent="-171450">
              <a:buFont typeface="Arial" panose="020B0604020202020204" pitchFamily="34" charset="0"/>
              <a:buChar char="•"/>
            </a:pPr>
            <a:r>
              <a:rPr lang="en-AU" sz="1200" kern="1200" dirty="0" smtClean="0">
                <a:solidFill>
                  <a:schemeClr val="tx1"/>
                </a:solidFill>
                <a:effectLst/>
                <a:latin typeface="+mn-lt"/>
                <a:ea typeface="+mn-ea"/>
                <a:cs typeface="+mn-cs"/>
              </a:rPr>
              <a:t>How field epidemiology skills used </a:t>
            </a:r>
            <a:r>
              <a:rPr lang="en-AU" sz="1200" i="1" kern="1200" dirty="0" smtClean="0">
                <a:solidFill>
                  <a:schemeClr val="tx1"/>
                </a:solidFill>
                <a:effectLst/>
                <a:latin typeface="+mn-lt"/>
                <a:ea typeface="+mn-ea"/>
                <a:cs typeface="+mn-cs"/>
              </a:rPr>
              <a:t>together</a:t>
            </a:r>
            <a:r>
              <a:rPr lang="en-AU" sz="1200" kern="1200" dirty="0" smtClean="0">
                <a:solidFill>
                  <a:schemeClr val="tx1"/>
                </a:solidFill>
                <a:effectLst/>
                <a:latin typeface="+mn-lt"/>
                <a:ea typeface="+mn-ea"/>
                <a:cs typeface="+mn-cs"/>
              </a:rPr>
              <a:t> with clinical skills to allow you to provide better care for animals</a:t>
            </a:r>
            <a:endParaRPr lang="fr-FR"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r>
              <a:rPr lang="en-AU" b="1" dirty="0" smtClean="0"/>
              <a:t>Facilitators instructions</a:t>
            </a:r>
          </a:p>
          <a:p>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what</a:t>
            </a:r>
            <a:r>
              <a:rPr lang="en-AU" sz="1200" kern="1200" baseline="0" dirty="0" smtClean="0">
                <a:solidFill>
                  <a:schemeClr val="tx1"/>
                </a:solidFill>
                <a:effectLst/>
                <a:latin typeface="+mn-lt"/>
                <a:ea typeface="+mn-ea"/>
                <a:cs typeface="+mn-cs"/>
              </a:rPr>
              <a:t> is going to be presented and discussed during this session</a:t>
            </a:r>
          </a:p>
          <a:p>
            <a:endParaRPr lang="en-AU"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answer the questions by writing their answer on a piece of note paper</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Discuss answers and have one participant act as a recorder to </a:t>
            </a:r>
            <a:r>
              <a:rPr lang="en-AU" sz="1200" kern="1200" baseline="0" dirty="0" smtClean="0">
                <a:solidFill>
                  <a:schemeClr val="tx1"/>
                </a:solidFill>
                <a:effectLst/>
                <a:latin typeface="+mn-lt"/>
                <a:ea typeface="+mn-ea"/>
                <a:cs typeface="+mn-cs"/>
              </a:rPr>
              <a:t>write answers on a piece of large butcher paper for questions 1 and 2.</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Discuss answers to questions 3 and 4 but do not write answers on butcher paper.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Refer to the Basic Field Epidemiology Resource</a:t>
            </a:r>
            <a:r>
              <a:rPr lang="en-AU" baseline="0" dirty="0" smtClean="0"/>
              <a:t> Book for more supporting information if needed</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Show video or recorded PowerPoint</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definitions.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If</a:t>
            </a:r>
            <a:r>
              <a:rPr lang="en-AU" sz="1200" kern="1200" baseline="0" dirty="0" smtClean="0">
                <a:solidFill>
                  <a:schemeClr val="tx1"/>
                </a:solidFill>
                <a:effectLst/>
                <a:latin typeface="+mn-lt"/>
                <a:ea typeface="+mn-ea"/>
                <a:cs typeface="+mn-cs"/>
              </a:rPr>
              <a:t> there is time ask the participants if anyone wants to talk about the different definitions and issues they might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the definitions of sign, syndrome, differential diagnoses and definitive diagnosis.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Suggestion:  In some districts, staff are quite adamant that para-vets ‘cannot make a diagnosis’ however as they are expected to treat health problem it could be argued that they are giving their ‘best guess’ at a diagnosis which is in fact just a </a:t>
            </a:r>
            <a:r>
              <a:rPr lang="en-AU" sz="1200" b="1" kern="1200" dirty="0" smtClean="0">
                <a:solidFill>
                  <a:schemeClr val="tx1"/>
                </a:solidFill>
                <a:effectLst/>
                <a:latin typeface="+mn-lt"/>
                <a:ea typeface="+mn-ea"/>
                <a:cs typeface="+mn-cs"/>
              </a:rPr>
              <a:t>differential diagnosis</a:t>
            </a:r>
            <a:r>
              <a:rPr lang="en-AU" sz="1200" kern="1200" dirty="0" smtClean="0">
                <a:solidFill>
                  <a:schemeClr val="tx1"/>
                </a:solidFill>
                <a:effectLst/>
                <a:latin typeface="+mn-lt"/>
                <a:ea typeface="+mn-ea"/>
                <a:cs typeface="+mn-cs"/>
              </a:rPr>
              <a:t>. Perhaps it is the only vets can give a </a:t>
            </a:r>
            <a:r>
              <a:rPr lang="en-AU" sz="1200" b="1" kern="1200" dirty="0" smtClean="0">
                <a:solidFill>
                  <a:schemeClr val="tx1"/>
                </a:solidFill>
                <a:effectLst/>
                <a:latin typeface="+mn-lt"/>
                <a:ea typeface="+mn-ea"/>
                <a:cs typeface="+mn-cs"/>
              </a:rPr>
              <a:t>definitive</a:t>
            </a:r>
            <a:r>
              <a:rPr lang="en-AU" sz="1200" kern="1200" dirty="0" smtClean="0">
                <a:solidFill>
                  <a:schemeClr val="tx1"/>
                </a:solidFill>
                <a:effectLst/>
                <a:latin typeface="+mn-lt"/>
                <a:ea typeface="+mn-ea"/>
                <a:cs typeface="+mn-cs"/>
              </a:rPr>
              <a:t> diagnosis.  This discussion can get heated and long so it is recommended that you stay aware of the time.  Don’t let the group go on too long!</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If the time is tight – then ask</a:t>
            </a:r>
            <a:r>
              <a:rPr lang="en-AU" sz="1200" kern="1200" baseline="0" dirty="0" smtClean="0">
                <a:solidFill>
                  <a:schemeClr val="tx1"/>
                </a:solidFill>
                <a:effectLst/>
                <a:latin typeface="+mn-lt"/>
                <a:ea typeface="+mn-ea"/>
                <a:cs typeface="+mn-cs"/>
              </a:rPr>
              <a:t> the participants to put their hands up if they have changed their definitions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2247550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5 – Group </a:t>
            </a:r>
            <a:r>
              <a:rPr lang="en-AU" b="1" dirty="0" smtClean="0"/>
              <a:t>activity – Healthy and unhealthy</a:t>
            </a:r>
            <a:r>
              <a:rPr lang="en-AU" b="1" baseline="0" dirty="0" smtClean="0"/>
              <a:t> animals and production</a:t>
            </a:r>
            <a:endParaRPr lang="en-AU" b="1" dirty="0" smtClean="0"/>
          </a:p>
          <a:p>
            <a:pPr marL="0" indent="0">
              <a:buFont typeface="Arial" panose="020B0604020202020204" pitchFamily="34" charset="0"/>
              <a:buNone/>
            </a:pP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3902429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5 – Group </a:t>
            </a:r>
            <a:r>
              <a:rPr lang="en-AU" b="1" dirty="0" smtClean="0"/>
              <a:t>activity – Healthy and unhealthy</a:t>
            </a:r>
            <a:r>
              <a:rPr lang="en-AU" b="1" baseline="0" dirty="0" smtClean="0"/>
              <a:t> animals and production</a:t>
            </a: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Question 1</a:t>
            </a:r>
            <a:r>
              <a:rPr lang="en-AU" sz="1200" b="1" kern="1200" baseline="0" dirty="0" smtClean="0">
                <a:solidFill>
                  <a:schemeClr val="tx1"/>
                </a:solidFill>
                <a:effectLst/>
                <a:latin typeface="+mn-lt"/>
                <a:ea typeface="+mn-ea"/>
                <a:cs typeface="+mn-cs"/>
              </a:rPr>
              <a:t> &amp; 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smtClean="0"/>
              <a:t>The</a:t>
            </a:r>
            <a:r>
              <a:rPr lang="en-AU" baseline="0" dirty="0" smtClean="0"/>
              <a:t> answers to the  questions are summarised in the table</a:t>
            </a:r>
            <a:endParaRPr lang="en-AU"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887833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Question 3</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following diseases are likely to be important causes of sudden death in chickens</a:t>
            </a:r>
            <a:r>
              <a:rPr lang="en-AU" baseline="0" dirty="0" smtClean="0"/>
              <a:t>. </a:t>
            </a:r>
          </a:p>
          <a:p>
            <a:endParaRPr lang="en-AU" dirty="0" smtClean="0"/>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Newcastle disease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Avian influenza (Highly pathogenic HPAI)</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Gumboro</a:t>
            </a:r>
            <a:r>
              <a:rPr lang="en-AU" sz="1200" i="0" kern="1200" dirty="0" smtClean="0">
                <a:solidFill>
                  <a:schemeClr val="tx1"/>
                </a:solidFill>
                <a:effectLst/>
                <a:latin typeface="+mn-lt"/>
                <a:ea typeface="+mn-ea"/>
                <a:cs typeface="+mn-cs"/>
              </a:rPr>
              <a:t> (Infectious Bursal Disease) due to IBD virus. </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Pullorum</a:t>
            </a:r>
            <a:r>
              <a:rPr lang="en-AU" sz="1200" i="0" kern="1200" dirty="0" smtClean="0">
                <a:solidFill>
                  <a:schemeClr val="tx1"/>
                </a:solidFill>
                <a:effectLst/>
                <a:latin typeface="+mn-lt"/>
                <a:ea typeface="+mn-ea"/>
                <a:cs typeface="+mn-cs"/>
              </a:rPr>
              <a:t> due to Salmonella </a:t>
            </a:r>
            <a:r>
              <a:rPr lang="en-AU" sz="1200" i="0" kern="1200" dirty="0" err="1" smtClean="0">
                <a:solidFill>
                  <a:schemeClr val="tx1"/>
                </a:solidFill>
                <a:effectLst/>
                <a:latin typeface="+mn-lt"/>
                <a:ea typeface="+mn-ea"/>
                <a:cs typeface="+mn-cs"/>
              </a:rPr>
              <a:t>pullorum</a:t>
            </a:r>
            <a:r>
              <a:rPr lang="en-AU" sz="1200" i="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Acute poisoning</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cholera due to </a:t>
            </a:r>
            <a:r>
              <a:rPr lang="en-AU" sz="1200" i="0" kern="1200" dirty="0" err="1" smtClean="0">
                <a:solidFill>
                  <a:schemeClr val="tx1"/>
                </a:solidFill>
                <a:effectLst/>
                <a:latin typeface="+mn-lt"/>
                <a:ea typeface="+mn-ea"/>
                <a:cs typeface="+mn-cs"/>
              </a:rPr>
              <a:t>Pasteurella</a:t>
            </a:r>
            <a:r>
              <a:rPr lang="en-AU" sz="1200" i="0" kern="1200" dirty="0" smtClean="0">
                <a:solidFill>
                  <a:schemeClr val="tx1"/>
                </a:solidFill>
                <a:effectLst/>
                <a:latin typeface="+mn-lt"/>
                <a:ea typeface="+mn-ea"/>
                <a:cs typeface="+mn-cs"/>
              </a:rPr>
              <a:t> </a:t>
            </a:r>
            <a:r>
              <a:rPr lang="en-AU" sz="1200" i="0" kern="1200" dirty="0" err="1" smtClean="0">
                <a:solidFill>
                  <a:schemeClr val="tx1"/>
                </a:solidFill>
                <a:effectLst/>
                <a:latin typeface="+mn-lt"/>
                <a:ea typeface="+mn-ea"/>
                <a:cs typeface="+mn-cs"/>
              </a:rPr>
              <a:t>multocida</a:t>
            </a:r>
            <a:endParaRPr lang="en-AU" sz="1200" i="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Infectious bronchitis virus</a:t>
            </a: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r>
              <a:rPr lang="en-AU" sz="1200" i="0" kern="1200" dirty="0" smtClean="0">
                <a:solidFill>
                  <a:schemeClr val="tx1"/>
                </a:solidFill>
                <a:effectLst/>
                <a:latin typeface="+mn-lt"/>
                <a:ea typeface="+mn-ea"/>
                <a:cs typeface="+mn-cs"/>
              </a:rPr>
              <a:t>A</a:t>
            </a:r>
            <a:r>
              <a:rPr lang="en-AU" sz="1200" i="0" kern="1200" baseline="0" dirty="0" smtClean="0">
                <a:solidFill>
                  <a:schemeClr val="tx1"/>
                </a:solidFill>
                <a:effectLst/>
                <a:latin typeface="+mn-lt"/>
                <a:ea typeface="+mn-ea"/>
                <a:cs typeface="+mn-cs"/>
              </a:rPr>
              <a:t> variety of other diseases may also cause sudden death</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Various acute or chronic respiratory diseases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External</a:t>
            </a:r>
            <a:r>
              <a:rPr lang="en-AU" sz="1200" i="0" kern="1200" baseline="0" dirty="0" smtClean="0">
                <a:solidFill>
                  <a:schemeClr val="tx1"/>
                </a:solidFill>
                <a:effectLst/>
                <a:latin typeface="+mn-lt"/>
                <a:ea typeface="+mn-ea"/>
                <a:cs typeface="+mn-cs"/>
              </a:rPr>
              <a:t> parasites and internal parasites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pox (diphtheritic form)</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Psittacosis (</a:t>
            </a:r>
            <a:r>
              <a:rPr lang="en-AU" sz="1200" i="0" kern="1200" dirty="0" err="1" smtClean="0">
                <a:solidFill>
                  <a:schemeClr val="tx1"/>
                </a:solidFill>
                <a:effectLst/>
                <a:latin typeface="+mn-lt"/>
                <a:ea typeface="+mn-ea"/>
                <a:cs typeface="+mn-cs"/>
              </a:rPr>
              <a:t>psittacine</a:t>
            </a:r>
            <a:r>
              <a:rPr lang="en-AU" sz="1200" i="0" kern="1200" dirty="0" smtClean="0">
                <a:solidFill>
                  <a:schemeClr val="tx1"/>
                </a:solidFill>
                <a:effectLst/>
                <a:latin typeface="+mn-lt"/>
                <a:ea typeface="+mn-ea"/>
                <a:cs typeface="+mn-cs"/>
              </a:rPr>
              <a:t> birds)</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Mycoplasmosis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Aspergillosis</a:t>
            </a:r>
            <a:r>
              <a:rPr lang="en-AU" sz="1200" i="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Management errors such as deprivation of water, lack of or nutritionally deficient feed and poor ventilation</a:t>
            </a:r>
          </a:p>
          <a:p>
            <a:r>
              <a:rPr lang="en-AU" sz="1200" i="1" kern="1200" dirty="0" smtClean="0">
                <a:solidFill>
                  <a:schemeClr val="tx1"/>
                </a:solidFill>
                <a:effectLst/>
                <a:latin typeface="+mn-lt"/>
                <a:ea typeface="+mn-ea"/>
                <a:cs typeface="+mn-cs"/>
              </a:rPr>
              <a:t/>
            </a:r>
            <a:br>
              <a:rPr lang="en-AU" sz="1200" i="1" kern="1200" dirty="0" smtClean="0">
                <a:solidFill>
                  <a:schemeClr val="tx1"/>
                </a:solidFill>
                <a:effectLst/>
                <a:latin typeface="+mn-lt"/>
                <a:ea typeface="+mn-ea"/>
                <a:cs typeface="+mn-cs"/>
              </a:rPr>
            </a:b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42512147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6/24/2014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6/24/2014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sikhnas.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smtClean="0"/>
              <a:t>Session 3 – Sign, Syndrome, and making a diagnosis</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AU" dirty="0" smtClean="0"/>
              <a:t>Produce a list of differential diagnoses that could cause sudden death in your area.</a:t>
            </a:r>
          </a:p>
          <a:p>
            <a:pPr marL="0" indent="0">
              <a:buNone/>
            </a:pPr>
            <a:endParaRPr lang="en-AU" dirty="0"/>
          </a:p>
        </p:txBody>
      </p:sp>
      <p:sp>
        <p:nvSpPr>
          <p:cNvPr id="4" name="TextBox 3"/>
          <p:cNvSpPr txBox="1"/>
          <p:nvPr/>
        </p:nvSpPr>
        <p:spPr>
          <a:xfrm>
            <a:off x="395536" y="3429000"/>
            <a:ext cx="4171655" cy="2308324"/>
          </a:xfrm>
          <a:prstGeom prst="rect">
            <a:avLst/>
          </a:prstGeom>
          <a:noFill/>
        </p:spPr>
        <p:txBody>
          <a:bodyPr wrap="none" rtlCol="0">
            <a:spAutoFit/>
          </a:bodyPr>
          <a:lstStyle/>
          <a:p>
            <a:r>
              <a:rPr lang="en-AU" b="1" dirty="0" smtClean="0">
                <a:solidFill>
                  <a:srgbClr val="7030A0"/>
                </a:solidFill>
              </a:rPr>
              <a:t>Newcastle disease</a:t>
            </a:r>
          </a:p>
          <a:p>
            <a:r>
              <a:rPr lang="en-AU" b="1" dirty="0" smtClean="0">
                <a:solidFill>
                  <a:srgbClr val="7030A0"/>
                </a:solidFill>
              </a:rPr>
              <a:t>HPAI</a:t>
            </a:r>
          </a:p>
          <a:p>
            <a:r>
              <a:rPr lang="en-AU" b="1" dirty="0" err="1" smtClean="0">
                <a:solidFill>
                  <a:srgbClr val="7030A0"/>
                </a:solidFill>
              </a:rPr>
              <a:t>Gumboro</a:t>
            </a:r>
            <a:r>
              <a:rPr lang="en-AU" b="1" dirty="0" smtClean="0">
                <a:solidFill>
                  <a:srgbClr val="7030A0"/>
                </a:solidFill>
              </a:rPr>
              <a:t> (Infectious Bursal Disease virus)</a:t>
            </a:r>
          </a:p>
          <a:p>
            <a:r>
              <a:rPr lang="en-AU" b="1" dirty="0" err="1" smtClean="0">
                <a:solidFill>
                  <a:srgbClr val="7030A0"/>
                </a:solidFill>
              </a:rPr>
              <a:t>Pullorum</a:t>
            </a:r>
            <a:r>
              <a:rPr lang="en-AU" b="1" dirty="0" smtClean="0">
                <a:solidFill>
                  <a:srgbClr val="7030A0"/>
                </a:solidFill>
              </a:rPr>
              <a:t> (Salmonella </a:t>
            </a:r>
            <a:r>
              <a:rPr lang="en-AU" b="1" dirty="0" err="1" smtClean="0">
                <a:solidFill>
                  <a:srgbClr val="7030A0"/>
                </a:solidFill>
              </a:rPr>
              <a:t>pullorum</a:t>
            </a:r>
            <a:r>
              <a:rPr lang="en-AU" b="1" dirty="0" smtClean="0">
                <a:solidFill>
                  <a:srgbClr val="7030A0"/>
                </a:solidFill>
              </a:rPr>
              <a:t>)</a:t>
            </a:r>
          </a:p>
          <a:p>
            <a:r>
              <a:rPr lang="en-AU" b="1" dirty="0" smtClean="0">
                <a:solidFill>
                  <a:srgbClr val="7030A0"/>
                </a:solidFill>
              </a:rPr>
              <a:t>Fowl cholera (</a:t>
            </a:r>
            <a:r>
              <a:rPr lang="en-AU" b="1" dirty="0" err="1" smtClean="0">
                <a:solidFill>
                  <a:srgbClr val="7030A0"/>
                </a:solidFill>
              </a:rPr>
              <a:t>Pasteurella</a:t>
            </a:r>
            <a:r>
              <a:rPr lang="en-AU" b="1" dirty="0" smtClean="0">
                <a:solidFill>
                  <a:srgbClr val="7030A0"/>
                </a:solidFill>
              </a:rPr>
              <a:t> </a:t>
            </a:r>
            <a:r>
              <a:rPr lang="en-AU" b="1" dirty="0" err="1" smtClean="0">
                <a:solidFill>
                  <a:srgbClr val="7030A0"/>
                </a:solidFill>
              </a:rPr>
              <a:t>multocida</a:t>
            </a:r>
            <a:r>
              <a:rPr lang="en-AU" b="1" dirty="0" smtClean="0">
                <a:solidFill>
                  <a:srgbClr val="7030A0"/>
                </a:solidFill>
              </a:rPr>
              <a:t>)</a:t>
            </a:r>
          </a:p>
          <a:p>
            <a:r>
              <a:rPr lang="en-AU" b="1" dirty="0" smtClean="0">
                <a:solidFill>
                  <a:srgbClr val="7030A0"/>
                </a:solidFill>
              </a:rPr>
              <a:t>Poisoning</a:t>
            </a:r>
          </a:p>
          <a:p>
            <a:r>
              <a:rPr lang="en-AU" b="1" dirty="0" smtClean="0">
                <a:solidFill>
                  <a:srgbClr val="7030A0"/>
                </a:solidFill>
              </a:rPr>
              <a:t>Infectious bronchitis virus</a:t>
            </a:r>
          </a:p>
          <a:p>
            <a:r>
              <a:rPr lang="en-AU" b="1" dirty="0" smtClean="0">
                <a:solidFill>
                  <a:srgbClr val="7030A0"/>
                </a:solidFill>
              </a:rPr>
              <a:t>…</a:t>
            </a:r>
            <a:endParaRPr lang="en-AU" b="1" dirty="0">
              <a:solidFill>
                <a:srgbClr val="7030A0"/>
              </a:solidFill>
            </a:endParaRPr>
          </a:p>
        </p:txBody>
      </p:sp>
    </p:spTree>
    <p:extLst>
      <p:ext uri="{BB962C8B-B14F-4D97-AF65-F5344CB8AC3E}">
        <p14:creationId xmlns:p14="http://schemas.microsoft.com/office/powerpoint/2010/main" val="505111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a:xfrm>
            <a:off x="457200" y="1600201"/>
            <a:ext cx="8229600" cy="1612776"/>
          </a:xfrm>
        </p:spPr>
        <p:txBody>
          <a:bodyPr>
            <a:normAutofit/>
          </a:bodyPr>
          <a:lstStyle/>
          <a:p>
            <a:pPr marL="0" indent="0">
              <a:buNone/>
            </a:pPr>
            <a:r>
              <a:rPr lang="en-AU" dirty="0" smtClean="0"/>
              <a:t>How does </a:t>
            </a:r>
            <a:r>
              <a:rPr lang="en-AU" dirty="0" err="1" smtClean="0"/>
              <a:t>iSIKHNAS</a:t>
            </a:r>
            <a:r>
              <a:rPr lang="en-AU" dirty="0" smtClean="0"/>
              <a:t> deal with signs, syndromes and diseases?</a:t>
            </a:r>
          </a:p>
          <a:p>
            <a:pPr marL="0" indent="0">
              <a:buNone/>
            </a:pPr>
            <a:endParaRPr lang="en-AU" dirty="0"/>
          </a:p>
        </p:txBody>
      </p:sp>
      <p:sp>
        <p:nvSpPr>
          <p:cNvPr id="4" name="TextBox 3"/>
          <p:cNvSpPr txBox="1"/>
          <p:nvPr/>
        </p:nvSpPr>
        <p:spPr>
          <a:xfrm>
            <a:off x="359532" y="3140968"/>
            <a:ext cx="8424936" cy="3416320"/>
          </a:xfrm>
          <a:prstGeom prst="rect">
            <a:avLst/>
          </a:prstGeom>
          <a:noFill/>
        </p:spPr>
        <p:txBody>
          <a:bodyPr wrap="square" rtlCol="0">
            <a:spAutoFit/>
          </a:bodyPr>
          <a:lstStyle/>
          <a:p>
            <a:r>
              <a:rPr lang="en-AU" b="1" dirty="0" smtClean="0">
                <a:solidFill>
                  <a:srgbClr val="7030A0"/>
                </a:solidFill>
              </a:rPr>
              <a:t>Log onto </a:t>
            </a:r>
            <a:r>
              <a:rPr lang="en-AU" b="1" dirty="0" smtClean="0">
                <a:solidFill>
                  <a:srgbClr val="7030A0"/>
                </a:solidFill>
                <a:hlinkClick r:id="rId3"/>
              </a:rPr>
              <a:t>www.isikhnas.com</a:t>
            </a:r>
            <a:endParaRPr lang="en-AU" b="1" dirty="0" smtClean="0">
              <a:solidFill>
                <a:srgbClr val="7030A0"/>
              </a:solidFill>
            </a:endParaRPr>
          </a:p>
          <a:p>
            <a:endParaRPr lang="en-AU" b="1" dirty="0">
              <a:solidFill>
                <a:srgbClr val="7030A0"/>
              </a:solidFill>
            </a:endParaRPr>
          </a:p>
          <a:p>
            <a:r>
              <a:rPr lang="en-AU" b="1" dirty="0" smtClean="0">
                <a:solidFill>
                  <a:srgbClr val="7030A0"/>
                </a:solidFill>
              </a:rPr>
              <a:t>Review </a:t>
            </a:r>
            <a:r>
              <a:rPr lang="en-AU" b="1" dirty="0" smtClean="0">
                <a:solidFill>
                  <a:srgbClr val="7030A0"/>
                </a:solidFill>
              </a:rPr>
              <a:t>lists of codes</a:t>
            </a:r>
            <a:endParaRPr lang="en-AU" b="1" dirty="0" smtClean="0">
              <a:solidFill>
                <a:srgbClr val="7030A0"/>
              </a:solidFill>
            </a:endParaRPr>
          </a:p>
          <a:p>
            <a:pPr marL="285750" indent="-285750">
              <a:buFont typeface="Arial" panose="020B0604020202020204" pitchFamily="34" charset="0"/>
              <a:buChar char="•"/>
            </a:pPr>
            <a:r>
              <a:rPr lang="en-AU" b="1" dirty="0" smtClean="0">
                <a:solidFill>
                  <a:srgbClr val="7030A0"/>
                </a:solidFill>
              </a:rPr>
              <a:t>Signs codes – a list of clinical signs and their codes</a:t>
            </a:r>
          </a:p>
          <a:p>
            <a:pPr marL="285750" indent="-285750">
              <a:buFont typeface="Arial" panose="020B0604020202020204" pitchFamily="34" charset="0"/>
              <a:buChar char="•"/>
            </a:pPr>
            <a:r>
              <a:rPr lang="en-AU" b="1" dirty="0" smtClean="0">
                <a:solidFill>
                  <a:srgbClr val="7030A0"/>
                </a:solidFill>
              </a:rPr>
              <a:t>Disease codes – a list of specific diseases and their codes</a:t>
            </a:r>
          </a:p>
          <a:p>
            <a:pPr marL="285750" indent="-285750">
              <a:buFont typeface="Arial" panose="020B0604020202020204" pitchFamily="34" charset="0"/>
              <a:buChar char="•"/>
            </a:pPr>
            <a:r>
              <a:rPr lang="en-AU" b="1" dirty="0" smtClean="0">
                <a:solidFill>
                  <a:srgbClr val="7030A0"/>
                </a:solidFill>
              </a:rPr>
              <a:t>Priority syndrome codes – list of priority syndromes</a:t>
            </a:r>
          </a:p>
          <a:p>
            <a:pPr marL="285750" indent="-285750">
              <a:buFont typeface="Arial" panose="020B0604020202020204" pitchFamily="34" charset="0"/>
              <a:buChar char="•"/>
            </a:pPr>
            <a:r>
              <a:rPr lang="en-AU" b="1" dirty="0" smtClean="0">
                <a:solidFill>
                  <a:srgbClr val="7030A0"/>
                </a:solidFill>
              </a:rPr>
              <a:t>Other</a:t>
            </a:r>
          </a:p>
          <a:p>
            <a:pPr marL="742950" lvl="1" indent="-285750">
              <a:buFont typeface="Arial" panose="020B0604020202020204" pitchFamily="34" charset="0"/>
              <a:buChar char="•"/>
            </a:pPr>
            <a:r>
              <a:rPr lang="en-AU" b="1" dirty="0" smtClean="0">
                <a:solidFill>
                  <a:srgbClr val="7030A0"/>
                </a:solidFill>
              </a:rPr>
              <a:t>Species codes</a:t>
            </a:r>
          </a:p>
          <a:p>
            <a:pPr marL="742950" lvl="1" indent="-285750">
              <a:buFont typeface="Arial" panose="020B0604020202020204" pitchFamily="34" charset="0"/>
              <a:buChar char="•"/>
            </a:pPr>
            <a:r>
              <a:rPr lang="en-AU" b="1" dirty="0" smtClean="0">
                <a:solidFill>
                  <a:srgbClr val="7030A0"/>
                </a:solidFill>
              </a:rPr>
              <a:t>Breed/purpose codes</a:t>
            </a:r>
          </a:p>
          <a:p>
            <a:pPr marL="742950" lvl="1" indent="-285750">
              <a:buFont typeface="Arial" panose="020B0604020202020204" pitchFamily="34" charset="0"/>
              <a:buChar char="•"/>
            </a:pPr>
            <a:r>
              <a:rPr lang="en-AU" b="1" dirty="0" smtClean="0">
                <a:solidFill>
                  <a:srgbClr val="7030A0"/>
                </a:solidFill>
              </a:rPr>
              <a:t>Animal types</a:t>
            </a:r>
          </a:p>
          <a:p>
            <a:pPr marL="742950" lvl="1" indent="-285750">
              <a:buFont typeface="Arial" panose="020B0604020202020204" pitchFamily="34" charset="0"/>
              <a:buChar char="•"/>
            </a:pPr>
            <a:r>
              <a:rPr lang="en-AU" b="1" dirty="0" smtClean="0">
                <a:solidFill>
                  <a:srgbClr val="7030A0"/>
                </a:solidFill>
              </a:rPr>
              <a:t>User types</a:t>
            </a:r>
          </a:p>
          <a:p>
            <a:pPr marL="742950" lvl="1" indent="-285750">
              <a:buFont typeface="Arial" panose="020B0604020202020204" pitchFamily="34" charset="0"/>
              <a:buChar char="•"/>
            </a:pPr>
            <a:r>
              <a:rPr lang="en-AU" b="1" dirty="0" smtClean="0">
                <a:solidFill>
                  <a:srgbClr val="7030A0"/>
                </a:solidFill>
              </a:rPr>
              <a:t>…</a:t>
            </a:r>
            <a:endParaRPr lang="en-AU" b="1" dirty="0" smtClean="0">
              <a:solidFill>
                <a:srgbClr val="7030A0"/>
              </a:solidFill>
            </a:endParaRPr>
          </a:p>
        </p:txBody>
      </p:sp>
    </p:spTree>
    <p:extLst>
      <p:ext uri="{BB962C8B-B14F-4D97-AF65-F5344CB8AC3E}">
        <p14:creationId xmlns:p14="http://schemas.microsoft.com/office/powerpoint/2010/main" val="3372910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8000" r="48425" b="13601"/>
          <a:stretch/>
        </p:blipFill>
        <p:spPr>
          <a:xfrm>
            <a:off x="395536" y="0"/>
            <a:ext cx="8028384" cy="6864701"/>
          </a:xfrm>
          <a:prstGeom prst="rect">
            <a:avLst/>
          </a:prstGeom>
        </p:spPr>
      </p:pic>
      <p:sp>
        <p:nvSpPr>
          <p:cNvPr id="3" name="TextBox 2"/>
          <p:cNvSpPr txBox="1"/>
          <p:nvPr/>
        </p:nvSpPr>
        <p:spPr>
          <a:xfrm>
            <a:off x="3779912" y="5805264"/>
            <a:ext cx="3240360" cy="523220"/>
          </a:xfrm>
          <a:prstGeom prst="rect">
            <a:avLst/>
          </a:prstGeom>
          <a:noFill/>
        </p:spPr>
        <p:txBody>
          <a:bodyPr wrap="square" rtlCol="0">
            <a:spAutoFit/>
          </a:bodyPr>
          <a:lstStyle/>
          <a:p>
            <a:r>
              <a:rPr lang="en-AU" sz="2800" b="1" dirty="0" smtClean="0">
                <a:solidFill>
                  <a:srgbClr val="7030A0"/>
                </a:solidFill>
              </a:rPr>
              <a:t>www.isikhnas.com</a:t>
            </a:r>
            <a:endParaRPr lang="en-AU" sz="2800" b="1" dirty="0" smtClean="0">
              <a:solidFill>
                <a:srgbClr val="7030A0"/>
              </a:solidFill>
            </a:endParaRPr>
          </a:p>
        </p:txBody>
      </p:sp>
    </p:spTree>
    <p:extLst>
      <p:ext uri="{BB962C8B-B14F-4D97-AF65-F5344CB8AC3E}">
        <p14:creationId xmlns:p14="http://schemas.microsoft.com/office/powerpoint/2010/main" val="3875140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4169" t="45800" r="54331" b="21301"/>
          <a:stretch/>
        </p:blipFill>
        <p:spPr>
          <a:xfrm>
            <a:off x="-1" y="0"/>
            <a:ext cx="9023333" cy="5301208"/>
          </a:xfrm>
          <a:prstGeom prst="rect">
            <a:avLst/>
          </a:prstGeom>
        </p:spPr>
      </p:pic>
      <p:sp>
        <p:nvSpPr>
          <p:cNvPr id="3" name="TextBox 2"/>
          <p:cNvSpPr txBox="1"/>
          <p:nvPr/>
        </p:nvSpPr>
        <p:spPr>
          <a:xfrm>
            <a:off x="395536" y="5805264"/>
            <a:ext cx="4820550" cy="369332"/>
          </a:xfrm>
          <a:prstGeom prst="rect">
            <a:avLst/>
          </a:prstGeom>
          <a:noFill/>
        </p:spPr>
        <p:txBody>
          <a:bodyPr wrap="none" rtlCol="0">
            <a:spAutoFit/>
          </a:bodyPr>
          <a:lstStyle/>
          <a:p>
            <a:r>
              <a:rPr lang="en-AU" dirty="0" smtClean="0"/>
              <a:t>Signs recorded in </a:t>
            </a:r>
            <a:r>
              <a:rPr lang="en-AU" dirty="0" err="1" smtClean="0"/>
              <a:t>iSIKHNAS</a:t>
            </a:r>
            <a:r>
              <a:rPr lang="en-AU" dirty="0" smtClean="0"/>
              <a:t> for Newcastle Disease</a:t>
            </a:r>
            <a:endParaRPr lang="en-AU" dirty="0"/>
          </a:p>
        </p:txBody>
      </p:sp>
    </p:spTree>
    <p:extLst>
      <p:ext uri="{BB962C8B-B14F-4D97-AF65-F5344CB8AC3E}">
        <p14:creationId xmlns:p14="http://schemas.microsoft.com/office/powerpoint/2010/main" val="3680371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8174" t="55908" r="54331" b="30238"/>
          <a:stretch/>
        </p:blipFill>
        <p:spPr>
          <a:xfrm>
            <a:off x="241248" y="188640"/>
            <a:ext cx="2147076" cy="2232248"/>
          </a:xfrm>
          <a:prstGeom prst="rect">
            <a:avLst/>
          </a:prstGeom>
        </p:spPr>
      </p:pic>
      <p:sp>
        <p:nvSpPr>
          <p:cNvPr id="3" name="TextBox 2"/>
          <p:cNvSpPr txBox="1"/>
          <p:nvPr/>
        </p:nvSpPr>
        <p:spPr>
          <a:xfrm>
            <a:off x="107504" y="2395368"/>
            <a:ext cx="1919243" cy="369332"/>
          </a:xfrm>
          <a:prstGeom prst="rect">
            <a:avLst/>
          </a:prstGeom>
          <a:noFill/>
        </p:spPr>
        <p:txBody>
          <a:bodyPr wrap="none" rtlCol="0">
            <a:spAutoFit/>
          </a:bodyPr>
          <a:lstStyle/>
          <a:p>
            <a:r>
              <a:rPr lang="en-AU" dirty="0" smtClean="0"/>
              <a:t>Newcastle Disease</a:t>
            </a:r>
            <a:endParaRPr lang="en-AU" dirty="0"/>
          </a:p>
        </p:txBody>
      </p:sp>
      <p:pic>
        <p:nvPicPr>
          <p:cNvPr id="4" name="Picture 3"/>
          <p:cNvPicPr>
            <a:picLocks noChangeAspect="1"/>
          </p:cNvPicPr>
          <p:nvPr/>
        </p:nvPicPr>
        <p:blipFill rotWithShape="1">
          <a:blip r:embed="rId3"/>
          <a:srcRect l="40156" t="75206" r="53938" b="17094"/>
          <a:stretch/>
        </p:blipFill>
        <p:spPr>
          <a:xfrm>
            <a:off x="3799927" y="117870"/>
            <a:ext cx="1669276" cy="1224136"/>
          </a:xfrm>
          <a:prstGeom prst="rect">
            <a:avLst/>
          </a:prstGeom>
        </p:spPr>
      </p:pic>
      <p:sp>
        <p:nvSpPr>
          <p:cNvPr id="5" name="TextBox 4"/>
          <p:cNvSpPr txBox="1"/>
          <p:nvPr/>
        </p:nvSpPr>
        <p:spPr>
          <a:xfrm>
            <a:off x="3689017" y="1326406"/>
            <a:ext cx="1891095" cy="369332"/>
          </a:xfrm>
          <a:prstGeom prst="rect">
            <a:avLst/>
          </a:prstGeom>
          <a:noFill/>
        </p:spPr>
        <p:txBody>
          <a:bodyPr wrap="none" rtlCol="0">
            <a:spAutoFit/>
          </a:bodyPr>
          <a:lstStyle/>
          <a:p>
            <a:r>
              <a:rPr lang="en-AU" dirty="0" smtClean="0"/>
              <a:t>Fowl cholera signs</a:t>
            </a:r>
            <a:endParaRPr lang="en-AU" dirty="0"/>
          </a:p>
        </p:txBody>
      </p:sp>
      <p:pic>
        <p:nvPicPr>
          <p:cNvPr id="6" name="Picture 5"/>
          <p:cNvPicPr>
            <a:picLocks noChangeAspect="1"/>
          </p:cNvPicPr>
          <p:nvPr/>
        </p:nvPicPr>
        <p:blipFill rotWithShape="1">
          <a:blip r:embed="rId4"/>
          <a:srcRect l="39369" t="74639" r="53937" b="14861"/>
          <a:stretch/>
        </p:blipFill>
        <p:spPr>
          <a:xfrm>
            <a:off x="7070194" y="6104"/>
            <a:ext cx="2040227" cy="1800200"/>
          </a:xfrm>
          <a:prstGeom prst="rect">
            <a:avLst/>
          </a:prstGeom>
        </p:spPr>
      </p:pic>
      <p:sp>
        <p:nvSpPr>
          <p:cNvPr id="7" name="TextBox 6"/>
          <p:cNvSpPr txBox="1"/>
          <p:nvPr/>
        </p:nvSpPr>
        <p:spPr>
          <a:xfrm>
            <a:off x="7070194" y="1695738"/>
            <a:ext cx="1555234" cy="369332"/>
          </a:xfrm>
          <a:prstGeom prst="rect">
            <a:avLst/>
          </a:prstGeom>
          <a:noFill/>
        </p:spPr>
        <p:txBody>
          <a:bodyPr wrap="none" rtlCol="0">
            <a:spAutoFit/>
          </a:bodyPr>
          <a:lstStyle/>
          <a:p>
            <a:r>
              <a:rPr lang="en-AU" dirty="0" err="1" smtClean="0"/>
              <a:t>Pullorum</a:t>
            </a:r>
            <a:r>
              <a:rPr lang="en-AU" dirty="0" smtClean="0"/>
              <a:t> signs</a:t>
            </a:r>
            <a:endParaRPr lang="en-AU" dirty="0"/>
          </a:p>
        </p:txBody>
      </p:sp>
      <p:pic>
        <p:nvPicPr>
          <p:cNvPr id="1026" name="Picture 2" descr="Differential diagnoses associated with species and signs (chart) : Image unavailable"/>
          <p:cNvPicPr>
            <a:picLocks noChangeAspect="1" noChangeArrowheads="1"/>
          </p:cNvPicPr>
          <p:nvPr/>
        </p:nvPicPr>
        <p:blipFill rotWithShape="1">
          <a:blip r:embed="rId5">
            <a:extLst>
              <a:ext uri="{28A0092B-C50C-407E-A947-70E740481C1C}">
                <a14:useLocalDpi xmlns:a14="http://schemas.microsoft.com/office/drawing/2010/main" val="0"/>
              </a:ext>
            </a:extLst>
          </a:blip>
          <a:srcRect l="17676"/>
          <a:stretch/>
        </p:blipFill>
        <p:spPr bwMode="auto">
          <a:xfrm>
            <a:off x="5051569" y="3058479"/>
            <a:ext cx="4037247" cy="367806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012502" y="5026840"/>
            <a:ext cx="1039067" cy="369332"/>
          </a:xfrm>
          <a:prstGeom prst="rect">
            <a:avLst/>
          </a:prstGeom>
          <a:noFill/>
        </p:spPr>
        <p:txBody>
          <a:bodyPr wrap="none" rtlCol="0">
            <a:spAutoFit/>
          </a:bodyPr>
          <a:lstStyle/>
          <a:p>
            <a:r>
              <a:rPr lang="en-AU" dirty="0" err="1" smtClean="0"/>
              <a:t>Pullorum</a:t>
            </a:r>
            <a:endParaRPr lang="en-AU" dirty="0"/>
          </a:p>
        </p:txBody>
      </p:sp>
      <p:sp>
        <p:nvSpPr>
          <p:cNvPr id="10" name="TextBox 9"/>
          <p:cNvSpPr txBox="1"/>
          <p:nvPr/>
        </p:nvSpPr>
        <p:spPr>
          <a:xfrm>
            <a:off x="3177651" y="4236938"/>
            <a:ext cx="1898405" cy="369332"/>
          </a:xfrm>
          <a:prstGeom prst="rect">
            <a:avLst/>
          </a:prstGeom>
          <a:noFill/>
        </p:spPr>
        <p:txBody>
          <a:bodyPr wrap="none" rtlCol="0">
            <a:spAutoFit/>
          </a:bodyPr>
          <a:lstStyle/>
          <a:p>
            <a:r>
              <a:rPr lang="en-AU" dirty="0" smtClean="0"/>
              <a:t>Newcastle disease</a:t>
            </a:r>
            <a:endParaRPr lang="en-AU" dirty="0"/>
          </a:p>
        </p:txBody>
      </p:sp>
      <p:sp>
        <p:nvSpPr>
          <p:cNvPr id="11" name="TextBox 10"/>
          <p:cNvSpPr txBox="1"/>
          <p:nvPr/>
        </p:nvSpPr>
        <p:spPr>
          <a:xfrm>
            <a:off x="3707904" y="5867980"/>
            <a:ext cx="1374928" cy="369332"/>
          </a:xfrm>
          <a:prstGeom prst="rect">
            <a:avLst/>
          </a:prstGeom>
          <a:noFill/>
        </p:spPr>
        <p:txBody>
          <a:bodyPr wrap="none" rtlCol="0">
            <a:spAutoFit/>
          </a:bodyPr>
          <a:lstStyle/>
          <a:p>
            <a:r>
              <a:rPr lang="en-AU" dirty="0" smtClean="0"/>
              <a:t>Fowl cholera</a:t>
            </a:r>
            <a:endParaRPr lang="en-AU" dirty="0"/>
          </a:p>
        </p:txBody>
      </p:sp>
      <p:sp>
        <p:nvSpPr>
          <p:cNvPr id="12" name="TextBox 11"/>
          <p:cNvSpPr txBox="1"/>
          <p:nvPr/>
        </p:nvSpPr>
        <p:spPr>
          <a:xfrm>
            <a:off x="152052" y="4623970"/>
            <a:ext cx="3142720" cy="923330"/>
          </a:xfrm>
          <a:prstGeom prst="rect">
            <a:avLst/>
          </a:prstGeom>
          <a:noFill/>
        </p:spPr>
        <p:txBody>
          <a:bodyPr wrap="none" rtlCol="0">
            <a:spAutoFit/>
          </a:bodyPr>
          <a:lstStyle/>
          <a:p>
            <a:r>
              <a:rPr lang="en-AU" b="1" dirty="0" smtClean="0">
                <a:solidFill>
                  <a:srgbClr val="C00000"/>
                </a:solidFill>
              </a:rPr>
              <a:t>Diseases recorded in </a:t>
            </a:r>
            <a:r>
              <a:rPr lang="en-AU" b="1" dirty="0" err="1" smtClean="0">
                <a:solidFill>
                  <a:srgbClr val="C00000"/>
                </a:solidFill>
              </a:rPr>
              <a:t>iSIKHNAS</a:t>
            </a:r>
            <a:endParaRPr lang="en-AU" b="1" dirty="0" smtClean="0">
              <a:solidFill>
                <a:srgbClr val="C00000"/>
              </a:solidFill>
            </a:endParaRPr>
          </a:p>
          <a:p>
            <a:r>
              <a:rPr lang="en-AU" b="1" dirty="0" smtClean="0">
                <a:solidFill>
                  <a:srgbClr val="C00000"/>
                </a:solidFill>
              </a:rPr>
              <a:t>as differential diagnoses</a:t>
            </a:r>
          </a:p>
          <a:p>
            <a:r>
              <a:rPr lang="en-AU" b="1" dirty="0">
                <a:solidFill>
                  <a:srgbClr val="C00000"/>
                </a:solidFill>
              </a:rPr>
              <a:t>f</a:t>
            </a:r>
            <a:r>
              <a:rPr lang="en-AU" b="1" dirty="0" smtClean="0">
                <a:solidFill>
                  <a:srgbClr val="C00000"/>
                </a:solidFill>
              </a:rPr>
              <a:t>or SUDDEN DEATH in chickens</a:t>
            </a:r>
            <a:endParaRPr lang="en-AU" b="1" dirty="0">
              <a:solidFill>
                <a:srgbClr val="C00000"/>
              </a:solidFill>
            </a:endParaRPr>
          </a:p>
        </p:txBody>
      </p:sp>
      <p:sp>
        <p:nvSpPr>
          <p:cNvPr id="13" name="TextBox 12"/>
          <p:cNvSpPr txBox="1"/>
          <p:nvPr/>
        </p:nvSpPr>
        <p:spPr>
          <a:xfrm>
            <a:off x="2699793" y="2470012"/>
            <a:ext cx="6120680" cy="369332"/>
          </a:xfrm>
          <a:prstGeom prst="rect">
            <a:avLst/>
          </a:prstGeom>
          <a:noFill/>
        </p:spPr>
        <p:txBody>
          <a:bodyPr wrap="square" rtlCol="0">
            <a:spAutoFit/>
          </a:bodyPr>
          <a:lstStyle/>
          <a:p>
            <a:r>
              <a:rPr lang="en-AU" b="1" dirty="0" smtClean="0">
                <a:solidFill>
                  <a:srgbClr val="C00000"/>
                </a:solidFill>
              </a:rPr>
              <a:t>Signs recorded in </a:t>
            </a:r>
            <a:r>
              <a:rPr lang="en-AU" b="1" dirty="0" err="1" smtClean="0">
                <a:solidFill>
                  <a:srgbClr val="C00000"/>
                </a:solidFill>
              </a:rPr>
              <a:t>iSIKHNAS</a:t>
            </a:r>
            <a:r>
              <a:rPr lang="en-AU" b="1" dirty="0" smtClean="0">
                <a:solidFill>
                  <a:srgbClr val="C00000"/>
                </a:solidFill>
              </a:rPr>
              <a:t> for specific diseases</a:t>
            </a:r>
            <a:endParaRPr lang="en-AU" b="1" dirty="0">
              <a:solidFill>
                <a:srgbClr val="C00000"/>
              </a:solidFill>
            </a:endParaRPr>
          </a:p>
        </p:txBody>
      </p:sp>
      <p:sp>
        <p:nvSpPr>
          <p:cNvPr id="8" name="Rectangle 7"/>
          <p:cNvSpPr/>
          <p:nvPr/>
        </p:nvSpPr>
        <p:spPr>
          <a:xfrm>
            <a:off x="0" y="2864963"/>
            <a:ext cx="9144000" cy="2123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75854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Reminder – </a:t>
            </a:r>
            <a:r>
              <a:rPr lang="en-AU" b="1" dirty="0" err="1" smtClean="0"/>
              <a:t>iSIKHNAS</a:t>
            </a:r>
            <a:r>
              <a:rPr lang="en-AU" b="1" dirty="0" smtClean="0"/>
              <a:t> and priority syndrome for mortality in chickens</a:t>
            </a:r>
            <a:endParaRPr lang="en-AU" b="1" dirty="0"/>
          </a:p>
        </p:txBody>
      </p:sp>
      <p:sp>
        <p:nvSpPr>
          <p:cNvPr id="4" name="Content Placeholder 2"/>
          <p:cNvSpPr txBox="1">
            <a:spLocks/>
          </p:cNvSpPr>
          <p:nvPr/>
        </p:nvSpPr>
        <p:spPr>
          <a:xfrm>
            <a:off x="467544" y="1556792"/>
            <a:ext cx="8229600" cy="3960440"/>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AU" dirty="0" err="1" smtClean="0"/>
              <a:t>iSIKHNAS</a:t>
            </a:r>
            <a:r>
              <a:rPr lang="en-AU" dirty="0" smtClean="0"/>
              <a:t> - </a:t>
            </a:r>
            <a:r>
              <a:rPr lang="en-AU" sz="2400" dirty="0" smtClean="0"/>
              <a:t>priority disease syndrome for increased mortality in chickens</a:t>
            </a:r>
          </a:p>
          <a:p>
            <a:pPr marL="514350" indent="-514350">
              <a:buFont typeface="+mj-lt"/>
              <a:buAutoNum type="arabicPeriod" startAt="6"/>
            </a:pPr>
            <a:endParaRPr lang="en-AU" dirty="0" smtClean="0"/>
          </a:p>
          <a:p>
            <a:pPr lvl="0"/>
            <a:r>
              <a:rPr lang="en-AU" b="1" dirty="0"/>
              <a:t>MMU - Sudden increase in mortality in chickens and other poultry</a:t>
            </a:r>
            <a:endParaRPr lang="en-AU" dirty="0"/>
          </a:p>
          <a:p>
            <a:pPr lvl="1"/>
            <a:r>
              <a:rPr lang="en-AU" dirty="0" smtClean="0"/>
              <a:t>&gt;1% deaths in a 2-day window</a:t>
            </a:r>
          </a:p>
          <a:p>
            <a:pPr lvl="1"/>
            <a:r>
              <a:rPr lang="en-AU" dirty="0" smtClean="0"/>
              <a:t>this </a:t>
            </a:r>
            <a:r>
              <a:rPr lang="en-AU" dirty="0"/>
              <a:t>syndrome is trying to identify cases of </a:t>
            </a:r>
            <a:r>
              <a:rPr lang="en-AU" b="1" dirty="0"/>
              <a:t>Avian Influenza</a:t>
            </a:r>
            <a:endParaRPr lang="en-AU" dirty="0"/>
          </a:p>
          <a:p>
            <a:pPr lvl="1"/>
            <a:r>
              <a:rPr lang="en-AU" dirty="0"/>
              <a:t>Other infectious diseases that could produce this syndrome include: Newcastle disease, infectious laryngotracheitis, </a:t>
            </a:r>
            <a:r>
              <a:rPr lang="en-AU" dirty="0" err="1" smtClean="0"/>
              <a:t>Gumboro</a:t>
            </a:r>
            <a:r>
              <a:rPr lang="en-AU" dirty="0" smtClean="0"/>
              <a:t>, fowl cholera, duck </a:t>
            </a:r>
            <a:r>
              <a:rPr lang="en-AU" dirty="0"/>
              <a:t>plague. </a:t>
            </a:r>
          </a:p>
          <a:p>
            <a:pPr lvl="1"/>
            <a:r>
              <a:rPr lang="en-AU" dirty="0"/>
              <a:t>Other non-infectious causes include: acute poisoning.</a:t>
            </a:r>
          </a:p>
          <a:p>
            <a:endParaRPr lang="en-AU" dirty="0" smtClean="0"/>
          </a:p>
          <a:p>
            <a:endParaRPr lang="en-AU" dirty="0"/>
          </a:p>
        </p:txBody>
      </p:sp>
      <p:sp>
        <p:nvSpPr>
          <p:cNvPr id="3" name="TextBox 2"/>
          <p:cNvSpPr txBox="1"/>
          <p:nvPr/>
        </p:nvSpPr>
        <p:spPr>
          <a:xfrm>
            <a:off x="499708" y="5822468"/>
            <a:ext cx="8617487" cy="461665"/>
          </a:xfrm>
          <a:prstGeom prst="rect">
            <a:avLst/>
          </a:prstGeom>
          <a:noFill/>
        </p:spPr>
        <p:txBody>
          <a:bodyPr wrap="none" rtlCol="0">
            <a:spAutoFit/>
          </a:bodyPr>
          <a:lstStyle/>
          <a:p>
            <a:r>
              <a:rPr lang="en-AU" sz="2400" b="1" dirty="0" smtClean="0">
                <a:solidFill>
                  <a:srgbClr val="7030A0"/>
                </a:solidFill>
              </a:rPr>
              <a:t>How might this syndrome result in better detection of HPAI cases?</a:t>
            </a:r>
            <a:endParaRPr lang="en-AU" sz="2400" b="1" dirty="0">
              <a:solidFill>
                <a:srgbClr val="7030A0"/>
              </a:solidFill>
            </a:endParaRPr>
          </a:p>
        </p:txBody>
      </p:sp>
    </p:spTree>
    <p:extLst>
      <p:ext uri="{BB962C8B-B14F-4D97-AF65-F5344CB8AC3E}">
        <p14:creationId xmlns:p14="http://schemas.microsoft.com/office/powerpoint/2010/main" val="2968029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a:xfrm>
            <a:off x="457200" y="1177952"/>
            <a:ext cx="8229600" cy="1180728"/>
          </a:xfrm>
        </p:spPr>
        <p:txBody>
          <a:bodyPr>
            <a:normAutofit fontScale="85000" lnSpcReduction="10000"/>
          </a:bodyPr>
          <a:lstStyle/>
          <a:p>
            <a:pPr marL="0" indent="0">
              <a:buNone/>
            </a:pPr>
            <a:r>
              <a:rPr lang="en-AU" dirty="0" smtClean="0"/>
              <a:t>Distinguish between signs, syndromes and differential diagnoses and final diagnosis in </a:t>
            </a:r>
            <a:r>
              <a:rPr lang="en-AU" dirty="0" err="1" smtClean="0"/>
              <a:t>iSIKHNAS</a:t>
            </a:r>
            <a:r>
              <a:rPr lang="en-AU" dirty="0"/>
              <a:t>	</a:t>
            </a:r>
          </a:p>
        </p:txBody>
      </p:sp>
      <p:sp>
        <p:nvSpPr>
          <p:cNvPr id="4" name="TextBox 3"/>
          <p:cNvSpPr txBox="1"/>
          <p:nvPr/>
        </p:nvSpPr>
        <p:spPr>
          <a:xfrm>
            <a:off x="179512" y="2820391"/>
            <a:ext cx="3807709" cy="3416320"/>
          </a:xfrm>
          <a:prstGeom prst="rect">
            <a:avLst/>
          </a:prstGeom>
          <a:noFill/>
        </p:spPr>
        <p:txBody>
          <a:bodyPr wrap="none" rtlCol="0">
            <a:spAutoFit/>
          </a:bodyPr>
          <a:lstStyle/>
          <a:p>
            <a:r>
              <a:rPr lang="en-AU" b="1" dirty="0" smtClean="0">
                <a:solidFill>
                  <a:schemeClr val="accent6">
                    <a:lumMod val="50000"/>
                  </a:schemeClr>
                </a:solidFill>
              </a:rPr>
              <a:t>Signs – what specific signs are present</a:t>
            </a:r>
          </a:p>
          <a:p>
            <a:r>
              <a:rPr lang="en-AU" dirty="0" smtClean="0">
                <a:solidFill>
                  <a:srgbClr val="0070C0"/>
                </a:solidFill>
              </a:rPr>
              <a:t>Neurological system abnormal</a:t>
            </a:r>
          </a:p>
          <a:p>
            <a:r>
              <a:rPr lang="en-AU" dirty="0" smtClean="0">
                <a:solidFill>
                  <a:srgbClr val="0070C0"/>
                </a:solidFill>
              </a:rPr>
              <a:t>Faeces abnormal</a:t>
            </a:r>
          </a:p>
          <a:p>
            <a:r>
              <a:rPr lang="en-AU" dirty="0" smtClean="0">
                <a:solidFill>
                  <a:srgbClr val="0070C0"/>
                </a:solidFill>
              </a:rPr>
              <a:t>Diarrhoea</a:t>
            </a:r>
          </a:p>
          <a:p>
            <a:r>
              <a:rPr lang="en-AU" dirty="0" smtClean="0">
                <a:solidFill>
                  <a:srgbClr val="0070C0"/>
                </a:solidFill>
              </a:rPr>
              <a:t>Faeces contains blood</a:t>
            </a:r>
          </a:p>
          <a:p>
            <a:r>
              <a:rPr lang="en-AU" dirty="0" smtClean="0">
                <a:solidFill>
                  <a:srgbClr val="0070C0"/>
                </a:solidFill>
              </a:rPr>
              <a:t>Abnormal breathing</a:t>
            </a:r>
          </a:p>
          <a:p>
            <a:r>
              <a:rPr lang="en-AU" dirty="0" smtClean="0">
                <a:solidFill>
                  <a:srgbClr val="0070C0"/>
                </a:solidFill>
              </a:rPr>
              <a:t>Abnormal gait</a:t>
            </a:r>
          </a:p>
          <a:p>
            <a:r>
              <a:rPr lang="en-AU" dirty="0" smtClean="0">
                <a:solidFill>
                  <a:srgbClr val="0070C0"/>
                </a:solidFill>
              </a:rPr>
              <a:t>Increased mortality</a:t>
            </a:r>
          </a:p>
          <a:p>
            <a:r>
              <a:rPr lang="en-AU" dirty="0" smtClean="0">
                <a:solidFill>
                  <a:srgbClr val="0070C0"/>
                </a:solidFill>
              </a:rPr>
              <a:t>Sudden death</a:t>
            </a:r>
          </a:p>
          <a:p>
            <a:r>
              <a:rPr lang="en-AU" dirty="0" smtClean="0">
                <a:solidFill>
                  <a:srgbClr val="0070C0"/>
                </a:solidFill>
              </a:rPr>
              <a:t>…</a:t>
            </a:r>
          </a:p>
          <a:p>
            <a:endParaRPr lang="en-AU" dirty="0" smtClean="0"/>
          </a:p>
          <a:p>
            <a:endParaRPr lang="en-AU" dirty="0"/>
          </a:p>
        </p:txBody>
      </p:sp>
      <p:sp>
        <p:nvSpPr>
          <p:cNvPr id="5" name="TextBox 4"/>
          <p:cNvSpPr txBox="1"/>
          <p:nvPr/>
        </p:nvSpPr>
        <p:spPr>
          <a:xfrm>
            <a:off x="4283968" y="2780929"/>
            <a:ext cx="3459473" cy="1754326"/>
          </a:xfrm>
          <a:prstGeom prst="rect">
            <a:avLst/>
          </a:prstGeom>
          <a:noFill/>
        </p:spPr>
        <p:txBody>
          <a:bodyPr wrap="none" rtlCol="0">
            <a:spAutoFit/>
          </a:bodyPr>
          <a:lstStyle/>
          <a:p>
            <a:r>
              <a:rPr lang="en-AU" b="1" dirty="0" smtClean="0">
                <a:solidFill>
                  <a:schemeClr val="accent6">
                    <a:lumMod val="50000"/>
                  </a:schemeClr>
                </a:solidFill>
              </a:rPr>
              <a:t>Priority syndromes for birds</a:t>
            </a:r>
          </a:p>
          <a:p>
            <a:r>
              <a:rPr lang="en-AU" dirty="0" smtClean="0">
                <a:solidFill>
                  <a:srgbClr val="0070C0"/>
                </a:solidFill>
              </a:rPr>
              <a:t>MMU (mortality)</a:t>
            </a:r>
          </a:p>
          <a:p>
            <a:r>
              <a:rPr lang="en-AU" dirty="0" smtClean="0">
                <a:solidFill>
                  <a:srgbClr val="0070C0"/>
                </a:solidFill>
              </a:rPr>
              <a:t>PLB (unusual or important disease)</a:t>
            </a:r>
          </a:p>
          <a:p>
            <a:r>
              <a:rPr lang="en-AU" dirty="0" smtClean="0">
                <a:solidFill>
                  <a:srgbClr val="0070C0"/>
                </a:solidFill>
              </a:rPr>
              <a:t>…</a:t>
            </a:r>
          </a:p>
          <a:p>
            <a:endParaRPr lang="en-AU" dirty="0" smtClean="0"/>
          </a:p>
          <a:p>
            <a:endParaRPr lang="en-AU" dirty="0"/>
          </a:p>
        </p:txBody>
      </p:sp>
      <p:sp>
        <p:nvSpPr>
          <p:cNvPr id="6" name="TextBox 5"/>
          <p:cNvSpPr txBox="1"/>
          <p:nvPr/>
        </p:nvSpPr>
        <p:spPr>
          <a:xfrm>
            <a:off x="4283967" y="4284822"/>
            <a:ext cx="4120936" cy="2862322"/>
          </a:xfrm>
          <a:prstGeom prst="rect">
            <a:avLst/>
          </a:prstGeom>
          <a:noFill/>
        </p:spPr>
        <p:txBody>
          <a:bodyPr wrap="none" rtlCol="0">
            <a:spAutoFit/>
          </a:bodyPr>
          <a:lstStyle/>
          <a:p>
            <a:r>
              <a:rPr lang="en-AU" b="1" dirty="0" smtClean="0">
                <a:solidFill>
                  <a:schemeClr val="accent6">
                    <a:lumMod val="50000"/>
                  </a:schemeClr>
                </a:solidFill>
              </a:rPr>
              <a:t>Differential diagnoses – possible diseases</a:t>
            </a:r>
          </a:p>
          <a:p>
            <a:r>
              <a:rPr lang="en-AU" dirty="0" smtClean="0">
                <a:solidFill>
                  <a:srgbClr val="0070C0"/>
                </a:solidFill>
              </a:rPr>
              <a:t>Avian infectious bronchitis</a:t>
            </a:r>
          </a:p>
          <a:p>
            <a:r>
              <a:rPr lang="en-AU" dirty="0" smtClean="0">
                <a:solidFill>
                  <a:srgbClr val="0070C0"/>
                </a:solidFill>
              </a:rPr>
              <a:t>Avian influenza (HPAI or LPAI)</a:t>
            </a:r>
          </a:p>
          <a:p>
            <a:r>
              <a:rPr lang="en-AU" dirty="0" smtClean="0">
                <a:solidFill>
                  <a:srgbClr val="0070C0"/>
                </a:solidFill>
              </a:rPr>
              <a:t>Fowl pox/cholera/typhoid</a:t>
            </a:r>
          </a:p>
          <a:p>
            <a:r>
              <a:rPr lang="en-AU" dirty="0" smtClean="0">
                <a:solidFill>
                  <a:srgbClr val="0070C0"/>
                </a:solidFill>
              </a:rPr>
              <a:t>Infectious bursal disease</a:t>
            </a:r>
          </a:p>
          <a:p>
            <a:r>
              <a:rPr lang="en-AU" dirty="0" smtClean="0">
                <a:solidFill>
                  <a:srgbClr val="0070C0"/>
                </a:solidFill>
              </a:rPr>
              <a:t>Newcastle disease</a:t>
            </a:r>
          </a:p>
          <a:p>
            <a:r>
              <a:rPr lang="en-AU" dirty="0" err="1" smtClean="0">
                <a:solidFill>
                  <a:srgbClr val="0070C0"/>
                </a:solidFill>
              </a:rPr>
              <a:t>Pullorum</a:t>
            </a:r>
            <a:endParaRPr lang="en-AU" dirty="0" smtClean="0">
              <a:solidFill>
                <a:srgbClr val="0070C0"/>
              </a:solidFill>
            </a:endParaRPr>
          </a:p>
          <a:p>
            <a:r>
              <a:rPr lang="en-AU" dirty="0" smtClean="0">
                <a:solidFill>
                  <a:srgbClr val="0070C0"/>
                </a:solidFill>
              </a:rPr>
              <a:t>…</a:t>
            </a:r>
          </a:p>
          <a:p>
            <a:endParaRPr lang="en-AU" dirty="0" smtClean="0"/>
          </a:p>
          <a:p>
            <a:endParaRPr lang="en-AU" dirty="0"/>
          </a:p>
        </p:txBody>
      </p:sp>
    </p:spTree>
    <p:extLst>
      <p:ext uri="{BB962C8B-B14F-4D97-AF65-F5344CB8AC3E}">
        <p14:creationId xmlns:p14="http://schemas.microsoft.com/office/powerpoint/2010/main" val="1005612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smtClean="0"/>
              <a:t>the </a:t>
            </a:r>
            <a:r>
              <a:rPr lang="en-AU" dirty="0"/>
              <a:t>effects of disease on </a:t>
            </a:r>
            <a:r>
              <a:rPr lang="en-AU" dirty="0" smtClean="0"/>
              <a:t>animals</a:t>
            </a:r>
          </a:p>
          <a:p>
            <a:r>
              <a:rPr lang="en-AU" dirty="0" smtClean="0"/>
              <a:t>signs </a:t>
            </a:r>
          </a:p>
          <a:p>
            <a:r>
              <a:rPr lang="en-AU" dirty="0" smtClean="0"/>
              <a:t>Syndromes</a:t>
            </a:r>
          </a:p>
          <a:p>
            <a:r>
              <a:rPr lang="en-AU" dirty="0" smtClean="0"/>
              <a:t>differential diagnoses</a:t>
            </a:r>
          </a:p>
          <a:p>
            <a:r>
              <a:rPr lang="en-AU" dirty="0" smtClean="0"/>
              <a:t>definitive diagnosis</a:t>
            </a:r>
          </a:p>
          <a:p>
            <a:r>
              <a:rPr lang="en-AU" dirty="0" smtClean="0"/>
              <a:t>Use of </a:t>
            </a:r>
            <a:r>
              <a:rPr lang="en-AU" dirty="0" err="1" smtClean="0"/>
              <a:t>iSIKHNAS</a:t>
            </a:r>
            <a:r>
              <a:rPr lang="en-AU" dirty="0" smtClean="0"/>
              <a:t> to record signs, syndromes and diseases</a:t>
            </a:r>
            <a:endParaRPr lang="en-AU" dirty="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022352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296" y="997015"/>
            <a:ext cx="5698976" cy="490066"/>
          </a:xfrm>
        </p:spPr>
        <p:txBody>
          <a:bodyPr>
            <a:normAutofit fontScale="90000"/>
          </a:bodyPr>
          <a:lstStyle/>
          <a:p>
            <a:r>
              <a:rPr lang="en-AU" b="1" dirty="0" smtClean="0"/>
              <a:t>Key concepts of session 3</a:t>
            </a:r>
            <a:endParaRPr lang="en-AU" b="1" dirty="0"/>
          </a:p>
        </p:txBody>
      </p:sp>
      <p:sp>
        <p:nvSpPr>
          <p:cNvPr id="3" name="Content Placeholder 2"/>
          <p:cNvSpPr>
            <a:spLocks noGrp="1"/>
          </p:cNvSpPr>
          <p:nvPr>
            <p:ph idx="1"/>
          </p:nvPr>
        </p:nvSpPr>
        <p:spPr>
          <a:xfrm>
            <a:off x="457200" y="1600202"/>
            <a:ext cx="7427168" cy="3922774"/>
          </a:xfrm>
        </p:spPr>
        <p:txBody>
          <a:bodyPr>
            <a:normAutofit fontScale="47500" lnSpcReduction="20000"/>
          </a:bodyPr>
          <a:lstStyle/>
          <a:p>
            <a:pPr lvl="0"/>
            <a:r>
              <a:rPr lang="en-AU" b="1" dirty="0"/>
              <a:t>Diseases</a:t>
            </a:r>
            <a:r>
              <a:rPr lang="en-AU" dirty="0"/>
              <a:t> in animals will often result in reduced health and production and may result in </a:t>
            </a:r>
            <a:r>
              <a:rPr lang="en-AU" dirty="0" smtClean="0"/>
              <a:t>death</a:t>
            </a:r>
          </a:p>
          <a:p>
            <a:pPr lvl="0"/>
            <a:endParaRPr lang="en-AU" dirty="0"/>
          </a:p>
          <a:p>
            <a:pPr lvl="0"/>
            <a:r>
              <a:rPr lang="en-AU" b="1" dirty="0"/>
              <a:t>Signs</a:t>
            </a:r>
            <a:r>
              <a:rPr lang="en-AU" dirty="0"/>
              <a:t> are changes in an animal that are caused by disease and that people can </a:t>
            </a:r>
            <a:r>
              <a:rPr lang="en-AU" dirty="0" smtClean="0"/>
              <a:t>detect</a:t>
            </a:r>
          </a:p>
          <a:p>
            <a:pPr lvl="0"/>
            <a:endParaRPr lang="en-AU" dirty="0"/>
          </a:p>
          <a:p>
            <a:pPr lvl="0"/>
            <a:r>
              <a:rPr lang="en-AU" b="1" dirty="0"/>
              <a:t>Syndrome</a:t>
            </a:r>
            <a:r>
              <a:rPr lang="en-AU" dirty="0"/>
              <a:t> refers to a particular sign or a group of signs that can be easily recognised and which may indicate a particular important </a:t>
            </a:r>
            <a:r>
              <a:rPr lang="en-AU" dirty="0" smtClean="0"/>
              <a:t>disease</a:t>
            </a:r>
          </a:p>
          <a:p>
            <a:pPr lvl="0"/>
            <a:endParaRPr lang="en-AU" dirty="0"/>
          </a:p>
          <a:p>
            <a:pPr lvl="0"/>
            <a:r>
              <a:rPr lang="en-AU" dirty="0"/>
              <a:t>A </a:t>
            </a:r>
            <a:r>
              <a:rPr lang="en-AU" b="1" dirty="0"/>
              <a:t>differential diagnosis</a:t>
            </a:r>
            <a:r>
              <a:rPr lang="en-AU" dirty="0"/>
              <a:t> is a disease that could cause the clinical signs that have been observed. Often there is more than one disease that can cause the same </a:t>
            </a:r>
            <a:r>
              <a:rPr lang="en-AU" dirty="0" smtClean="0"/>
              <a:t>signs</a:t>
            </a:r>
          </a:p>
          <a:p>
            <a:pPr lvl="0"/>
            <a:endParaRPr lang="en-AU" dirty="0"/>
          </a:p>
          <a:p>
            <a:pPr lvl="0"/>
            <a:r>
              <a:rPr lang="en-AU" dirty="0"/>
              <a:t>A </a:t>
            </a:r>
            <a:r>
              <a:rPr lang="en-AU" b="1" dirty="0"/>
              <a:t>definitive diagnosis</a:t>
            </a:r>
            <a:r>
              <a:rPr lang="en-AU" dirty="0"/>
              <a:t> is reached when the veterinarian is confident there is one disease that is most likely to be affecting the sick </a:t>
            </a:r>
            <a:r>
              <a:rPr lang="en-AU"/>
              <a:t>animal(s</a:t>
            </a:r>
            <a:r>
              <a:rPr lang="en-AU" smtClean="0"/>
              <a:t>)</a:t>
            </a:r>
          </a:p>
          <a:p>
            <a:pPr lvl="0"/>
            <a:endParaRPr lang="en-AU" dirty="0" smtClean="0"/>
          </a:p>
          <a:p>
            <a:pPr lvl="0"/>
            <a:r>
              <a:rPr lang="en-AU" dirty="0" smtClean="0"/>
              <a:t>Using </a:t>
            </a:r>
            <a:r>
              <a:rPr lang="en-AU" b="1" dirty="0" err="1" smtClean="0"/>
              <a:t>iSIKHNAS</a:t>
            </a:r>
            <a:endParaRPr lang="en-AU" dirty="0"/>
          </a:p>
        </p:txBody>
      </p:sp>
      <p:sp>
        <p:nvSpPr>
          <p:cNvPr id="4" name="Rectangle 3"/>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5" name="Rectangle 4"/>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pPr marL="171450" indent="-171450">
              <a:buFont typeface="Arial" panose="020B0604020202020204" pitchFamily="34" charset="0"/>
              <a:buChar char="•"/>
            </a:pPr>
            <a:r>
              <a:rPr lang="en-AU" dirty="0"/>
              <a:t>The effect of disease on animal health and production</a:t>
            </a:r>
          </a:p>
          <a:p>
            <a:pPr marL="171450" indent="-171450">
              <a:buFont typeface="Arial" panose="020B0604020202020204" pitchFamily="34" charset="0"/>
              <a:buChar char="•"/>
            </a:pPr>
            <a:r>
              <a:rPr lang="en-AU" dirty="0"/>
              <a:t>Signs of disease</a:t>
            </a:r>
          </a:p>
          <a:p>
            <a:pPr marL="171450" indent="-171450">
              <a:buFont typeface="Arial" panose="020B0604020202020204" pitchFamily="34" charset="0"/>
              <a:buChar char="•"/>
            </a:pPr>
            <a:r>
              <a:rPr lang="en-AU" dirty="0"/>
              <a:t>Syndromes and why they are useful</a:t>
            </a:r>
          </a:p>
          <a:p>
            <a:pPr marL="171450" indent="-171450">
              <a:buFont typeface="Arial" panose="020B0604020202020204" pitchFamily="34" charset="0"/>
              <a:buChar char="•"/>
            </a:pPr>
            <a:r>
              <a:rPr lang="en-AU" dirty="0"/>
              <a:t>Diagnoses and the difference between differential diagnoses and a definitive </a:t>
            </a:r>
            <a:r>
              <a:rPr lang="en-AU" dirty="0" smtClean="0"/>
              <a:t>diagnosis</a:t>
            </a:r>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t>Task for everyone to do:</a:t>
            </a:r>
          </a:p>
          <a:p>
            <a:pPr marL="514350" indent="-514350">
              <a:buFont typeface="+mj-lt"/>
              <a:buAutoNum type="arabicPeriod"/>
            </a:pPr>
            <a:r>
              <a:rPr lang="en-AU" dirty="0" smtClean="0"/>
              <a:t>Write down what you think the word </a:t>
            </a:r>
            <a:r>
              <a:rPr lang="en-AU" b="1" i="1" dirty="0" smtClean="0"/>
              <a:t>syndrome </a:t>
            </a:r>
            <a:r>
              <a:rPr lang="en-AU" dirty="0" smtClean="0"/>
              <a:t>means.</a:t>
            </a:r>
          </a:p>
          <a:p>
            <a:pPr marL="514350" indent="-514350">
              <a:buFont typeface="+mj-lt"/>
              <a:buAutoNum type="arabicPeriod"/>
            </a:pPr>
            <a:endParaRPr lang="en-AU" dirty="0" smtClean="0"/>
          </a:p>
          <a:p>
            <a:pPr marL="514350" indent="-514350">
              <a:buFont typeface="+mj-lt"/>
              <a:buAutoNum type="arabicPeriod"/>
            </a:pPr>
            <a:r>
              <a:rPr lang="en-AU" dirty="0" smtClean="0"/>
              <a:t>What </a:t>
            </a:r>
            <a:r>
              <a:rPr lang="en-AU" dirty="0"/>
              <a:t>is the difference between a sign and a syndrome</a:t>
            </a:r>
            <a:r>
              <a:rPr lang="en-AU" dirty="0" smtClean="0"/>
              <a:t>?</a:t>
            </a:r>
          </a:p>
          <a:p>
            <a:pPr marL="514350" indent="-514350">
              <a:buFont typeface="+mj-lt"/>
              <a:buAutoNum type="arabicPeriod"/>
            </a:pPr>
            <a:endParaRPr lang="en-AU" dirty="0" smtClean="0"/>
          </a:p>
          <a:p>
            <a:pPr marL="514350" indent="-514350">
              <a:buFont typeface="+mj-lt"/>
              <a:buAutoNum type="arabicPeriod"/>
            </a:pPr>
            <a:r>
              <a:rPr lang="en-AU" dirty="0" smtClean="0"/>
              <a:t>Work in pairs to write down as many signs as you can in two </a:t>
            </a:r>
            <a:r>
              <a:rPr lang="en-AU" dirty="0"/>
              <a:t>minutes.  </a:t>
            </a:r>
            <a:endParaRPr lang="en-AU" dirty="0" smtClean="0"/>
          </a:p>
          <a:p>
            <a:pPr marL="514350" indent="-514350">
              <a:buFont typeface="+mj-lt"/>
              <a:buAutoNum type="arabicPeriod"/>
            </a:pPr>
            <a:endParaRPr lang="en-AU" dirty="0" smtClean="0"/>
          </a:p>
          <a:p>
            <a:pPr marL="0" indent="0">
              <a:buNone/>
            </a:pPr>
            <a:endParaRPr lang="en-AU" dirty="0" smtClean="0"/>
          </a:p>
          <a:p>
            <a:pPr marL="0" indent="0">
              <a:buNone/>
            </a:pPr>
            <a:endParaRPr lang="en-AU" dirty="0" smtClean="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 or recorded PowerPoint</a:t>
            </a:r>
            <a:endParaRPr lang="en-AU" b="1" dirty="0"/>
          </a:p>
        </p:txBody>
      </p:sp>
      <p:sp>
        <p:nvSpPr>
          <p:cNvPr id="3" name="Content Placeholder 2"/>
          <p:cNvSpPr>
            <a:spLocks noGrp="1"/>
          </p:cNvSpPr>
          <p:nvPr>
            <p:ph idx="1"/>
          </p:nvPr>
        </p:nvSpPr>
        <p:spPr/>
        <p:txBody>
          <a:bodyPr/>
          <a:lstStyle/>
          <a:p>
            <a:r>
              <a:rPr lang="en-AU" dirty="0" smtClean="0"/>
              <a:t>Show file for Session 3</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In </a:t>
            </a:r>
            <a:r>
              <a:rPr lang="en-AU" dirty="0"/>
              <a:t>this video we learnt </a:t>
            </a:r>
            <a:r>
              <a:rPr lang="en-AU" dirty="0" smtClean="0"/>
              <a:t>about:</a:t>
            </a:r>
          </a:p>
          <a:p>
            <a:pPr lvl="1">
              <a:buFont typeface="Arial" panose="020B0604020202020204" pitchFamily="34" charset="0"/>
              <a:buChar char="•"/>
            </a:pPr>
            <a:r>
              <a:rPr lang="en-AU" dirty="0" smtClean="0"/>
              <a:t>the </a:t>
            </a:r>
            <a:r>
              <a:rPr lang="en-AU" dirty="0"/>
              <a:t>effects of disease on </a:t>
            </a:r>
            <a:r>
              <a:rPr lang="en-AU" dirty="0" smtClean="0"/>
              <a:t>animals</a:t>
            </a:r>
          </a:p>
          <a:p>
            <a:pPr lvl="1">
              <a:buFont typeface="Arial" panose="020B0604020202020204" pitchFamily="34" charset="0"/>
              <a:buChar char="•"/>
            </a:pPr>
            <a:r>
              <a:rPr lang="en-AU" dirty="0" smtClean="0"/>
              <a:t>what </a:t>
            </a:r>
            <a:r>
              <a:rPr lang="en-AU" dirty="0"/>
              <a:t>signs, syndromes, differential diagnoses, and definitive diagnosis </a:t>
            </a:r>
            <a:r>
              <a:rPr lang="en-AU" dirty="0" smtClean="0"/>
              <a:t>are</a:t>
            </a:r>
            <a:endParaRPr lang="en-AU" dirty="0"/>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519880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Group activity – Healthy and unhealthy animals and production</a:t>
            </a:r>
            <a:endParaRPr lang="en-AU" b="1" dirty="0"/>
          </a:p>
        </p:txBody>
      </p:sp>
      <p:sp>
        <p:nvSpPr>
          <p:cNvPr id="3" name="Content Placeholder 2"/>
          <p:cNvSpPr>
            <a:spLocks noGrp="1"/>
          </p:cNvSpPr>
          <p:nvPr>
            <p:ph idx="1"/>
          </p:nvPr>
        </p:nvSpPr>
        <p:spPr>
          <a:xfrm>
            <a:off x="457200" y="1556792"/>
            <a:ext cx="8229600" cy="4925144"/>
          </a:xfrm>
        </p:spPr>
        <p:txBody>
          <a:bodyPr>
            <a:normAutofit/>
          </a:bodyPr>
          <a:lstStyle/>
          <a:p>
            <a:pPr marL="514350" indent="-514350">
              <a:buFont typeface="+mj-lt"/>
              <a:buAutoNum type="arabicPeriod"/>
            </a:pPr>
            <a:r>
              <a:rPr lang="en-AU" dirty="0" smtClean="0"/>
              <a:t>List </a:t>
            </a:r>
            <a:r>
              <a:rPr lang="en-AU" dirty="0"/>
              <a:t>characteristics (signs) of healthy chickens  (write as many as you can</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List </a:t>
            </a:r>
            <a:r>
              <a:rPr lang="en-AU" dirty="0"/>
              <a:t>signs of disease in chickens (characteristics of unhealthy chickens</a:t>
            </a:r>
            <a:r>
              <a:rPr lang="en-AU" dirty="0" smtClean="0"/>
              <a:t>)</a:t>
            </a:r>
          </a:p>
          <a:p>
            <a:pPr marL="514350" indent="-514350">
              <a:buFont typeface="+mj-lt"/>
              <a:buAutoNum type="arabicPeriod"/>
            </a:pPr>
            <a:endParaRPr lang="en-AU" dirty="0"/>
          </a:p>
          <a:p>
            <a:endParaRPr lang="en-AU" dirty="0"/>
          </a:p>
        </p:txBody>
      </p:sp>
    </p:spTree>
    <p:extLst>
      <p:ext uri="{BB962C8B-B14F-4D97-AF65-F5344CB8AC3E}">
        <p14:creationId xmlns:p14="http://schemas.microsoft.com/office/powerpoint/2010/main" val="692533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Group </a:t>
            </a:r>
            <a:r>
              <a:rPr lang="en-AU" b="1" dirty="0"/>
              <a:t>activity </a:t>
            </a:r>
            <a:r>
              <a:rPr lang="en-AU" b="1" dirty="0" smtClean="0"/>
              <a:t>– Healthy and unhealthy animals and production</a:t>
            </a:r>
            <a:endParaRPr lang="en-AU" b="1" dirty="0"/>
          </a:p>
        </p:txBody>
      </p:sp>
      <p:sp>
        <p:nvSpPr>
          <p:cNvPr id="4" name="Content Placeholder 2"/>
          <p:cNvSpPr txBox="1">
            <a:spLocks/>
          </p:cNvSpPr>
          <p:nvPr/>
        </p:nvSpPr>
        <p:spPr>
          <a:xfrm>
            <a:off x="467544" y="1556792"/>
            <a:ext cx="6408712" cy="1368152"/>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AU" dirty="0" smtClean="0"/>
              <a:t>List characteristics (signs) of healthy chickens  (write as many as you can)</a:t>
            </a:r>
          </a:p>
          <a:p>
            <a:pPr marL="514350" indent="-514350">
              <a:buFont typeface="+mj-lt"/>
              <a:buAutoNum type="arabicPeriod"/>
            </a:pPr>
            <a:r>
              <a:rPr lang="en-AU" dirty="0" smtClean="0"/>
              <a:t>List signs of disease in chickens (characteristics of unhealthy chickens). </a:t>
            </a:r>
          </a:p>
          <a:p>
            <a:pPr marL="0" indent="0">
              <a:buNone/>
            </a:pPr>
            <a:endParaRPr lang="en-AU" dirty="0" smtClean="0"/>
          </a:p>
          <a:p>
            <a:endParaRPr lang="en-AU" dirty="0"/>
          </a:p>
        </p:txBody>
      </p:sp>
      <p:graphicFrame>
        <p:nvGraphicFramePr>
          <p:cNvPr id="9" name="Table 8"/>
          <p:cNvGraphicFramePr>
            <a:graphicFrameLocks noGrp="1"/>
          </p:cNvGraphicFramePr>
          <p:nvPr>
            <p:extLst>
              <p:ext uri="{D42A27DB-BD31-4B8C-83A1-F6EECF244321}">
                <p14:modId xmlns:p14="http://schemas.microsoft.com/office/powerpoint/2010/main" val="3394604349"/>
              </p:ext>
            </p:extLst>
          </p:nvPr>
        </p:nvGraphicFramePr>
        <p:xfrm>
          <a:off x="1081100" y="3064098"/>
          <a:ext cx="5651141" cy="2447925"/>
        </p:xfrm>
        <a:graphic>
          <a:graphicData uri="http://schemas.openxmlformats.org/drawingml/2006/table">
            <a:tbl>
              <a:tblPr>
                <a:tableStyleId>{5C22544A-7EE6-4342-B048-85BDC9FD1C3A}</a:tableStyleId>
              </a:tblPr>
              <a:tblGrid>
                <a:gridCol w="1832769"/>
                <a:gridCol w="1658131"/>
                <a:gridCol w="2160241"/>
              </a:tblGrid>
              <a:tr h="209550">
                <a:tc>
                  <a:txBody>
                    <a:bodyPr/>
                    <a:lstStyle/>
                    <a:p>
                      <a:pPr algn="l" fontAlgn="ctr"/>
                      <a:r>
                        <a:rPr lang="en-AU" sz="1200" b="1" u="none" strike="noStrike" dirty="0">
                          <a:effectLst/>
                        </a:rPr>
                        <a:t>Healthy</a:t>
                      </a:r>
                      <a:endParaRPr lang="en-AU"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AU" sz="1200" b="1" u="none" strike="noStrike" dirty="0">
                          <a:effectLst/>
                        </a:rPr>
                        <a:t>Unhealthy</a:t>
                      </a:r>
                      <a:endParaRPr lang="en-AU"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AU" sz="1200" b="1" u="none" strike="noStrike" dirty="0">
                          <a:effectLst/>
                        </a:rPr>
                        <a:t>Effects of disease on production </a:t>
                      </a:r>
                      <a:endParaRPr lang="en-AU"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l" fontAlgn="ctr"/>
                      <a:r>
                        <a:rPr lang="en-AU" sz="1200" u="none" strike="noStrike" dirty="0">
                          <a:effectLst/>
                        </a:rPr>
                        <a:t>Head straight</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fontAlgn="ctr"/>
                      <a:r>
                        <a:rPr lang="en-AU" sz="1200" u="none" strike="noStrike" dirty="0">
                          <a:effectLst/>
                        </a:rPr>
                        <a:t>Drooping head</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fontAlgn="ctr"/>
                      <a:r>
                        <a:rPr lang="en-AU" sz="1200" u="none" strike="noStrike" dirty="0">
                          <a:effectLst/>
                        </a:rPr>
                        <a:t>Deaths</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200025">
                <a:tc>
                  <a:txBody>
                    <a:bodyPr/>
                    <a:lstStyle/>
                    <a:p>
                      <a:pPr algn="l" fontAlgn="ctr"/>
                      <a:r>
                        <a:rPr lang="en-AU" sz="1200" u="none" strike="noStrike">
                          <a:effectLst/>
                        </a:rPr>
                        <a:t>Straight neck</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Closed eyes</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a:effectLst/>
                        </a:rPr>
                        <a:t>Decreased egg production</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Clean, smooth feathers</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Fluffed feathers</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Decreased weight gain/growth</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Clean vent</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Dirty vent</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a:effectLst/>
                        </a:rPr>
                        <a:t>Decreased reproduction</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Moves easily</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Not moving</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Bright eyes</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Legs bent</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t"/>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dirty="0">
                          <a:effectLst/>
                        </a:rPr>
                        <a:t>Strong legs and feet</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Not crowing (singing)</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t"/>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9550">
                <a:tc>
                  <a:txBody>
                    <a:bodyPr/>
                    <a:lstStyle/>
                    <a:p>
                      <a:pPr algn="l" fontAlgn="ctr"/>
                      <a:r>
                        <a:rPr lang="en-AU" sz="1200" u="none" strike="noStrike" dirty="0">
                          <a:effectLst/>
                        </a:rPr>
                        <a:t>Crows or sings well</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Reduced </a:t>
                      </a:r>
                      <a:r>
                        <a:rPr lang="en-AU" sz="1200" u="none" strike="noStrike" dirty="0" smtClean="0">
                          <a:effectLst/>
                        </a:rPr>
                        <a:t>appetite</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t"/>
                      <a:r>
                        <a:rPr lang="en-AU" sz="1100" u="none" strike="noStrike" dirty="0">
                          <a:effectLst/>
                        </a:rPr>
                        <a:t> </a:t>
                      </a:r>
                      <a:endParaRPr lang="en-AU"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9550">
                <a:tc>
                  <a:txBody>
                    <a:bodyPr/>
                    <a:lstStyle/>
                    <a:p>
                      <a:pPr algn="l" fontAlgn="ct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b="0" i="0" u="none" strike="noStrike" dirty="0" smtClean="0">
                          <a:solidFill>
                            <a:srgbClr val="000000"/>
                          </a:solidFill>
                          <a:effectLst/>
                          <a:latin typeface="Calibri" panose="020F0502020204030204" pitchFamily="34" charset="0"/>
                        </a:rPr>
                        <a:t>Diarrhoea</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t"/>
                      <a:endParaRPr lang="en-AU"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9550">
                <a:tc>
                  <a:txBody>
                    <a:bodyPr/>
                    <a:lstStyle/>
                    <a:p>
                      <a:pPr algn="l" fontAlgn="ct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b="0" i="0" u="none" strike="noStrike" dirty="0" smtClean="0">
                          <a:solidFill>
                            <a:srgbClr val="000000"/>
                          </a:solidFill>
                          <a:effectLst/>
                          <a:latin typeface="Calibri" panose="020F0502020204030204" pitchFamily="34" charset="0"/>
                        </a:rPr>
                        <a:t>Death</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t"/>
                      <a:endParaRPr lang="en-AU"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9550">
                <a:tc>
                  <a:txBody>
                    <a:bodyPr/>
                    <a:lstStyle/>
                    <a:p>
                      <a:pPr algn="l" fontAlgn="ct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AU" sz="1200" b="0" i="0" u="none" strike="noStrike" dirty="0" smtClean="0">
                          <a:solidFill>
                            <a:srgbClr val="000000"/>
                          </a:solidFill>
                          <a:effectLst/>
                          <a:latin typeface="Calibri" panose="020F0502020204030204" pitchFamily="34" charset="0"/>
                        </a:rPr>
                        <a:t>…</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AU"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60045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AU" dirty="0" smtClean="0"/>
              <a:t>Produce a list of diseases (differential diagnoses) that could cause sudden death in chickens in your area.</a:t>
            </a:r>
          </a:p>
          <a:p>
            <a:pPr marL="0" indent="0">
              <a:buNone/>
            </a:pPr>
            <a:endParaRPr lang="en-AU" dirty="0"/>
          </a:p>
        </p:txBody>
      </p:sp>
    </p:spTree>
    <p:extLst>
      <p:ext uri="{BB962C8B-B14F-4D97-AF65-F5344CB8AC3E}">
        <p14:creationId xmlns:p14="http://schemas.microsoft.com/office/powerpoint/2010/main" val="1032250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2515</TotalTime>
  <Words>1928</Words>
  <Application>Microsoft Office PowerPoint</Application>
  <PresentationFormat>On-screen Show (4:3)</PresentationFormat>
  <Paragraphs>332</Paragraphs>
  <Slides>18</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Basic Field Epidemiology</vt:lpstr>
      <vt:lpstr>PowerPoint Presentation</vt:lpstr>
      <vt:lpstr>In this session we will talk about:</vt:lpstr>
      <vt:lpstr>Activity</vt:lpstr>
      <vt:lpstr>Video or recorded PowerPoint</vt:lpstr>
      <vt:lpstr>After watching the recorded PowerPoint</vt:lpstr>
      <vt:lpstr>Group activity – Healthy and unhealthy animals and production</vt:lpstr>
      <vt:lpstr>Group activity – Healthy and unhealthy animals and production</vt:lpstr>
      <vt:lpstr>Group activity – Deaths in chickens</vt:lpstr>
      <vt:lpstr>Group activity – Deaths in chickens</vt:lpstr>
      <vt:lpstr>Group activity – Deaths in chickens</vt:lpstr>
      <vt:lpstr>PowerPoint Presentation</vt:lpstr>
      <vt:lpstr>PowerPoint Presentation</vt:lpstr>
      <vt:lpstr>PowerPoint Presentation</vt:lpstr>
      <vt:lpstr>Reminder – iSIKHNAS and priority syndrome for mortality in chickens</vt:lpstr>
      <vt:lpstr>Group activity – Deaths in chickens</vt:lpstr>
      <vt:lpstr>In this session we talked about:</vt:lpstr>
      <vt:lpstr>Key concepts of session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85</cp:revision>
  <dcterms:created xsi:type="dcterms:W3CDTF">2013-03-15T18:03:41Z</dcterms:created>
  <dcterms:modified xsi:type="dcterms:W3CDTF">2014-06-24T01:26:42Z</dcterms:modified>
</cp:coreProperties>
</file>