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65" r:id="rId3"/>
    <p:sldId id="266" r:id="rId4"/>
    <p:sldId id="267" r:id="rId5"/>
    <p:sldId id="258" r:id="rId6"/>
    <p:sldId id="271" r:id="rId7"/>
    <p:sldId id="263" r:id="rId8"/>
    <p:sldId id="272" r:id="rId9"/>
    <p:sldId id="280" r:id="rId10"/>
    <p:sldId id="281" r:id="rId11"/>
    <p:sldId id="286" r:id="rId12"/>
    <p:sldId id="289" r:id="rId13"/>
    <p:sldId id="290" r:id="rId14"/>
    <p:sldId id="282" r:id="rId15"/>
    <p:sldId id="291" r:id="rId16"/>
    <p:sldId id="292" r:id="rId17"/>
    <p:sldId id="277" r:id="rId18"/>
    <p:sldId id="27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475" autoAdjust="0"/>
  </p:normalViewPr>
  <p:slideViewPr>
    <p:cSldViewPr snapToObjects="1">
      <p:cViewPr varScale="1">
        <p:scale>
          <a:sx n="84" d="100"/>
          <a:sy n="84" d="100"/>
        </p:scale>
        <p:origin x="23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24/06/2014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Question 2</a:t>
            </a:r>
          </a:p>
          <a:p>
            <a:endParaRPr lang="en-AU" dirty="0" smtClean="0"/>
          </a:p>
          <a:p>
            <a:r>
              <a:rPr lang="en-AU" baseline="0" dirty="0" smtClean="0"/>
              <a:t>If time allows you could get one of the participants to create a list on a flipchart as other participants discuss the list of diseases.</a:t>
            </a:r>
            <a:endParaRPr lang="en-AU"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following diseases are likely to be important causes of sudden death in chickens</a:t>
            </a:r>
            <a:r>
              <a:rPr lang="en-AU" baseline="0" dirty="0" smtClean="0"/>
              <a:t>. </a:t>
            </a:r>
          </a:p>
          <a:p>
            <a:endParaRPr lang="en-AU" dirty="0" smtClean="0"/>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Newcastle disease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Avian influenza (Highly pathogenic HPAI)</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Gumboro</a:t>
            </a:r>
            <a:r>
              <a:rPr lang="en-AU" sz="1200" i="0" kern="1200" dirty="0" smtClean="0">
                <a:solidFill>
                  <a:schemeClr val="tx1"/>
                </a:solidFill>
                <a:effectLst/>
                <a:latin typeface="+mn-lt"/>
                <a:ea typeface="+mn-ea"/>
                <a:cs typeface="+mn-cs"/>
              </a:rPr>
              <a:t> (Infectious Bursal Disease) due to IBD virus. </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Pullorum</a:t>
            </a:r>
            <a:r>
              <a:rPr lang="en-AU" sz="1200" i="0" kern="1200" dirty="0" smtClean="0">
                <a:solidFill>
                  <a:schemeClr val="tx1"/>
                </a:solidFill>
                <a:effectLst/>
                <a:latin typeface="+mn-lt"/>
                <a:ea typeface="+mn-ea"/>
                <a:cs typeface="+mn-cs"/>
              </a:rPr>
              <a:t> due to Salmonella </a:t>
            </a:r>
            <a:r>
              <a:rPr lang="en-AU" sz="1200" i="0" kern="1200" dirty="0" err="1" smtClean="0">
                <a:solidFill>
                  <a:schemeClr val="tx1"/>
                </a:solidFill>
                <a:effectLst/>
                <a:latin typeface="+mn-lt"/>
                <a:ea typeface="+mn-ea"/>
                <a:cs typeface="+mn-cs"/>
              </a:rPr>
              <a:t>pullorum</a:t>
            </a:r>
            <a:r>
              <a:rPr lang="en-AU" sz="1200" i="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Acute poisoning</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cholera due to </a:t>
            </a:r>
            <a:r>
              <a:rPr lang="en-AU" sz="1200" i="0" kern="1200" dirty="0" err="1" smtClean="0">
                <a:solidFill>
                  <a:schemeClr val="tx1"/>
                </a:solidFill>
                <a:effectLst/>
                <a:latin typeface="+mn-lt"/>
                <a:ea typeface="+mn-ea"/>
                <a:cs typeface="+mn-cs"/>
              </a:rPr>
              <a:t>Pasteurella</a:t>
            </a:r>
            <a:r>
              <a:rPr lang="en-AU" sz="1200" i="0" kern="1200" dirty="0" smtClean="0">
                <a:solidFill>
                  <a:schemeClr val="tx1"/>
                </a:solidFill>
                <a:effectLst/>
                <a:latin typeface="+mn-lt"/>
                <a:ea typeface="+mn-ea"/>
                <a:cs typeface="+mn-cs"/>
              </a:rPr>
              <a:t> </a:t>
            </a:r>
            <a:r>
              <a:rPr lang="en-AU" sz="1200" i="0" kern="1200" dirty="0" err="1" smtClean="0">
                <a:solidFill>
                  <a:schemeClr val="tx1"/>
                </a:solidFill>
                <a:effectLst/>
                <a:latin typeface="+mn-lt"/>
                <a:ea typeface="+mn-ea"/>
                <a:cs typeface="+mn-cs"/>
              </a:rPr>
              <a:t>multocida</a:t>
            </a:r>
            <a:endParaRPr lang="en-AU" sz="1200" i="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Infectious bronchitis virus</a:t>
            </a:r>
          </a:p>
          <a:p>
            <a:pPr marL="457200" lvl="1"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457200" lvl="1"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457200" lvl="1" indent="0">
              <a:buFont typeface="Arial" panose="020B0604020202020204" pitchFamily="34" charset="0"/>
              <a:buNone/>
            </a:pPr>
            <a:r>
              <a:rPr lang="en-AU" sz="1200" i="0" kern="1200" dirty="0" smtClean="0">
                <a:solidFill>
                  <a:schemeClr val="tx1"/>
                </a:solidFill>
                <a:effectLst/>
                <a:latin typeface="+mn-lt"/>
                <a:ea typeface="+mn-ea"/>
                <a:cs typeface="+mn-cs"/>
              </a:rPr>
              <a:t>A</a:t>
            </a:r>
            <a:r>
              <a:rPr lang="en-AU" sz="1200" i="0" kern="1200" baseline="0" dirty="0" smtClean="0">
                <a:solidFill>
                  <a:schemeClr val="tx1"/>
                </a:solidFill>
                <a:effectLst/>
                <a:latin typeface="+mn-lt"/>
                <a:ea typeface="+mn-ea"/>
                <a:cs typeface="+mn-cs"/>
              </a:rPr>
              <a:t> variety of other diseases may also cause sudden death</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Various acute or chronic respiratory diseases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External</a:t>
            </a:r>
            <a:r>
              <a:rPr lang="en-AU" sz="1200" i="0" kern="1200" baseline="0" dirty="0" smtClean="0">
                <a:solidFill>
                  <a:schemeClr val="tx1"/>
                </a:solidFill>
                <a:effectLst/>
                <a:latin typeface="+mn-lt"/>
                <a:ea typeface="+mn-ea"/>
                <a:cs typeface="+mn-cs"/>
              </a:rPr>
              <a:t> parasites and internal parasites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pox (diphtheritic form)</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Psittacosis (</a:t>
            </a:r>
            <a:r>
              <a:rPr lang="en-AU" sz="1200" i="0" kern="1200" dirty="0" err="1" smtClean="0">
                <a:solidFill>
                  <a:schemeClr val="tx1"/>
                </a:solidFill>
                <a:effectLst/>
                <a:latin typeface="+mn-lt"/>
                <a:ea typeface="+mn-ea"/>
                <a:cs typeface="+mn-cs"/>
              </a:rPr>
              <a:t>psittacine</a:t>
            </a:r>
            <a:r>
              <a:rPr lang="en-AU" sz="1200" i="0" kern="1200" dirty="0" smtClean="0">
                <a:solidFill>
                  <a:schemeClr val="tx1"/>
                </a:solidFill>
                <a:effectLst/>
                <a:latin typeface="+mn-lt"/>
                <a:ea typeface="+mn-ea"/>
                <a:cs typeface="+mn-cs"/>
              </a:rPr>
              <a:t> birds)</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Mycoplasmosis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Aspergillosis</a:t>
            </a:r>
            <a:r>
              <a:rPr lang="en-AU" sz="1200" i="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Management errors such as deprivation of water, lack of or nutritionally deficient feed and poor ventilation</a:t>
            </a:r>
          </a:p>
          <a:p>
            <a:r>
              <a:rPr lang="en-AU" sz="1200" i="1" kern="1200" dirty="0" smtClean="0">
                <a:solidFill>
                  <a:schemeClr val="tx1"/>
                </a:solidFill>
                <a:effectLst/>
                <a:latin typeface="+mn-lt"/>
                <a:ea typeface="+mn-ea"/>
                <a:cs typeface="+mn-cs"/>
              </a:rPr>
              <a:t/>
            </a:r>
            <a:br>
              <a:rPr lang="en-AU" sz="1200" i="1" kern="1200" dirty="0" smtClean="0">
                <a:solidFill>
                  <a:schemeClr val="tx1"/>
                </a:solidFill>
                <a:effectLst/>
                <a:latin typeface="+mn-lt"/>
                <a:ea typeface="+mn-ea"/>
                <a:cs typeface="+mn-cs"/>
              </a:rPr>
            </a:b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3315761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Question 2</a:t>
            </a:r>
          </a:p>
          <a:p>
            <a:endParaRPr lang="en-AU" dirty="0" smtClean="0"/>
          </a:p>
          <a:p>
            <a:r>
              <a:rPr lang="en-AU" baseline="0" dirty="0" smtClean="0"/>
              <a:t>If time allows you could get one of the participants to create a list on a flipchart as other participants discuss the list of diseases.</a:t>
            </a:r>
            <a:endParaRPr lang="en-AU" dirty="0" smtClean="0"/>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The following diseases are likely to be important causes of sudden death in chickens</a:t>
            </a:r>
            <a:r>
              <a:rPr lang="en-AU" baseline="0" dirty="0" smtClean="0"/>
              <a:t>. </a:t>
            </a:r>
          </a:p>
          <a:p>
            <a:endParaRPr lang="en-AU" dirty="0" smtClean="0"/>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Newcastle disease</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Avian influenza (Highly pathogenic HPAI)</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Gumboro</a:t>
            </a:r>
            <a:r>
              <a:rPr lang="en-AU" sz="1200" i="0" kern="1200" dirty="0" smtClean="0">
                <a:solidFill>
                  <a:schemeClr val="tx1"/>
                </a:solidFill>
                <a:effectLst/>
                <a:latin typeface="+mn-lt"/>
                <a:ea typeface="+mn-ea"/>
                <a:cs typeface="+mn-cs"/>
              </a:rPr>
              <a:t> (Infectious Bursal Disease) due to IBD virus. </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Pullorum</a:t>
            </a:r>
            <a:r>
              <a:rPr lang="en-AU" sz="1200" i="0" kern="1200" dirty="0" smtClean="0">
                <a:solidFill>
                  <a:schemeClr val="tx1"/>
                </a:solidFill>
                <a:effectLst/>
                <a:latin typeface="+mn-lt"/>
                <a:ea typeface="+mn-ea"/>
                <a:cs typeface="+mn-cs"/>
              </a:rPr>
              <a:t> due to Salmonella </a:t>
            </a:r>
            <a:r>
              <a:rPr lang="en-AU" sz="1200" i="0" kern="1200" dirty="0" err="1" smtClean="0">
                <a:solidFill>
                  <a:schemeClr val="tx1"/>
                </a:solidFill>
                <a:effectLst/>
                <a:latin typeface="+mn-lt"/>
                <a:ea typeface="+mn-ea"/>
                <a:cs typeface="+mn-cs"/>
              </a:rPr>
              <a:t>pullorum</a:t>
            </a:r>
            <a:r>
              <a:rPr lang="en-AU" sz="1200" i="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Acute poisoning</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cholera due to </a:t>
            </a:r>
            <a:r>
              <a:rPr lang="en-AU" sz="1200" i="0" kern="1200" dirty="0" err="1" smtClean="0">
                <a:solidFill>
                  <a:schemeClr val="tx1"/>
                </a:solidFill>
                <a:effectLst/>
                <a:latin typeface="+mn-lt"/>
                <a:ea typeface="+mn-ea"/>
                <a:cs typeface="+mn-cs"/>
              </a:rPr>
              <a:t>Pasteurella</a:t>
            </a:r>
            <a:r>
              <a:rPr lang="en-AU" sz="1200" i="0" kern="1200" dirty="0" smtClean="0">
                <a:solidFill>
                  <a:schemeClr val="tx1"/>
                </a:solidFill>
                <a:effectLst/>
                <a:latin typeface="+mn-lt"/>
                <a:ea typeface="+mn-ea"/>
                <a:cs typeface="+mn-cs"/>
              </a:rPr>
              <a:t> </a:t>
            </a:r>
            <a:r>
              <a:rPr lang="en-AU" sz="1200" i="0" kern="1200" dirty="0" err="1" smtClean="0">
                <a:solidFill>
                  <a:schemeClr val="tx1"/>
                </a:solidFill>
                <a:effectLst/>
                <a:latin typeface="+mn-lt"/>
                <a:ea typeface="+mn-ea"/>
                <a:cs typeface="+mn-cs"/>
              </a:rPr>
              <a:t>multocida</a:t>
            </a:r>
            <a:endParaRPr lang="en-AU" sz="1200" i="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i="0" kern="1200" dirty="0" smtClean="0">
                <a:solidFill>
                  <a:schemeClr val="tx1"/>
                </a:solidFill>
                <a:effectLst/>
                <a:latin typeface="+mn-lt"/>
                <a:ea typeface="+mn-ea"/>
                <a:cs typeface="+mn-cs"/>
              </a:rPr>
              <a:t>Infectious bronchitis virus</a:t>
            </a:r>
          </a:p>
          <a:p>
            <a:pPr marL="457200" lvl="1"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457200" lvl="1" indent="0">
              <a:buFont typeface="Arial" panose="020B0604020202020204" pitchFamily="34" charset="0"/>
              <a:buNone/>
            </a:pPr>
            <a:endParaRPr lang="en-AU" sz="1200" i="0" kern="1200" dirty="0" smtClean="0">
              <a:solidFill>
                <a:schemeClr val="tx1"/>
              </a:solidFill>
              <a:effectLst/>
              <a:latin typeface="+mn-lt"/>
              <a:ea typeface="+mn-ea"/>
              <a:cs typeface="+mn-cs"/>
            </a:endParaRPr>
          </a:p>
          <a:p>
            <a:pPr marL="457200" lvl="1" indent="0">
              <a:buFont typeface="Arial" panose="020B0604020202020204" pitchFamily="34" charset="0"/>
              <a:buNone/>
            </a:pPr>
            <a:r>
              <a:rPr lang="en-AU" sz="1200" i="0" kern="1200" dirty="0" smtClean="0">
                <a:solidFill>
                  <a:schemeClr val="tx1"/>
                </a:solidFill>
                <a:effectLst/>
                <a:latin typeface="+mn-lt"/>
                <a:ea typeface="+mn-ea"/>
                <a:cs typeface="+mn-cs"/>
              </a:rPr>
              <a:t>A</a:t>
            </a:r>
            <a:r>
              <a:rPr lang="en-AU" sz="1200" i="0" kern="1200" baseline="0" dirty="0" smtClean="0">
                <a:solidFill>
                  <a:schemeClr val="tx1"/>
                </a:solidFill>
                <a:effectLst/>
                <a:latin typeface="+mn-lt"/>
                <a:ea typeface="+mn-ea"/>
                <a:cs typeface="+mn-cs"/>
              </a:rPr>
              <a:t> variety of other diseases may also cause sudden death</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Various acute or chronic respiratory diseases</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External</a:t>
            </a:r>
            <a:r>
              <a:rPr lang="en-AU" sz="1200" i="0" kern="1200" baseline="0" dirty="0" smtClean="0">
                <a:solidFill>
                  <a:schemeClr val="tx1"/>
                </a:solidFill>
                <a:effectLst/>
                <a:latin typeface="+mn-lt"/>
                <a:ea typeface="+mn-ea"/>
                <a:cs typeface="+mn-cs"/>
              </a:rPr>
              <a:t> parasites and internal parasites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Fowl pox (diphtheritic form)</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Psittacosis (</a:t>
            </a:r>
            <a:r>
              <a:rPr lang="en-AU" sz="1200" i="0" kern="1200" dirty="0" err="1" smtClean="0">
                <a:solidFill>
                  <a:schemeClr val="tx1"/>
                </a:solidFill>
                <a:effectLst/>
                <a:latin typeface="+mn-lt"/>
                <a:ea typeface="+mn-ea"/>
                <a:cs typeface="+mn-cs"/>
              </a:rPr>
              <a:t>psittacine</a:t>
            </a:r>
            <a:r>
              <a:rPr lang="en-AU" sz="1200" i="0" kern="1200" dirty="0" smtClean="0">
                <a:solidFill>
                  <a:schemeClr val="tx1"/>
                </a:solidFill>
                <a:effectLst/>
                <a:latin typeface="+mn-lt"/>
                <a:ea typeface="+mn-ea"/>
                <a:cs typeface="+mn-cs"/>
              </a:rPr>
              <a:t> birds)</a:t>
            </a: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Mycoplasmosis</a:t>
            </a:r>
            <a:endParaRPr lang="en-AU"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i="0" kern="1200" dirty="0" err="1" smtClean="0">
                <a:solidFill>
                  <a:schemeClr val="tx1"/>
                </a:solidFill>
                <a:effectLst/>
                <a:latin typeface="+mn-lt"/>
                <a:ea typeface="+mn-ea"/>
                <a:cs typeface="+mn-cs"/>
              </a:rPr>
              <a:t>Aspergillosis</a:t>
            </a:r>
            <a:r>
              <a:rPr lang="en-AU" sz="1200" i="0" kern="1200" dirty="0" smtClean="0">
                <a:solidFill>
                  <a:schemeClr val="tx1"/>
                </a:solidFill>
                <a:effectLst/>
                <a:latin typeface="+mn-lt"/>
                <a:ea typeface="+mn-ea"/>
                <a:cs typeface="+mn-cs"/>
              </a:rPr>
              <a:t>, </a:t>
            </a:r>
          </a:p>
          <a:p>
            <a:pPr marL="628650" lvl="1" indent="-171450">
              <a:buFont typeface="Arial" panose="020B0604020202020204" pitchFamily="34" charset="0"/>
              <a:buChar char="•"/>
            </a:pPr>
            <a:r>
              <a:rPr lang="en-AU" sz="1200" i="0" kern="1200" dirty="0" smtClean="0">
                <a:solidFill>
                  <a:schemeClr val="tx1"/>
                </a:solidFill>
                <a:effectLst/>
                <a:latin typeface="+mn-lt"/>
                <a:ea typeface="+mn-ea"/>
                <a:cs typeface="+mn-cs"/>
              </a:rPr>
              <a:t>Management errors such as deprivation of water, lack of or nutritionally deficient feed and poor ventilation</a:t>
            </a:r>
          </a:p>
          <a:p>
            <a:r>
              <a:rPr lang="en-AU" sz="1200" i="1" kern="1200" dirty="0" smtClean="0">
                <a:solidFill>
                  <a:schemeClr val="tx1"/>
                </a:solidFill>
                <a:effectLst/>
                <a:latin typeface="+mn-lt"/>
                <a:ea typeface="+mn-ea"/>
                <a:cs typeface="+mn-cs"/>
              </a:rPr>
              <a:t/>
            </a:r>
            <a:br>
              <a:rPr lang="en-AU" sz="1200" i="1" kern="1200" dirty="0" smtClean="0">
                <a:solidFill>
                  <a:schemeClr val="tx1"/>
                </a:solidFill>
                <a:effectLst/>
                <a:latin typeface="+mn-lt"/>
                <a:ea typeface="+mn-ea"/>
                <a:cs typeface="+mn-cs"/>
              </a:rPr>
            </a:b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1607753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a:t>
            </a:r>
            <a:endParaRPr lang="en-AU" sz="1200" kern="1200" dirty="0" smtClean="0">
              <a:solidFill>
                <a:schemeClr val="tx1"/>
              </a:solidFill>
              <a:effectLst/>
              <a:latin typeface="+mn-lt"/>
              <a:ea typeface="+mn-ea"/>
              <a:cs typeface="+mn-cs"/>
            </a:endParaRPr>
          </a:p>
          <a:p>
            <a:endParaRPr lang="en-AU" dirty="0" smtClean="0"/>
          </a:p>
          <a:p>
            <a:r>
              <a:rPr lang="en-AU" dirty="0" smtClean="0"/>
              <a:t>If you have internet</a:t>
            </a:r>
            <a:r>
              <a:rPr lang="en-AU" baseline="0" dirty="0" smtClean="0"/>
              <a:t> connection you can log onto </a:t>
            </a:r>
            <a:r>
              <a:rPr lang="en-AU" baseline="0" dirty="0" err="1" smtClean="0"/>
              <a:t>iSIKHNAS</a:t>
            </a:r>
            <a:r>
              <a:rPr lang="en-AU" baseline="0" dirty="0" smtClean="0"/>
              <a:t> and do a live search</a:t>
            </a:r>
          </a:p>
          <a:p>
            <a:endParaRPr lang="en-AU" baseline="0"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13</a:t>
            </a:fld>
            <a:endParaRPr lang="en-AU"/>
          </a:p>
        </p:txBody>
      </p:sp>
    </p:spTree>
    <p:extLst>
      <p:ext uri="{BB962C8B-B14F-4D97-AF65-F5344CB8AC3E}">
        <p14:creationId xmlns:p14="http://schemas.microsoft.com/office/powerpoint/2010/main" val="1026756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This slide provides additional information</a:t>
            </a:r>
            <a:r>
              <a:rPr lang="en-AU" sz="1200" kern="1200" baseline="0" dirty="0" smtClean="0">
                <a:solidFill>
                  <a:schemeClr val="tx1"/>
                </a:solidFill>
                <a:effectLst/>
                <a:latin typeface="+mn-lt"/>
                <a:ea typeface="+mn-ea"/>
                <a:cs typeface="+mn-cs"/>
              </a:rPr>
              <a:t> on this activity.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Participants have some more background information on Newcastle Diseases in their Participant’s Manual.</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When participants have read this slide, the next slide has some more activity questions for participants to answer.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14</a:t>
            </a:fld>
            <a:endParaRPr lang="en-AU"/>
          </a:p>
        </p:txBody>
      </p:sp>
    </p:spTree>
    <p:extLst>
      <p:ext uri="{BB962C8B-B14F-4D97-AF65-F5344CB8AC3E}">
        <p14:creationId xmlns:p14="http://schemas.microsoft.com/office/powerpoint/2010/main" val="3578588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Participants have some more background information on Newcastle Diseases in their Participant’s Manual.</a:t>
            </a:r>
          </a:p>
          <a:p>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15</a:t>
            </a:fld>
            <a:endParaRPr lang="en-AU"/>
          </a:p>
        </p:txBody>
      </p:sp>
    </p:spTree>
    <p:extLst>
      <p:ext uri="{BB962C8B-B14F-4D97-AF65-F5344CB8AC3E}">
        <p14:creationId xmlns:p14="http://schemas.microsoft.com/office/powerpoint/2010/main" val="4213891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Participants have some more background information on Newcastle Diseases in their Participant’s Manual.</a:t>
            </a:r>
          </a:p>
          <a:p>
            <a:endParaRPr lang="en-AU"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16</a:t>
            </a:fld>
            <a:endParaRPr lang="en-AU"/>
          </a:p>
        </p:txBody>
      </p:sp>
    </p:spTree>
    <p:extLst>
      <p:ext uri="{BB962C8B-B14F-4D97-AF65-F5344CB8AC3E}">
        <p14:creationId xmlns:p14="http://schemas.microsoft.com/office/powerpoint/2010/main" val="3082252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17</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smtClean="0"/>
              <a:t>Step 6 </a:t>
            </a:r>
            <a:r>
              <a:rPr lang="en-AU" b="1" baseline="0" dirty="0" smtClean="0"/>
              <a:t>–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18</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4</a:t>
            </a:r>
          </a:p>
          <a:p>
            <a:pPr marL="628650" lvl="1" indent="-171450">
              <a:buFont typeface="Arial" panose="020B0604020202020204" pitchFamily="34" charset="0"/>
              <a:buChar char="•"/>
            </a:pPr>
            <a:r>
              <a:rPr lang="en-AU" dirty="0" smtClean="0"/>
              <a:t>the approach to disease investigation </a:t>
            </a:r>
          </a:p>
          <a:p>
            <a:pPr marL="628650" lvl="1" indent="-171450">
              <a:buFont typeface="Arial" panose="020B0604020202020204" pitchFamily="34" charset="0"/>
              <a:buChar char="•"/>
            </a:pPr>
            <a:r>
              <a:rPr lang="en-AU" dirty="0" smtClean="0"/>
              <a:t>how to collect and use information to modify your differential diagnosis list</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baseline="0" dirty="0" smtClean="0">
                <a:solidFill>
                  <a:schemeClr val="tx1"/>
                </a:solidFill>
                <a:effectLst/>
                <a:latin typeface="+mn-lt"/>
                <a:ea typeface="+mn-ea"/>
                <a:cs typeface="+mn-cs"/>
              </a:rPr>
              <a:t>Then you can either get one person to write up all the causes on a flipchart OR get the participants to write their answer on a piece of note paper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causes they have identified</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cause of disease or issues they might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“the causes of when they last got sick”</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what is a cause</a:t>
            </a:r>
            <a:r>
              <a:rPr lang="en-AU" sz="1200" kern="1200" baseline="0" dirty="0" smtClean="0">
                <a:solidFill>
                  <a:schemeClr val="tx1"/>
                </a:solidFill>
                <a:effectLst/>
                <a:latin typeface="+mn-lt"/>
                <a:ea typeface="+mn-ea"/>
                <a:cs typeface="+mn-cs"/>
              </a:rPr>
              <a:t> and what is not a cause. This is good as the concept of that there is many causes of disease is what we are trying to get across. </a:t>
            </a:r>
            <a:r>
              <a:rPr lang="en-AU" sz="1200" kern="1200" dirty="0" smtClean="0">
                <a:solidFill>
                  <a:schemeClr val="tx1"/>
                </a:solidFill>
                <a:effectLst/>
                <a:latin typeface="+mn-lt"/>
                <a:ea typeface="+mn-ea"/>
                <a:cs typeface="+mn-cs"/>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read the background information to the participants</a:t>
            </a:r>
            <a:r>
              <a:rPr lang="en-AU" sz="1200" kern="1200" baseline="0" dirty="0" smtClean="0">
                <a:solidFill>
                  <a:schemeClr val="tx1"/>
                </a:solidFill>
                <a:effectLst/>
                <a:latin typeface="+mn-lt"/>
                <a:ea typeface="+mn-ea"/>
                <a:cs typeface="+mn-cs"/>
              </a:rPr>
              <a:t> to set the scene and give them the information they need to answer the questions </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51562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Question 1</a:t>
            </a:r>
          </a:p>
          <a:p>
            <a:pPr marL="0" indent="0">
              <a:buFont typeface="Arial" panose="020B0604020202020204" pitchFamily="34" charset="0"/>
              <a:buNone/>
            </a:pPr>
            <a:endParaRPr lang="en-AU" b="1"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i="0" kern="1200" dirty="0" smtClean="0">
                <a:solidFill>
                  <a:schemeClr val="tx1"/>
                </a:solidFill>
                <a:effectLst/>
                <a:latin typeface="+mn-lt"/>
                <a:ea typeface="+mn-ea"/>
                <a:cs typeface="+mn-cs"/>
              </a:rPr>
              <a:t>This is for group discussion. There may be some discussion about this.</a:t>
            </a:r>
            <a:r>
              <a:rPr lang="en-AU" sz="1200" i="0" kern="1200" baseline="0" dirty="0" smtClean="0">
                <a:solidFill>
                  <a:schemeClr val="tx1"/>
                </a:solidFill>
                <a:effectLst/>
                <a:latin typeface="+mn-lt"/>
                <a:ea typeface="+mn-ea"/>
                <a:cs typeface="+mn-cs"/>
              </a:rPr>
              <a:t> It is reasonable for the participants to conclude they need more information to tell them how many chickens have died and how many chickens in the </a:t>
            </a:r>
            <a:r>
              <a:rPr lang="en-AU" sz="1200" i="0" kern="1200" baseline="0" dirty="0" err="1" smtClean="0">
                <a:solidFill>
                  <a:schemeClr val="tx1"/>
                </a:solidFill>
                <a:effectLst/>
                <a:latin typeface="+mn-lt"/>
                <a:ea typeface="+mn-ea"/>
                <a:cs typeface="+mn-cs"/>
              </a:rPr>
              <a:t>poplation</a:t>
            </a:r>
            <a:r>
              <a:rPr lang="en-AU" sz="1200" i="0" kern="1200" baseline="0" dirty="0" smtClean="0">
                <a:solidFill>
                  <a:schemeClr val="tx1"/>
                </a:solidFill>
                <a:effectLst/>
                <a:latin typeface="+mn-lt"/>
                <a:ea typeface="+mn-ea"/>
                <a:cs typeface="+mn-cs"/>
              </a:rPr>
              <a:t>. </a:t>
            </a:r>
            <a:endParaRPr lang="en-AU" sz="1200" i="0" kern="1200" dirty="0" smtClean="0">
              <a:solidFill>
                <a:schemeClr val="tx1"/>
              </a:solidFill>
              <a:effectLst/>
              <a:latin typeface="+mn-lt"/>
              <a:ea typeface="+mn-ea"/>
              <a:cs typeface="+mn-cs"/>
            </a:endParaRPr>
          </a:p>
          <a:p>
            <a:pPr marL="0" indent="0">
              <a:buFont typeface="Arial" panose="020B0604020202020204" pitchFamily="34" charset="0"/>
              <a:buNone/>
            </a:pPr>
            <a:endParaRPr lang="en-AU" b="1" baseline="0" dirty="0" smtClean="0"/>
          </a:p>
          <a:p>
            <a:endParaRPr lang="en-AU" dirty="0" smtClean="0"/>
          </a:p>
          <a:p>
            <a:r>
              <a:rPr lang="en-AU" dirty="0" smtClean="0"/>
              <a:t>The iSIKHNAS syndrome</a:t>
            </a:r>
            <a:r>
              <a:rPr lang="en-AU" baseline="0" dirty="0" smtClean="0"/>
              <a:t> definition is:</a:t>
            </a:r>
            <a:endParaRPr lang="en-AU" dirty="0" smtClean="0"/>
          </a:p>
          <a:p>
            <a:pPr marL="628650" lvl="1" indent="-171450">
              <a:buFont typeface="Arial" panose="020B0604020202020204" pitchFamily="34" charset="0"/>
              <a:buChar char="•"/>
            </a:pPr>
            <a:r>
              <a:rPr lang="en-AU" sz="1200" b="0" i="1" kern="1200" dirty="0" smtClean="0">
                <a:solidFill>
                  <a:schemeClr val="tx1"/>
                </a:solidFill>
                <a:effectLst/>
                <a:latin typeface="+mn-lt"/>
                <a:ea typeface="+mn-ea"/>
                <a:cs typeface="+mn-cs"/>
              </a:rPr>
              <a:t>MMU - Sudden increase in mortality in chickens and other poultry</a:t>
            </a:r>
          </a:p>
          <a:p>
            <a:pPr lvl="2"/>
            <a:r>
              <a:rPr lang="en-AU" sz="1200" kern="1200" dirty="0" smtClean="0">
                <a:solidFill>
                  <a:schemeClr val="tx1"/>
                </a:solidFill>
                <a:effectLst/>
                <a:latin typeface="+mn-lt"/>
                <a:ea typeface="+mn-ea"/>
                <a:cs typeface="+mn-cs"/>
              </a:rPr>
              <a:t>Village chickens and other poultry, wild birds: sudden mortality in the space of 2 days with or without clinical signs</a:t>
            </a:r>
          </a:p>
          <a:p>
            <a:pPr lvl="3"/>
            <a:r>
              <a:rPr lang="en-AU" sz="1200" kern="1200" dirty="0" smtClean="0">
                <a:solidFill>
                  <a:schemeClr val="tx1"/>
                </a:solidFill>
                <a:effectLst/>
                <a:latin typeface="+mn-lt"/>
                <a:ea typeface="+mn-ea"/>
                <a:cs typeface="+mn-cs"/>
              </a:rPr>
              <a:t>Layer: mortality over 1% in two days. In vaccinated birds, a decrease in egg production. </a:t>
            </a:r>
          </a:p>
          <a:p>
            <a:pPr lvl="3"/>
            <a:r>
              <a:rPr lang="en-AU" sz="1200" kern="1200" dirty="0" smtClean="0">
                <a:solidFill>
                  <a:schemeClr val="tx1"/>
                </a:solidFill>
                <a:effectLst/>
                <a:latin typeface="+mn-lt"/>
                <a:ea typeface="+mn-ea"/>
                <a:cs typeface="+mn-cs"/>
              </a:rPr>
              <a:t>Broiler: mortality over 1% in two days, generally affecting birds around 20 days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30166581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6/24/2014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6/24/2014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6/24/2014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6/24/2014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hyperlink" Target="http://www.isikhnas.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5 – Causes of disease</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a:t>
            </a:r>
            <a:r>
              <a:rPr lang="en-AU" b="1" dirty="0"/>
              <a:t>in </a:t>
            </a:r>
            <a:r>
              <a:rPr lang="en-AU" b="1" dirty="0" smtClean="0"/>
              <a:t>chickens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AU" dirty="0" smtClean="0"/>
              <a:t>Produce a list of differential diagnoses that could cause sudden death in your area.</a:t>
            </a:r>
          </a:p>
          <a:p>
            <a:pPr marL="0" indent="0">
              <a:buNone/>
            </a:pPr>
            <a:endParaRPr lang="en-AU" dirty="0"/>
          </a:p>
        </p:txBody>
      </p:sp>
    </p:spTree>
    <p:extLst>
      <p:ext uri="{BB962C8B-B14F-4D97-AF65-F5344CB8AC3E}">
        <p14:creationId xmlns:p14="http://schemas.microsoft.com/office/powerpoint/2010/main" val="3940410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a:t>
            </a:r>
            <a:r>
              <a:rPr lang="en-AU" b="1" dirty="0"/>
              <a:t>in </a:t>
            </a:r>
            <a:r>
              <a:rPr lang="en-AU" b="1" dirty="0" smtClean="0"/>
              <a:t>chickens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AU" dirty="0" smtClean="0"/>
              <a:t>Produce a list of differential diagnoses that could cause sudden death in your area.</a:t>
            </a:r>
          </a:p>
          <a:p>
            <a:pPr marL="0" indent="0">
              <a:buNone/>
            </a:pPr>
            <a:endParaRPr lang="en-AU" dirty="0"/>
          </a:p>
        </p:txBody>
      </p:sp>
      <p:sp>
        <p:nvSpPr>
          <p:cNvPr id="4" name="TextBox 3"/>
          <p:cNvSpPr txBox="1"/>
          <p:nvPr/>
        </p:nvSpPr>
        <p:spPr>
          <a:xfrm>
            <a:off x="395536" y="3429000"/>
            <a:ext cx="4171655" cy="2308324"/>
          </a:xfrm>
          <a:prstGeom prst="rect">
            <a:avLst/>
          </a:prstGeom>
          <a:noFill/>
        </p:spPr>
        <p:txBody>
          <a:bodyPr wrap="none" rtlCol="0">
            <a:spAutoFit/>
          </a:bodyPr>
          <a:lstStyle/>
          <a:p>
            <a:r>
              <a:rPr lang="en-AU" b="1" dirty="0" smtClean="0">
                <a:solidFill>
                  <a:srgbClr val="7030A0"/>
                </a:solidFill>
              </a:rPr>
              <a:t>Newcastle disease</a:t>
            </a:r>
          </a:p>
          <a:p>
            <a:r>
              <a:rPr lang="en-AU" b="1" dirty="0" smtClean="0">
                <a:solidFill>
                  <a:srgbClr val="7030A0"/>
                </a:solidFill>
              </a:rPr>
              <a:t>HPAI</a:t>
            </a:r>
          </a:p>
          <a:p>
            <a:r>
              <a:rPr lang="en-AU" b="1" dirty="0" err="1" smtClean="0">
                <a:solidFill>
                  <a:srgbClr val="7030A0"/>
                </a:solidFill>
              </a:rPr>
              <a:t>Gumboro</a:t>
            </a:r>
            <a:r>
              <a:rPr lang="en-AU" b="1" dirty="0" smtClean="0">
                <a:solidFill>
                  <a:srgbClr val="7030A0"/>
                </a:solidFill>
              </a:rPr>
              <a:t> (Infectious Bursal Disease virus)</a:t>
            </a:r>
          </a:p>
          <a:p>
            <a:r>
              <a:rPr lang="en-AU" b="1" dirty="0" err="1" smtClean="0">
                <a:solidFill>
                  <a:srgbClr val="7030A0"/>
                </a:solidFill>
              </a:rPr>
              <a:t>Pullorum</a:t>
            </a:r>
            <a:r>
              <a:rPr lang="en-AU" b="1" dirty="0" smtClean="0">
                <a:solidFill>
                  <a:srgbClr val="7030A0"/>
                </a:solidFill>
              </a:rPr>
              <a:t> (Salmonella </a:t>
            </a:r>
            <a:r>
              <a:rPr lang="en-AU" b="1" dirty="0" err="1" smtClean="0">
                <a:solidFill>
                  <a:srgbClr val="7030A0"/>
                </a:solidFill>
              </a:rPr>
              <a:t>pullorum</a:t>
            </a:r>
            <a:r>
              <a:rPr lang="en-AU" b="1" dirty="0" smtClean="0">
                <a:solidFill>
                  <a:srgbClr val="7030A0"/>
                </a:solidFill>
              </a:rPr>
              <a:t>)</a:t>
            </a:r>
          </a:p>
          <a:p>
            <a:r>
              <a:rPr lang="en-AU" b="1" dirty="0" smtClean="0">
                <a:solidFill>
                  <a:srgbClr val="7030A0"/>
                </a:solidFill>
              </a:rPr>
              <a:t>Fowl cholera (</a:t>
            </a:r>
            <a:r>
              <a:rPr lang="en-AU" b="1" dirty="0" err="1" smtClean="0">
                <a:solidFill>
                  <a:srgbClr val="7030A0"/>
                </a:solidFill>
              </a:rPr>
              <a:t>Pasteurella</a:t>
            </a:r>
            <a:r>
              <a:rPr lang="en-AU" b="1" dirty="0" smtClean="0">
                <a:solidFill>
                  <a:srgbClr val="7030A0"/>
                </a:solidFill>
              </a:rPr>
              <a:t> </a:t>
            </a:r>
            <a:r>
              <a:rPr lang="en-AU" b="1" dirty="0" err="1" smtClean="0">
                <a:solidFill>
                  <a:srgbClr val="7030A0"/>
                </a:solidFill>
              </a:rPr>
              <a:t>multocida</a:t>
            </a:r>
            <a:r>
              <a:rPr lang="en-AU" b="1" dirty="0" smtClean="0">
                <a:solidFill>
                  <a:srgbClr val="7030A0"/>
                </a:solidFill>
              </a:rPr>
              <a:t>)</a:t>
            </a:r>
          </a:p>
          <a:p>
            <a:r>
              <a:rPr lang="en-AU" b="1" dirty="0" smtClean="0">
                <a:solidFill>
                  <a:srgbClr val="7030A0"/>
                </a:solidFill>
              </a:rPr>
              <a:t>Poisoning</a:t>
            </a:r>
          </a:p>
          <a:p>
            <a:r>
              <a:rPr lang="en-AU" b="1" dirty="0" smtClean="0">
                <a:solidFill>
                  <a:srgbClr val="7030A0"/>
                </a:solidFill>
              </a:rPr>
              <a:t>Infectious bronchitis virus</a:t>
            </a:r>
          </a:p>
          <a:p>
            <a:r>
              <a:rPr lang="en-AU" b="1" dirty="0" smtClean="0">
                <a:solidFill>
                  <a:srgbClr val="7030A0"/>
                </a:solidFill>
              </a:rPr>
              <a:t>…</a:t>
            </a:r>
            <a:endParaRPr lang="en-AU" b="1" dirty="0">
              <a:solidFill>
                <a:srgbClr val="7030A0"/>
              </a:solidFill>
            </a:endParaRPr>
          </a:p>
        </p:txBody>
      </p:sp>
    </p:spTree>
    <p:extLst>
      <p:ext uri="{BB962C8B-B14F-4D97-AF65-F5344CB8AC3E}">
        <p14:creationId xmlns:p14="http://schemas.microsoft.com/office/powerpoint/2010/main" val="1705708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38174" t="55908" r="54331" b="30238"/>
          <a:stretch/>
        </p:blipFill>
        <p:spPr>
          <a:xfrm>
            <a:off x="241248" y="188640"/>
            <a:ext cx="2147076" cy="2232248"/>
          </a:xfrm>
          <a:prstGeom prst="rect">
            <a:avLst/>
          </a:prstGeom>
        </p:spPr>
      </p:pic>
      <p:sp>
        <p:nvSpPr>
          <p:cNvPr id="3" name="TextBox 2"/>
          <p:cNvSpPr txBox="1"/>
          <p:nvPr/>
        </p:nvSpPr>
        <p:spPr>
          <a:xfrm>
            <a:off x="107504" y="2395368"/>
            <a:ext cx="1919243" cy="369332"/>
          </a:xfrm>
          <a:prstGeom prst="rect">
            <a:avLst/>
          </a:prstGeom>
          <a:noFill/>
        </p:spPr>
        <p:txBody>
          <a:bodyPr wrap="none" rtlCol="0">
            <a:spAutoFit/>
          </a:bodyPr>
          <a:lstStyle/>
          <a:p>
            <a:r>
              <a:rPr lang="en-AU" dirty="0" smtClean="0"/>
              <a:t>Newcastle Disease</a:t>
            </a:r>
            <a:endParaRPr lang="en-AU" dirty="0"/>
          </a:p>
        </p:txBody>
      </p:sp>
      <p:pic>
        <p:nvPicPr>
          <p:cNvPr id="4" name="Picture 3"/>
          <p:cNvPicPr>
            <a:picLocks noChangeAspect="1"/>
          </p:cNvPicPr>
          <p:nvPr/>
        </p:nvPicPr>
        <p:blipFill rotWithShape="1">
          <a:blip r:embed="rId3"/>
          <a:srcRect l="40156" t="75206" r="53938" b="17094"/>
          <a:stretch/>
        </p:blipFill>
        <p:spPr>
          <a:xfrm>
            <a:off x="3799927" y="117870"/>
            <a:ext cx="1669276" cy="1224136"/>
          </a:xfrm>
          <a:prstGeom prst="rect">
            <a:avLst/>
          </a:prstGeom>
        </p:spPr>
      </p:pic>
      <p:sp>
        <p:nvSpPr>
          <p:cNvPr id="5" name="TextBox 4"/>
          <p:cNvSpPr txBox="1"/>
          <p:nvPr/>
        </p:nvSpPr>
        <p:spPr>
          <a:xfrm>
            <a:off x="3689017" y="1326406"/>
            <a:ext cx="1891095" cy="369332"/>
          </a:xfrm>
          <a:prstGeom prst="rect">
            <a:avLst/>
          </a:prstGeom>
          <a:noFill/>
        </p:spPr>
        <p:txBody>
          <a:bodyPr wrap="none" rtlCol="0">
            <a:spAutoFit/>
          </a:bodyPr>
          <a:lstStyle/>
          <a:p>
            <a:r>
              <a:rPr lang="en-AU" dirty="0" smtClean="0"/>
              <a:t>Fowl cholera signs</a:t>
            </a:r>
            <a:endParaRPr lang="en-AU" dirty="0"/>
          </a:p>
        </p:txBody>
      </p:sp>
      <p:pic>
        <p:nvPicPr>
          <p:cNvPr id="6" name="Picture 5"/>
          <p:cNvPicPr>
            <a:picLocks noChangeAspect="1"/>
          </p:cNvPicPr>
          <p:nvPr/>
        </p:nvPicPr>
        <p:blipFill rotWithShape="1">
          <a:blip r:embed="rId4"/>
          <a:srcRect l="39369" t="74639" r="53937" b="14861"/>
          <a:stretch/>
        </p:blipFill>
        <p:spPr>
          <a:xfrm>
            <a:off x="7070194" y="6104"/>
            <a:ext cx="2040227" cy="1800200"/>
          </a:xfrm>
          <a:prstGeom prst="rect">
            <a:avLst/>
          </a:prstGeom>
        </p:spPr>
      </p:pic>
      <p:sp>
        <p:nvSpPr>
          <p:cNvPr id="7" name="TextBox 6"/>
          <p:cNvSpPr txBox="1"/>
          <p:nvPr/>
        </p:nvSpPr>
        <p:spPr>
          <a:xfrm>
            <a:off x="7070194" y="1695738"/>
            <a:ext cx="1555234" cy="369332"/>
          </a:xfrm>
          <a:prstGeom prst="rect">
            <a:avLst/>
          </a:prstGeom>
          <a:noFill/>
        </p:spPr>
        <p:txBody>
          <a:bodyPr wrap="none" rtlCol="0">
            <a:spAutoFit/>
          </a:bodyPr>
          <a:lstStyle/>
          <a:p>
            <a:r>
              <a:rPr lang="en-AU" dirty="0" err="1" smtClean="0"/>
              <a:t>Pullorum</a:t>
            </a:r>
            <a:r>
              <a:rPr lang="en-AU" dirty="0" smtClean="0"/>
              <a:t> signs</a:t>
            </a:r>
            <a:endParaRPr lang="en-AU" dirty="0"/>
          </a:p>
        </p:txBody>
      </p:sp>
      <p:pic>
        <p:nvPicPr>
          <p:cNvPr id="1026" name="Picture 2" descr="Differential diagnoses associated with species and signs (chart) : Image unavailable"/>
          <p:cNvPicPr>
            <a:picLocks noChangeAspect="1" noChangeArrowheads="1"/>
          </p:cNvPicPr>
          <p:nvPr/>
        </p:nvPicPr>
        <p:blipFill rotWithShape="1">
          <a:blip r:embed="rId5">
            <a:extLst>
              <a:ext uri="{28A0092B-C50C-407E-A947-70E740481C1C}">
                <a14:useLocalDpi xmlns:a14="http://schemas.microsoft.com/office/drawing/2010/main" val="0"/>
              </a:ext>
            </a:extLst>
          </a:blip>
          <a:srcRect l="17676"/>
          <a:stretch/>
        </p:blipFill>
        <p:spPr bwMode="auto">
          <a:xfrm>
            <a:off x="5051569" y="3058479"/>
            <a:ext cx="4037247" cy="367806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012502" y="5026840"/>
            <a:ext cx="1039067" cy="369332"/>
          </a:xfrm>
          <a:prstGeom prst="rect">
            <a:avLst/>
          </a:prstGeom>
          <a:noFill/>
        </p:spPr>
        <p:txBody>
          <a:bodyPr wrap="none" rtlCol="0">
            <a:spAutoFit/>
          </a:bodyPr>
          <a:lstStyle/>
          <a:p>
            <a:r>
              <a:rPr lang="en-AU" dirty="0" err="1" smtClean="0"/>
              <a:t>Pullorum</a:t>
            </a:r>
            <a:endParaRPr lang="en-AU" dirty="0"/>
          </a:p>
        </p:txBody>
      </p:sp>
      <p:sp>
        <p:nvSpPr>
          <p:cNvPr id="10" name="TextBox 9"/>
          <p:cNvSpPr txBox="1"/>
          <p:nvPr/>
        </p:nvSpPr>
        <p:spPr>
          <a:xfrm>
            <a:off x="3177651" y="4236938"/>
            <a:ext cx="1898405" cy="369332"/>
          </a:xfrm>
          <a:prstGeom prst="rect">
            <a:avLst/>
          </a:prstGeom>
          <a:noFill/>
        </p:spPr>
        <p:txBody>
          <a:bodyPr wrap="none" rtlCol="0">
            <a:spAutoFit/>
          </a:bodyPr>
          <a:lstStyle/>
          <a:p>
            <a:r>
              <a:rPr lang="en-AU" dirty="0" smtClean="0"/>
              <a:t>Newcastle disease</a:t>
            </a:r>
            <a:endParaRPr lang="en-AU" dirty="0"/>
          </a:p>
        </p:txBody>
      </p:sp>
      <p:sp>
        <p:nvSpPr>
          <p:cNvPr id="11" name="TextBox 10"/>
          <p:cNvSpPr txBox="1"/>
          <p:nvPr/>
        </p:nvSpPr>
        <p:spPr>
          <a:xfrm>
            <a:off x="3707904" y="5867980"/>
            <a:ext cx="1374928" cy="369332"/>
          </a:xfrm>
          <a:prstGeom prst="rect">
            <a:avLst/>
          </a:prstGeom>
          <a:noFill/>
        </p:spPr>
        <p:txBody>
          <a:bodyPr wrap="none" rtlCol="0">
            <a:spAutoFit/>
          </a:bodyPr>
          <a:lstStyle/>
          <a:p>
            <a:r>
              <a:rPr lang="en-AU" dirty="0" smtClean="0"/>
              <a:t>Fowl cholera</a:t>
            </a:r>
            <a:endParaRPr lang="en-AU" dirty="0"/>
          </a:p>
        </p:txBody>
      </p:sp>
      <p:sp>
        <p:nvSpPr>
          <p:cNvPr id="12" name="TextBox 11"/>
          <p:cNvSpPr txBox="1"/>
          <p:nvPr/>
        </p:nvSpPr>
        <p:spPr>
          <a:xfrm>
            <a:off x="152052" y="4623970"/>
            <a:ext cx="3142720" cy="923330"/>
          </a:xfrm>
          <a:prstGeom prst="rect">
            <a:avLst/>
          </a:prstGeom>
          <a:noFill/>
        </p:spPr>
        <p:txBody>
          <a:bodyPr wrap="none" rtlCol="0">
            <a:spAutoFit/>
          </a:bodyPr>
          <a:lstStyle/>
          <a:p>
            <a:r>
              <a:rPr lang="en-AU" b="1" dirty="0" smtClean="0">
                <a:solidFill>
                  <a:srgbClr val="C00000"/>
                </a:solidFill>
              </a:rPr>
              <a:t>Diseases recorded in </a:t>
            </a:r>
            <a:r>
              <a:rPr lang="en-AU" b="1" dirty="0" err="1" smtClean="0">
                <a:solidFill>
                  <a:srgbClr val="C00000"/>
                </a:solidFill>
              </a:rPr>
              <a:t>iSIKHNAS</a:t>
            </a:r>
            <a:endParaRPr lang="en-AU" b="1" dirty="0" smtClean="0">
              <a:solidFill>
                <a:srgbClr val="C00000"/>
              </a:solidFill>
            </a:endParaRPr>
          </a:p>
          <a:p>
            <a:r>
              <a:rPr lang="en-AU" b="1" dirty="0" smtClean="0">
                <a:solidFill>
                  <a:srgbClr val="C00000"/>
                </a:solidFill>
              </a:rPr>
              <a:t>as differential diagnoses</a:t>
            </a:r>
          </a:p>
          <a:p>
            <a:r>
              <a:rPr lang="en-AU" b="1" dirty="0">
                <a:solidFill>
                  <a:srgbClr val="C00000"/>
                </a:solidFill>
              </a:rPr>
              <a:t>f</a:t>
            </a:r>
            <a:r>
              <a:rPr lang="en-AU" b="1" dirty="0" smtClean="0">
                <a:solidFill>
                  <a:srgbClr val="C00000"/>
                </a:solidFill>
              </a:rPr>
              <a:t>or SUDDEN DEATH in chickens</a:t>
            </a:r>
            <a:endParaRPr lang="en-AU" b="1" dirty="0">
              <a:solidFill>
                <a:srgbClr val="C00000"/>
              </a:solidFill>
            </a:endParaRPr>
          </a:p>
        </p:txBody>
      </p:sp>
      <p:sp>
        <p:nvSpPr>
          <p:cNvPr id="13" name="TextBox 12"/>
          <p:cNvSpPr txBox="1"/>
          <p:nvPr/>
        </p:nvSpPr>
        <p:spPr>
          <a:xfrm>
            <a:off x="2699793" y="2470012"/>
            <a:ext cx="6120680" cy="369332"/>
          </a:xfrm>
          <a:prstGeom prst="rect">
            <a:avLst/>
          </a:prstGeom>
          <a:noFill/>
        </p:spPr>
        <p:txBody>
          <a:bodyPr wrap="square" rtlCol="0">
            <a:spAutoFit/>
          </a:bodyPr>
          <a:lstStyle/>
          <a:p>
            <a:r>
              <a:rPr lang="en-AU" b="1" dirty="0" smtClean="0">
                <a:solidFill>
                  <a:srgbClr val="C00000"/>
                </a:solidFill>
              </a:rPr>
              <a:t>Signs recorded in </a:t>
            </a:r>
            <a:r>
              <a:rPr lang="en-AU" b="1" dirty="0" err="1" smtClean="0">
                <a:solidFill>
                  <a:srgbClr val="C00000"/>
                </a:solidFill>
              </a:rPr>
              <a:t>iSIKHNAS</a:t>
            </a:r>
            <a:r>
              <a:rPr lang="en-AU" b="1" dirty="0" smtClean="0">
                <a:solidFill>
                  <a:srgbClr val="C00000"/>
                </a:solidFill>
              </a:rPr>
              <a:t> specific diseases</a:t>
            </a:r>
            <a:endParaRPr lang="en-AU" b="1" dirty="0">
              <a:solidFill>
                <a:srgbClr val="C00000"/>
              </a:solidFill>
            </a:endParaRPr>
          </a:p>
        </p:txBody>
      </p:sp>
      <p:sp>
        <p:nvSpPr>
          <p:cNvPr id="8" name="Rectangle 7"/>
          <p:cNvSpPr/>
          <p:nvPr/>
        </p:nvSpPr>
        <p:spPr>
          <a:xfrm>
            <a:off x="0" y="2864963"/>
            <a:ext cx="9144000" cy="2123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23891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a:t>
            </a:r>
            <a:r>
              <a:rPr lang="en-AU" b="1" dirty="0"/>
              <a:t>in </a:t>
            </a:r>
            <a:r>
              <a:rPr lang="en-AU" b="1" dirty="0" smtClean="0"/>
              <a:t>chickens</a:t>
            </a:r>
            <a:endParaRPr lang="en-AU" b="1" dirty="0"/>
          </a:p>
        </p:txBody>
      </p:sp>
      <p:sp>
        <p:nvSpPr>
          <p:cNvPr id="3" name="Content Placeholder 2"/>
          <p:cNvSpPr>
            <a:spLocks noGrp="1"/>
          </p:cNvSpPr>
          <p:nvPr>
            <p:ph idx="1"/>
          </p:nvPr>
        </p:nvSpPr>
        <p:spPr>
          <a:xfrm>
            <a:off x="457200" y="1268760"/>
            <a:ext cx="8229600" cy="1612776"/>
          </a:xfrm>
        </p:spPr>
        <p:txBody>
          <a:bodyPr>
            <a:normAutofit/>
          </a:bodyPr>
          <a:lstStyle/>
          <a:p>
            <a:pPr marL="514350" indent="-514350">
              <a:buFont typeface="+mj-lt"/>
              <a:buAutoNum type="arabicPeriod" startAt="3"/>
            </a:pPr>
            <a:r>
              <a:rPr lang="en-AU" dirty="0" smtClean="0"/>
              <a:t>What information might you be able to get from </a:t>
            </a:r>
            <a:r>
              <a:rPr lang="en-AU" dirty="0" err="1" smtClean="0"/>
              <a:t>iSIKHNAS</a:t>
            </a:r>
            <a:r>
              <a:rPr lang="en-AU" dirty="0" smtClean="0"/>
              <a:t> to help you prepare – before you investigate this disease?</a:t>
            </a:r>
          </a:p>
          <a:p>
            <a:pPr marL="0" indent="0">
              <a:buNone/>
            </a:pPr>
            <a:endParaRPr lang="en-AU" dirty="0"/>
          </a:p>
        </p:txBody>
      </p:sp>
      <p:sp>
        <p:nvSpPr>
          <p:cNvPr id="4" name="TextBox 3"/>
          <p:cNvSpPr txBox="1"/>
          <p:nvPr/>
        </p:nvSpPr>
        <p:spPr>
          <a:xfrm>
            <a:off x="395537" y="3429000"/>
            <a:ext cx="8424936" cy="2031325"/>
          </a:xfrm>
          <a:prstGeom prst="rect">
            <a:avLst/>
          </a:prstGeom>
          <a:noFill/>
        </p:spPr>
        <p:txBody>
          <a:bodyPr wrap="square" rtlCol="0">
            <a:spAutoFit/>
          </a:bodyPr>
          <a:lstStyle/>
          <a:p>
            <a:r>
              <a:rPr lang="en-AU" b="1" dirty="0" smtClean="0">
                <a:solidFill>
                  <a:srgbClr val="7030A0"/>
                </a:solidFill>
              </a:rPr>
              <a:t>Log onto </a:t>
            </a:r>
            <a:r>
              <a:rPr lang="en-AU" b="1" dirty="0" smtClean="0">
                <a:solidFill>
                  <a:srgbClr val="7030A0"/>
                </a:solidFill>
                <a:hlinkClick r:id="rId3"/>
              </a:rPr>
              <a:t>www.isikhnas.com</a:t>
            </a:r>
            <a:endParaRPr lang="en-AU" b="1" dirty="0" smtClean="0">
              <a:solidFill>
                <a:srgbClr val="7030A0"/>
              </a:solidFill>
            </a:endParaRPr>
          </a:p>
          <a:p>
            <a:endParaRPr lang="en-AU" b="1" dirty="0">
              <a:solidFill>
                <a:srgbClr val="7030A0"/>
              </a:solidFill>
            </a:endParaRPr>
          </a:p>
          <a:p>
            <a:pPr marL="285750" indent="-285750">
              <a:buFont typeface="Arial" panose="020B0604020202020204" pitchFamily="34" charset="0"/>
              <a:buChar char="•"/>
            </a:pPr>
            <a:r>
              <a:rPr lang="en-AU" b="1" dirty="0" err="1" smtClean="0">
                <a:solidFill>
                  <a:srgbClr val="7030A0"/>
                </a:solidFill>
              </a:rPr>
              <a:t>iSIKHNAS</a:t>
            </a:r>
            <a:r>
              <a:rPr lang="en-AU" b="1" dirty="0" smtClean="0">
                <a:solidFill>
                  <a:srgbClr val="7030A0"/>
                </a:solidFill>
              </a:rPr>
              <a:t> can provide useful background information to help you prepare for an investigation</a:t>
            </a:r>
          </a:p>
          <a:p>
            <a:pPr marL="285750" indent="-285750">
              <a:buFont typeface="Arial" panose="020B0604020202020204" pitchFamily="34" charset="0"/>
              <a:buChar char="•"/>
            </a:pPr>
            <a:r>
              <a:rPr lang="en-AU" b="1" dirty="0" smtClean="0">
                <a:solidFill>
                  <a:srgbClr val="7030A0"/>
                </a:solidFill>
              </a:rPr>
              <a:t>What diseases/syndromes/signs have been reported recently in your area</a:t>
            </a:r>
          </a:p>
          <a:p>
            <a:pPr marL="285750" indent="-285750">
              <a:buFont typeface="Arial" panose="020B0604020202020204" pitchFamily="34" charset="0"/>
              <a:buChar char="•"/>
            </a:pPr>
            <a:r>
              <a:rPr lang="en-AU" b="1" dirty="0" smtClean="0">
                <a:solidFill>
                  <a:srgbClr val="7030A0"/>
                </a:solidFill>
              </a:rPr>
              <a:t>Have there been any priority syndrome reports and what were the findings</a:t>
            </a:r>
          </a:p>
          <a:p>
            <a:pPr marL="285750" indent="-285750">
              <a:buFont typeface="Arial" panose="020B0604020202020204" pitchFamily="34" charset="0"/>
              <a:buChar char="•"/>
            </a:pPr>
            <a:r>
              <a:rPr lang="en-AU" b="1" dirty="0" smtClean="0">
                <a:solidFill>
                  <a:srgbClr val="7030A0"/>
                </a:solidFill>
              </a:rPr>
              <a:t>What signs have been recorded for diseases of interest</a:t>
            </a:r>
          </a:p>
        </p:txBody>
      </p:sp>
    </p:spTree>
    <p:extLst>
      <p:ext uri="{BB962C8B-B14F-4D97-AF65-F5344CB8AC3E}">
        <p14:creationId xmlns:p14="http://schemas.microsoft.com/office/powerpoint/2010/main" val="1874637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in chickens</a:t>
            </a:r>
            <a:br>
              <a:rPr lang="en-AU" b="1" dirty="0" smtClean="0"/>
            </a:br>
            <a:r>
              <a:rPr lang="en-AU" b="1" dirty="0" smtClean="0"/>
              <a:t>Results of investigation</a:t>
            </a:r>
            <a:endParaRPr lang="en-AU" b="1" dirty="0"/>
          </a:p>
        </p:txBody>
      </p:sp>
      <p:sp>
        <p:nvSpPr>
          <p:cNvPr id="3" name="Content Placeholder 2"/>
          <p:cNvSpPr>
            <a:spLocks noGrp="1"/>
          </p:cNvSpPr>
          <p:nvPr>
            <p:ph idx="1"/>
          </p:nvPr>
        </p:nvSpPr>
        <p:spPr>
          <a:xfrm>
            <a:off x="107504" y="2060848"/>
            <a:ext cx="8856984" cy="4248472"/>
          </a:xfrm>
        </p:spPr>
        <p:txBody>
          <a:bodyPr>
            <a:noAutofit/>
          </a:bodyPr>
          <a:lstStyle/>
          <a:p>
            <a:r>
              <a:rPr lang="en-AU" sz="2000" i="1" dirty="0"/>
              <a:t>D</a:t>
            </a:r>
            <a:r>
              <a:rPr lang="en-AU" sz="2000" i="1" dirty="0" smtClean="0"/>
              <a:t>isease </a:t>
            </a:r>
            <a:r>
              <a:rPr lang="en-AU" sz="2000" i="1" dirty="0"/>
              <a:t>investigation </a:t>
            </a:r>
            <a:r>
              <a:rPr lang="en-AU" sz="2000" i="1" dirty="0" smtClean="0"/>
              <a:t>was completed with </a:t>
            </a:r>
            <a:r>
              <a:rPr lang="en-AU" sz="2000" i="1" dirty="0" err="1" smtClean="0"/>
              <a:t>Dinas</a:t>
            </a:r>
            <a:r>
              <a:rPr lang="en-AU" sz="2000" i="1" dirty="0" smtClean="0"/>
              <a:t> vet.</a:t>
            </a:r>
          </a:p>
          <a:p>
            <a:r>
              <a:rPr lang="en-AU" sz="2000" i="1" dirty="0" smtClean="0"/>
              <a:t>The </a:t>
            </a:r>
            <a:r>
              <a:rPr lang="en-AU" sz="2000" i="1" dirty="0"/>
              <a:t>farm was visited, sick chickens examined </a:t>
            </a:r>
            <a:r>
              <a:rPr lang="en-AU" sz="2000" i="1" dirty="0" smtClean="0"/>
              <a:t>&amp; </a:t>
            </a:r>
            <a:r>
              <a:rPr lang="en-AU" sz="2000" i="1" dirty="0"/>
              <a:t>post mortems </a:t>
            </a:r>
            <a:r>
              <a:rPr lang="en-AU" sz="2000" i="1" dirty="0" smtClean="0"/>
              <a:t>done on </a:t>
            </a:r>
            <a:r>
              <a:rPr lang="en-AU" sz="2000" i="1" dirty="0"/>
              <a:t>dead chickens. </a:t>
            </a:r>
          </a:p>
          <a:p>
            <a:pPr lvl="1"/>
            <a:r>
              <a:rPr lang="en-AU" sz="1800" i="1" dirty="0" smtClean="0"/>
              <a:t>Blood </a:t>
            </a:r>
            <a:r>
              <a:rPr lang="en-AU" sz="1800" i="1" dirty="0"/>
              <a:t>samples and cloacal and tracheal swabs were collected and sent to the </a:t>
            </a:r>
            <a:r>
              <a:rPr lang="en-AU" sz="1800" i="1" dirty="0" smtClean="0"/>
              <a:t>laboratory.</a:t>
            </a:r>
          </a:p>
          <a:p>
            <a:r>
              <a:rPr lang="en-AU" sz="2000" i="1" dirty="0" smtClean="0"/>
              <a:t>Definitive diagnosis = </a:t>
            </a:r>
            <a:r>
              <a:rPr lang="en-AU" sz="2000" b="1" i="1" dirty="0" smtClean="0"/>
              <a:t>Newcastle </a:t>
            </a:r>
            <a:r>
              <a:rPr lang="en-AU" sz="2000" b="1" i="1" dirty="0"/>
              <a:t>disease</a:t>
            </a:r>
            <a:r>
              <a:rPr lang="en-AU" sz="2000" i="1" dirty="0"/>
              <a:t>. </a:t>
            </a:r>
          </a:p>
          <a:p>
            <a:pPr lvl="1"/>
            <a:r>
              <a:rPr lang="en-AU" sz="1800" i="1" dirty="0" smtClean="0"/>
              <a:t>Other diseases on the differential </a:t>
            </a:r>
            <a:r>
              <a:rPr lang="en-AU" sz="1800" i="1" dirty="0"/>
              <a:t>diagnosis </a:t>
            </a:r>
            <a:r>
              <a:rPr lang="en-AU" sz="1800" i="1" dirty="0" smtClean="0"/>
              <a:t>list were either ruled out (test negative) or very unlikely.</a:t>
            </a:r>
          </a:p>
          <a:p>
            <a:pPr marL="0" indent="0">
              <a:buNone/>
            </a:pPr>
            <a:endParaRPr lang="en-AU" sz="1800" i="1" dirty="0"/>
          </a:p>
          <a:p>
            <a:pPr marL="0" indent="0">
              <a:buNone/>
            </a:pPr>
            <a:r>
              <a:rPr lang="en-AU" sz="1800" dirty="0" smtClean="0"/>
              <a:t>Please see additional disease information sheet in your Participant’s Manual</a:t>
            </a:r>
            <a:endParaRPr lang="en-AU" sz="1800" dirty="0"/>
          </a:p>
        </p:txBody>
      </p:sp>
    </p:spTree>
    <p:extLst>
      <p:ext uri="{BB962C8B-B14F-4D97-AF65-F5344CB8AC3E}">
        <p14:creationId xmlns:p14="http://schemas.microsoft.com/office/powerpoint/2010/main" val="3205959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a:t>Group </a:t>
            </a:r>
            <a:r>
              <a:rPr lang="en-AU" b="1" dirty="0" smtClean="0"/>
              <a:t>activity </a:t>
            </a:r>
            <a:r>
              <a:rPr lang="en-AU" b="1" dirty="0"/>
              <a:t>– </a:t>
            </a:r>
            <a:r>
              <a:rPr lang="en-AU" b="1" dirty="0" smtClean="0"/>
              <a:t>deaths in chickens</a:t>
            </a:r>
            <a:endParaRPr lang="en-AU" b="1" dirty="0"/>
          </a:p>
        </p:txBody>
      </p:sp>
      <p:sp>
        <p:nvSpPr>
          <p:cNvPr id="3" name="Content Placeholder 2"/>
          <p:cNvSpPr>
            <a:spLocks noGrp="1"/>
          </p:cNvSpPr>
          <p:nvPr>
            <p:ph idx="1"/>
          </p:nvPr>
        </p:nvSpPr>
        <p:spPr>
          <a:xfrm>
            <a:off x="113331" y="1124744"/>
            <a:ext cx="8856984" cy="4248472"/>
          </a:xfrm>
        </p:spPr>
        <p:txBody>
          <a:bodyPr>
            <a:noAutofit/>
          </a:bodyPr>
          <a:lstStyle/>
          <a:p>
            <a:pPr marL="0" indent="0">
              <a:buNone/>
            </a:pPr>
            <a:r>
              <a:rPr lang="en-AU" sz="2000" b="1" dirty="0" smtClean="0"/>
              <a:t>Newcastle </a:t>
            </a:r>
            <a:r>
              <a:rPr lang="en-AU" sz="2000" b="1" dirty="0"/>
              <a:t>disease</a:t>
            </a:r>
            <a:r>
              <a:rPr lang="en-AU" sz="2000" i="1" dirty="0"/>
              <a:t>. </a:t>
            </a:r>
          </a:p>
          <a:p>
            <a:pPr lvl="1"/>
            <a:r>
              <a:rPr lang="en-AU" sz="1800" dirty="0" smtClean="0"/>
              <a:t>An example of a disease that is</a:t>
            </a:r>
            <a:r>
              <a:rPr lang="en-AU" sz="1800" b="1" u="sng" dirty="0" smtClean="0"/>
              <a:t> infectious </a:t>
            </a:r>
            <a:r>
              <a:rPr lang="en-AU" sz="1800" dirty="0" smtClean="0"/>
              <a:t>(caused by a living agent – in this case a virus) and highly </a:t>
            </a:r>
            <a:r>
              <a:rPr lang="en-AU" sz="1800" b="1" u="sng" dirty="0" smtClean="0"/>
              <a:t>contagious</a:t>
            </a:r>
            <a:r>
              <a:rPr lang="en-AU" sz="1800" dirty="0" smtClean="0"/>
              <a:t> (spreads rapidly from animal to animal)</a:t>
            </a:r>
            <a:endParaRPr lang="en-AU" sz="1800" dirty="0"/>
          </a:p>
          <a:p>
            <a:pPr marL="57150" indent="0">
              <a:buNone/>
            </a:pPr>
            <a:endParaRPr lang="en-AU" sz="2200" dirty="0" smtClean="0"/>
          </a:p>
          <a:p>
            <a:pPr marL="57150" indent="0">
              <a:buNone/>
            </a:pPr>
            <a:r>
              <a:rPr lang="en-AU" sz="2200" dirty="0" smtClean="0"/>
              <a:t>4. Write down causes of ND under the following headings</a:t>
            </a:r>
          </a:p>
          <a:p>
            <a:pPr marL="57150" indent="0">
              <a:buNone/>
            </a:pPr>
            <a:r>
              <a:rPr lang="en-AU" sz="2200" dirty="0"/>
              <a:t>	</a:t>
            </a:r>
            <a:r>
              <a:rPr lang="en-AU" sz="2200" dirty="0" smtClean="0"/>
              <a:t>How can ND move from one farm to another in a different region?</a:t>
            </a:r>
          </a:p>
          <a:p>
            <a:pPr marL="57150" indent="0">
              <a:buNone/>
            </a:pPr>
            <a:r>
              <a:rPr lang="en-AU" sz="2200" dirty="0"/>
              <a:t>	</a:t>
            </a:r>
            <a:r>
              <a:rPr lang="en-AU" sz="2200" dirty="0" smtClean="0"/>
              <a:t>How can ND move from one chicken to another on one farm?</a:t>
            </a:r>
          </a:p>
          <a:p>
            <a:pPr marL="57150" indent="0">
              <a:buNone/>
            </a:pPr>
            <a:r>
              <a:rPr lang="en-AU" sz="2200" dirty="0"/>
              <a:t>	</a:t>
            </a:r>
            <a:r>
              <a:rPr lang="en-AU" sz="2200" dirty="0" smtClean="0"/>
              <a:t>Can ND infect people?</a:t>
            </a:r>
          </a:p>
        </p:txBody>
      </p:sp>
    </p:spTree>
    <p:extLst>
      <p:ext uri="{BB962C8B-B14F-4D97-AF65-F5344CB8AC3E}">
        <p14:creationId xmlns:p14="http://schemas.microsoft.com/office/powerpoint/2010/main" val="849098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a:t>Group </a:t>
            </a:r>
            <a:r>
              <a:rPr lang="en-AU" b="1" dirty="0" smtClean="0"/>
              <a:t>activity </a:t>
            </a:r>
            <a:r>
              <a:rPr lang="en-AU" b="1" dirty="0"/>
              <a:t>– </a:t>
            </a:r>
            <a:r>
              <a:rPr lang="en-AU" b="1" dirty="0" smtClean="0"/>
              <a:t>deaths in chickens</a:t>
            </a:r>
            <a:endParaRPr lang="en-AU" b="1" dirty="0"/>
          </a:p>
        </p:txBody>
      </p:sp>
      <p:sp>
        <p:nvSpPr>
          <p:cNvPr id="3" name="Content Placeholder 2"/>
          <p:cNvSpPr>
            <a:spLocks noGrp="1"/>
          </p:cNvSpPr>
          <p:nvPr>
            <p:ph idx="1"/>
          </p:nvPr>
        </p:nvSpPr>
        <p:spPr>
          <a:xfrm>
            <a:off x="113330" y="1124744"/>
            <a:ext cx="9030669" cy="4248472"/>
          </a:xfrm>
        </p:spPr>
        <p:txBody>
          <a:bodyPr>
            <a:noAutofit/>
          </a:bodyPr>
          <a:lstStyle/>
          <a:p>
            <a:pPr marL="0" indent="0">
              <a:buNone/>
            </a:pPr>
            <a:r>
              <a:rPr lang="en-AU" sz="2000" b="1" dirty="0" smtClean="0"/>
              <a:t>Newcastle </a:t>
            </a:r>
            <a:r>
              <a:rPr lang="en-AU" sz="2000" b="1" dirty="0"/>
              <a:t>disease</a:t>
            </a:r>
            <a:r>
              <a:rPr lang="en-AU" sz="2000" i="1" dirty="0"/>
              <a:t>. </a:t>
            </a:r>
          </a:p>
          <a:p>
            <a:pPr lvl="1"/>
            <a:r>
              <a:rPr lang="en-AU" sz="1800" dirty="0" smtClean="0"/>
              <a:t>An example of a disease that is</a:t>
            </a:r>
            <a:r>
              <a:rPr lang="en-AU" sz="1800" b="1" u="sng" dirty="0" smtClean="0"/>
              <a:t> infectious </a:t>
            </a:r>
            <a:r>
              <a:rPr lang="en-AU" sz="1800" dirty="0" smtClean="0"/>
              <a:t>(caused by a living agent – in this case a virus) and highly </a:t>
            </a:r>
            <a:r>
              <a:rPr lang="en-AU" sz="1800" b="1" u="sng" dirty="0" smtClean="0"/>
              <a:t>contagious</a:t>
            </a:r>
            <a:r>
              <a:rPr lang="en-AU" sz="1800" dirty="0" smtClean="0"/>
              <a:t> (spreads rapidly from animal to animal)</a:t>
            </a:r>
            <a:endParaRPr lang="en-AU" sz="1800" dirty="0"/>
          </a:p>
          <a:p>
            <a:pPr marL="57150" indent="0">
              <a:buNone/>
            </a:pPr>
            <a:endParaRPr lang="en-AU" sz="2200" dirty="0" smtClean="0"/>
          </a:p>
          <a:p>
            <a:pPr marL="57150" indent="0">
              <a:buNone/>
            </a:pPr>
            <a:r>
              <a:rPr lang="en-AU" sz="2200" dirty="0" smtClean="0"/>
              <a:t>4. Write down causes of ND under the following headings</a:t>
            </a:r>
          </a:p>
          <a:p>
            <a:pPr marL="57150" indent="0">
              <a:buNone/>
            </a:pPr>
            <a:r>
              <a:rPr lang="en-AU" sz="2200" dirty="0"/>
              <a:t>	</a:t>
            </a:r>
            <a:r>
              <a:rPr lang="en-AU" sz="2200" dirty="0" smtClean="0"/>
              <a:t>How can ND move from one farm to another in a different region?</a:t>
            </a:r>
          </a:p>
          <a:p>
            <a:pPr marL="857250" lvl="2" indent="0">
              <a:buNone/>
            </a:pPr>
            <a:r>
              <a:rPr lang="en-AU" sz="1800" b="1" dirty="0" smtClean="0">
                <a:solidFill>
                  <a:srgbClr val="0070C0"/>
                </a:solidFill>
              </a:rPr>
              <a:t>Wild birds can carry ND with little signs of disease, movement of infected chickens from farm to farm, movement of contaminated feed/water/equipment or people</a:t>
            </a:r>
            <a:r>
              <a:rPr lang="en-AU" sz="1800" b="1" dirty="0">
                <a:solidFill>
                  <a:srgbClr val="0070C0"/>
                </a:solidFill>
              </a:rPr>
              <a:t>	</a:t>
            </a:r>
            <a:r>
              <a:rPr lang="en-AU" sz="1400" dirty="0" smtClean="0"/>
              <a:t>	</a:t>
            </a:r>
          </a:p>
          <a:p>
            <a:pPr marL="57150" indent="0">
              <a:buNone/>
            </a:pPr>
            <a:r>
              <a:rPr lang="en-AU" sz="2200" dirty="0"/>
              <a:t>	</a:t>
            </a:r>
            <a:r>
              <a:rPr lang="en-AU" sz="2200" dirty="0" smtClean="0"/>
              <a:t>How can ND move from one chicken to another on one farm?</a:t>
            </a:r>
          </a:p>
          <a:p>
            <a:pPr marL="857250" lvl="2" indent="0">
              <a:buNone/>
            </a:pPr>
            <a:r>
              <a:rPr lang="en-AU" sz="1800" b="1" dirty="0" smtClean="0">
                <a:solidFill>
                  <a:srgbClr val="0070C0"/>
                </a:solidFill>
              </a:rPr>
              <a:t>Virus is shed from mouth/nose/faeces &amp; eggs of infected birds and virus is in carcasses &amp; feathers of dead birds &amp; may be in water and on feed &amp; equipment &amp; people</a:t>
            </a:r>
            <a:r>
              <a:rPr lang="en-AU" sz="1800" b="1" dirty="0">
                <a:solidFill>
                  <a:srgbClr val="0070C0"/>
                </a:solidFill>
              </a:rPr>
              <a:t>	</a:t>
            </a:r>
            <a:r>
              <a:rPr lang="en-AU" sz="1800" dirty="0"/>
              <a:t>	</a:t>
            </a:r>
          </a:p>
          <a:p>
            <a:pPr marL="57150" indent="0">
              <a:buNone/>
            </a:pPr>
            <a:r>
              <a:rPr lang="en-AU" sz="2200" dirty="0"/>
              <a:t>	</a:t>
            </a:r>
            <a:r>
              <a:rPr lang="en-AU" sz="2200" dirty="0" smtClean="0"/>
              <a:t>Can ND infect people?</a:t>
            </a:r>
          </a:p>
          <a:p>
            <a:pPr marL="57150" indent="0">
              <a:buNone/>
            </a:pPr>
            <a:r>
              <a:rPr lang="en-AU" sz="2200" dirty="0"/>
              <a:t>	</a:t>
            </a:r>
            <a:r>
              <a:rPr lang="en-AU" sz="2200" dirty="0" smtClean="0"/>
              <a:t>	</a:t>
            </a:r>
            <a:r>
              <a:rPr lang="en-AU" sz="1800" b="1" dirty="0">
                <a:solidFill>
                  <a:srgbClr val="0070C0"/>
                </a:solidFill>
              </a:rPr>
              <a:t> </a:t>
            </a:r>
            <a:r>
              <a:rPr lang="en-AU" sz="1800" b="1" dirty="0" smtClean="0">
                <a:solidFill>
                  <a:srgbClr val="0070C0"/>
                </a:solidFill>
              </a:rPr>
              <a:t>Yes – causes flu-like signs in some people</a:t>
            </a:r>
            <a:endParaRPr lang="en-AU" sz="1800" dirty="0" smtClean="0"/>
          </a:p>
        </p:txBody>
      </p:sp>
    </p:spTree>
    <p:extLst>
      <p:ext uri="{BB962C8B-B14F-4D97-AF65-F5344CB8AC3E}">
        <p14:creationId xmlns:p14="http://schemas.microsoft.com/office/powerpoint/2010/main" val="1881480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fontScale="85000" lnSpcReduction="10000"/>
          </a:bodyPr>
          <a:lstStyle/>
          <a:p>
            <a:r>
              <a:rPr lang="en-AU" dirty="0"/>
              <a:t>Why disease occurs in some animals and not in others</a:t>
            </a:r>
          </a:p>
          <a:p>
            <a:endParaRPr lang="en-AU" dirty="0"/>
          </a:p>
          <a:p>
            <a:r>
              <a:rPr lang="en-AU" dirty="0"/>
              <a:t>The many causes of </a:t>
            </a:r>
            <a:r>
              <a:rPr lang="en-AU" dirty="0" smtClean="0"/>
              <a:t>disease</a:t>
            </a:r>
          </a:p>
          <a:p>
            <a:endParaRPr lang="en-AU" dirty="0"/>
          </a:p>
          <a:p>
            <a:r>
              <a:rPr lang="en-AU" dirty="0" smtClean="0"/>
              <a:t>Value of </a:t>
            </a:r>
            <a:r>
              <a:rPr lang="en-AU" dirty="0" err="1" smtClean="0"/>
              <a:t>iSIKHNAS</a:t>
            </a:r>
            <a:r>
              <a:rPr lang="en-AU" dirty="0" smtClean="0"/>
              <a:t> for learning about possible diseases before you </a:t>
            </a:r>
            <a:r>
              <a:rPr lang="en-AU" dirty="0" smtClean="0"/>
              <a:t>investigate</a:t>
            </a:r>
          </a:p>
          <a:p>
            <a:endParaRPr lang="en-AU" dirty="0" smtClean="0"/>
          </a:p>
          <a:p>
            <a:r>
              <a:rPr lang="en-AU" dirty="0" smtClean="0"/>
              <a:t>The association between understanding causes of disease and identifying interventions to work against causes (control and prevention)</a:t>
            </a:r>
            <a:endParaRPr lang="en-AU" dirty="0" smtClean="0"/>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048909"/>
          </a:xfrm>
        </p:spPr>
        <p:txBody>
          <a:bodyPr>
            <a:noAutofit/>
          </a:bodyPr>
          <a:lstStyle/>
          <a:p>
            <a:r>
              <a:rPr lang="en-AU" sz="2000" dirty="0"/>
              <a:t>A cause is anything that can influence whether or not a disease occurs in one or more animals</a:t>
            </a:r>
          </a:p>
          <a:p>
            <a:endParaRPr lang="en-AU" sz="2000" dirty="0"/>
          </a:p>
          <a:p>
            <a:r>
              <a:rPr lang="en-AU" sz="2000" dirty="0"/>
              <a:t>Epidemiologic investigations aim to identify causes of disease</a:t>
            </a:r>
          </a:p>
          <a:p>
            <a:endParaRPr lang="en-AU" sz="2000" dirty="0"/>
          </a:p>
          <a:p>
            <a:r>
              <a:rPr lang="en-AU" sz="2000" dirty="0"/>
              <a:t>Knowledge about causes for a disease often leads to treatment and prevention strategies to reduce disease in populations</a:t>
            </a:r>
          </a:p>
          <a:p>
            <a:endParaRPr lang="en-AU" sz="2000" dirty="0"/>
          </a:p>
          <a:p>
            <a:r>
              <a:rPr lang="en-AU" sz="2000" dirty="0"/>
              <a:t>A disease may be prevented by doing something that breaks an important relationship between different </a:t>
            </a:r>
            <a:r>
              <a:rPr lang="en-AU" sz="2000" dirty="0" smtClean="0"/>
              <a:t>causes</a:t>
            </a:r>
            <a:endParaRPr lang="en-AU" sz="2000" dirty="0"/>
          </a:p>
        </p:txBody>
      </p:sp>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a:t>
            </a:r>
            <a:r>
              <a:rPr lang="en-AU" b="1" smtClean="0"/>
              <a:t>session 5</a:t>
            </a:r>
            <a:endParaRPr lang="en-AU" b="1"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a:t>Why disease occurs in some animals and not in others</a:t>
            </a:r>
          </a:p>
          <a:p>
            <a:endParaRPr lang="en-AU" dirty="0"/>
          </a:p>
          <a:p>
            <a:r>
              <a:rPr lang="en-AU" dirty="0"/>
              <a:t>The many causes of disease</a:t>
            </a:r>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r>
              <a:rPr lang="en-AU" dirty="0" smtClean="0"/>
              <a:t>Think about the last time you were sick.</a:t>
            </a:r>
          </a:p>
          <a:p>
            <a:endParaRPr lang="en-AU" dirty="0" smtClean="0"/>
          </a:p>
          <a:p>
            <a:r>
              <a:rPr lang="en-AU" dirty="0" smtClean="0"/>
              <a:t>What do you think were the causes for you getting sick</a:t>
            </a:r>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5</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smtClean="0"/>
              <a:t>In </a:t>
            </a:r>
            <a:r>
              <a:rPr lang="en-AU" dirty="0"/>
              <a:t>this video we learnt about </a:t>
            </a:r>
            <a:endParaRPr lang="en-AU" dirty="0" smtClean="0"/>
          </a:p>
          <a:p>
            <a:pPr marL="571500" lvl="1" indent="-171450">
              <a:buFont typeface="Arial" panose="020B0604020202020204" pitchFamily="34" charset="0"/>
              <a:buChar char="•"/>
            </a:pPr>
            <a:r>
              <a:rPr lang="en-AU" dirty="0" smtClean="0"/>
              <a:t>Causes of disease</a:t>
            </a:r>
          </a:p>
          <a:p>
            <a:pPr marL="571500" lvl="1" indent="-171450">
              <a:buFont typeface="Arial" panose="020B0604020202020204" pitchFamily="34" charset="0"/>
              <a:buChar char="•"/>
            </a:pPr>
            <a:r>
              <a:rPr lang="en-AU" dirty="0" smtClean="0"/>
              <a:t>How cause can be related to characteristics of the host, or agent, or environment</a:t>
            </a:r>
          </a:p>
          <a:p>
            <a:pPr marL="571500" lvl="1" indent="-171450">
              <a:buFont typeface="Arial" panose="020B0604020202020204" pitchFamily="34" charset="0"/>
              <a:buChar char="•"/>
            </a:pPr>
            <a:r>
              <a:rPr lang="en-AU" dirty="0" smtClean="0"/>
              <a:t>Why some animals get disease and others do not</a:t>
            </a:r>
          </a:p>
          <a:p>
            <a:pPr marL="571500" lvl="1" indent="-171450">
              <a:buFont typeface="Arial" panose="020B0604020202020204" pitchFamily="34" charset="0"/>
              <a:buChar char="•"/>
            </a:pPr>
            <a:r>
              <a:rPr lang="en-AU" dirty="0"/>
              <a:t>How a disease may be prevented by doing something that breaks an important relationship between different causes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answers to question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in chickens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AU" i="1" dirty="0"/>
              <a:t>A village farmer reports to iSIKHNAS that he has sudden death in his chickens. iSIKHNAS sends you a message of the problem. You ring the farmer and he tells you that this is mainly a problem in his young chickens. They are not eating and do not have much energy. Some of his chickens that were sick are still alive. </a:t>
            </a:r>
            <a:endParaRPr lang="en-AU" i="1" dirty="0" smtClean="0"/>
          </a:p>
          <a:p>
            <a:pPr marL="0" indent="0">
              <a:buNone/>
            </a:pP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a:t>
            </a:r>
            <a:r>
              <a:rPr lang="en-AU" b="1" dirty="0"/>
              <a:t>in </a:t>
            </a:r>
            <a:r>
              <a:rPr lang="en-AU" b="1" dirty="0" smtClean="0"/>
              <a:t>chickens</a:t>
            </a:r>
            <a:endParaRPr lang="en-AU" b="1"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AU" dirty="0" smtClean="0"/>
              <a:t>Discuss if this should be reported as a sign or as a </a:t>
            </a:r>
            <a:r>
              <a:rPr lang="en-AU" i="1" dirty="0" smtClean="0"/>
              <a:t>priority syndrome</a:t>
            </a:r>
            <a:r>
              <a:rPr lang="en-AU" dirty="0" smtClean="0"/>
              <a:t>?</a:t>
            </a:r>
          </a:p>
          <a:p>
            <a:pPr marL="514350" indent="-514350">
              <a:buFont typeface="+mj-lt"/>
              <a:buAutoNum type="arabicPeriod"/>
            </a:pPr>
            <a:endParaRPr lang="en-AU" dirty="0" smtClean="0"/>
          </a:p>
          <a:p>
            <a:pPr marL="514350" indent="-514350">
              <a:buFont typeface="+mj-lt"/>
              <a:buAutoNum type="arabicPeriod"/>
            </a:pPr>
            <a:r>
              <a:rPr lang="en-AU" dirty="0" smtClean="0"/>
              <a:t>Produce a list of differential diagnoses for sudden death in chickens.</a:t>
            </a:r>
          </a:p>
          <a:p>
            <a:pPr marL="514350" indent="-514350">
              <a:buFont typeface="+mj-lt"/>
              <a:buAutoNum type="arabicPeriod"/>
            </a:pPr>
            <a:endParaRPr lang="en-AU" dirty="0" smtClean="0"/>
          </a:p>
          <a:p>
            <a:pPr marL="514350" indent="-514350">
              <a:buFont typeface="+mj-lt"/>
              <a:buAutoNum type="arabicPeriod"/>
            </a:pPr>
            <a:r>
              <a:rPr lang="en-AU" dirty="0" smtClean="0"/>
              <a:t>What information might you be able to get from </a:t>
            </a:r>
            <a:r>
              <a:rPr lang="en-AU" dirty="0" err="1" smtClean="0"/>
              <a:t>iSIKHNAS</a:t>
            </a:r>
            <a:r>
              <a:rPr lang="en-AU" dirty="0" smtClean="0"/>
              <a:t> to help you prepare – before you investigate this disease?</a:t>
            </a:r>
          </a:p>
          <a:p>
            <a:pPr marL="0" indent="0">
              <a:buNone/>
            </a:pPr>
            <a:endParaRPr lang="en-AU" dirty="0"/>
          </a:p>
        </p:txBody>
      </p:sp>
    </p:spTree>
    <p:extLst>
      <p:ext uri="{BB962C8B-B14F-4D97-AF65-F5344CB8AC3E}">
        <p14:creationId xmlns:p14="http://schemas.microsoft.com/office/powerpoint/2010/main" val="400070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Deaths </a:t>
            </a:r>
            <a:r>
              <a:rPr lang="en-AU" b="1" dirty="0"/>
              <a:t>in </a:t>
            </a:r>
            <a:r>
              <a:rPr lang="en-AU" b="1" dirty="0" smtClean="0"/>
              <a:t>chickens</a:t>
            </a:r>
            <a:endParaRPr lang="en-AU" b="1"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dirty="0" smtClean="0"/>
              <a:t>Discuss if this should be reported as a sign or as a </a:t>
            </a:r>
            <a:r>
              <a:rPr lang="en-AU" i="1" dirty="0" smtClean="0"/>
              <a:t>priority syndrome</a:t>
            </a:r>
            <a:r>
              <a:rPr lang="en-AU" dirty="0" smtClean="0"/>
              <a:t>?</a:t>
            </a:r>
          </a:p>
          <a:p>
            <a:pPr marL="514350" indent="-514350">
              <a:buFont typeface="+mj-lt"/>
              <a:buAutoNum type="arabicPeriod"/>
            </a:pPr>
            <a:endParaRPr lang="en-AU" dirty="0" smtClean="0"/>
          </a:p>
          <a:p>
            <a:pPr marL="0" indent="0">
              <a:buNone/>
            </a:pPr>
            <a:endParaRPr lang="en-AU" dirty="0"/>
          </a:p>
        </p:txBody>
      </p:sp>
    </p:spTree>
    <p:extLst>
      <p:ext uri="{BB962C8B-B14F-4D97-AF65-F5344CB8AC3E}">
        <p14:creationId xmlns:p14="http://schemas.microsoft.com/office/powerpoint/2010/main" val="3478871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3176</TotalTime>
  <Words>1944</Words>
  <Application>Microsoft Office PowerPoint</Application>
  <PresentationFormat>On-screen Show (4:3)</PresentationFormat>
  <Paragraphs>295</Paragraphs>
  <Slides>18</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Deaths in chickens Background information</vt:lpstr>
      <vt:lpstr>Group activity – Deaths in chickens</vt:lpstr>
      <vt:lpstr>Group activity – Deaths in chickens</vt:lpstr>
      <vt:lpstr>Group activity – Deaths in chickens</vt:lpstr>
      <vt:lpstr>Group activity – Deaths in chickens</vt:lpstr>
      <vt:lpstr>PowerPoint Presentation</vt:lpstr>
      <vt:lpstr>Group activity – Deaths in chickens</vt:lpstr>
      <vt:lpstr>Group activity – deaths in chickens Results of investigation</vt:lpstr>
      <vt:lpstr>Group activity – deaths in chickens</vt:lpstr>
      <vt:lpstr>Group activity – deaths in chickens</vt:lpstr>
      <vt:lpstr>In this session we talked about:</vt:lpstr>
      <vt:lpstr>Key concepts of session 5</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90</cp:revision>
  <dcterms:created xsi:type="dcterms:W3CDTF">2013-03-15T18:03:41Z</dcterms:created>
  <dcterms:modified xsi:type="dcterms:W3CDTF">2014-06-24T04:42:22Z</dcterms:modified>
</cp:coreProperties>
</file>