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66" r:id="rId3"/>
    <p:sldId id="269" r:id="rId4"/>
    <p:sldId id="270" r:id="rId5"/>
    <p:sldId id="267" r:id="rId6"/>
    <p:sldId id="273" r:id="rId7"/>
    <p:sldId id="278" r:id="rId8"/>
    <p:sldId id="280" r:id="rId9"/>
    <p:sldId id="271" r:id="rId10"/>
    <p:sldId id="281" r:id="rId11"/>
    <p:sldId id="282" r:id="rId12"/>
    <p:sldId id="283" r:id="rId13"/>
    <p:sldId id="284" r:id="rId14"/>
    <p:sldId id="285" r:id="rId15"/>
    <p:sldId id="286" r:id="rId16"/>
    <p:sldId id="258" r:id="rId17"/>
    <p:sldId id="26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75" autoAdjust="0"/>
  </p:normalViewPr>
  <p:slideViewPr>
    <p:cSldViewPr snapToObjects="1">
      <p:cViewPr varScale="1">
        <p:scale>
          <a:sx n="84" d="100"/>
          <a:sy n="84" d="100"/>
        </p:scale>
        <p:origin x="23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298CE-2AFF-4FAA-A26E-39AED356E737}" type="datetimeFigureOut">
              <a:rPr lang="en-AU" smtClean="0"/>
              <a:t>27/02/2014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a:t>
            </a:r>
            <a:r>
              <a:rPr lang="en-AU" b="1" dirty="0" smtClean="0"/>
              <a:t>OVER</a:t>
            </a:r>
          </a:p>
          <a:p>
            <a:endParaRPr lang="en-AU" b="1" dirty="0" smtClean="0"/>
          </a:p>
          <a:p>
            <a:r>
              <a:rPr lang="en-AU" sz="1200" kern="1200" dirty="0" smtClean="0">
                <a:solidFill>
                  <a:schemeClr val="tx1"/>
                </a:solidFill>
                <a:effectLst/>
                <a:latin typeface="+mn-lt"/>
                <a:ea typeface="+mn-ea"/>
                <a:cs typeface="+mn-cs"/>
              </a:rPr>
              <a:t>The environmental examination involves</a:t>
            </a:r>
            <a:r>
              <a:rPr lang="en-AU" sz="1200" kern="1200" baseline="0" dirty="0" smtClean="0">
                <a:solidFill>
                  <a:schemeClr val="tx1"/>
                </a:solidFill>
                <a:effectLst/>
                <a:latin typeface="+mn-lt"/>
                <a:ea typeface="+mn-ea"/>
                <a:cs typeface="+mn-cs"/>
              </a:rPr>
              <a:t> exploring all of the areas where the animals might be able to go and looking at what they might come into contact with.</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It also involves checking the food and water supply and where they sleep or spend much of their time. As you do this you need to be looking for anything that might be possibly be a cause of the disease signs you have observed in the sick animals.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Examples of things to look at for animals that are kept outdoors include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Is the pasture and water clean and uncontaminated</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Imagine if there</a:t>
            </a:r>
            <a:r>
              <a:rPr lang="en-AU" sz="1200" kern="1200" baseline="0" dirty="0" smtClean="0">
                <a:solidFill>
                  <a:schemeClr val="tx1"/>
                </a:solidFill>
                <a:effectLst/>
                <a:latin typeface="+mn-lt"/>
                <a:ea typeface="+mn-ea"/>
                <a:cs typeface="+mn-cs"/>
              </a:rPr>
              <a:t> was several drums of leaking chemicals at the back of a shed and it looked as if the cows had been standing and eating where the chemicals were draining?</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Are there any poisonous plants that cows could eat that may cause illness?</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Where does the water supply come from and is it clean?</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If the cows are getting any supplementary feed (hay or grain), check to make sure it is clean and has no spoiling</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What wildlife exists in the area and are they capable of carrying any diseases?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Are the animals</a:t>
            </a:r>
            <a:r>
              <a:rPr lang="en-AU" sz="1200" kern="1200" baseline="0" dirty="0" smtClean="0">
                <a:solidFill>
                  <a:schemeClr val="tx1"/>
                </a:solidFill>
                <a:effectLst/>
                <a:latin typeface="+mn-lt"/>
                <a:ea typeface="+mn-ea"/>
                <a:cs typeface="+mn-cs"/>
              </a:rPr>
              <a:t> getting enough feed</a:t>
            </a:r>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Is there overcrowding?</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Do the animals have some form of shelter from storms or other</a:t>
            </a:r>
            <a:r>
              <a:rPr lang="en-AU" sz="1200" kern="1200" baseline="0" dirty="0" smtClean="0">
                <a:solidFill>
                  <a:schemeClr val="tx1"/>
                </a:solidFill>
                <a:effectLst/>
                <a:latin typeface="+mn-lt"/>
                <a:ea typeface="+mn-ea"/>
                <a:cs typeface="+mn-cs"/>
              </a:rPr>
              <a:t> weather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3759120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a:t>
            </a:r>
            <a:r>
              <a:rPr lang="en-AU" b="1" dirty="0" smtClean="0"/>
              <a:t>OVER</a:t>
            </a:r>
          </a:p>
          <a:p>
            <a:endParaRPr lang="en-AU" b="1" dirty="0" smtClean="0"/>
          </a:p>
          <a:p>
            <a:r>
              <a:rPr lang="en-AU" sz="1200" kern="1200" dirty="0" smtClean="0">
                <a:solidFill>
                  <a:schemeClr val="tx1"/>
                </a:solidFill>
                <a:effectLst/>
                <a:latin typeface="+mn-lt"/>
                <a:ea typeface="+mn-ea"/>
                <a:cs typeface="+mn-cs"/>
              </a:rPr>
              <a:t>Where</a:t>
            </a:r>
            <a:r>
              <a:rPr lang="en-AU" sz="1200" kern="1200" baseline="0" dirty="0" smtClean="0">
                <a:solidFill>
                  <a:schemeClr val="tx1"/>
                </a:solidFill>
                <a:effectLst/>
                <a:latin typeface="+mn-lt"/>
                <a:ea typeface="+mn-ea"/>
                <a:cs typeface="+mn-cs"/>
              </a:rPr>
              <a:t> animals are kept indoors it is very important to do the same environmental check in their indoor environment.</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Examples of things to look for include:</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Make sure the flooring is non-slippery and does not cause injury to feet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In barns and sheds, it</a:t>
            </a:r>
            <a:r>
              <a:rPr lang="en-AU" sz="1200" kern="1200" baseline="0" dirty="0" smtClean="0">
                <a:solidFill>
                  <a:schemeClr val="tx1"/>
                </a:solidFill>
                <a:effectLst/>
                <a:latin typeface="+mn-lt"/>
                <a:ea typeface="+mn-ea"/>
                <a:cs typeface="+mn-cs"/>
              </a:rPr>
              <a:t> is important that there be good ventilation to remove ammonia and other chemicals from the air. If there is insufficient air flow then air quality can worsen and lead to respiratory disease and other problems.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Animals need space to lie down and also to interact with each other. When animals are too crowded it can cause stress and injury</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Animals spending</a:t>
            </a:r>
            <a:r>
              <a:rPr lang="en-AU" sz="1200" kern="1200" baseline="0" dirty="0" smtClean="0">
                <a:solidFill>
                  <a:schemeClr val="tx1"/>
                </a:solidFill>
                <a:effectLst/>
                <a:latin typeface="+mn-lt"/>
                <a:ea typeface="+mn-ea"/>
                <a:cs typeface="+mn-cs"/>
              </a:rPr>
              <a:t> a long time indoors will need some form of </a:t>
            </a:r>
            <a:r>
              <a:rPr lang="en-AU" sz="1200" kern="1200" dirty="0" smtClean="0">
                <a:solidFill>
                  <a:schemeClr val="tx1"/>
                </a:solidFill>
                <a:effectLst/>
                <a:latin typeface="+mn-lt"/>
                <a:ea typeface="+mn-ea"/>
                <a:cs typeface="+mn-cs"/>
              </a:rPr>
              <a:t>bedding and this will</a:t>
            </a:r>
            <a:r>
              <a:rPr lang="en-AU" sz="1200" kern="1200" baseline="0" dirty="0" smtClean="0">
                <a:solidFill>
                  <a:schemeClr val="tx1"/>
                </a:solidFill>
                <a:effectLst/>
                <a:latin typeface="+mn-lt"/>
                <a:ea typeface="+mn-ea"/>
                <a:cs typeface="+mn-cs"/>
              </a:rPr>
              <a:t> have to be kept clean and fresh. If not it will get contaminated with urine and faeces and will increase infections in animals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It</a:t>
            </a:r>
            <a:r>
              <a:rPr lang="en-AU" sz="1200" kern="1200" baseline="0" dirty="0" smtClean="0">
                <a:solidFill>
                  <a:schemeClr val="tx1"/>
                </a:solidFill>
                <a:effectLst/>
                <a:latin typeface="+mn-lt"/>
                <a:ea typeface="+mn-ea"/>
                <a:cs typeface="+mn-cs"/>
              </a:rPr>
              <a:t> is important to check that the indoor environment is kept clean through removing faeces and urine and soiled bedding and general cleaning.</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have now gone through</a:t>
            </a:r>
            <a:r>
              <a:rPr lang="en-AU" sz="1200" kern="1200" baseline="0" dirty="0" smtClean="0">
                <a:solidFill>
                  <a:schemeClr val="tx1"/>
                </a:solidFill>
                <a:effectLst/>
                <a:latin typeface="+mn-lt"/>
                <a:ea typeface="+mn-ea"/>
                <a:cs typeface="+mn-cs"/>
              </a:rPr>
              <a:t> three of the four steps of the disease investigation: history, examination of sick animals, and examination of the environment</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2940978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a:t>
            </a:r>
            <a:r>
              <a:rPr lang="en-AU" b="1" dirty="0" smtClean="0"/>
              <a:t>OVER</a:t>
            </a:r>
          </a:p>
          <a:p>
            <a:endParaRPr lang="en-AU" b="1" dirty="0" smtClean="0"/>
          </a:p>
          <a:p>
            <a:r>
              <a:rPr lang="en-AU" dirty="0" smtClean="0"/>
              <a:t>The final part of the disease investigation is to consider whether samples might be collected for laboratory testing.</a:t>
            </a:r>
          </a:p>
          <a:p>
            <a:endParaRPr lang="en-AU" dirty="0" smtClean="0"/>
          </a:p>
          <a:p>
            <a:r>
              <a:rPr lang="en-AU" dirty="0" smtClean="0"/>
              <a:t>Collecting samples and having tests done will generally cost money and will take additional time (some days).</a:t>
            </a:r>
          </a:p>
          <a:p>
            <a:endParaRPr lang="en-AU" dirty="0" smtClean="0"/>
          </a:p>
          <a:p>
            <a:r>
              <a:rPr lang="en-AU" sz="1200" kern="1200" dirty="0" smtClean="0">
                <a:solidFill>
                  <a:schemeClr val="tx1"/>
                </a:solidFill>
                <a:effectLst/>
                <a:latin typeface="+mn-lt"/>
                <a:ea typeface="+mn-ea"/>
                <a:cs typeface="+mn-cs"/>
              </a:rPr>
              <a:t>Pak Paimin already kept his 2 gloves from the rectal examinations he did on the cows. They both have enough faeces to send to the laboratory. The faeces can be examined</a:t>
            </a:r>
            <a:r>
              <a:rPr lang="en-AU" sz="1200" kern="1200" baseline="0" dirty="0" smtClean="0">
                <a:solidFill>
                  <a:schemeClr val="tx1"/>
                </a:solidFill>
                <a:effectLst/>
                <a:latin typeface="+mn-lt"/>
                <a:ea typeface="+mn-ea"/>
                <a:cs typeface="+mn-cs"/>
              </a:rPr>
              <a:t> for worm eggs and also put into culture medium to look for some bacteria that may cause diarrhoea.</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Blood samples may be taken to test for some diseases as well.</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[make text box appear at end of voice over for this slide and give some time for the participants to read the</a:t>
            </a:r>
            <a:r>
              <a:rPr lang="en-AU" sz="1200" kern="1200" baseline="0" dirty="0" smtClean="0">
                <a:solidFill>
                  <a:schemeClr val="tx1"/>
                </a:solidFill>
                <a:effectLst/>
                <a:latin typeface="+mn-lt"/>
                <a:ea typeface="+mn-ea"/>
                <a:cs typeface="+mn-cs"/>
              </a:rPr>
              <a:t> words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1905694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VOICE OVER</a:t>
            </a:r>
          </a:p>
          <a:p>
            <a:r>
              <a:rPr lang="en-AU" dirty="0" smtClean="0"/>
              <a:t>Sometimes it is necessary to collect samples for laboratory testing. </a:t>
            </a:r>
          </a:p>
          <a:p>
            <a:endParaRPr lang="en-AU" dirty="0" smtClean="0"/>
          </a:p>
          <a:p>
            <a:r>
              <a:rPr lang="en-AU" dirty="0" smtClean="0"/>
              <a:t>Samples are collected from the sick animals and maybe sometimes from healthy animals as well. </a:t>
            </a:r>
          </a:p>
          <a:p>
            <a:endParaRPr lang="en-AU" dirty="0" smtClean="0"/>
          </a:p>
          <a:p>
            <a:r>
              <a:rPr lang="en-AU" dirty="0" smtClean="0"/>
              <a:t>Commonly collected samples include:</a:t>
            </a:r>
          </a:p>
          <a:p>
            <a:r>
              <a:rPr lang="en-AU" dirty="0" smtClean="0"/>
              <a:t>blood or serum, </a:t>
            </a:r>
          </a:p>
          <a:p>
            <a:r>
              <a:rPr lang="en-AU" dirty="0" smtClean="0"/>
              <a:t>faeces and </a:t>
            </a:r>
          </a:p>
          <a:p>
            <a:r>
              <a:rPr lang="en-AU" dirty="0" smtClean="0"/>
              <a:t>possibly milk or urine</a:t>
            </a:r>
          </a:p>
          <a:p>
            <a:endParaRPr lang="en-AU" dirty="0" smtClean="0"/>
          </a:p>
          <a:p>
            <a:r>
              <a:rPr lang="en-AU" dirty="0" smtClean="0"/>
              <a:t>If an animal has died or is severely ill a post mortem maybe conducted to collect additional samples to send for testing. </a:t>
            </a:r>
          </a:p>
          <a:p>
            <a:endParaRPr lang="en-AU" dirty="0" smtClean="0"/>
          </a:p>
          <a:p>
            <a:r>
              <a:rPr lang="en-AU" sz="1200" kern="1200" dirty="0" smtClean="0">
                <a:solidFill>
                  <a:schemeClr val="tx1"/>
                </a:solidFill>
                <a:effectLst/>
                <a:latin typeface="+mn-lt"/>
                <a:ea typeface="+mn-ea"/>
                <a:cs typeface="+mn-cs"/>
              </a:rPr>
              <a:t>Laboratory testing needs to be used and interpreted with care.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Laboratory testing may take time, cost money and may or may not make a useful contribution to the diagnosis and management of disease in animals. </a:t>
            </a: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3344954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a:t>
            </a:r>
            <a:r>
              <a:rPr lang="en-AU" b="1" dirty="0" smtClean="0"/>
              <a:t>OVER</a:t>
            </a:r>
          </a:p>
          <a:p>
            <a:endParaRPr lang="en-AU" b="1" dirty="0" smtClean="0"/>
          </a:p>
          <a:p>
            <a:r>
              <a:rPr lang="en-AU" sz="1200" kern="1200" dirty="0" smtClean="0">
                <a:solidFill>
                  <a:schemeClr val="tx1"/>
                </a:solidFill>
                <a:effectLst/>
                <a:latin typeface="+mn-lt"/>
                <a:ea typeface="+mn-ea"/>
                <a:cs typeface="+mn-cs"/>
              </a:rPr>
              <a:t>Puk Paimin has been thinking all the time what the list of possible cause could be.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He started with a big list in his head and he even included the possibility this could be a new disease that no one had seen before.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As his investigation progressed he started to cross things off his list or move them lower down on the list in terms of likelihood.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this case Pak Paimin doesn’t think poisoning can be a cause as he has not identified anything in the history or on the farm that indicates possible access to poisonous plants or chemicals. From talking to Budi he doesn’t think he would have overdosed these 2 cows on the worm treatment.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There was no evidence to suggest the cows could have eaten large amounts of grain and the grass they have been eating is not rich and green. This rules out two more differential diagnoses.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Pak Paimin’s differential diagnoses contains;</a:t>
            </a:r>
          </a:p>
          <a:p>
            <a:r>
              <a:rPr lang="en-AU" sz="1200" kern="1200" dirty="0" smtClean="0">
                <a:solidFill>
                  <a:schemeClr val="tx1"/>
                </a:solidFill>
                <a:effectLst/>
                <a:latin typeface="+mn-lt"/>
                <a:ea typeface="+mn-ea"/>
                <a:cs typeface="+mn-cs"/>
              </a:rPr>
              <a:t>•</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Bacterial enteritis – Salmonella, E-coli (most likely)</a:t>
            </a:r>
          </a:p>
          <a:p>
            <a:r>
              <a:rPr lang="en-AU" sz="1200" kern="1200" dirty="0" smtClean="0">
                <a:solidFill>
                  <a:schemeClr val="tx1"/>
                </a:solidFill>
                <a:effectLst/>
                <a:latin typeface="+mn-lt"/>
                <a:ea typeface="+mn-ea"/>
                <a:cs typeface="+mn-cs"/>
              </a:rPr>
              <a:t>• Bovine Viral Diarrhoea Virus</a:t>
            </a:r>
          </a:p>
          <a:p>
            <a:r>
              <a:rPr lang="en-AU" sz="1200" kern="1200" dirty="0" smtClean="0">
                <a:solidFill>
                  <a:schemeClr val="tx1"/>
                </a:solidFill>
                <a:effectLst/>
                <a:latin typeface="+mn-lt"/>
                <a:ea typeface="+mn-ea"/>
                <a:cs typeface="+mn-cs"/>
              </a:rPr>
              <a:t>• Parasites (least likely)</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[make text box appear at end of voice over for this slide and give some time for the participants to read the</a:t>
            </a:r>
            <a:r>
              <a:rPr lang="en-AU" sz="1200" kern="1200" baseline="0" dirty="0" smtClean="0">
                <a:solidFill>
                  <a:schemeClr val="tx1"/>
                </a:solidFill>
                <a:effectLst/>
                <a:latin typeface="+mn-lt"/>
                <a:ea typeface="+mn-ea"/>
                <a:cs typeface="+mn-cs"/>
              </a:rPr>
              <a:t> words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418503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a:t>
            </a:r>
            <a:r>
              <a:rPr lang="en-AU" b="1" dirty="0" smtClean="0"/>
              <a:t>OVER</a:t>
            </a:r>
          </a:p>
          <a:p>
            <a:endParaRPr lang="en-AU" b="1" dirty="0" smtClean="0"/>
          </a:p>
          <a:p>
            <a:r>
              <a:rPr lang="en-AU" sz="1200" kern="1200" dirty="0" smtClean="0">
                <a:solidFill>
                  <a:schemeClr val="tx1"/>
                </a:solidFill>
                <a:effectLst/>
                <a:latin typeface="+mn-lt"/>
                <a:ea typeface="+mn-ea"/>
                <a:cs typeface="+mn-cs"/>
              </a:rPr>
              <a:t>Pak Paimin is not 100% certain of the diagnosis but he is pretty confident that the infectious agent is a bacterial infection causing enteritis and making the cows sick.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treats the two cows with broad spectrum antibiotic and using field epidemiology skills, advises Budi about possible reasons for how the disease occurred and about future control.</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knows the disease can be zoonotic and advises Budi to pay attention to general hygiene (hand washing) after handling cows.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Often cows can develop this disease following some stressful event such as calving or following feeding of feed that has been contaminated with faeces from other animals.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advises Budi to check that the animals have clean feed and water and that any animals he buys in future should be from someone who he trusts to supply him with healthy animals. All of these strategies involve a broader understanding of how salmonellosis behaves in a cattle population and will help Budi reduce his risk of salmonellosis occurring again in the future.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2 sick cows should be separated from other healthy animals on the farm. All healthy cows are to be kept higher up steam along the drain line than the 2 sick cows and the calf.</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Before Pak Paimin leaves Budi’s farm he sends a Response, Laboratory and Treatment reports to iSIKHNAS from his phone.</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[make text box appear at end of voice over for this slide and give some time for the participants to read the</a:t>
            </a:r>
            <a:r>
              <a:rPr lang="en-AU" sz="1200" kern="1200" baseline="0" dirty="0" smtClean="0">
                <a:solidFill>
                  <a:schemeClr val="tx1"/>
                </a:solidFill>
                <a:effectLst/>
                <a:latin typeface="+mn-lt"/>
                <a:ea typeface="+mn-ea"/>
                <a:cs typeface="+mn-cs"/>
              </a:rPr>
              <a:t> words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15</a:t>
            </a:fld>
            <a:endParaRPr lang="en-AU"/>
          </a:p>
        </p:txBody>
      </p:sp>
    </p:spTree>
    <p:extLst>
      <p:ext uri="{BB962C8B-B14F-4D97-AF65-F5344CB8AC3E}">
        <p14:creationId xmlns:p14="http://schemas.microsoft.com/office/powerpoint/2010/main" val="3211494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aseline="0" dirty="0" smtClean="0"/>
          </a:p>
          <a:p>
            <a:r>
              <a:rPr lang="en-AU" baseline="0" dirty="0" smtClean="0"/>
              <a:t>D</a:t>
            </a:r>
            <a:r>
              <a:rPr lang="en-AU" dirty="0" smtClean="0"/>
              <a:t>uring</a:t>
            </a:r>
            <a:r>
              <a:rPr lang="en-AU" baseline="0" dirty="0" smtClean="0"/>
              <a:t> </a:t>
            </a:r>
            <a:r>
              <a:rPr lang="en-AU" baseline="0" dirty="0" smtClean="0"/>
              <a:t>this session, we </a:t>
            </a:r>
            <a:r>
              <a:rPr lang="en-AU" baseline="0" dirty="0" smtClean="0"/>
              <a:t>looked </a:t>
            </a:r>
            <a:r>
              <a:rPr lang="en-AU" baseline="0" dirty="0" smtClean="0"/>
              <a:t>at</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The approach to a new disease investigation and how to use new information collected at different stages of the investigation to modify your differential diagnosis list</a:t>
            </a:r>
          </a:p>
          <a:p>
            <a:endParaRPr lang="en-AU" baseline="0" dirty="0" smtClean="0"/>
          </a:p>
          <a:p>
            <a:endParaRPr lang="en-AU" baseline="0" dirty="0" smtClean="0"/>
          </a:p>
          <a:p>
            <a:r>
              <a:rPr lang="en-AU" sz="1200" kern="1200" dirty="0" smtClean="0">
                <a:solidFill>
                  <a:schemeClr val="tx1"/>
                </a:solidFill>
                <a:effectLst/>
                <a:latin typeface="+mn-lt"/>
                <a:ea typeface="+mn-ea"/>
                <a:cs typeface="+mn-cs"/>
              </a:rPr>
              <a:t>The example used illustrated:</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how a disease investigation might start with a report of one or more sick cows,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progress through an investigation and end with a likely diagnosis,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treatment of affected animals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how the para-vet also provided advice to the farmer about preventing spread to other animals</a:t>
            </a:r>
            <a:r>
              <a:rPr lang="en-AU" sz="1200" kern="1200" baseline="0" dirty="0" smtClean="0">
                <a:solidFill>
                  <a:schemeClr val="tx1"/>
                </a:solidFill>
                <a:effectLst/>
                <a:latin typeface="+mn-lt"/>
                <a:ea typeface="+mn-ea"/>
                <a:cs typeface="+mn-cs"/>
              </a:rPr>
              <a:t> and </a:t>
            </a:r>
            <a:r>
              <a:rPr lang="en-AU" sz="1200" kern="1200" dirty="0" smtClean="0">
                <a:solidFill>
                  <a:schemeClr val="tx1"/>
                </a:solidFill>
                <a:effectLst/>
                <a:latin typeface="+mn-lt"/>
                <a:ea typeface="+mn-ea"/>
                <a:cs typeface="+mn-cs"/>
              </a:rPr>
              <a:t>how to prevent the same disease from occurring in the future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Also how the</a:t>
            </a:r>
            <a:r>
              <a:rPr lang="en-AU" sz="1200" kern="1200" baseline="0" dirty="0" smtClean="0">
                <a:solidFill>
                  <a:schemeClr val="tx1"/>
                </a:solidFill>
                <a:effectLst/>
                <a:latin typeface="+mn-lt"/>
                <a:ea typeface="+mn-ea"/>
                <a:cs typeface="+mn-cs"/>
              </a:rPr>
              <a:t> para-vet provided advice </a:t>
            </a:r>
            <a:r>
              <a:rPr lang="en-AU" sz="1200" kern="1200" dirty="0" smtClean="0">
                <a:solidFill>
                  <a:schemeClr val="tx1"/>
                </a:solidFill>
                <a:effectLst/>
                <a:latin typeface="+mn-lt"/>
                <a:ea typeface="+mn-ea"/>
                <a:cs typeface="+mn-cs"/>
              </a:rPr>
              <a:t>for zoonotic diseases how to avoid humans getting sick.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More information is provided in following sessions about the application of epidemiology knowledge and skills for investigating and managing diseases in animals.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16</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17</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During this </a:t>
            </a:r>
            <a:r>
              <a:rPr lang="en-AU" sz="1200" kern="1200" dirty="0" smtClean="0">
                <a:solidFill>
                  <a:schemeClr val="tx1"/>
                </a:solidFill>
                <a:effectLst/>
                <a:latin typeface="+mn-lt"/>
                <a:ea typeface="+mn-ea"/>
                <a:cs typeface="+mn-cs"/>
              </a:rPr>
              <a:t>session we are</a:t>
            </a:r>
            <a:r>
              <a:rPr lang="en-AU" sz="1200" kern="1200" baseline="0" dirty="0" smtClean="0">
                <a:solidFill>
                  <a:schemeClr val="tx1"/>
                </a:solidFill>
                <a:effectLst/>
                <a:latin typeface="+mn-lt"/>
                <a:ea typeface="+mn-ea"/>
                <a:cs typeface="+mn-cs"/>
              </a:rPr>
              <a:t> going to look </a:t>
            </a:r>
            <a:r>
              <a:rPr lang="en-AU" sz="1200" kern="1200" baseline="0" dirty="0" smtClean="0">
                <a:solidFill>
                  <a:schemeClr val="tx1"/>
                </a:solidFill>
                <a:effectLst/>
                <a:latin typeface="+mn-lt"/>
                <a:ea typeface="+mn-ea"/>
                <a:cs typeface="+mn-cs"/>
              </a:rPr>
              <a:t>at the </a:t>
            </a:r>
            <a:r>
              <a:rPr lang="en-AU" sz="1200" kern="1200" baseline="0" dirty="0" smtClean="0">
                <a:solidFill>
                  <a:schemeClr val="tx1"/>
                </a:solidFill>
                <a:effectLst/>
                <a:latin typeface="+mn-lt"/>
                <a:ea typeface="+mn-ea"/>
                <a:cs typeface="+mn-cs"/>
              </a:rPr>
              <a:t>approach to a new disease investigation and how to use new information collected at different stages of the investigation to modify your differential diagnosis list</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a:t>
            </a:r>
            <a:r>
              <a:rPr lang="en-AU" sz="1200" kern="1200" baseline="0" dirty="0" smtClean="0">
                <a:solidFill>
                  <a:schemeClr val="tx1"/>
                </a:solidFill>
                <a:effectLst/>
                <a:latin typeface="+mn-lt"/>
                <a:ea typeface="+mn-ea"/>
                <a:cs typeface="+mn-cs"/>
              </a:rPr>
              <a:t> you progress through the disease investigation process we are aiming to identify the most likely cause and this then leads onto treatment and prevention</a:t>
            </a: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If </a:t>
            </a:r>
            <a:r>
              <a:rPr lang="en-AU" sz="1200" kern="1200" dirty="0" smtClean="0">
                <a:solidFill>
                  <a:schemeClr val="tx1"/>
                </a:solidFill>
                <a:effectLst/>
                <a:latin typeface="+mn-lt"/>
                <a:ea typeface="+mn-ea"/>
                <a:cs typeface="+mn-cs"/>
              </a:rPr>
              <a:t>you remember from previous video Budi had a problem with some of his animals.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a:t>
            </a:r>
            <a:r>
              <a:rPr lang="en-AU" sz="1200" kern="1200" dirty="0" smtClean="0">
                <a:solidFill>
                  <a:schemeClr val="tx1"/>
                </a:solidFill>
                <a:effectLst/>
                <a:latin typeface="+mn-lt"/>
                <a:ea typeface="+mn-ea"/>
                <a:cs typeface="+mn-cs"/>
              </a:rPr>
              <a:t>Paimin travels </a:t>
            </a:r>
            <a:r>
              <a:rPr lang="en-AU" sz="1200" kern="1200" dirty="0" smtClean="0">
                <a:solidFill>
                  <a:schemeClr val="tx1"/>
                </a:solidFill>
                <a:effectLst/>
                <a:latin typeface="+mn-lt"/>
                <a:ea typeface="+mn-ea"/>
                <a:cs typeface="+mn-cs"/>
              </a:rPr>
              <a:t>to the farm to begin a disease investigation.</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152989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a:t>
            </a:r>
            <a:r>
              <a:rPr lang="en-AU" sz="1200" b="1" kern="1200" dirty="0" smtClean="0">
                <a:solidFill>
                  <a:schemeClr val="tx1"/>
                </a:solidFill>
                <a:effectLst/>
                <a:latin typeface="+mn-lt"/>
                <a:ea typeface="+mn-ea"/>
                <a:cs typeface="+mn-cs"/>
              </a:rPr>
              <a:t>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Disease investigations usually start because a farmer is concerned that one or more animals are either dead or showing abnormal signs.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disease investigations generally involve</a:t>
            </a:r>
            <a:r>
              <a:rPr lang="en-AU" sz="1200" kern="1200" baseline="0" dirty="0" smtClean="0">
                <a:solidFill>
                  <a:schemeClr val="tx1"/>
                </a:solidFill>
                <a:effectLst/>
                <a:latin typeface="+mn-lt"/>
                <a:ea typeface="+mn-ea"/>
                <a:cs typeface="+mn-cs"/>
              </a:rPr>
              <a:t> the same four activities</a:t>
            </a:r>
            <a:r>
              <a:rPr lang="en-AU" sz="1200" kern="1200" dirty="0" smtClean="0">
                <a:solidFill>
                  <a:schemeClr val="tx1"/>
                </a:solidFill>
                <a:effectLst/>
                <a:latin typeface="+mn-lt"/>
                <a:ea typeface="+mn-ea"/>
                <a:cs typeface="+mn-cs"/>
              </a:rPr>
              <a:t>:</a:t>
            </a:r>
          </a:p>
          <a:p>
            <a:pPr marL="228600" indent="-228600">
              <a:buFont typeface="+mj-lt"/>
              <a:buAutoNum type="arabicPeriod"/>
            </a:pPr>
            <a:r>
              <a:rPr lang="en-AU" sz="1200" kern="1200" dirty="0" smtClean="0">
                <a:solidFill>
                  <a:schemeClr val="tx1"/>
                </a:solidFill>
                <a:effectLst/>
                <a:latin typeface="+mn-lt"/>
                <a:ea typeface="+mn-ea"/>
                <a:cs typeface="+mn-cs"/>
              </a:rPr>
              <a:t>The history</a:t>
            </a:r>
          </a:p>
          <a:p>
            <a:pPr marL="228600" indent="-228600">
              <a:buFont typeface="+mj-lt"/>
              <a:buAutoNum type="arabicPeriod"/>
            </a:pPr>
            <a:r>
              <a:rPr lang="en-AU" sz="1200" kern="1200" dirty="0" smtClean="0">
                <a:solidFill>
                  <a:schemeClr val="tx1"/>
                </a:solidFill>
                <a:effectLst/>
                <a:latin typeface="+mn-lt"/>
                <a:ea typeface="+mn-ea"/>
                <a:cs typeface="+mn-cs"/>
              </a:rPr>
              <a:t>Clinical exam of sick animals</a:t>
            </a:r>
          </a:p>
          <a:p>
            <a:pPr marL="228600" indent="-228600">
              <a:buFont typeface="+mj-lt"/>
              <a:buAutoNum type="arabicPeriod"/>
            </a:pPr>
            <a:r>
              <a:rPr lang="en-AU" sz="1200" kern="1200" dirty="0" smtClean="0">
                <a:solidFill>
                  <a:schemeClr val="tx1"/>
                </a:solidFill>
                <a:effectLst/>
                <a:latin typeface="+mn-lt"/>
                <a:ea typeface="+mn-ea"/>
                <a:cs typeface="+mn-cs"/>
              </a:rPr>
              <a:t>Examination of the environment</a:t>
            </a:r>
          </a:p>
          <a:p>
            <a:pPr marL="228600" indent="-228600">
              <a:buFont typeface="+mj-lt"/>
              <a:buAutoNum type="arabicPeriod"/>
            </a:pPr>
            <a:r>
              <a:rPr lang="en-AU" sz="1200" kern="1200" dirty="0" smtClean="0">
                <a:solidFill>
                  <a:schemeClr val="tx1"/>
                </a:solidFill>
                <a:effectLst/>
                <a:latin typeface="+mn-lt"/>
                <a:ea typeface="+mn-ea"/>
                <a:cs typeface="+mn-cs"/>
              </a:rPr>
              <a:t>Collection of samples for laboratory submission</a:t>
            </a:r>
          </a:p>
          <a:p>
            <a:pPr marL="228600" indent="-228600">
              <a:buFont typeface="+mj-lt"/>
              <a:buAutoNum type="arabicPeriod"/>
            </a:pP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136861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first part of a</a:t>
            </a:r>
            <a:r>
              <a:rPr lang="en-AU" sz="1200" kern="1200" baseline="0" dirty="0" smtClean="0">
                <a:solidFill>
                  <a:schemeClr val="tx1"/>
                </a:solidFill>
                <a:effectLst/>
                <a:latin typeface="+mn-lt"/>
                <a:ea typeface="+mn-ea"/>
                <a:cs typeface="+mn-cs"/>
              </a:rPr>
              <a:t> disease investigation</a:t>
            </a:r>
            <a:r>
              <a:rPr lang="en-AU" sz="1200" kern="1200" dirty="0" smtClean="0">
                <a:solidFill>
                  <a:schemeClr val="tx1"/>
                </a:solidFill>
                <a:effectLst/>
                <a:latin typeface="+mn-lt"/>
                <a:ea typeface="+mn-ea"/>
                <a:cs typeface="+mn-cs"/>
              </a:rPr>
              <a:t> is always talking to the farmer to get a history.</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History-taking involves a conversation with the farmer to find out information about their animals and management practices.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Good history taking is an art, requires diplomacy, and use of non-technical language. It is also helpful if there is a good relationship between the farmer and the</a:t>
            </a:r>
            <a:r>
              <a:rPr lang="en-AU" sz="1200" kern="1200" baseline="0" dirty="0" smtClean="0">
                <a:solidFill>
                  <a:schemeClr val="tx1"/>
                </a:solidFill>
                <a:effectLst/>
                <a:latin typeface="+mn-lt"/>
                <a:ea typeface="+mn-ea"/>
                <a:cs typeface="+mn-cs"/>
              </a:rPr>
              <a:t> para-vet</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History-taking asking the farmer about:</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sick animals – such as species, breed, sex, age, etc.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problem – what are the signs of disease, when did they start, etc.</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Treatments – have the animals had any?</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Where the animals live. What access to feed, water, and other substances they have.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What other animals on the farm or in the area</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Any information about recent events that have occurred – such as animal movements on and off the farm, treatment of plants with sprays, etc.</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Most of the time investigators start to produce a list of differential diagnoses as soon as they get the first bits of information. Usually when collecting the history from the farmer. </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362234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a:t>
            </a:r>
            <a:r>
              <a:rPr lang="en-AU" b="1" dirty="0" smtClean="0"/>
              <a:t>OVER</a:t>
            </a:r>
          </a:p>
          <a:p>
            <a:endParaRPr lang="en-AU" b="1" dirty="0" smtClean="0"/>
          </a:p>
          <a:p>
            <a:r>
              <a:rPr lang="en-AU" sz="1200" kern="1200" dirty="0" smtClean="0">
                <a:solidFill>
                  <a:schemeClr val="tx1"/>
                </a:solidFill>
                <a:effectLst/>
                <a:latin typeface="+mn-lt"/>
                <a:ea typeface="+mn-ea"/>
                <a:cs typeface="+mn-cs"/>
              </a:rPr>
              <a:t>Pak Paimin then examines Budi’s 2 cows that have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cows look sick.</a:t>
            </a:r>
            <a:r>
              <a:rPr lang="en-AU" sz="1200" kern="1200" baseline="0" dirty="0" smtClean="0">
                <a:solidFill>
                  <a:schemeClr val="tx1"/>
                </a:solidFill>
                <a:effectLst/>
                <a:latin typeface="+mn-lt"/>
                <a:ea typeface="+mn-ea"/>
                <a:cs typeface="+mn-cs"/>
              </a:rPr>
              <a:t> They have lost weight and have sunken eyes – suggestive of dehydration. The dehydration is confirmed when Pak Paimin tents the skin and it stays elevated for several seconds.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They are depressed and reluctant to move</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From a distance they have very watery diarrhoea.</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When Pak Paimin gets closer the diarrhoea is very smelly,</a:t>
            </a:r>
            <a:r>
              <a:rPr lang="en-AU" sz="1200" kern="1200" baseline="0" dirty="0" smtClean="0">
                <a:solidFill>
                  <a:schemeClr val="tx1"/>
                </a:solidFill>
                <a:effectLst/>
                <a:latin typeface="+mn-lt"/>
                <a:ea typeface="+mn-ea"/>
                <a:cs typeface="+mn-cs"/>
              </a:rPr>
              <a:t> contains fresh blood and what looks like some of the lining of the intestines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two animals seem to have the same signs,</a:t>
            </a:r>
            <a:r>
              <a:rPr lang="en-AU" sz="1200" kern="1200" baseline="0" dirty="0" smtClean="0">
                <a:solidFill>
                  <a:schemeClr val="tx1"/>
                </a:solidFill>
                <a:effectLst/>
                <a:latin typeface="+mn-lt"/>
                <a:ea typeface="+mn-ea"/>
                <a:cs typeface="+mn-cs"/>
              </a:rPr>
              <a:t> suggesting that they both have the same disease.</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[make text box appear at end of voice over for this slide and give some time for the participants to read the</a:t>
            </a:r>
            <a:r>
              <a:rPr lang="en-AU" sz="1200" kern="1200" baseline="0" dirty="0" smtClean="0">
                <a:solidFill>
                  <a:schemeClr val="tx1"/>
                </a:solidFill>
                <a:effectLst/>
                <a:latin typeface="+mn-lt"/>
                <a:ea typeface="+mn-ea"/>
                <a:cs typeface="+mn-cs"/>
              </a:rPr>
              <a:t> words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40568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a:t>
            </a:r>
            <a:r>
              <a:rPr lang="en-AU" b="1" dirty="0" smtClean="0"/>
              <a:t>OVER</a:t>
            </a:r>
          </a:p>
          <a:p>
            <a:endParaRPr lang="en-AU" b="1" dirty="0" smtClean="0"/>
          </a:p>
          <a:p>
            <a:r>
              <a:rPr lang="en-AU" sz="1200" kern="1200" dirty="0" smtClean="0">
                <a:solidFill>
                  <a:schemeClr val="tx1"/>
                </a:solidFill>
                <a:effectLst/>
                <a:latin typeface="+mn-lt"/>
                <a:ea typeface="+mn-ea"/>
                <a:cs typeface="+mn-cs"/>
              </a:rPr>
              <a:t>Pak Paimin explains to Budi that most of the clinical sign he can see are caused be dehydration which is secondary to the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diarrhoea is causing the cows to lose a lot of water from their bodies.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When Pak Paimin finished looking at the animals he cleans up, washes his hands, and starts to look around the farm.</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167600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a:t>
            </a:r>
            <a:r>
              <a:rPr lang="en-AU" b="1" dirty="0" smtClean="0"/>
              <a:t>OVER</a:t>
            </a:r>
          </a:p>
          <a:p>
            <a:endParaRPr lang="en-AU" b="1" dirty="0" smtClean="0"/>
          </a:p>
          <a:p>
            <a:r>
              <a:rPr lang="en-AU" sz="1200" kern="1200" dirty="0" smtClean="0">
                <a:solidFill>
                  <a:schemeClr val="tx1"/>
                </a:solidFill>
                <a:effectLst/>
                <a:latin typeface="+mn-lt"/>
                <a:ea typeface="+mn-ea"/>
                <a:cs typeface="+mn-cs"/>
              </a:rPr>
              <a:t>After the clinical examination Pak Paimin walks around Budi’s farm while asking him more questions.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 finds that the cows with calves have good pasture and Budi also feed them some extra food.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He finds that the 2 sick cows have been in paddock where the only water is from a drain. </a:t>
            </a:r>
          </a:p>
          <a:p>
            <a:r>
              <a:rPr lang="en-AU" sz="1200" kern="1200" dirty="0" smtClean="0">
                <a:solidFill>
                  <a:schemeClr val="tx1"/>
                </a:solidFill>
                <a:effectLst/>
                <a:latin typeface="+mn-lt"/>
                <a:ea typeface="+mn-ea"/>
                <a:cs typeface="+mn-cs"/>
              </a:rPr>
              <a:t>This drain carries all the waste water from the other paddocks including the pen where calves are held if they are sick.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Budi mentions that he was given a young calf that was sick for a long time; it is still alive and is more like a pet now.</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1192770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a:t>
            </a:r>
            <a:r>
              <a:rPr lang="en-AU" b="1" dirty="0" smtClean="0"/>
              <a:t>OVER</a:t>
            </a:r>
          </a:p>
          <a:p>
            <a:endParaRPr lang="en-AU" b="1" dirty="0" smtClean="0"/>
          </a:p>
          <a:p>
            <a:r>
              <a:rPr lang="en-AU" sz="1200" kern="1200" dirty="0" smtClean="0">
                <a:solidFill>
                  <a:schemeClr val="tx1"/>
                </a:solidFill>
                <a:effectLst/>
                <a:latin typeface="+mn-lt"/>
                <a:ea typeface="+mn-ea"/>
                <a:cs typeface="+mn-cs"/>
              </a:rPr>
              <a:t>Spending time to examine the environment where the sick animals are (or where they have been recently) is often very helpful</a:t>
            </a:r>
            <a:r>
              <a:rPr lang="en-AU" sz="1200" kern="1200" baseline="0" dirty="0" smtClean="0">
                <a:solidFill>
                  <a:schemeClr val="tx1"/>
                </a:solidFill>
                <a:effectLst/>
                <a:latin typeface="+mn-lt"/>
                <a:ea typeface="+mn-ea"/>
                <a:cs typeface="+mn-cs"/>
              </a:rPr>
              <a:t> in understanding what diseases might be affecting the sick animals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is also often useful to spend some extra</a:t>
            </a:r>
            <a:r>
              <a:rPr lang="en-AU" sz="1200" kern="1200" baseline="0" dirty="0" smtClean="0">
                <a:solidFill>
                  <a:schemeClr val="tx1"/>
                </a:solidFill>
                <a:effectLst/>
                <a:latin typeface="+mn-lt"/>
                <a:ea typeface="+mn-ea"/>
                <a:cs typeface="+mn-cs"/>
              </a:rPr>
              <a:t> time talking with the farmer – often this will turn up some information in conversation that they </a:t>
            </a:r>
            <a:r>
              <a:rPr lang="en-AU" sz="1200" kern="1200" dirty="0" smtClean="0">
                <a:solidFill>
                  <a:schemeClr val="tx1"/>
                </a:solidFill>
                <a:effectLst/>
                <a:latin typeface="+mn-lt"/>
                <a:ea typeface="+mn-ea"/>
                <a:cs typeface="+mn-cs"/>
              </a:rPr>
              <a:t>didn’t think was important. This can often be very useful information.</a:t>
            </a:r>
          </a:p>
          <a:p>
            <a:endParaRPr lang="en-AU" dirty="0" smtClean="0"/>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2143814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lstStyle/>
          <a:p>
            <a:r>
              <a:rPr lang="en-AU" dirty="0" smtClean="0"/>
              <a:t>Session 4 – Disease Investigation</a:t>
            </a:r>
          </a:p>
          <a:p>
            <a:r>
              <a:rPr lang="en-AU" dirty="0" smtClean="0"/>
              <a:t>Recorded </a:t>
            </a:r>
            <a:r>
              <a:rPr lang="en-AU" dirty="0" smtClean="0"/>
              <a:t>PowerPoint </a:t>
            </a:r>
            <a:r>
              <a:rPr lang="en-AU" dirty="0" smtClean="0"/>
              <a:t>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AU" dirty="0" smtClean="0"/>
              <a:t>Environmental Examination - outdoors</a:t>
            </a:r>
          </a:p>
          <a:p>
            <a:pPr lvl="1"/>
            <a:r>
              <a:rPr lang="en-AU" dirty="0"/>
              <a:t>Soils </a:t>
            </a:r>
          </a:p>
          <a:p>
            <a:pPr lvl="1"/>
            <a:r>
              <a:rPr lang="en-AU" dirty="0" smtClean="0"/>
              <a:t>Pastures &amp; feed</a:t>
            </a:r>
            <a:endParaRPr lang="en-AU" dirty="0"/>
          </a:p>
          <a:p>
            <a:pPr lvl="1"/>
            <a:r>
              <a:rPr lang="en-AU" dirty="0" smtClean="0"/>
              <a:t>Water </a:t>
            </a:r>
            <a:r>
              <a:rPr lang="en-AU" dirty="0"/>
              <a:t>source</a:t>
            </a:r>
          </a:p>
          <a:p>
            <a:pPr lvl="1"/>
            <a:r>
              <a:rPr lang="en-AU" dirty="0" smtClean="0"/>
              <a:t>Wildlife</a:t>
            </a:r>
            <a:endParaRPr lang="en-AU" dirty="0"/>
          </a:p>
          <a:p>
            <a:pPr lvl="1"/>
            <a:r>
              <a:rPr lang="en-AU" dirty="0" smtClean="0"/>
              <a:t>Shelter</a:t>
            </a:r>
            <a:endParaRPr lang="en-AU" dirty="0"/>
          </a:p>
          <a:p>
            <a:pPr lvl="1"/>
            <a:r>
              <a:rPr lang="en-AU" dirty="0" smtClean="0"/>
              <a:t>Access </a:t>
            </a:r>
            <a:r>
              <a:rPr lang="en-AU" dirty="0"/>
              <a:t>to dangerous materials</a:t>
            </a:r>
          </a:p>
          <a:p>
            <a:pPr lvl="1"/>
            <a:r>
              <a:rPr lang="en-AU" dirty="0" smtClean="0"/>
              <a:t>Crowding</a:t>
            </a:r>
            <a:endParaRPr lang="en-AU" dirty="0"/>
          </a:p>
        </p:txBody>
      </p:sp>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661982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AU" dirty="0" smtClean="0"/>
              <a:t>Environmental Examination - indoors</a:t>
            </a:r>
          </a:p>
          <a:p>
            <a:pPr lvl="1"/>
            <a:r>
              <a:rPr lang="en-AU" dirty="0"/>
              <a:t>Flooring</a:t>
            </a:r>
          </a:p>
          <a:p>
            <a:pPr lvl="1"/>
            <a:r>
              <a:rPr lang="en-AU" dirty="0" smtClean="0"/>
              <a:t>Air </a:t>
            </a:r>
            <a:r>
              <a:rPr lang="en-AU" dirty="0"/>
              <a:t>quality</a:t>
            </a:r>
          </a:p>
          <a:p>
            <a:pPr lvl="1"/>
            <a:r>
              <a:rPr lang="en-AU" dirty="0" smtClean="0"/>
              <a:t>Crowding</a:t>
            </a:r>
            <a:endParaRPr lang="en-AU" dirty="0"/>
          </a:p>
          <a:p>
            <a:pPr lvl="1"/>
            <a:r>
              <a:rPr lang="en-AU" dirty="0"/>
              <a:t>Bedding</a:t>
            </a:r>
          </a:p>
          <a:p>
            <a:pPr lvl="1"/>
            <a:r>
              <a:rPr lang="en-AU" dirty="0"/>
              <a:t>General hygiene</a:t>
            </a:r>
          </a:p>
        </p:txBody>
      </p:sp>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255117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2969568"/>
            <a:ext cx="8229600" cy="3156595"/>
          </a:xfrm>
        </p:spPr>
        <p:txBody>
          <a:bodyPr>
            <a:normAutofit/>
          </a:bodyPr>
          <a:lstStyle/>
          <a:p>
            <a:r>
              <a:rPr lang="en-AU" sz="2400" dirty="0"/>
              <a:t>2 cows with </a:t>
            </a:r>
            <a:r>
              <a:rPr lang="en-AU" sz="2400" dirty="0" smtClean="0"/>
              <a:t>diarrhoea</a:t>
            </a:r>
          </a:p>
          <a:p>
            <a:endParaRPr lang="en-AU" sz="2400" dirty="0" smtClean="0"/>
          </a:p>
          <a:p>
            <a:r>
              <a:rPr lang="en-AU" sz="2400" dirty="0" smtClean="0"/>
              <a:t>Pak </a:t>
            </a:r>
            <a:r>
              <a:rPr lang="en-AU" sz="2400" dirty="0"/>
              <a:t>Paimin </a:t>
            </a:r>
            <a:r>
              <a:rPr lang="en-AU" sz="2400" dirty="0" smtClean="0"/>
              <a:t>collects samples for laboratory testing</a:t>
            </a:r>
            <a:endParaRPr lang="en-AU" sz="2000" dirty="0" smtClean="0"/>
          </a:p>
          <a:p>
            <a:pPr lvl="1"/>
            <a:endParaRPr lang="en-AU" sz="2000" dirty="0"/>
          </a:p>
          <a:p>
            <a:endParaRPr lang="en-AU" sz="2000" dirty="0" smtClean="0"/>
          </a:p>
          <a:p>
            <a:pPr lvl="1"/>
            <a:endParaRPr lang="fr-FR" sz="2000" dirty="0"/>
          </a:p>
        </p:txBody>
      </p:sp>
      <p:sp>
        <p:nvSpPr>
          <p:cNvPr id="2" name="Rectangle 10"/>
          <p:cNvSpPr>
            <a:spLocks noChangeArrowheads="1"/>
          </p:cNvSpPr>
          <p:nvPr/>
        </p:nvSpPr>
        <p:spPr bwMode="auto">
          <a:xfrm>
            <a:off x="2195735" y="302027"/>
            <a:ext cx="21880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3" name="Object 2"/>
          <p:cNvGraphicFramePr>
            <a:graphicFrameLocks noChangeAspect="1"/>
          </p:cNvGraphicFramePr>
          <p:nvPr/>
        </p:nvGraphicFramePr>
        <p:xfrm>
          <a:off x="2195736" y="302028"/>
          <a:ext cx="3851920" cy="2461582"/>
        </p:xfrm>
        <a:graphic>
          <a:graphicData uri="http://schemas.openxmlformats.org/presentationml/2006/ole">
            <mc:AlternateContent xmlns:mc="http://schemas.openxmlformats.org/markup-compatibility/2006">
              <mc:Choice xmlns:v="urn:schemas-microsoft-com:vml" Requires="v">
                <p:oleObj spid="_x0000_s13326" r:id="rId4" imgW="9883302" imgH="6334298" progId="Unknown">
                  <p:embed/>
                </p:oleObj>
              </mc:Choice>
              <mc:Fallback>
                <p:oleObj r:id="rId4" imgW="9883302" imgH="6334298"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2028"/>
                        <a:ext cx="3851920" cy="2461582"/>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1566902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lnSpcReduction="10000"/>
          </a:bodyPr>
          <a:lstStyle/>
          <a:p>
            <a:r>
              <a:rPr lang="en-AU" dirty="0" smtClean="0"/>
              <a:t>Laboratory testing</a:t>
            </a:r>
          </a:p>
          <a:p>
            <a:pPr lvl="1"/>
            <a:r>
              <a:rPr lang="en-AU" dirty="0" smtClean="0"/>
              <a:t>What samples might be collected?</a:t>
            </a:r>
          </a:p>
          <a:p>
            <a:pPr lvl="2"/>
            <a:r>
              <a:rPr lang="en-AU" dirty="0"/>
              <a:t>Blood or serum</a:t>
            </a:r>
          </a:p>
          <a:p>
            <a:pPr lvl="2"/>
            <a:r>
              <a:rPr lang="en-AU" dirty="0"/>
              <a:t>Faeces</a:t>
            </a:r>
          </a:p>
          <a:p>
            <a:pPr lvl="2"/>
            <a:r>
              <a:rPr lang="en-AU" dirty="0"/>
              <a:t>Milk</a:t>
            </a:r>
          </a:p>
          <a:p>
            <a:pPr lvl="2"/>
            <a:r>
              <a:rPr lang="en-AU" dirty="0" smtClean="0"/>
              <a:t>Urine</a:t>
            </a:r>
          </a:p>
          <a:p>
            <a:pPr lvl="2"/>
            <a:r>
              <a:rPr lang="en-AU" dirty="0" smtClean="0"/>
              <a:t>Tissues from post mortem</a:t>
            </a:r>
          </a:p>
          <a:p>
            <a:pPr lvl="1"/>
            <a:r>
              <a:rPr lang="en-AU" dirty="0"/>
              <a:t>Is it worth collecting samples and having test done?</a:t>
            </a:r>
          </a:p>
          <a:p>
            <a:pPr lvl="2"/>
            <a:r>
              <a:rPr lang="en-AU" dirty="0"/>
              <a:t>what tests can be done?</a:t>
            </a:r>
          </a:p>
          <a:p>
            <a:pPr lvl="2"/>
            <a:r>
              <a:rPr lang="en-AU" dirty="0"/>
              <a:t>what will it cost?</a:t>
            </a:r>
          </a:p>
          <a:p>
            <a:pPr lvl="2"/>
            <a:r>
              <a:rPr lang="en-AU" dirty="0"/>
              <a:t>will it help the diagnosis and treatment and prevention?</a:t>
            </a:r>
          </a:p>
          <a:p>
            <a:pPr lvl="1"/>
            <a:endParaRPr lang="en-AU" dirty="0"/>
          </a:p>
          <a:p>
            <a:pPr lvl="1"/>
            <a:endParaRPr lang="en-AU" dirty="0"/>
          </a:p>
        </p:txBody>
      </p:sp>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2"/>
          <p:cNvSpPr>
            <a:spLocks noChangeArrowheads="1"/>
          </p:cNvSpPr>
          <p:nvPr/>
        </p:nvSpPr>
        <p:spPr bwMode="auto">
          <a:xfrm>
            <a:off x="7236296" y="260647"/>
            <a:ext cx="124429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4" name="Object 3"/>
          <p:cNvGraphicFramePr>
            <a:graphicFrameLocks noChangeAspect="1"/>
          </p:cNvGraphicFramePr>
          <p:nvPr>
            <p:extLst>
              <p:ext uri="{D42A27DB-BD31-4B8C-83A1-F6EECF244321}">
                <p14:modId xmlns:p14="http://schemas.microsoft.com/office/powerpoint/2010/main" val="1358537004"/>
              </p:ext>
            </p:extLst>
          </p:nvPr>
        </p:nvGraphicFramePr>
        <p:xfrm>
          <a:off x="7236295" y="260648"/>
          <a:ext cx="1539481" cy="2232248"/>
        </p:xfrm>
        <a:graphic>
          <a:graphicData uri="http://schemas.openxmlformats.org/presentationml/2006/ole">
            <mc:AlternateContent xmlns:mc="http://schemas.openxmlformats.org/markup-compatibility/2006">
              <mc:Choice xmlns:v="urn:schemas-microsoft-com:vml" Requires="v">
                <p:oleObj spid="_x0000_s12302" r:id="rId4" imgW="3294434" imgH="4750724" progId="Unknown">
                  <p:embed/>
                </p:oleObj>
              </mc:Choice>
              <mc:Fallback>
                <p:oleObj r:id="rId4" imgW="3294434" imgH="4750724"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5" y="260648"/>
                        <a:ext cx="1539481" cy="2232248"/>
                      </a:xfrm>
                      <a:prstGeom prst="rect">
                        <a:avLst/>
                      </a:prstGeom>
                      <a:noFill/>
                    </p:spPr>
                  </p:pic>
                </p:oleObj>
              </mc:Fallback>
            </mc:AlternateContent>
          </a:graphicData>
        </a:graphic>
      </p:graphicFrame>
    </p:spTree>
    <p:extLst>
      <p:ext uri="{BB962C8B-B14F-4D97-AF65-F5344CB8AC3E}">
        <p14:creationId xmlns:p14="http://schemas.microsoft.com/office/powerpoint/2010/main" val="1637162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2969568"/>
            <a:ext cx="8229600" cy="3156595"/>
          </a:xfrm>
        </p:spPr>
        <p:txBody>
          <a:bodyPr>
            <a:normAutofit lnSpcReduction="10000"/>
          </a:bodyPr>
          <a:lstStyle/>
          <a:p>
            <a:r>
              <a:rPr lang="en-AU" sz="2400" dirty="0"/>
              <a:t>2 cows with diarrhoea</a:t>
            </a:r>
          </a:p>
          <a:p>
            <a:r>
              <a:rPr lang="en-AU" sz="2400" dirty="0"/>
              <a:t>Pak Paimin </a:t>
            </a:r>
            <a:r>
              <a:rPr lang="en-AU" sz="2400" dirty="0" smtClean="0"/>
              <a:t>uses the information collected to update the differential diagnosis list</a:t>
            </a:r>
          </a:p>
          <a:p>
            <a:pPr lvl="1"/>
            <a:r>
              <a:rPr lang="en-AU" sz="1600" dirty="0"/>
              <a:t>Salmonella infection in the gut (bacteria)</a:t>
            </a:r>
          </a:p>
          <a:p>
            <a:pPr lvl="1"/>
            <a:r>
              <a:rPr lang="en-AU" sz="1600" dirty="0"/>
              <a:t>Bovine virus diarrhoea infection (virus)</a:t>
            </a:r>
          </a:p>
          <a:p>
            <a:pPr lvl="1"/>
            <a:r>
              <a:rPr lang="en-AU" sz="1600" dirty="0" smtClean="0"/>
              <a:t>Parasites </a:t>
            </a:r>
            <a:r>
              <a:rPr lang="en-AU" sz="1600" dirty="0"/>
              <a:t>(worms, </a:t>
            </a:r>
            <a:r>
              <a:rPr lang="en-AU" sz="1600" dirty="0" err="1"/>
              <a:t>coccidia</a:t>
            </a:r>
            <a:r>
              <a:rPr lang="en-AU" sz="1600" dirty="0"/>
              <a:t>, liver fluke)</a:t>
            </a:r>
          </a:p>
          <a:p>
            <a:pPr lvl="1"/>
            <a:r>
              <a:rPr lang="en-AU" sz="1600" strike="sngStrike" dirty="0" smtClean="0"/>
              <a:t>Grain </a:t>
            </a:r>
            <a:r>
              <a:rPr lang="en-AU" sz="1600" strike="sngStrike" dirty="0"/>
              <a:t>overload</a:t>
            </a:r>
          </a:p>
          <a:p>
            <a:pPr lvl="1"/>
            <a:r>
              <a:rPr lang="en-AU" sz="1600" strike="sngStrike" dirty="0" smtClean="0"/>
              <a:t>Poisoning</a:t>
            </a:r>
            <a:endParaRPr lang="en-AU" sz="1600" strike="sngStrike" dirty="0"/>
          </a:p>
          <a:p>
            <a:pPr lvl="1"/>
            <a:r>
              <a:rPr lang="en-AU" sz="1600" strike="sngStrike" dirty="0" smtClean="0"/>
              <a:t>Johne’s </a:t>
            </a:r>
            <a:r>
              <a:rPr lang="en-AU" sz="1600" strike="sngStrike" dirty="0"/>
              <a:t>disease infection (bacteria)</a:t>
            </a:r>
          </a:p>
          <a:p>
            <a:pPr lvl="1"/>
            <a:r>
              <a:rPr lang="en-AU" sz="1600" strike="sngStrike" dirty="0" smtClean="0"/>
              <a:t>Very </a:t>
            </a:r>
            <a:r>
              <a:rPr lang="en-AU" sz="1600" strike="sngStrike" dirty="0"/>
              <a:t>rich, fresh </a:t>
            </a:r>
            <a:r>
              <a:rPr lang="en-AU" sz="1600" strike="sngStrike" dirty="0" smtClean="0"/>
              <a:t>pasture</a:t>
            </a:r>
            <a:endParaRPr lang="en-AU" sz="1600" strike="sngStrike" dirty="0"/>
          </a:p>
          <a:p>
            <a:pPr lvl="1"/>
            <a:endParaRPr lang="en-AU" sz="1600" dirty="0" smtClean="0"/>
          </a:p>
          <a:p>
            <a:pPr lvl="1"/>
            <a:endParaRPr lang="en-AU" sz="2000" dirty="0"/>
          </a:p>
          <a:p>
            <a:endParaRPr lang="en-AU" sz="2000" dirty="0" smtClean="0"/>
          </a:p>
          <a:p>
            <a:pPr lvl="1"/>
            <a:endParaRPr lang="fr-FR" sz="2000" dirty="0"/>
          </a:p>
        </p:txBody>
      </p:sp>
      <p:sp>
        <p:nvSpPr>
          <p:cNvPr id="2" name="Rectangle 10"/>
          <p:cNvSpPr>
            <a:spLocks noChangeArrowheads="1"/>
          </p:cNvSpPr>
          <p:nvPr/>
        </p:nvSpPr>
        <p:spPr bwMode="auto">
          <a:xfrm>
            <a:off x="2195735" y="302027"/>
            <a:ext cx="21880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3" name="Object 2"/>
          <p:cNvGraphicFramePr>
            <a:graphicFrameLocks noChangeAspect="1"/>
          </p:cNvGraphicFramePr>
          <p:nvPr/>
        </p:nvGraphicFramePr>
        <p:xfrm>
          <a:off x="2195736" y="302028"/>
          <a:ext cx="3851920" cy="2461582"/>
        </p:xfrm>
        <a:graphic>
          <a:graphicData uri="http://schemas.openxmlformats.org/presentationml/2006/ole">
            <mc:AlternateContent xmlns:mc="http://schemas.openxmlformats.org/markup-compatibility/2006">
              <mc:Choice xmlns:v="urn:schemas-microsoft-com:vml" Requires="v">
                <p:oleObj spid="_x0000_s14350" r:id="rId4" imgW="9883302" imgH="6334298" progId="Unknown">
                  <p:embed/>
                </p:oleObj>
              </mc:Choice>
              <mc:Fallback>
                <p:oleObj r:id="rId4" imgW="9883302" imgH="6334298"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2028"/>
                        <a:ext cx="3851920" cy="2461582"/>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1172137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2969568"/>
            <a:ext cx="8229600" cy="3156595"/>
          </a:xfrm>
        </p:spPr>
        <p:txBody>
          <a:bodyPr>
            <a:normAutofit/>
          </a:bodyPr>
          <a:lstStyle/>
          <a:p>
            <a:r>
              <a:rPr lang="en-AU" sz="2400" dirty="0"/>
              <a:t>2 cows with diarrhoea</a:t>
            </a:r>
          </a:p>
          <a:p>
            <a:r>
              <a:rPr lang="en-AU" sz="2400" dirty="0"/>
              <a:t>Pak Paimin </a:t>
            </a:r>
            <a:r>
              <a:rPr lang="en-AU" sz="2400" dirty="0" smtClean="0"/>
              <a:t>treats the cows and advises Budi</a:t>
            </a:r>
          </a:p>
          <a:p>
            <a:pPr lvl="1"/>
            <a:r>
              <a:rPr lang="en-AU" sz="1200" dirty="0" smtClean="0"/>
              <a:t>Antibiotics</a:t>
            </a:r>
          </a:p>
          <a:p>
            <a:pPr lvl="1"/>
            <a:r>
              <a:rPr lang="en-AU" sz="1200" dirty="0" smtClean="0"/>
              <a:t>Zoonotic so hand washing and cleanliness is very important</a:t>
            </a:r>
          </a:p>
          <a:p>
            <a:pPr lvl="1"/>
            <a:r>
              <a:rPr lang="en-AU" sz="1200" dirty="0" smtClean="0"/>
              <a:t>Check that all animals have clean feed and water</a:t>
            </a:r>
          </a:p>
          <a:p>
            <a:pPr lvl="1"/>
            <a:r>
              <a:rPr lang="en-AU" sz="1200" dirty="0" smtClean="0"/>
              <a:t>Any animals that are bought are from someone he trust to supply healthy animals</a:t>
            </a:r>
          </a:p>
          <a:p>
            <a:pPr lvl="1"/>
            <a:r>
              <a:rPr lang="en-AU" sz="1200" dirty="0" smtClean="0"/>
              <a:t>2 sick cows are kept separate from all other healthy animals</a:t>
            </a:r>
          </a:p>
          <a:p>
            <a:pPr lvl="1"/>
            <a:r>
              <a:rPr lang="en-AU" sz="1200" dirty="0" smtClean="0"/>
              <a:t>Healthy cows are to be kept higher up stream along the drain from the sick cows</a:t>
            </a:r>
          </a:p>
        </p:txBody>
      </p:sp>
      <p:sp>
        <p:nvSpPr>
          <p:cNvPr id="2" name="Rectangle 10"/>
          <p:cNvSpPr>
            <a:spLocks noChangeArrowheads="1"/>
          </p:cNvSpPr>
          <p:nvPr/>
        </p:nvSpPr>
        <p:spPr bwMode="auto">
          <a:xfrm>
            <a:off x="2195735" y="302027"/>
            <a:ext cx="21880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3" name="Object 2"/>
          <p:cNvGraphicFramePr>
            <a:graphicFrameLocks noChangeAspect="1"/>
          </p:cNvGraphicFramePr>
          <p:nvPr/>
        </p:nvGraphicFramePr>
        <p:xfrm>
          <a:off x="2195736" y="302028"/>
          <a:ext cx="3851920" cy="2461582"/>
        </p:xfrm>
        <a:graphic>
          <a:graphicData uri="http://schemas.openxmlformats.org/presentationml/2006/ole">
            <mc:AlternateContent xmlns:mc="http://schemas.openxmlformats.org/markup-compatibility/2006">
              <mc:Choice xmlns:v="urn:schemas-microsoft-com:vml" Requires="v">
                <p:oleObj spid="_x0000_s15375" r:id="rId4" imgW="9883302" imgH="6334298" progId="Unknown">
                  <p:embed/>
                </p:oleObj>
              </mc:Choice>
              <mc:Fallback>
                <p:oleObj r:id="rId4" imgW="9883302" imgH="6334298"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2028"/>
                        <a:ext cx="3851920" cy="2461582"/>
                      </a:xfrm>
                      <a:prstGeom prst="rect">
                        <a:avLst/>
                      </a:prstGeom>
                      <a:noFill/>
                    </p:spPr>
                  </p:pic>
                </p:oleObj>
              </mc:Fallback>
            </mc:AlternateContent>
          </a:graphicData>
        </a:graphic>
      </p:graphicFrame>
      <p:sp>
        <p:nvSpPr>
          <p:cNvPr id="4" name="TextBox 3"/>
          <p:cNvSpPr txBox="1"/>
          <p:nvPr/>
        </p:nvSpPr>
        <p:spPr>
          <a:xfrm>
            <a:off x="762315" y="5522582"/>
            <a:ext cx="6718762" cy="646331"/>
          </a:xfrm>
          <a:prstGeom prst="rect">
            <a:avLst/>
          </a:prstGeom>
          <a:noFill/>
        </p:spPr>
        <p:txBody>
          <a:bodyPr wrap="none" rtlCol="0">
            <a:spAutoFit/>
          </a:bodyPr>
          <a:lstStyle/>
          <a:p>
            <a:pPr algn="ctr"/>
            <a:r>
              <a:rPr lang="en-AU" b="1" dirty="0" smtClean="0">
                <a:solidFill>
                  <a:srgbClr val="0070C0"/>
                </a:solidFill>
              </a:rPr>
              <a:t>Field epidemiology skills &amp; veterinary clinical skills are used together</a:t>
            </a:r>
          </a:p>
          <a:p>
            <a:pPr algn="ctr"/>
            <a:r>
              <a:rPr lang="en-AU" b="1" dirty="0" smtClean="0">
                <a:solidFill>
                  <a:srgbClr val="0070C0"/>
                </a:solidFill>
              </a:rPr>
              <a:t> to allow you to provide the best service to farmers</a:t>
            </a:r>
            <a:endParaRPr lang="en-AU" b="1" dirty="0">
              <a:solidFill>
                <a:srgbClr val="0070C0"/>
              </a:solidFill>
            </a:endParaRPr>
          </a:p>
        </p:txBody>
      </p:sp>
      <p:sp>
        <p:nvSpPr>
          <p:cNvPr id="7" name="TextBox 6"/>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205154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a:t>
            </a:r>
            <a:r>
              <a:rPr lang="en-AU" b="1" dirty="0" smtClean="0"/>
              <a:t>4 </a:t>
            </a:r>
            <a:r>
              <a:rPr lang="en-AU" b="1" dirty="0" smtClean="0"/>
              <a:t>- Summary</a:t>
            </a:r>
            <a:endParaRPr lang="en-AU" b="1" dirty="0"/>
          </a:p>
        </p:txBody>
      </p:sp>
      <p:sp>
        <p:nvSpPr>
          <p:cNvPr id="3" name="Content Placeholder 2"/>
          <p:cNvSpPr>
            <a:spLocks noGrp="1"/>
          </p:cNvSpPr>
          <p:nvPr>
            <p:ph idx="1"/>
          </p:nvPr>
        </p:nvSpPr>
        <p:spPr>
          <a:xfrm>
            <a:off x="251520" y="1268760"/>
            <a:ext cx="8712968" cy="4857403"/>
          </a:xfrm>
        </p:spPr>
        <p:txBody>
          <a:bodyPr>
            <a:normAutofit fontScale="85000" lnSpcReduction="20000"/>
          </a:bodyPr>
          <a:lstStyle/>
          <a:p>
            <a:r>
              <a:rPr lang="en-AU" dirty="0" smtClean="0"/>
              <a:t>A disease investigation involves</a:t>
            </a:r>
          </a:p>
          <a:p>
            <a:pPr lvl="1"/>
            <a:r>
              <a:rPr lang="en-AU" dirty="0" smtClean="0"/>
              <a:t>The </a:t>
            </a:r>
            <a:r>
              <a:rPr lang="en-AU" dirty="0"/>
              <a:t>history</a:t>
            </a:r>
          </a:p>
          <a:p>
            <a:pPr lvl="1"/>
            <a:r>
              <a:rPr lang="en-AU" dirty="0"/>
              <a:t>Clinical </a:t>
            </a:r>
            <a:r>
              <a:rPr lang="en-AU" dirty="0" smtClean="0"/>
              <a:t>examination </a:t>
            </a:r>
            <a:r>
              <a:rPr lang="en-AU" dirty="0"/>
              <a:t>of sick animals</a:t>
            </a:r>
          </a:p>
          <a:p>
            <a:pPr lvl="1"/>
            <a:r>
              <a:rPr lang="en-AU" dirty="0"/>
              <a:t>Examination of the environment</a:t>
            </a:r>
          </a:p>
          <a:p>
            <a:pPr lvl="1"/>
            <a:r>
              <a:rPr lang="en-AU" dirty="0"/>
              <a:t>Collection of samples for laboratory </a:t>
            </a:r>
            <a:r>
              <a:rPr lang="en-AU" dirty="0" smtClean="0"/>
              <a:t>submission (in some cases</a:t>
            </a:r>
            <a:r>
              <a:rPr lang="en-AU" dirty="0" smtClean="0"/>
              <a:t>)</a:t>
            </a:r>
          </a:p>
          <a:p>
            <a:pPr lvl="1"/>
            <a:endParaRPr lang="en-AU" dirty="0"/>
          </a:p>
          <a:p>
            <a:r>
              <a:rPr lang="en-AU" dirty="0" smtClean="0"/>
              <a:t>Information from the investigation is used to:</a:t>
            </a:r>
          </a:p>
          <a:p>
            <a:pPr lvl="1"/>
            <a:r>
              <a:rPr lang="en-AU" dirty="0" smtClean="0"/>
              <a:t>Develop a list of possible causes</a:t>
            </a:r>
          </a:p>
          <a:p>
            <a:pPr lvl="1"/>
            <a:r>
              <a:rPr lang="en-AU" dirty="0" smtClean="0"/>
              <a:t>Narrow the list of differential diagnoses</a:t>
            </a:r>
          </a:p>
          <a:p>
            <a:pPr lvl="1"/>
            <a:r>
              <a:rPr lang="en-AU" dirty="0" smtClean="0"/>
              <a:t>Understand possible causes and decide on treatment</a:t>
            </a:r>
          </a:p>
          <a:p>
            <a:pPr lvl="1"/>
            <a:r>
              <a:rPr lang="en-AU" dirty="0" smtClean="0"/>
              <a:t>Advise the farmer on control strategies to prevent future cases to animals or humans </a:t>
            </a:r>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Session </a:t>
            </a:r>
            <a:r>
              <a:rPr lang="en-AU" b="1" dirty="0" smtClean="0"/>
              <a:t>4 </a:t>
            </a:r>
            <a:r>
              <a:rPr lang="en-AU" b="1" dirty="0"/>
              <a:t>we will explore:</a:t>
            </a:r>
            <a:endParaRPr lang="en-AU" b="1" dirty="0"/>
          </a:p>
        </p:txBody>
      </p:sp>
      <p:sp>
        <p:nvSpPr>
          <p:cNvPr id="3" name="Content Placeholder 2"/>
          <p:cNvSpPr>
            <a:spLocks noGrp="1"/>
          </p:cNvSpPr>
          <p:nvPr>
            <p:ph idx="1"/>
          </p:nvPr>
        </p:nvSpPr>
        <p:spPr/>
        <p:txBody>
          <a:bodyPr>
            <a:normAutofit/>
          </a:bodyPr>
          <a:lstStyle/>
          <a:p>
            <a:r>
              <a:rPr lang="en-AU" dirty="0" smtClean="0"/>
              <a:t>The approach to disease </a:t>
            </a:r>
            <a:r>
              <a:rPr lang="en-AU" dirty="0" smtClean="0"/>
              <a:t>investigation</a:t>
            </a:r>
          </a:p>
          <a:p>
            <a:endParaRPr lang="en-AU" dirty="0" smtClean="0"/>
          </a:p>
          <a:p>
            <a:r>
              <a:rPr lang="en-AU" dirty="0" smtClean="0"/>
              <a:t>How to collect and use information to modify your differential diagnosis list</a:t>
            </a:r>
          </a:p>
          <a:p>
            <a:pPr marL="0" indent="0">
              <a:buNone/>
            </a:pP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a:bodyPr>
          <a:lstStyle/>
          <a:p>
            <a:r>
              <a:rPr lang="fr-FR" dirty="0" smtClean="0"/>
              <a:t>2 cows have diarrhoea</a:t>
            </a:r>
          </a:p>
          <a:p>
            <a:endParaRPr lang="fr-FR" dirty="0" smtClean="0"/>
          </a:p>
          <a:p>
            <a:r>
              <a:rPr lang="fr-FR" dirty="0" err="1" smtClean="0"/>
              <a:t>Pak</a:t>
            </a:r>
            <a:r>
              <a:rPr lang="fr-FR" dirty="0" smtClean="0"/>
              <a:t> Paimin (</a:t>
            </a:r>
            <a:r>
              <a:rPr lang="fr-FR" dirty="0" smtClean="0"/>
              <a:t>para-</a:t>
            </a:r>
            <a:r>
              <a:rPr lang="fr-FR" dirty="0" err="1" smtClean="0"/>
              <a:t>veterinarian</a:t>
            </a:r>
            <a:r>
              <a:rPr lang="fr-FR" dirty="0"/>
              <a:t>)</a:t>
            </a:r>
            <a:r>
              <a:rPr lang="fr-FR" dirty="0" smtClean="0"/>
              <a:t> </a:t>
            </a:r>
            <a:r>
              <a:rPr lang="fr-FR" dirty="0" err="1" smtClean="0"/>
              <a:t>visits</a:t>
            </a:r>
            <a:r>
              <a:rPr lang="fr-FR" dirty="0" smtClean="0"/>
              <a:t> the </a:t>
            </a:r>
            <a:r>
              <a:rPr lang="fr-FR" dirty="0" err="1" smtClean="0"/>
              <a:t>farm</a:t>
            </a:r>
            <a:endParaRPr lang="fr-FR" dirty="0" smtClean="0"/>
          </a:p>
          <a:p>
            <a:endParaRPr lang="fr-FR"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ext uri="{D42A27DB-BD31-4B8C-83A1-F6EECF244321}">
                <p14:modId xmlns:p14="http://schemas.microsoft.com/office/powerpoint/2010/main" val="4244614869"/>
              </p:ext>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8207" r:id="rId4" imgW="4941651" imgH="3167149" progId="Unknown">
                  <p:embed/>
                </p:oleObj>
              </mc:Choice>
              <mc:Fallback>
                <p:oleObj r:id="rId4" imgW="4941651" imgH="3167149"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397645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The disease investigation</a:t>
            </a:r>
            <a:endParaRPr lang="en-AU" b="1" dirty="0"/>
          </a:p>
        </p:txBody>
      </p:sp>
      <p:sp>
        <p:nvSpPr>
          <p:cNvPr id="3" name="Content Placeholder 2"/>
          <p:cNvSpPr>
            <a:spLocks noGrp="1"/>
          </p:cNvSpPr>
          <p:nvPr>
            <p:ph idx="1"/>
          </p:nvPr>
        </p:nvSpPr>
        <p:spPr>
          <a:xfrm>
            <a:off x="282352" y="1484784"/>
            <a:ext cx="8579296" cy="2808312"/>
          </a:xfrm>
        </p:spPr>
        <p:txBody>
          <a:bodyPr>
            <a:normAutofit lnSpcReduction="10000"/>
          </a:bodyPr>
          <a:lstStyle/>
          <a:p>
            <a:pPr marL="514350" indent="-514350">
              <a:buFont typeface="+mj-lt"/>
              <a:buAutoNum type="arabicPeriod"/>
            </a:pPr>
            <a:r>
              <a:rPr lang="en-AU" b="1" dirty="0"/>
              <a:t>H</a:t>
            </a:r>
            <a:r>
              <a:rPr lang="en-AU" b="1" dirty="0" smtClean="0"/>
              <a:t>istory</a:t>
            </a:r>
            <a:endParaRPr lang="en-AU" dirty="0"/>
          </a:p>
          <a:p>
            <a:pPr marL="514350" indent="-514350">
              <a:buFont typeface="+mj-lt"/>
              <a:buAutoNum type="arabicPeriod"/>
            </a:pPr>
            <a:r>
              <a:rPr lang="en-AU" b="1" dirty="0" smtClean="0"/>
              <a:t>Clinical examination </a:t>
            </a:r>
            <a:r>
              <a:rPr lang="en-AU" b="1" dirty="0"/>
              <a:t>of sick animals</a:t>
            </a:r>
            <a:endParaRPr lang="en-AU" dirty="0"/>
          </a:p>
          <a:p>
            <a:pPr marL="514350" indent="-514350">
              <a:buFont typeface="+mj-lt"/>
              <a:buAutoNum type="arabicPeriod"/>
            </a:pPr>
            <a:r>
              <a:rPr lang="en-AU" b="1" dirty="0" smtClean="0"/>
              <a:t>Examination </a:t>
            </a:r>
            <a:r>
              <a:rPr lang="en-AU" b="1" dirty="0"/>
              <a:t>of the environment</a:t>
            </a:r>
            <a:endParaRPr lang="en-AU" dirty="0"/>
          </a:p>
          <a:p>
            <a:pPr marL="514350" indent="-514350">
              <a:buFont typeface="+mj-lt"/>
              <a:buAutoNum type="arabicPeriod"/>
            </a:pPr>
            <a:r>
              <a:rPr lang="en-AU" b="1" dirty="0" smtClean="0"/>
              <a:t>Collection </a:t>
            </a:r>
            <a:r>
              <a:rPr lang="en-AU" b="1" dirty="0"/>
              <a:t>of samples for laboratory submission</a:t>
            </a:r>
            <a:endParaRPr lang="en-AU" dirty="0"/>
          </a:p>
          <a:p>
            <a:endParaRPr lang="en-AU" dirty="0"/>
          </a:p>
          <a:p>
            <a:endParaRPr lang="en-AU" dirty="0" smtClean="0"/>
          </a:p>
        </p:txBody>
      </p:sp>
    </p:spTree>
    <p:extLst>
      <p:ext uri="{BB962C8B-B14F-4D97-AF65-F5344CB8AC3E}">
        <p14:creationId xmlns:p14="http://schemas.microsoft.com/office/powerpoint/2010/main" val="185954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2852936"/>
            <a:ext cx="8229600" cy="3273227"/>
          </a:xfrm>
        </p:spPr>
        <p:txBody>
          <a:bodyPr>
            <a:normAutofit fontScale="77500" lnSpcReduction="20000"/>
          </a:bodyPr>
          <a:lstStyle/>
          <a:p>
            <a:r>
              <a:rPr lang="en-AU" sz="2400" dirty="0" smtClean="0"/>
              <a:t>2 cows with diarrhoea</a:t>
            </a:r>
          </a:p>
          <a:p>
            <a:r>
              <a:rPr lang="en-AU" sz="2400" dirty="0" smtClean="0"/>
              <a:t>Pak Paimin takes the history</a:t>
            </a:r>
          </a:p>
          <a:p>
            <a:endParaRPr lang="en-AU" sz="2400" dirty="0" smtClean="0"/>
          </a:p>
          <a:p>
            <a:pPr lvl="1"/>
            <a:r>
              <a:rPr lang="en-AU" sz="1600" dirty="0" smtClean="0"/>
              <a:t>both cows are 2 years old &amp; are </a:t>
            </a:r>
            <a:r>
              <a:rPr lang="en-AU" sz="1600" dirty="0" err="1" smtClean="0"/>
              <a:t>Sapi</a:t>
            </a:r>
            <a:r>
              <a:rPr lang="en-AU" sz="1600" dirty="0" smtClean="0"/>
              <a:t> Bali cows. They have been separated from other cows on the farm because they did not calve this year.</a:t>
            </a:r>
          </a:p>
          <a:p>
            <a:pPr lvl="1"/>
            <a:endParaRPr lang="en-AU" sz="1600" dirty="0"/>
          </a:p>
          <a:p>
            <a:pPr lvl="1"/>
            <a:r>
              <a:rPr lang="en-AU" sz="1600" dirty="0" smtClean="0"/>
              <a:t>Both started diarrhoea 3 days ago. They have both been eating less &amp; have lost weight.</a:t>
            </a:r>
          </a:p>
          <a:p>
            <a:pPr lvl="1"/>
            <a:endParaRPr lang="en-AU" sz="1600" dirty="0"/>
          </a:p>
          <a:p>
            <a:pPr lvl="1"/>
            <a:r>
              <a:rPr lang="en-AU" sz="1600" dirty="0" smtClean="0"/>
              <a:t>All cows were wormed 3 weeks ago.</a:t>
            </a:r>
            <a:endParaRPr lang="en-AU" sz="1600" dirty="0"/>
          </a:p>
          <a:p>
            <a:pPr lvl="1"/>
            <a:endParaRPr lang="en-AU" sz="1600" dirty="0"/>
          </a:p>
          <a:p>
            <a:pPr lvl="1"/>
            <a:r>
              <a:rPr lang="en-AU" sz="1600" dirty="0" smtClean="0"/>
              <a:t>The 2 sick cows are in a paddock with pasture and are not getting any other feed</a:t>
            </a:r>
            <a:endParaRPr lang="en-AU" sz="1600" dirty="0"/>
          </a:p>
          <a:p>
            <a:pPr lvl="1"/>
            <a:endParaRPr lang="en-AU" sz="1600" dirty="0"/>
          </a:p>
          <a:p>
            <a:pPr lvl="1"/>
            <a:r>
              <a:rPr lang="en-AU" sz="1600" dirty="0" smtClean="0"/>
              <a:t>Other cows &amp; calves on the farm are healthy.</a:t>
            </a:r>
            <a:endParaRPr lang="en-AU" sz="1600" dirty="0"/>
          </a:p>
          <a:p>
            <a:pPr lvl="1"/>
            <a:endParaRPr lang="en-AU" sz="1600" dirty="0"/>
          </a:p>
          <a:p>
            <a:pPr lvl="1"/>
            <a:r>
              <a:rPr lang="en-AU" sz="1600" dirty="0"/>
              <a:t>Any recent events that may be related?</a:t>
            </a:r>
          </a:p>
          <a:p>
            <a:pPr lvl="1"/>
            <a:endParaRPr lang="fr-FR"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3702048949"/>
              </p:ext>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1047"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7" name="TextBox 6"/>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4264891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2969568"/>
            <a:ext cx="8229600" cy="3156595"/>
          </a:xfrm>
        </p:spPr>
        <p:txBody>
          <a:bodyPr>
            <a:normAutofit/>
          </a:bodyPr>
          <a:lstStyle/>
          <a:p>
            <a:r>
              <a:rPr lang="en-AU" sz="2400" dirty="0"/>
              <a:t>2 cows with diarrhoea</a:t>
            </a:r>
          </a:p>
          <a:p>
            <a:r>
              <a:rPr lang="en-AU" sz="2400" dirty="0" smtClean="0"/>
              <a:t>Findings on clinical examination of sick animals</a:t>
            </a:r>
          </a:p>
          <a:p>
            <a:pPr lvl="1"/>
            <a:r>
              <a:rPr lang="en-AU" sz="2000" dirty="0" smtClean="0"/>
              <a:t>Weak, sunken eyes, depressed</a:t>
            </a:r>
          </a:p>
          <a:p>
            <a:pPr lvl="1"/>
            <a:r>
              <a:rPr lang="en-AU" sz="2000" dirty="0" smtClean="0"/>
              <a:t>Pulse rate normal, breathing normally </a:t>
            </a:r>
          </a:p>
          <a:p>
            <a:pPr lvl="1"/>
            <a:r>
              <a:rPr lang="en-AU" sz="2000" dirty="0" smtClean="0"/>
              <a:t>increased body temperature:  39.8</a:t>
            </a:r>
            <a:r>
              <a:rPr lang="en-AU" sz="2000" dirty="0"/>
              <a:t>, 40.1</a:t>
            </a:r>
          </a:p>
          <a:p>
            <a:pPr lvl="1"/>
            <a:r>
              <a:rPr lang="en-AU" sz="2000" dirty="0"/>
              <a:t>skin stays tent on pinching – dehydrated</a:t>
            </a:r>
          </a:p>
          <a:p>
            <a:pPr lvl="1"/>
            <a:r>
              <a:rPr lang="en-AU" sz="2000" dirty="0"/>
              <a:t>diarrhoea very </a:t>
            </a:r>
            <a:r>
              <a:rPr lang="en-AU" sz="2000" dirty="0" smtClean="0"/>
              <a:t>watery, foul smelling, contains blood and intestinal lining</a:t>
            </a:r>
            <a:endParaRPr lang="en-AU" sz="2000" dirty="0"/>
          </a:p>
          <a:p>
            <a:pPr lvl="1"/>
            <a:endParaRPr lang="en-AU" sz="2000" dirty="0" smtClean="0"/>
          </a:p>
          <a:p>
            <a:pPr lvl="1"/>
            <a:endParaRPr lang="en-AU" sz="2000" dirty="0"/>
          </a:p>
          <a:p>
            <a:endParaRPr lang="en-AU" sz="2000" dirty="0" smtClean="0"/>
          </a:p>
          <a:p>
            <a:pPr lvl="1"/>
            <a:endParaRPr lang="fr-FR" sz="2000" dirty="0"/>
          </a:p>
        </p:txBody>
      </p:sp>
      <p:sp>
        <p:nvSpPr>
          <p:cNvPr id="2" name="Rectangle 10"/>
          <p:cNvSpPr>
            <a:spLocks noChangeArrowheads="1"/>
          </p:cNvSpPr>
          <p:nvPr/>
        </p:nvSpPr>
        <p:spPr bwMode="auto">
          <a:xfrm>
            <a:off x="2195735" y="302027"/>
            <a:ext cx="21880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3" name="Object 2"/>
          <p:cNvGraphicFramePr>
            <a:graphicFrameLocks noChangeAspect="1"/>
          </p:cNvGraphicFramePr>
          <p:nvPr>
            <p:extLst>
              <p:ext uri="{D42A27DB-BD31-4B8C-83A1-F6EECF244321}">
                <p14:modId xmlns:p14="http://schemas.microsoft.com/office/powerpoint/2010/main" val="665348904"/>
              </p:ext>
            </p:extLst>
          </p:nvPr>
        </p:nvGraphicFramePr>
        <p:xfrm>
          <a:off x="2195736" y="302028"/>
          <a:ext cx="3851920" cy="2461582"/>
        </p:xfrm>
        <a:graphic>
          <a:graphicData uri="http://schemas.openxmlformats.org/presentationml/2006/ole">
            <mc:AlternateContent xmlns:mc="http://schemas.openxmlformats.org/markup-compatibility/2006">
              <mc:Choice xmlns:v="urn:schemas-microsoft-com:vml" Requires="v">
                <p:oleObj spid="_x0000_s4121" r:id="rId4" imgW="9883302" imgH="6334298" progId="Unknown">
                  <p:embed/>
                </p:oleObj>
              </mc:Choice>
              <mc:Fallback>
                <p:oleObj r:id="rId4" imgW="9883302" imgH="6334298" progId="Unknown">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2028"/>
                        <a:ext cx="3851920" cy="2461582"/>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1434292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2969568"/>
            <a:ext cx="8229600" cy="3156595"/>
          </a:xfrm>
        </p:spPr>
        <p:txBody>
          <a:bodyPr>
            <a:normAutofit/>
          </a:bodyPr>
          <a:lstStyle/>
          <a:p>
            <a:r>
              <a:rPr lang="en-AU" sz="2400" dirty="0"/>
              <a:t>2 cows with diarrhoea</a:t>
            </a:r>
          </a:p>
          <a:p>
            <a:r>
              <a:rPr lang="en-AU" sz="2400" dirty="0"/>
              <a:t>Pak Paimin </a:t>
            </a:r>
            <a:r>
              <a:rPr lang="en-AU" sz="2400" dirty="0" smtClean="0"/>
              <a:t>cleans up after the clinical exam</a:t>
            </a:r>
            <a:endParaRPr lang="en-AU" sz="2000" dirty="0" smtClean="0"/>
          </a:p>
          <a:p>
            <a:pPr lvl="1"/>
            <a:endParaRPr lang="en-AU" sz="2000" dirty="0"/>
          </a:p>
          <a:p>
            <a:endParaRPr lang="en-AU" sz="2000" dirty="0" smtClean="0"/>
          </a:p>
          <a:p>
            <a:pPr lvl="1"/>
            <a:endParaRPr lang="fr-FR" sz="2000" dirty="0"/>
          </a:p>
        </p:txBody>
      </p:sp>
      <p:sp>
        <p:nvSpPr>
          <p:cNvPr id="2" name="Rectangle 10"/>
          <p:cNvSpPr>
            <a:spLocks noChangeArrowheads="1"/>
          </p:cNvSpPr>
          <p:nvPr/>
        </p:nvSpPr>
        <p:spPr bwMode="auto">
          <a:xfrm>
            <a:off x="2195735" y="302027"/>
            <a:ext cx="21880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4" name="Rectangle 2"/>
          <p:cNvSpPr>
            <a:spLocks noChangeArrowheads="1"/>
          </p:cNvSpPr>
          <p:nvPr/>
        </p:nvSpPr>
        <p:spPr bwMode="auto">
          <a:xfrm>
            <a:off x="2339752" y="347745"/>
            <a:ext cx="137907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6" name="Object 5"/>
          <p:cNvGraphicFramePr>
            <a:graphicFrameLocks noChangeAspect="1"/>
          </p:cNvGraphicFramePr>
          <p:nvPr>
            <p:extLst>
              <p:ext uri="{D42A27DB-BD31-4B8C-83A1-F6EECF244321}">
                <p14:modId xmlns:p14="http://schemas.microsoft.com/office/powerpoint/2010/main" val="3715397959"/>
              </p:ext>
            </p:extLst>
          </p:nvPr>
        </p:nvGraphicFramePr>
        <p:xfrm>
          <a:off x="2339752" y="347746"/>
          <a:ext cx="4009668" cy="1844824"/>
        </p:xfrm>
        <a:graphic>
          <a:graphicData uri="http://schemas.openxmlformats.org/presentationml/2006/ole">
            <mc:AlternateContent xmlns:mc="http://schemas.openxmlformats.org/markup-compatibility/2006">
              <mc:Choice xmlns:v="urn:schemas-microsoft-com:vml" Requires="v">
                <p:oleObj spid="_x0000_s9231" r:id="rId4" imgW="16472170" imgH="6334298" progId="Unknown">
                  <p:embed/>
                </p:oleObj>
              </mc:Choice>
              <mc:Fallback>
                <p:oleObj r:id="rId4" imgW="16472170" imgH="6334298"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47746"/>
                        <a:ext cx="4009668" cy="1844824"/>
                      </a:xfrm>
                      <a:prstGeom prst="rect">
                        <a:avLst/>
                      </a:prstGeom>
                      <a:noFill/>
                    </p:spPr>
                  </p:pic>
                </p:oleObj>
              </mc:Fallback>
            </mc:AlternateContent>
          </a:graphicData>
        </a:graphic>
      </p:graphicFrame>
      <p:sp>
        <p:nvSpPr>
          <p:cNvPr id="7" name="TextBox 6"/>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342678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2969568"/>
            <a:ext cx="8229600" cy="3156595"/>
          </a:xfrm>
        </p:spPr>
        <p:txBody>
          <a:bodyPr>
            <a:normAutofit/>
          </a:bodyPr>
          <a:lstStyle/>
          <a:p>
            <a:r>
              <a:rPr lang="en-AU" sz="2400" dirty="0" smtClean="0"/>
              <a:t>2 cows with diarrhoea</a:t>
            </a:r>
          </a:p>
          <a:p>
            <a:r>
              <a:rPr lang="en-AU" sz="2400" dirty="0" smtClean="0"/>
              <a:t>Pak Paimin examines the environment and talks to Budi some more</a:t>
            </a:r>
          </a:p>
          <a:p>
            <a:pPr lvl="1"/>
            <a:r>
              <a:rPr lang="en-AU" sz="2000" dirty="0" smtClean="0"/>
              <a:t>Only water is available for the 2 sick cows is from the drain</a:t>
            </a:r>
          </a:p>
          <a:p>
            <a:pPr lvl="1"/>
            <a:r>
              <a:rPr lang="en-AU" sz="2000" dirty="0" smtClean="0"/>
              <a:t>The drain carries all the waste water from the farm</a:t>
            </a:r>
          </a:p>
          <a:p>
            <a:pPr lvl="1"/>
            <a:r>
              <a:rPr lang="en-AU" sz="2000" dirty="0" smtClean="0"/>
              <a:t>Budi mention there is a calf that was sick for a long time</a:t>
            </a:r>
          </a:p>
        </p:txBody>
      </p:sp>
      <p:graphicFrame>
        <p:nvGraphicFramePr>
          <p:cNvPr id="6" name="Object 5"/>
          <p:cNvGraphicFramePr>
            <a:graphicFrameLocks noChangeAspect="1"/>
          </p:cNvGraphicFramePr>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11279"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7" name="TextBox 6"/>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3751687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AU" dirty="0" smtClean="0"/>
              <a:t>Environmental Examination</a:t>
            </a:r>
            <a:endParaRPr lang="en-AU" dirty="0"/>
          </a:p>
        </p:txBody>
      </p:sp>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634758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2300</TotalTime>
  <Words>1838</Words>
  <Application>Microsoft Office PowerPoint</Application>
  <PresentationFormat>On-screen Show (4:3)</PresentationFormat>
  <Paragraphs>322</Paragraphs>
  <Slides>17</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Times New Roman</vt:lpstr>
      <vt:lpstr>Office Theme</vt:lpstr>
      <vt:lpstr>Unknown</vt:lpstr>
      <vt:lpstr>Basic Field Epidemiology</vt:lpstr>
      <vt:lpstr>In Session 4 we will explore:</vt:lpstr>
      <vt:lpstr>PowerPoint Presentation</vt:lpstr>
      <vt:lpstr>The disease 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4 - Summary</vt:lpstr>
      <vt:lpstr>Close of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andy way</cp:lastModifiedBy>
  <cp:revision>59</cp:revision>
  <dcterms:created xsi:type="dcterms:W3CDTF">2013-03-15T18:03:41Z</dcterms:created>
  <dcterms:modified xsi:type="dcterms:W3CDTF">2014-02-27T02:07:49Z</dcterms:modified>
</cp:coreProperties>
</file>