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7" r:id="rId2"/>
    <p:sldId id="265" r:id="rId3"/>
    <p:sldId id="266" r:id="rId4"/>
    <p:sldId id="267" r:id="rId5"/>
    <p:sldId id="258" r:id="rId6"/>
    <p:sldId id="271" r:id="rId7"/>
    <p:sldId id="263" r:id="rId8"/>
    <p:sldId id="272" r:id="rId9"/>
    <p:sldId id="279" r:id="rId10"/>
    <p:sldId id="280" r:id="rId11"/>
    <p:sldId id="281" r:id="rId12"/>
    <p:sldId id="282" r:id="rId13"/>
    <p:sldId id="283" r:id="rId14"/>
    <p:sldId id="284" r:id="rId15"/>
    <p:sldId id="285" r:id="rId16"/>
    <p:sldId id="277" r:id="rId17"/>
    <p:sldId id="27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1" d="100"/>
          <a:sy n="81" d="100"/>
        </p:scale>
        <p:origin x="24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5/03/2014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2</a:t>
            </a:r>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0" kern="1200" dirty="0" smtClean="0">
                <a:solidFill>
                  <a:schemeClr val="tx1"/>
                </a:solidFill>
                <a:effectLst/>
                <a:latin typeface="+mn-lt"/>
                <a:ea typeface="+mn-ea"/>
                <a:cs typeface="+mn-cs"/>
              </a:rPr>
              <a:t>This is for group discussion. There may be some discussion about this.</a:t>
            </a:r>
            <a:r>
              <a:rPr lang="en-AU" sz="1200" i="0" kern="1200" baseline="0" dirty="0" smtClean="0">
                <a:solidFill>
                  <a:schemeClr val="tx1"/>
                </a:solidFill>
                <a:effectLst/>
                <a:latin typeface="+mn-lt"/>
                <a:ea typeface="+mn-ea"/>
                <a:cs typeface="+mn-cs"/>
              </a:rPr>
              <a:t> It is reasonable for the participants to conclude they need more information to tell them how many chickens have died and how many chickens in the </a:t>
            </a:r>
            <a:r>
              <a:rPr lang="en-AU" sz="1200" i="0" kern="1200" baseline="0" dirty="0" err="1" smtClean="0">
                <a:solidFill>
                  <a:schemeClr val="tx1"/>
                </a:solidFill>
                <a:effectLst/>
                <a:latin typeface="+mn-lt"/>
                <a:ea typeface="+mn-ea"/>
                <a:cs typeface="+mn-cs"/>
              </a:rPr>
              <a:t>poplation</a:t>
            </a:r>
            <a:r>
              <a:rPr lang="en-AU" sz="1200" i="0" kern="1200" baseline="0" dirty="0" smtClean="0">
                <a:solidFill>
                  <a:schemeClr val="tx1"/>
                </a:solidFill>
                <a:effectLst/>
                <a:latin typeface="+mn-lt"/>
                <a:ea typeface="+mn-ea"/>
                <a:cs typeface="+mn-cs"/>
              </a:rPr>
              <a:t>. </a:t>
            </a: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endParaRPr lang="en-AU" b="1" baseline="0" dirty="0" smtClean="0"/>
          </a:p>
          <a:p>
            <a:endParaRPr lang="en-AU" dirty="0" smtClean="0"/>
          </a:p>
          <a:p>
            <a:r>
              <a:rPr lang="en-AU" dirty="0" smtClean="0"/>
              <a:t>The iSIKHNAS syndrome</a:t>
            </a:r>
            <a:r>
              <a:rPr lang="en-AU" baseline="0" dirty="0" smtClean="0"/>
              <a:t> definition is:</a:t>
            </a:r>
            <a:endParaRPr lang="en-AU" dirty="0" smtClean="0"/>
          </a:p>
          <a:p>
            <a:pPr marL="628650" lvl="1" indent="-171450">
              <a:buFont typeface="Arial" panose="020B0604020202020204" pitchFamily="34" charset="0"/>
              <a:buChar char="•"/>
            </a:pPr>
            <a:r>
              <a:rPr lang="en-AU" sz="1200" b="0" i="1" kern="1200" dirty="0" smtClean="0">
                <a:solidFill>
                  <a:schemeClr val="tx1"/>
                </a:solidFill>
                <a:effectLst/>
                <a:latin typeface="+mn-lt"/>
                <a:ea typeface="+mn-ea"/>
                <a:cs typeface="+mn-cs"/>
              </a:rPr>
              <a:t>MMU - Sudden increase in mortality in chickens and other poultry</a:t>
            </a:r>
          </a:p>
          <a:p>
            <a:pPr lvl="2"/>
            <a:r>
              <a:rPr lang="en-AU" sz="1200" kern="1200" dirty="0" smtClean="0">
                <a:solidFill>
                  <a:schemeClr val="tx1"/>
                </a:solidFill>
                <a:effectLst/>
                <a:latin typeface="+mn-lt"/>
                <a:ea typeface="+mn-ea"/>
                <a:cs typeface="+mn-cs"/>
              </a:rPr>
              <a:t>Village chickens and other poultry, wild birds: sudden mortality in the space of 2 days with or without clinical signs</a:t>
            </a:r>
          </a:p>
          <a:p>
            <a:pPr lvl="3"/>
            <a:r>
              <a:rPr lang="en-AU" sz="1200" kern="1200" dirty="0" smtClean="0">
                <a:solidFill>
                  <a:schemeClr val="tx1"/>
                </a:solidFill>
                <a:effectLst/>
                <a:latin typeface="+mn-lt"/>
                <a:ea typeface="+mn-ea"/>
                <a:cs typeface="+mn-cs"/>
              </a:rPr>
              <a:t>Layer: mortality over 1% in two days. In vaccinated birds, a decrease in egg production. </a:t>
            </a:r>
          </a:p>
          <a:p>
            <a:pPr lvl="3"/>
            <a:r>
              <a:rPr lang="en-AU" sz="1200" kern="1200" dirty="0" smtClean="0">
                <a:solidFill>
                  <a:schemeClr val="tx1"/>
                </a:solidFill>
                <a:effectLst/>
                <a:latin typeface="+mn-lt"/>
                <a:ea typeface="+mn-ea"/>
                <a:cs typeface="+mn-cs"/>
              </a:rPr>
              <a:t>Broiler: mortality over 1% in two days, generally affecting birds around 20 days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016658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3</a:t>
            </a:r>
          </a:p>
          <a:p>
            <a:endParaRPr lang="en-AU" dirty="0" smtClean="0"/>
          </a:p>
          <a:p>
            <a:r>
              <a:rPr lang="en-AU" baseline="0" dirty="0" smtClean="0"/>
              <a:t>If time allows you could get one of the participants to create a list on a flipchart as other participants discuss the list of diseases.</a:t>
            </a:r>
            <a:endParaRPr lang="en-AU"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disease can</a:t>
            </a:r>
            <a:r>
              <a:rPr lang="en-AU" baseline="0" dirty="0" smtClean="0"/>
              <a:t> produce the signs of disease that was reported. </a:t>
            </a:r>
          </a:p>
          <a:p>
            <a:endParaRPr lang="en-AU" dirty="0" smtClean="0"/>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Avian influenza (Highly pathogenic HPAI)</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Duck plague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Acute poisoning</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cholera</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Laryngotracheitis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pox (diphtheritic form)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Psittacosis (</a:t>
            </a:r>
            <a:r>
              <a:rPr lang="en-AU" sz="1200" i="0" kern="1200" dirty="0" err="1" smtClean="0">
                <a:solidFill>
                  <a:schemeClr val="tx1"/>
                </a:solidFill>
                <a:effectLst/>
                <a:latin typeface="+mn-lt"/>
                <a:ea typeface="+mn-ea"/>
                <a:cs typeface="+mn-cs"/>
              </a:rPr>
              <a:t>psittacine</a:t>
            </a:r>
            <a:r>
              <a:rPr lang="en-AU" sz="1200" i="0" kern="1200" dirty="0" smtClean="0">
                <a:solidFill>
                  <a:schemeClr val="tx1"/>
                </a:solidFill>
                <a:effectLst/>
                <a:latin typeface="+mn-lt"/>
                <a:ea typeface="+mn-ea"/>
                <a:cs typeface="+mn-cs"/>
              </a:rPr>
              <a:t> birds)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Mycoplasmosis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Infectious bronchitis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Aspergillosis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errors such as deprivation of water, lack of or nutritionally deficient feed and poor ventilation</a:t>
            </a:r>
          </a:p>
          <a:p>
            <a:r>
              <a:rPr lang="en-AU" sz="1200" i="1" kern="1200" dirty="0" smtClean="0">
                <a:solidFill>
                  <a:schemeClr val="tx1"/>
                </a:solidFill>
                <a:effectLst/>
                <a:latin typeface="+mn-lt"/>
                <a:ea typeface="+mn-ea"/>
                <a:cs typeface="+mn-cs"/>
              </a:rPr>
              <a:t/>
            </a:r>
            <a:br>
              <a:rPr lang="en-AU" sz="1200" i="1" kern="1200" dirty="0" smtClean="0">
                <a:solidFill>
                  <a:schemeClr val="tx1"/>
                </a:solidFill>
                <a:effectLst/>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315761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This slide provides additional information</a:t>
            </a:r>
            <a:r>
              <a:rPr lang="en-AU" sz="1200" kern="1200" baseline="0" dirty="0" smtClean="0">
                <a:solidFill>
                  <a:schemeClr val="tx1"/>
                </a:solidFill>
                <a:effectLst/>
                <a:latin typeface="+mn-lt"/>
                <a:ea typeface="+mn-ea"/>
                <a:cs typeface="+mn-cs"/>
              </a:rPr>
              <a:t> on this activity.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When participants have read this slide, the next slide has some more activity questions for participants to answer.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578588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a:t>
            </a:r>
            <a:r>
              <a:rPr lang="en-AU" sz="1200" kern="1200" baseline="0" dirty="0" smtClean="0">
                <a:solidFill>
                  <a:schemeClr val="tx1"/>
                </a:solidFill>
                <a:effectLst/>
                <a:latin typeface="+mn-lt"/>
                <a:ea typeface="+mn-ea"/>
                <a:cs typeface="+mn-cs"/>
              </a:rPr>
              <a:t> should read the additional background material in their Participant’s Manual on Newcastle Disease</a:t>
            </a: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3368170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4</a:t>
            </a:r>
          </a:p>
          <a:p>
            <a:endParaRPr lang="en-AU" b="1" dirty="0" smtClean="0"/>
          </a:p>
          <a:p>
            <a:pPr marL="0" indent="0">
              <a:buFont typeface="Arial" panose="020B0604020202020204" pitchFamily="34" charset="0"/>
              <a:buNone/>
            </a:pPr>
            <a:r>
              <a:rPr lang="en-AU" sz="1200" b="1" kern="1200" dirty="0" smtClean="0">
                <a:solidFill>
                  <a:schemeClr val="tx1"/>
                </a:solidFill>
                <a:effectLst/>
                <a:latin typeface="+mn-lt"/>
                <a:ea typeface="+mn-ea"/>
                <a:cs typeface="+mn-cs"/>
              </a:rPr>
              <a:t>Host related</a:t>
            </a:r>
            <a:r>
              <a:rPr lang="en-AU" sz="1200" b="1" kern="1200" baseline="0" dirty="0" smtClean="0">
                <a:solidFill>
                  <a:schemeClr val="tx1"/>
                </a:solidFill>
                <a:effectLst/>
                <a:latin typeface="+mn-lt"/>
                <a:ea typeface="+mn-ea"/>
                <a:cs typeface="+mn-cs"/>
              </a:rPr>
              <a:t> causes</a:t>
            </a:r>
            <a:r>
              <a:rPr lang="en-AU" sz="120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Age - young chickens are more susceptible than older chickens</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Immunity – chickens with no previous exposure or non-vaccinated are a higher risk</a:t>
            </a:r>
          </a:p>
          <a:p>
            <a:pPr marL="0" indent="0">
              <a:buFont typeface="Arial" panose="020B0604020202020204" pitchFamily="34" charset="0"/>
              <a:buNone/>
            </a:pPr>
            <a:r>
              <a:rPr lang="en-AU" sz="1200" b="1" kern="1200" dirty="0" smtClean="0">
                <a:solidFill>
                  <a:schemeClr val="tx1"/>
                </a:solidFill>
                <a:effectLst/>
                <a:latin typeface="+mn-lt"/>
                <a:ea typeface="+mn-ea"/>
                <a:cs typeface="+mn-cs"/>
              </a:rPr>
              <a:t>Agent</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the ability of the strain to cause infection and disease. Some </a:t>
            </a:r>
            <a:r>
              <a:rPr lang="en-AU" sz="1200" kern="1200" dirty="0" smtClean="0">
                <a:solidFill>
                  <a:schemeClr val="tx1"/>
                </a:solidFill>
                <a:effectLst/>
                <a:latin typeface="+mn-lt"/>
                <a:ea typeface="+mn-ea"/>
                <a:cs typeface="+mn-cs"/>
              </a:rPr>
              <a:t>strains </a:t>
            </a:r>
            <a:r>
              <a:rPr lang="en-AU" sz="1200" kern="1200" dirty="0" smtClean="0">
                <a:solidFill>
                  <a:schemeClr val="tx1"/>
                </a:solidFill>
                <a:effectLst/>
                <a:latin typeface="+mn-lt"/>
                <a:ea typeface="+mn-ea"/>
                <a:cs typeface="+mn-cs"/>
              </a:rPr>
              <a:t>cause mild disease with low death rates, while other can cause severe disease with high death rates</a:t>
            </a:r>
          </a:p>
          <a:p>
            <a:pPr marL="0" indent="0">
              <a:buFont typeface="Arial" panose="020B0604020202020204" pitchFamily="34" charset="0"/>
              <a:buNone/>
            </a:pPr>
            <a:r>
              <a:rPr lang="en-AU" sz="1200" b="1" kern="1200" dirty="0" smtClean="0">
                <a:solidFill>
                  <a:schemeClr val="tx1"/>
                </a:solidFill>
                <a:effectLst/>
                <a:latin typeface="+mn-lt"/>
                <a:ea typeface="+mn-ea"/>
                <a:cs typeface="+mn-cs"/>
              </a:rPr>
              <a:t>Environment </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high population density resulting in more contact between birds to infective material (exhaled air, respiratory discharges, faeces, eggs laid during disease, carcass of dead chickens from the disease, contaminated water or food)</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contact with wild birds or other potential sources of infection</a:t>
            </a:r>
          </a:p>
          <a:p>
            <a:endParaRPr lang="en-AU" b="1"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1716628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sz="1200" b="0" kern="1200" dirty="0" smtClean="0">
              <a:solidFill>
                <a:schemeClr val="tx1"/>
              </a:solidFill>
              <a:effectLst/>
              <a:latin typeface="+mn-lt"/>
              <a:ea typeface="+mn-ea"/>
              <a:cs typeface="+mn-cs"/>
            </a:endParaRPr>
          </a:p>
          <a:p>
            <a:pPr marL="0" indent="0">
              <a:buFont typeface="Arial" panose="020B0604020202020204" pitchFamily="34" charset="0"/>
              <a:buNone/>
            </a:pPr>
            <a:endParaRPr lang="en-AU" sz="1200" b="0" kern="1200" dirty="0" smtClean="0">
              <a:solidFill>
                <a:schemeClr val="tx1"/>
              </a:solidFill>
              <a:effectLst/>
              <a:latin typeface="+mn-lt"/>
              <a:ea typeface="+mn-ea"/>
              <a:cs typeface="+mn-cs"/>
            </a:endParaRPr>
          </a:p>
          <a:p>
            <a:pPr marL="0" indent="0">
              <a:buFont typeface="Arial" panose="020B0604020202020204" pitchFamily="34" charset="0"/>
              <a:buNone/>
            </a:pPr>
            <a:r>
              <a:rPr lang="en-AU" sz="1200" b="1" kern="1200" dirty="0" smtClean="0">
                <a:solidFill>
                  <a:schemeClr val="tx1"/>
                </a:solidFill>
                <a:effectLst/>
                <a:latin typeface="+mn-lt"/>
                <a:ea typeface="+mn-ea"/>
                <a:cs typeface="+mn-cs"/>
              </a:rPr>
              <a:t>Question</a:t>
            </a:r>
            <a:r>
              <a:rPr lang="en-AU" sz="1200" b="1" kern="1200" baseline="0" dirty="0" smtClean="0">
                <a:solidFill>
                  <a:schemeClr val="tx1"/>
                </a:solidFill>
                <a:effectLst/>
                <a:latin typeface="+mn-lt"/>
                <a:ea typeface="+mn-ea"/>
                <a:cs typeface="+mn-cs"/>
              </a:rPr>
              <a:t> 5</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This is for group discussion</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The answers may vary depending on the area the participants are from and the prevalence of diseases within that area</a:t>
            </a:r>
            <a:r>
              <a:rPr lang="en-AU" sz="1200" i="0" kern="1200" dirty="0" smtClean="0">
                <a:solidFill>
                  <a:schemeClr val="tx1"/>
                </a:solidFill>
                <a:effectLst/>
                <a:latin typeface="+mn-lt"/>
                <a:ea typeface="+mn-ea"/>
                <a:cs typeface="+mn-cs"/>
              </a:rPr>
              <a:t>.</a:t>
            </a:r>
          </a:p>
          <a:p>
            <a:endParaRPr lang="en-AU" sz="1200" i="0" kern="1200" dirty="0" smtClean="0">
              <a:solidFill>
                <a:schemeClr val="tx1"/>
              </a:solidFill>
              <a:effectLst/>
              <a:latin typeface="+mn-lt"/>
              <a:ea typeface="+mn-ea"/>
              <a:cs typeface="+mn-cs"/>
            </a:endParaRPr>
          </a:p>
          <a:p>
            <a:r>
              <a:rPr lang="en-AU" sz="1200" i="0" kern="1200" dirty="0" smtClean="0">
                <a:solidFill>
                  <a:schemeClr val="tx1"/>
                </a:solidFill>
                <a:effectLst/>
                <a:latin typeface="+mn-lt"/>
                <a:ea typeface="+mn-ea"/>
                <a:cs typeface="+mn-cs"/>
              </a:rPr>
              <a:t>ND may be more common in rainy</a:t>
            </a:r>
            <a:r>
              <a:rPr lang="en-AU" sz="1200" i="0" kern="1200" baseline="0" dirty="0" smtClean="0">
                <a:solidFill>
                  <a:schemeClr val="tx1"/>
                </a:solidFill>
                <a:effectLst/>
                <a:latin typeface="+mn-lt"/>
                <a:ea typeface="+mn-ea"/>
                <a:cs typeface="+mn-cs"/>
              </a:rPr>
              <a:t> seasons or when more chickens are moved to market</a:t>
            </a:r>
            <a:endParaRPr lang="en-AU"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679839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4</a:t>
            </a:r>
          </a:p>
          <a:p>
            <a:pPr marL="628650" lvl="1" indent="-171450">
              <a:buFont typeface="Arial" panose="020B0604020202020204" pitchFamily="34" charset="0"/>
              <a:buChar char="•"/>
            </a:pPr>
            <a:r>
              <a:rPr lang="en-AU" dirty="0" smtClean="0"/>
              <a:t>the approach to disease investigation </a:t>
            </a:r>
          </a:p>
          <a:p>
            <a:pPr marL="628650" lvl="1" indent="-171450">
              <a:buFont typeface="Arial" panose="020B0604020202020204" pitchFamily="34" charset="0"/>
              <a:buChar char="•"/>
            </a:pPr>
            <a:r>
              <a:rPr lang="en-AU" dirty="0" smtClean="0"/>
              <a:t>how to collect and use information to modify your differential diagnosis list</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Then you can either get one person to write up all the causes on a flipchart OR get the participants to write their answer on a piece of note paper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causes they have identified</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cause of disease or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“the causes of when they last got sick”</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what is a cause</a:t>
            </a:r>
            <a:r>
              <a:rPr lang="en-AU" sz="1200" kern="1200" baseline="0" dirty="0" smtClean="0">
                <a:solidFill>
                  <a:schemeClr val="tx1"/>
                </a:solidFill>
                <a:effectLst/>
                <a:latin typeface="+mn-lt"/>
                <a:ea typeface="+mn-ea"/>
                <a:cs typeface="+mn-cs"/>
              </a:rPr>
              <a:t> and what is not a cause. This is good as the concept of that there is many causes of disease is what we are trying to get across. </a:t>
            </a:r>
            <a:r>
              <a:rPr lang="en-AU" sz="1200" kern="1200" dirty="0" smtClean="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1</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Many body </a:t>
            </a:r>
            <a:r>
              <a:rPr lang="en-AU" sz="1200" i="0" kern="1200" dirty="0" smtClean="0">
                <a:solidFill>
                  <a:schemeClr val="tx1"/>
                </a:solidFill>
                <a:effectLst/>
                <a:latin typeface="+mn-lt"/>
                <a:ea typeface="+mn-ea"/>
                <a:cs typeface="+mn-cs"/>
              </a:rPr>
              <a:t>systems could be affected: neurological, respiratory, musculoskeletal, gastrointestinal, circulatory, reproductive.</a:t>
            </a:r>
          </a:p>
          <a:p>
            <a:endParaRPr lang="en-AU" dirty="0" smtClean="0"/>
          </a:p>
          <a:p>
            <a:r>
              <a:rPr lang="en-AU" dirty="0" smtClean="0"/>
              <a:t>These could be referred to as gut, lung,</a:t>
            </a:r>
            <a:r>
              <a:rPr lang="en-AU" baseline="0" dirty="0" smtClean="0"/>
              <a:t> brain, muscle and bone, blood, and the baby system</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559453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5 – Causes of disease</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Discuss if this should be reported as a sign or as a </a:t>
            </a:r>
            <a:r>
              <a:rPr lang="en-AU" i="1" dirty="0" smtClean="0"/>
              <a:t>priority syndrome</a:t>
            </a:r>
            <a:r>
              <a:rPr lang="en-AU" dirty="0" smtClean="0"/>
              <a:t>?</a:t>
            </a:r>
          </a:p>
          <a:p>
            <a:pPr marL="514350" indent="-514350">
              <a:buFont typeface="+mj-lt"/>
              <a:buAutoNum type="arabicPeriod" startAt="2"/>
            </a:pPr>
            <a:endParaRPr lang="en-AU" dirty="0" smtClean="0"/>
          </a:p>
          <a:p>
            <a:pPr marL="0" indent="0">
              <a:buNone/>
            </a:pPr>
            <a:endParaRPr lang="en-AU" dirty="0"/>
          </a:p>
        </p:txBody>
      </p:sp>
    </p:spTree>
    <p:extLst>
      <p:ext uri="{BB962C8B-B14F-4D97-AF65-F5344CB8AC3E}">
        <p14:creationId xmlns:p14="http://schemas.microsoft.com/office/powerpoint/2010/main" val="3478871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AU" dirty="0" smtClean="0"/>
              <a:t>Produce a list of differential diagnoses that could explain some or all of these signs of disease.</a:t>
            </a:r>
          </a:p>
          <a:p>
            <a:pPr marL="0" indent="0">
              <a:buNone/>
            </a:pPr>
            <a:endParaRPr lang="en-AU" dirty="0"/>
          </a:p>
        </p:txBody>
      </p:sp>
    </p:spTree>
    <p:extLst>
      <p:ext uri="{BB962C8B-B14F-4D97-AF65-F5344CB8AC3E}">
        <p14:creationId xmlns:p14="http://schemas.microsoft.com/office/powerpoint/2010/main" val="3940410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Sickness in chickens and farm workers</a:t>
            </a:r>
            <a:br>
              <a:rPr lang="en-AU" b="1" dirty="0" smtClean="0"/>
            </a:br>
            <a:r>
              <a:rPr lang="en-AU" b="1" dirty="0" smtClean="0"/>
              <a:t>More background information</a:t>
            </a:r>
            <a:endParaRPr lang="en-AU" b="1" dirty="0"/>
          </a:p>
        </p:txBody>
      </p:sp>
      <p:sp>
        <p:nvSpPr>
          <p:cNvPr id="3" name="Content Placeholder 2"/>
          <p:cNvSpPr>
            <a:spLocks noGrp="1"/>
          </p:cNvSpPr>
          <p:nvPr>
            <p:ph idx="1"/>
          </p:nvPr>
        </p:nvSpPr>
        <p:spPr>
          <a:xfrm>
            <a:off x="107504" y="2060848"/>
            <a:ext cx="8856984" cy="4248472"/>
          </a:xfrm>
        </p:spPr>
        <p:txBody>
          <a:bodyPr>
            <a:noAutofit/>
          </a:bodyPr>
          <a:lstStyle/>
          <a:p>
            <a:r>
              <a:rPr lang="en-AU" sz="2000" i="1" dirty="0"/>
              <a:t>D</a:t>
            </a:r>
            <a:r>
              <a:rPr lang="en-AU" sz="2000" i="1" dirty="0" smtClean="0"/>
              <a:t>isease </a:t>
            </a:r>
            <a:r>
              <a:rPr lang="en-AU" sz="2000" i="1" dirty="0"/>
              <a:t>investigation </a:t>
            </a:r>
            <a:r>
              <a:rPr lang="en-AU" sz="2000" i="1" dirty="0" smtClean="0"/>
              <a:t>was completed with </a:t>
            </a:r>
            <a:r>
              <a:rPr lang="en-AU" sz="2000" i="1" dirty="0" err="1" smtClean="0"/>
              <a:t>Dinas</a:t>
            </a:r>
            <a:r>
              <a:rPr lang="en-AU" sz="2000" i="1" dirty="0" smtClean="0"/>
              <a:t> vet.</a:t>
            </a:r>
          </a:p>
          <a:p>
            <a:r>
              <a:rPr lang="en-AU" sz="2000" i="1" dirty="0" smtClean="0"/>
              <a:t>The </a:t>
            </a:r>
            <a:r>
              <a:rPr lang="en-AU" sz="2000" i="1" dirty="0"/>
              <a:t>farm was visited, sick chickens examined </a:t>
            </a:r>
            <a:r>
              <a:rPr lang="en-AU" sz="2000" i="1" dirty="0" smtClean="0"/>
              <a:t>&amp; </a:t>
            </a:r>
            <a:r>
              <a:rPr lang="en-AU" sz="2000" i="1" dirty="0"/>
              <a:t>post mortems </a:t>
            </a:r>
            <a:r>
              <a:rPr lang="en-AU" sz="2000" i="1" dirty="0" smtClean="0"/>
              <a:t>done on </a:t>
            </a:r>
            <a:r>
              <a:rPr lang="en-AU" sz="2000" i="1" dirty="0"/>
              <a:t>dead chickens. </a:t>
            </a:r>
            <a:endParaRPr lang="en-AU" sz="2000" i="1" dirty="0"/>
          </a:p>
          <a:p>
            <a:pPr lvl="1"/>
            <a:r>
              <a:rPr lang="en-AU" sz="1800" i="1" dirty="0" smtClean="0"/>
              <a:t>Post </a:t>
            </a:r>
            <a:r>
              <a:rPr lang="en-AU" sz="1800" i="1" dirty="0"/>
              <a:t>mortem findings included congestion and mucous exudate in the trachea, heavy lungs that sink in water and haemorrhages in the lining of the trachea and </a:t>
            </a:r>
            <a:r>
              <a:rPr lang="en-AU" sz="1800" i="1" dirty="0" err="1" smtClean="0"/>
              <a:t>proventriculus</a:t>
            </a:r>
            <a:r>
              <a:rPr lang="en-AU" sz="1800" i="1" dirty="0" smtClean="0"/>
              <a:t>.</a:t>
            </a:r>
          </a:p>
          <a:p>
            <a:pPr lvl="1"/>
            <a:r>
              <a:rPr lang="en-AU" sz="1800" i="1" dirty="0" smtClean="0"/>
              <a:t>Blood </a:t>
            </a:r>
            <a:r>
              <a:rPr lang="en-AU" sz="1800" i="1" dirty="0"/>
              <a:t>samples and cloacal and tracheal swabs were collected and sent to the </a:t>
            </a:r>
            <a:r>
              <a:rPr lang="en-AU" sz="1800" i="1" dirty="0" smtClean="0"/>
              <a:t>laboratory.</a:t>
            </a:r>
          </a:p>
          <a:p>
            <a:r>
              <a:rPr lang="en-AU" sz="2000" i="1" dirty="0" smtClean="0"/>
              <a:t>Definitive diagnosis = </a:t>
            </a:r>
            <a:r>
              <a:rPr lang="en-AU" sz="2000" b="1" i="1" dirty="0" smtClean="0"/>
              <a:t>Newcastle </a:t>
            </a:r>
            <a:r>
              <a:rPr lang="en-AU" sz="2000" b="1" i="1" dirty="0"/>
              <a:t>disease</a:t>
            </a:r>
            <a:r>
              <a:rPr lang="en-AU" sz="2000" i="1" dirty="0"/>
              <a:t>. </a:t>
            </a:r>
            <a:endParaRPr lang="en-AU" sz="2000" i="1" dirty="0"/>
          </a:p>
          <a:p>
            <a:pPr lvl="1"/>
            <a:r>
              <a:rPr lang="en-AU" sz="1800" i="1" dirty="0" smtClean="0"/>
              <a:t>Other diseases on the differential </a:t>
            </a:r>
            <a:r>
              <a:rPr lang="en-AU" sz="1800" i="1" dirty="0"/>
              <a:t>diagnosis </a:t>
            </a:r>
            <a:r>
              <a:rPr lang="en-AU" sz="1800" i="1" dirty="0" smtClean="0"/>
              <a:t>list were either ruled out (test negative) or very unlikely.</a:t>
            </a:r>
            <a:endParaRPr lang="en-AU" sz="1800" i="1" dirty="0" smtClean="0"/>
          </a:p>
          <a:p>
            <a:pPr marL="0" indent="0">
              <a:buNone/>
            </a:pPr>
            <a:endParaRPr lang="en-AU" sz="1800" i="1" dirty="0"/>
          </a:p>
          <a:p>
            <a:pPr marL="0" indent="0">
              <a:buNone/>
            </a:pPr>
            <a:r>
              <a:rPr lang="en-AU" sz="1800" dirty="0" smtClean="0"/>
              <a:t>Please </a:t>
            </a:r>
            <a:r>
              <a:rPr lang="en-AU" sz="1800" dirty="0" smtClean="0"/>
              <a:t>see additional disease information sheet in your </a:t>
            </a:r>
            <a:r>
              <a:rPr lang="en-AU" sz="1800" dirty="0" smtClean="0"/>
              <a:t>Participant’s Manual</a:t>
            </a:r>
            <a:endParaRPr lang="en-AU" sz="1800" dirty="0"/>
          </a:p>
        </p:txBody>
      </p:sp>
    </p:spTree>
    <p:extLst>
      <p:ext uri="{BB962C8B-B14F-4D97-AF65-F5344CB8AC3E}">
        <p14:creationId xmlns:p14="http://schemas.microsoft.com/office/powerpoint/2010/main" val="3205959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AU" b="1" dirty="0"/>
              <a:t>Group </a:t>
            </a:r>
            <a:r>
              <a:rPr lang="en-AU" b="1" dirty="0" smtClean="0"/>
              <a:t>activity </a:t>
            </a:r>
            <a:r>
              <a:rPr lang="en-AU" b="1" dirty="0"/>
              <a:t>– Sickness in chickens and farm </a:t>
            </a:r>
            <a:r>
              <a:rPr lang="en-AU" b="1" dirty="0" smtClean="0"/>
              <a:t>workers</a:t>
            </a:r>
            <a:endParaRPr lang="en-AU"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4"/>
            </a:pPr>
            <a:r>
              <a:rPr lang="en-AU" dirty="0" smtClean="0"/>
              <a:t>Describe </a:t>
            </a:r>
            <a:r>
              <a:rPr lang="en-AU" dirty="0"/>
              <a:t>some of the causes </a:t>
            </a:r>
            <a:r>
              <a:rPr lang="en-AU" dirty="0" smtClean="0"/>
              <a:t>for Newcastle Disease and for </a:t>
            </a:r>
            <a:r>
              <a:rPr lang="en-AU" dirty="0"/>
              <a:t>each cause </a:t>
            </a:r>
            <a:r>
              <a:rPr lang="en-AU" dirty="0" smtClean="0"/>
              <a:t>indicate </a:t>
            </a:r>
            <a:r>
              <a:rPr lang="en-AU" dirty="0" smtClean="0"/>
              <a:t>if it </a:t>
            </a:r>
            <a:r>
              <a:rPr lang="en-AU" dirty="0" smtClean="0"/>
              <a:t>is a </a:t>
            </a:r>
            <a:r>
              <a:rPr lang="en-AU" dirty="0" smtClean="0"/>
              <a:t>characteristic of the host,</a:t>
            </a:r>
            <a:r>
              <a:rPr lang="en-AU" dirty="0"/>
              <a:t> or </a:t>
            </a:r>
            <a:r>
              <a:rPr lang="en-AU" dirty="0" smtClean="0"/>
              <a:t>agent, or environment.</a:t>
            </a:r>
          </a:p>
          <a:p>
            <a:pPr marL="514350" indent="-514350">
              <a:buFont typeface="+mj-lt"/>
              <a:buAutoNum type="arabicPeriod" startAt="4"/>
            </a:pPr>
            <a:endParaRPr lang="en-AU" dirty="0"/>
          </a:p>
          <a:p>
            <a:pPr marL="514350" indent="-514350">
              <a:buFont typeface="+mj-lt"/>
              <a:buAutoNum type="arabicPeriod" startAt="4"/>
            </a:pPr>
            <a:r>
              <a:rPr lang="en-AU" dirty="0" smtClean="0"/>
              <a:t>In </a:t>
            </a:r>
            <a:r>
              <a:rPr lang="en-AU" dirty="0"/>
              <a:t>your area discuss which months of the year Newcastle disease  is most likely to occur. Explain why ND might occur in some months and not in </a:t>
            </a:r>
            <a:r>
              <a:rPr lang="en-AU" dirty="0" smtClean="0"/>
              <a:t>others</a:t>
            </a:r>
            <a:endParaRPr lang="en-AU" dirty="0"/>
          </a:p>
        </p:txBody>
      </p:sp>
    </p:spTree>
    <p:extLst>
      <p:ext uri="{BB962C8B-B14F-4D97-AF65-F5344CB8AC3E}">
        <p14:creationId xmlns:p14="http://schemas.microsoft.com/office/powerpoint/2010/main" val="3732249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AU" b="1" dirty="0"/>
              <a:t>Group </a:t>
            </a:r>
            <a:r>
              <a:rPr lang="en-AU" b="1" dirty="0" smtClean="0"/>
              <a:t>activity </a:t>
            </a:r>
            <a:r>
              <a:rPr lang="en-AU" b="1" dirty="0"/>
              <a:t>– Sickness in chickens and farm </a:t>
            </a:r>
            <a:r>
              <a:rPr lang="en-AU" b="1" dirty="0" smtClean="0"/>
              <a:t>workers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AU" dirty="0" smtClean="0"/>
              <a:t>Describe </a:t>
            </a:r>
            <a:r>
              <a:rPr lang="en-AU" dirty="0"/>
              <a:t>some of the causes </a:t>
            </a:r>
            <a:r>
              <a:rPr lang="en-AU" dirty="0" smtClean="0"/>
              <a:t>for Newcastle Disease and for </a:t>
            </a:r>
            <a:r>
              <a:rPr lang="en-AU" dirty="0"/>
              <a:t>each cause </a:t>
            </a:r>
            <a:r>
              <a:rPr lang="en-AU" dirty="0" smtClean="0"/>
              <a:t>indicate </a:t>
            </a:r>
            <a:r>
              <a:rPr lang="en-AU" dirty="0" smtClean="0"/>
              <a:t>if it </a:t>
            </a:r>
            <a:r>
              <a:rPr lang="en-AU" dirty="0" smtClean="0"/>
              <a:t>is a </a:t>
            </a:r>
            <a:r>
              <a:rPr lang="en-AU" dirty="0" smtClean="0"/>
              <a:t>characteristic of the host,</a:t>
            </a:r>
            <a:r>
              <a:rPr lang="en-AU" dirty="0"/>
              <a:t> or </a:t>
            </a:r>
            <a:r>
              <a:rPr lang="en-AU" dirty="0" smtClean="0"/>
              <a:t>agent, or environment.</a:t>
            </a:r>
          </a:p>
          <a:p>
            <a:pPr marL="514350" indent="-514350">
              <a:buFont typeface="+mj-lt"/>
              <a:buAutoNum type="arabicPeriod" startAt="4"/>
            </a:pPr>
            <a:endParaRPr lang="en-AU" dirty="0"/>
          </a:p>
        </p:txBody>
      </p:sp>
    </p:spTree>
    <p:extLst>
      <p:ext uri="{BB962C8B-B14F-4D97-AF65-F5344CB8AC3E}">
        <p14:creationId xmlns:p14="http://schemas.microsoft.com/office/powerpoint/2010/main" val="3914962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AU" b="1" dirty="0"/>
              <a:t>Group </a:t>
            </a:r>
            <a:r>
              <a:rPr lang="en-AU" b="1" dirty="0" smtClean="0"/>
              <a:t>activity </a:t>
            </a:r>
            <a:r>
              <a:rPr lang="en-AU" b="1" dirty="0"/>
              <a:t>– Sickness in chickens and farm </a:t>
            </a:r>
            <a:r>
              <a:rPr lang="en-AU" b="1" dirty="0" smtClean="0"/>
              <a:t>workers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AU" dirty="0" smtClean="0"/>
              <a:t>In </a:t>
            </a:r>
            <a:r>
              <a:rPr lang="en-AU" dirty="0"/>
              <a:t>your area discuss which months of the year Newcastle disease  is most likely to occur. Explain why ND might occur in some months and not in </a:t>
            </a:r>
            <a:r>
              <a:rPr lang="en-AU" dirty="0" smtClean="0"/>
              <a:t>others</a:t>
            </a:r>
            <a:endParaRPr lang="en-AU" dirty="0"/>
          </a:p>
        </p:txBody>
      </p:sp>
    </p:spTree>
    <p:extLst>
      <p:ext uri="{BB962C8B-B14F-4D97-AF65-F5344CB8AC3E}">
        <p14:creationId xmlns:p14="http://schemas.microsoft.com/office/powerpoint/2010/main" val="2926686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Why disease occurs in some animals and not in others</a:t>
            </a:r>
          </a:p>
          <a:p>
            <a:endParaRPr lang="en-AU" dirty="0"/>
          </a:p>
          <a:p>
            <a:r>
              <a:rPr lang="en-AU" dirty="0"/>
              <a:t>The many causes of disease</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48909"/>
          </a:xfrm>
        </p:spPr>
        <p:txBody>
          <a:bodyPr>
            <a:noAutofit/>
          </a:bodyPr>
          <a:lstStyle/>
          <a:p>
            <a:r>
              <a:rPr lang="en-AU" sz="2000" dirty="0"/>
              <a:t>A cause is anything that can influence whether or not a disease occurs in one or more animals</a:t>
            </a:r>
          </a:p>
          <a:p>
            <a:endParaRPr lang="en-AU" sz="2000" dirty="0"/>
          </a:p>
          <a:p>
            <a:r>
              <a:rPr lang="en-AU" sz="2000" dirty="0"/>
              <a:t>Epidemiologic investigations aim to identify causes of disease</a:t>
            </a:r>
          </a:p>
          <a:p>
            <a:endParaRPr lang="en-AU" sz="2000" dirty="0"/>
          </a:p>
          <a:p>
            <a:r>
              <a:rPr lang="en-AU" sz="2000" dirty="0"/>
              <a:t>Knowledge about causes for a disease often leads to treatment and prevention strategies to reduce disease in populations</a:t>
            </a:r>
          </a:p>
          <a:p>
            <a:endParaRPr lang="en-AU" sz="2000" dirty="0"/>
          </a:p>
          <a:p>
            <a:r>
              <a:rPr lang="en-AU" sz="2000" dirty="0"/>
              <a:t>A disease may be prevented by doing something that breaks an important relationship between different </a:t>
            </a:r>
            <a:r>
              <a:rPr lang="en-AU" sz="2000" dirty="0" smtClean="0"/>
              <a:t>causes</a:t>
            </a:r>
            <a:endParaRPr lang="en-AU" sz="2000" dirty="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a:t>
            </a:r>
            <a:r>
              <a:rPr lang="en-AU" b="1" smtClean="0"/>
              <a:t>session 5</a:t>
            </a:r>
            <a:endParaRPr lang="en-AU" b="1"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Why disease occurs in some animals and not in others</a:t>
            </a:r>
          </a:p>
          <a:p>
            <a:endParaRPr lang="en-AU" dirty="0"/>
          </a:p>
          <a:p>
            <a:r>
              <a:rPr lang="en-AU" dirty="0"/>
              <a:t>The many causes of disease</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Think about the last time you were sick.</a:t>
            </a:r>
          </a:p>
          <a:p>
            <a:endParaRPr lang="en-AU" dirty="0" smtClean="0"/>
          </a:p>
          <a:p>
            <a:r>
              <a:rPr lang="en-AU" dirty="0" smtClean="0"/>
              <a:t>What do you think were the causes for you getting sick</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5</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 </a:t>
            </a:r>
            <a:r>
              <a:rPr lang="en-AU" dirty="0"/>
              <a:t>this video we learnt about </a:t>
            </a:r>
            <a:endParaRPr lang="en-AU" dirty="0" smtClean="0"/>
          </a:p>
          <a:p>
            <a:pPr marL="571500" lvl="1" indent="-171450">
              <a:buFont typeface="Arial" panose="020B0604020202020204" pitchFamily="34" charset="0"/>
              <a:buChar char="•"/>
            </a:pPr>
            <a:r>
              <a:rPr lang="en-AU" dirty="0" smtClean="0"/>
              <a:t>Causes of disease</a:t>
            </a:r>
          </a:p>
          <a:p>
            <a:pPr marL="571500" lvl="1" indent="-171450">
              <a:buFont typeface="Arial" panose="020B0604020202020204" pitchFamily="34" charset="0"/>
              <a:buChar char="•"/>
            </a:pPr>
            <a:r>
              <a:rPr lang="en-AU" dirty="0" smtClean="0"/>
              <a:t>How cause can be related to characteristics of the host, or agent, or environment</a:t>
            </a:r>
          </a:p>
          <a:p>
            <a:pPr marL="571500" lvl="1" indent="-171450">
              <a:buFont typeface="Arial" panose="020B0604020202020204" pitchFamily="34" charset="0"/>
              <a:buChar char="•"/>
            </a:pPr>
            <a:r>
              <a:rPr lang="en-AU" dirty="0" smtClean="0"/>
              <a:t>Why some animals get disease and others do not</a:t>
            </a:r>
          </a:p>
          <a:p>
            <a:pPr marL="571500" lvl="1" indent="-171450">
              <a:buFont typeface="Arial" panose="020B0604020202020204" pitchFamily="34" charset="0"/>
              <a:buChar char="•"/>
            </a:pPr>
            <a:r>
              <a:rPr lang="en-AU" dirty="0"/>
              <a:t>How a disease may be prevented by doing something that breaks an important relationship between different causes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Sickness in chickens and farm workers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fontScale="85000" lnSpcReduction="10000"/>
          </a:bodyPr>
          <a:lstStyle/>
          <a:p>
            <a:pPr marL="0" indent="0">
              <a:buNone/>
            </a:pPr>
            <a:r>
              <a:rPr lang="en-AU" i="1" dirty="0"/>
              <a:t>A village farmer reports to iSIKHNAS that he has sudden death in his chickens. iSIKHNAS sends you a message of the problem. You ring the farmer and he tells you that this is mainly a problem in his young chickens. They are not eating and do not have much energy. Some of his chickens that were sick are still alive. </a:t>
            </a:r>
            <a:endParaRPr lang="en-AU" i="1" dirty="0" smtClean="0"/>
          </a:p>
          <a:p>
            <a:pPr marL="0" indent="0">
              <a:buNone/>
            </a:pPr>
            <a:endParaRPr lang="en-AU" dirty="0"/>
          </a:p>
          <a:p>
            <a:pPr marL="0" indent="0">
              <a:buNone/>
            </a:pPr>
            <a:r>
              <a:rPr lang="en-AU" i="1" dirty="0"/>
              <a:t>You already know that from time to time at his village there are chickens with fluffed feathers, drooping wings, coughing, sneezing and with watery-greenish diarrhoea. </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AU" dirty="0" smtClean="0"/>
              <a:t>Discuss what body systems may be affected by a disease to produce these signs?</a:t>
            </a:r>
          </a:p>
          <a:p>
            <a:pPr marL="514350" indent="-514350">
              <a:buFont typeface="+mj-lt"/>
              <a:buAutoNum type="arabicPeriod"/>
            </a:pPr>
            <a:endParaRPr lang="en-AU" dirty="0" smtClean="0"/>
          </a:p>
          <a:p>
            <a:pPr marL="514350" indent="-514350">
              <a:buFont typeface="+mj-lt"/>
              <a:buAutoNum type="arabicPeriod"/>
            </a:pPr>
            <a:r>
              <a:rPr lang="en-AU" dirty="0" smtClean="0"/>
              <a:t>Discuss if this should be reported as a sign or as a </a:t>
            </a:r>
            <a:r>
              <a:rPr lang="en-AU" i="1" dirty="0" smtClean="0"/>
              <a:t>priority syndrome</a:t>
            </a:r>
            <a:r>
              <a:rPr lang="en-AU" dirty="0" smtClean="0"/>
              <a:t>?</a:t>
            </a:r>
          </a:p>
          <a:p>
            <a:pPr marL="514350" indent="-514350">
              <a:buFont typeface="+mj-lt"/>
              <a:buAutoNum type="arabicPeriod"/>
            </a:pPr>
            <a:endParaRPr lang="en-AU" dirty="0" smtClean="0"/>
          </a:p>
          <a:p>
            <a:pPr marL="514350" indent="-514350">
              <a:buFont typeface="+mj-lt"/>
              <a:buAutoNum type="arabicPeriod"/>
            </a:pPr>
            <a:r>
              <a:rPr lang="en-AU" dirty="0" smtClean="0"/>
              <a:t>Produce a list of differential diagnoses that could explain some or all of these signs of disease.</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Discuss what body systems may be affected by a disease to produce these signs?</a:t>
            </a:r>
          </a:p>
          <a:p>
            <a:pPr marL="0" indent="0">
              <a:buNone/>
            </a:pPr>
            <a:endParaRPr lang="en-AU" dirty="0" smtClean="0"/>
          </a:p>
        </p:txBody>
      </p:sp>
    </p:spTree>
    <p:extLst>
      <p:ext uri="{BB962C8B-B14F-4D97-AF65-F5344CB8AC3E}">
        <p14:creationId xmlns:p14="http://schemas.microsoft.com/office/powerpoint/2010/main" val="2904983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3026</TotalTime>
  <Words>1805</Words>
  <Application>Microsoft Office PowerPoint</Application>
  <PresentationFormat>On-screen Show (4:3)</PresentationFormat>
  <Paragraphs>256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Sickness in chickens and farm workers Background information</vt:lpstr>
      <vt:lpstr>Group activity – Sickness in chickens and farm workers</vt:lpstr>
      <vt:lpstr>Group activity – Sickness in chickens and farm workers</vt:lpstr>
      <vt:lpstr>Group activity – Sickness in chickens and farm workers</vt:lpstr>
      <vt:lpstr>Group activity – Sickness in chickens and farm workers</vt:lpstr>
      <vt:lpstr>Group activity – Sickness in chickens and farm workers More background information</vt:lpstr>
      <vt:lpstr>Group activity – Sickness in chickens and farm workers</vt:lpstr>
      <vt:lpstr>Group activity – Sickness in chickens and farm workers</vt:lpstr>
      <vt:lpstr>Group activity – Sickness in chickens and farm workers</vt:lpstr>
      <vt:lpstr>In this session we talked about:</vt:lpstr>
      <vt:lpstr>Key concepts of session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74</cp:revision>
  <dcterms:created xsi:type="dcterms:W3CDTF">2013-03-15T18:03:41Z</dcterms:created>
  <dcterms:modified xsi:type="dcterms:W3CDTF">2014-03-05T04:32:24Z</dcterms:modified>
</cp:coreProperties>
</file>