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66" r:id="rId3"/>
    <p:sldId id="269" r:id="rId4"/>
    <p:sldId id="270" r:id="rId5"/>
    <p:sldId id="267" r:id="rId6"/>
    <p:sldId id="273" r:id="rId7"/>
    <p:sldId id="271" r:id="rId8"/>
    <p:sldId id="274" r:id="rId9"/>
    <p:sldId id="276" r:id="rId10"/>
    <p:sldId id="277" r:id="rId11"/>
    <p:sldId id="258"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5" autoAdjust="0"/>
  </p:normalViewPr>
  <p:slideViewPr>
    <p:cSldViewPr snapToObjects="1">
      <p:cViewPr varScale="1">
        <p:scale>
          <a:sx n="81" d="100"/>
          <a:sy n="81" d="100"/>
        </p:scale>
        <p:origin x="24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27/02/2014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To be a really good para-veterinarian, you need veterinary clinical skills and field epidemiology skills. </a:t>
            </a:r>
          </a:p>
          <a:p>
            <a:endParaRPr lang="en-AU" dirty="0" smtClean="0"/>
          </a:p>
          <a:p>
            <a:r>
              <a:rPr lang="en-AU" sz="1200" kern="1200" dirty="0" smtClean="0">
                <a:solidFill>
                  <a:schemeClr val="tx1"/>
                </a:solidFill>
                <a:effectLst/>
                <a:latin typeface="+mn-lt"/>
                <a:ea typeface="+mn-ea"/>
                <a:cs typeface="+mn-cs"/>
              </a:rPr>
              <a:t>Together these two skills will help you provide better disease treatment and control advice to farmers.</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Field epidemiology skills will also help you to use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 Lots of para-veterinarians can enter data on animal health and disease into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 The information which is available from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 will help you to monitor and control diseases within your area.</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As farmers learn that you can provide better health care and advice, they will ask for your help more often.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There might then be more opportunity for Para-veterinarians to treat animals and increase their income.</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Healthy animals are also more productive so farmers will make more money.</a:t>
            </a:r>
          </a:p>
          <a:p>
            <a:endParaRPr lang="en-AU" dirty="0" smtClean="0"/>
          </a:p>
          <a:p>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3159668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VOICE OVER</a:t>
            </a:r>
          </a:p>
          <a:p>
            <a:endParaRPr lang="en-AU" baseline="0" dirty="0" smtClean="0"/>
          </a:p>
          <a:p>
            <a:r>
              <a:rPr lang="en-AU" baseline="0" dirty="0" smtClean="0"/>
              <a:t>D</a:t>
            </a:r>
            <a:r>
              <a:rPr lang="en-AU" dirty="0" smtClean="0"/>
              <a:t>uring</a:t>
            </a:r>
            <a:r>
              <a:rPr lang="en-AU" baseline="0" dirty="0" smtClean="0"/>
              <a:t> this session, we looked at: </a:t>
            </a:r>
          </a:p>
          <a:p>
            <a:pPr marL="171450" indent="-171450">
              <a:buFont typeface="Arial" panose="020B0604020202020204" pitchFamily="34" charset="0"/>
              <a:buChar char="•"/>
            </a:pPr>
            <a:r>
              <a:rPr lang="en-AU" dirty="0" smtClean="0"/>
              <a:t>The main roles of para-vets</a:t>
            </a:r>
          </a:p>
          <a:p>
            <a:pPr marL="171450" indent="-171450">
              <a:buFont typeface="Arial" panose="020B0604020202020204" pitchFamily="34" charset="0"/>
              <a:buChar char="•"/>
            </a:pPr>
            <a:r>
              <a:rPr lang="en-AU" dirty="0" smtClean="0"/>
              <a:t>What is epidemiology </a:t>
            </a:r>
          </a:p>
          <a:p>
            <a:pPr marL="171450" indent="-171450">
              <a:buFont typeface="Arial" panose="020B0604020202020204" pitchFamily="34" charset="0"/>
              <a:buChar char="•"/>
            </a:pPr>
            <a:r>
              <a:rPr lang="en-AU" dirty="0" smtClean="0"/>
              <a:t>Why epidemiology can be useful to para-vets</a:t>
            </a:r>
          </a:p>
          <a:p>
            <a:pPr marL="171450" indent="-171450">
              <a:buFont typeface="Arial" panose="020B0604020202020204" pitchFamily="34" charset="0"/>
              <a:buChar char="•"/>
            </a:pPr>
            <a:r>
              <a:rPr lang="en-AU" dirty="0" smtClean="0"/>
              <a:t>The differences between the clinical approach to animal health and the epidemiological approach</a:t>
            </a:r>
          </a:p>
          <a:p>
            <a:pPr marL="171450" indent="-171450">
              <a:buFont typeface="Arial" panose="020B0604020202020204" pitchFamily="34" charset="0"/>
              <a:buChar char="•"/>
            </a:pPr>
            <a:r>
              <a:rPr lang="en-AU" dirty="0" smtClean="0"/>
              <a:t>How epidemiological skills can help prevent zoonosis, as an example</a:t>
            </a:r>
          </a:p>
          <a:p>
            <a:pPr marL="0" indent="0">
              <a:buFont typeface="Arial" panose="020B0604020202020204" pitchFamily="34" charset="0"/>
              <a:buNone/>
            </a:pPr>
            <a:endParaRPr lang="en-AU" dirty="0" smtClean="0"/>
          </a:p>
          <a:p>
            <a:pPr marL="0" indent="0">
              <a:buFont typeface="Arial" panose="020B0604020202020204" pitchFamily="34" charset="0"/>
              <a:buNone/>
            </a:pPr>
            <a:r>
              <a:rPr lang="en-AU" dirty="0" smtClean="0"/>
              <a:t>The key concepts</a:t>
            </a:r>
            <a:r>
              <a:rPr lang="en-AU" baseline="0" dirty="0" smtClean="0"/>
              <a:t> to take home are:</a:t>
            </a:r>
          </a:p>
          <a:p>
            <a:pPr marL="171450" indent="-171450">
              <a:buFont typeface="Arial" panose="020B0604020202020204" pitchFamily="34" charset="0"/>
              <a:buChar char="•"/>
            </a:pPr>
            <a:r>
              <a:rPr lang="en-AU" dirty="0" smtClean="0"/>
              <a:t>Epidemiology is the study of the patterns and causes of disease in populations.</a:t>
            </a:r>
          </a:p>
          <a:p>
            <a:pPr marL="171450" indent="-171450">
              <a:buFont typeface="Arial" panose="020B0604020202020204" pitchFamily="34" charset="0"/>
              <a:buChar char="•"/>
            </a:pPr>
            <a:r>
              <a:rPr lang="en-AU" dirty="0" smtClean="0"/>
              <a:t>Field epidemiology means applying epidemiology skills in the field - on farms and in day-to-day work to address real problems for farmers</a:t>
            </a:r>
          </a:p>
          <a:p>
            <a:pPr marL="171450" indent="-171450">
              <a:buFont typeface="Arial" panose="020B0604020202020204" pitchFamily="34" charset="0"/>
              <a:buChar char="•"/>
            </a:pPr>
            <a:r>
              <a:rPr lang="en-AU" dirty="0" smtClean="0"/>
              <a:t>Para-vets need veterinary clinical skills &amp; field epidemiology skills.</a:t>
            </a:r>
          </a:p>
          <a:p>
            <a:pPr marL="171450" indent="-171450">
              <a:buFont typeface="Arial" panose="020B0604020202020204" pitchFamily="34" charset="0"/>
              <a:buChar char="•"/>
            </a:pPr>
            <a:r>
              <a:rPr lang="en-AU" dirty="0" smtClean="0"/>
              <a:t>Field epidemiology training will help para-veterinarians to</a:t>
            </a:r>
            <a:r>
              <a:rPr lang="en-AU" baseline="0" dirty="0" smtClean="0"/>
              <a:t> </a:t>
            </a:r>
            <a:r>
              <a:rPr lang="en-AU" dirty="0" smtClean="0"/>
              <a:t>understand causes of disease &amp; use this knowledge to explain why diseases are occurring and provide better advice to farmers on disease treatment and prevention</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395366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D</a:t>
            </a:r>
            <a:r>
              <a:rPr lang="en-AU" dirty="0" smtClean="0"/>
              <a:t>uring</a:t>
            </a:r>
            <a:r>
              <a:rPr lang="en-AU" baseline="0" dirty="0" smtClean="0"/>
              <a:t> this session, we will be looking at </a:t>
            </a:r>
            <a:r>
              <a:rPr lang="en-AU" sz="1200" kern="1200" baseline="0" dirty="0" smtClean="0">
                <a:solidFill>
                  <a:schemeClr val="tx1"/>
                </a:solidFill>
                <a:effectLst/>
                <a:latin typeface="+mn-lt"/>
                <a:ea typeface="+mn-ea"/>
                <a:cs typeface="+mn-cs"/>
              </a:rPr>
              <a:t>what field epidemiology is and why it is relevant to para-veterinarians</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Para-veterinarians play a vitally important role in Indonesia’s animal health services and are</a:t>
            </a:r>
            <a:r>
              <a:rPr lang="en-AU" sz="1200" kern="1200" baseline="0" dirty="0" smtClean="0">
                <a:solidFill>
                  <a:schemeClr val="tx1"/>
                </a:solidFill>
                <a:effectLst/>
                <a:latin typeface="+mn-lt"/>
                <a:ea typeface="+mn-ea"/>
                <a:cs typeface="+mn-cs"/>
              </a:rPr>
              <a:t> able to offer immediate benefit </a:t>
            </a:r>
            <a:r>
              <a:rPr lang="en-AU" sz="1200" kern="1200" dirty="0" smtClean="0">
                <a:solidFill>
                  <a:schemeClr val="tx1"/>
                </a:solidFill>
                <a:effectLst/>
                <a:latin typeface="+mn-lt"/>
                <a:ea typeface="+mn-ea"/>
                <a:cs typeface="+mn-cs"/>
              </a:rPr>
              <a:t>to livestock owners in their area.</a:t>
            </a:r>
          </a:p>
          <a:p>
            <a:endParaRPr lang="fr-FR"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Para-veterinarians improve animal health and production by diagnosing, treating, and preventing disease in animals.  </a:t>
            </a:r>
          </a:p>
          <a:p>
            <a:endParaRPr lang="fr-FR"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They are also build an</a:t>
            </a:r>
            <a:r>
              <a:rPr lang="en-AU" sz="1200" kern="1200" baseline="0" dirty="0" smtClean="0">
                <a:solidFill>
                  <a:schemeClr val="tx1"/>
                </a:solidFill>
                <a:effectLst/>
                <a:latin typeface="+mn-lt"/>
                <a:ea typeface="+mn-ea"/>
                <a:cs typeface="+mn-cs"/>
              </a:rPr>
              <a:t> important</a:t>
            </a:r>
            <a:r>
              <a:rPr lang="en-AU" sz="1200" kern="1200" dirty="0" smtClean="0">
                <a:solidFill>
                  <a:schemeClr val="tx1"/>
                </a:solidFill>
                <a:effectLst/>
                <a:latin typeface="+mn-lt"/>
                <a:ea typeface="+mn-ea"/>
                <a:cs typeface="+mn-cs"/>
              </a:rPr>
              <a:t> link between farmers and the government.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In</a:t>
            </a:r>
            <a:r>
              <a:rPr lang="en-AU" sz="1200" kern="1200" baseline="0" dirty="0" smtClean="0">
                <a:solidFill>
                  <a:schemeClr val="tx1"/>
                </a:solidFill>
                <a:effectLst/>
                <a:latin typeface="+mn-lt"/>
                <a:ea typeface="+mn-ea"/>
                <a:cs typeface="+mn-cs"/>
              </a:rPr>
              <a:t> addition, p</a:t>
            </a:r>
            <a:r>
              <a:rPr lang="en-AU" sz="1200" kern="1200" dirty="0" smtClean="0">
                <a:solidFill>
                  <a:schemeClr val="tx1"/>
                </a:solidFill>
                <a:effectLst/>
                <a:latin typeface="+mn-lt"/>
                <a:ea typeface="+mn-ea"/>
                <a:cs typeface="+mn-cs"/>
              </a:rPr>
              <a:t>ara vets report disease</a:t>
            </a:r>
            <a:r>
              <a:rPr lang="en-AU" sz="1200" kern="1200" baseline="0" dirty="0" smtClean="0">
                <a:solidFill>
                  <a:schemeClr val="tx1"/>
                </a:solidFill>
                <a:effectLst/>
                <a:latin typeface="+mn-lt"/>
                <a:ea typeface="+mn-ea"/>
                <a:cs typeface="+mn-cs"/>
              </a:rPr>
              <a:t> to the iSIKHNAS system and this important information allows users of the system at every level to make immediate use of the data, take good decisions and use the animal health resources efficiently.</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b="1"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This training will provide additional skills in field epidemiology. Field epidemiology skills will build on your clinical skills and help you to: </a:t>
            </a:r>
          </a:p>
          <a:p>
            <a:r>
              <a:rPr lang="en-AU"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understand causes of disease at the population level to explain why diseases are occurring, even when you</a:t>
            </a:r>
            <a:r>
              <a:rPr lang="en-AU" sz="1200" kern="1200" baseline="0" dirty="0" smtClean="0">
                <a:solidFill>
                  <a:schemeClr val="tx1"/>
                </a:solidFill>
                <a:effectLst/>
                <a:latin typeface="+mn-lt"/>
                <a:ea typeface="+mn-ea"/>
                <a:cs typeface="+mn-cs"/>
              </a:rPr>
              <a:t> don’t know what the disease is</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provide better disease treatment and prevention advice to farmers</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Field epidemiology skills involve looking at diseases in groups of animals - the population level.</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529890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Field epidemiology skills will also help you provide good data to iSIKHNAS and to use iSIKHNAS information to help monitor, prevent, and treat disease within your area.</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1368613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following examples illustrates the advantages of epidemiological skills.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We start with a single sick animal.</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On Budi’s farm a single calf develops an abscess at the navel… where the umbilical cord attached to the calf during pregnancy.</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The calf becomes depressed and stops drinking.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Pak Paimin the Para-veterinarian examines the calf, detects the swelling at the navel, diagnoses an abscess, and cuts it to drain the pus.</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He also treats the calf with antibiotic so it can make a complete recovery.</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This example involves veterinary clinical skills being applied to a single sick animal.</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[make text box appear at end of voice over for this slide]</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sick calf gets better following treatment.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Pak Paimin uses his knowledge about the epidemiology of navel abscesses in calves to guide the way he treats the animal</a:t>
            </a:r>
            <a:r>
              <a:rPr lang="en-AU" sz="1200" kern="1200" baseline="0" dirty="0" smtClean="0">
                <a:solidFill>
                  <a:schemeClr val="tx1"/>
                </a:solidFill>
                <a:effectLst/>
                <a:latin typeface="+mn-lt"/>
                <a:ea typeface="+mn-ea"/>
                <a:cs typeface="+mn-cs"/>
              </a:rPr>
              <a:t> and the advice he gives the farmer about preventing future cases</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In sick animals the abscess</a:t>
            </a:r>
            <a:r>
              <a:rPr lang="en-AU" sz="1200" kern="1200" baseline="0" dirty="0" smtClean="0">
                <a:solidFill>
                  <a:schemeClr val="tx1"/>
                </a:solidFill>
                <a:effectLst/>
                <a:latin typeface="+mn-lt"/>
                <a:ea typeface="+mn-ea"/>
                <a:cs typeface="+mn-cs"/>
              </a:rPr>
              <a:t> is often walled off and able to be opened with a knife and drained. If the opened abscess is kept clean and draining it should heal very well.</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Causes of navel abscesses include a dirty calving environment that is wet and contaminated with bacteria, and where calves do not drink the special milk (colostrum) in the first few hours after birth that helps to build their immune system and ability to fight infection.</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Knowledge of the epidemiology allows the para-vet to provide advice to the farmer that will help heal the sick animal and prevent more cases from occurring.</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[make text box appear at end of voice over for this slide]</a:t>
            </a: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405680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Here are some more examples of the sorts of problem where field epidemiology skills, together with veterinary clinical skills will help you to provide better advice to animal owners.</a:t>
            </a:r>
          </a:p>
          <a:p>
            <a:endParaRPr lang="fr-FR" dirty="0" smtClean="0"/>
          </a:p>
          <a:p>
            <a:r>
              <a:rPr lang="fr-FR" dirty="0" smtClean="0"/>
              <a:t>[ have </a:t>
            </a:r>
            <a:r>
              <a:rPr lang="fr-FR" dirty="0" err="1" smtClean="0"/>
              <a:t>each</a:t>
            </a:r>
            <a:r>
              <a:rPr lang="fr-FR" dirty="0" smtClean="0"/>
              <a:t> </a:t>
            </a:r>
            <a:r>
              <a:rPr lang="fr-FR" dirty="0" err="1" smtClean="0"/>
              <a:t>bullet</a:t>
            </a:r>
            <a:r>
              <a:rPr lang="fr-FR" baseline="0" dirty="0" smtClean="0"/>
              <a:t> point </a:t>
            </a:r>
            <a:r>
              <a:rPr lang="fr-FR" baseline="0" dirty="0" err="1" smtClean="0"/>
              <a:t>appear</a:t>
            </a:r>
            <a:r>
              <a:rPr lang="fr-FR" baseline="0" dirty="0" smtClean="0"/>
              <a:t> one at a time </a:t>
            </a:r>
            <a:r>
              <a:rPr lang="fr-FR" baseline="0" dirty="0" err="1" smtClean="0"/>
              <a:t>with</a:t>
            </a:r>
            <a:r>
              <a:rPr lang="fr-FR" baseline="0" dirty="0" smtClean="0"/>
              <a:t> </a:t>
            </a:r>
            <a:r>
              <a:rPr lang="fr-FR" baseline="0" dirty="0" err="1" smtClean="0"/>
              <a:t>voice</a:t>
            </a:r>
            <a:r>
              <a:rPr lang="fr-FR" baseline="0" dirty="0" smtClean="0"/>
              <a:t> over]</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Field epidemiology skills involve understanding why disease occurs at one place or time and not another.</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Field epidemiology skills will help you to provide advice to animal owners to stop animals dying.</a:t>
            </a:r>
          </a:p>
          <a:p>
            <a:endParaRPr lang="fr-FR" dirty="0" smtClean="0"/>
          </a:p>
          <a:p>
            <a:r>
              <a:rPr lang="en-AU" dirty="0" smtClean="0"/>
              <a:t>Field epidemiology skills will help you to investigate and control a disease even when the cause or causes may be unknown or not well understood</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Field epidemiology skills will help you to explain how and why disease occurs through understanding the interaction between multiple causes</a:t>
            </a:r>
          </a:p>
          <a:p>
            <a:endParaRPr lang="en-AU" dirty="0" smtClean="0"/>
          </a:p>
          <a:p>
            <a:endParaRPr lang="en-AU" dirty="0" smtClean="0"/>
          </a:p>
          <a:p>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2143814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 definition of Epidemiology is the study of the patterns and diseases in populations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Field Epidemiology will help you understand disease within populations and this will help explain why disease is occurring</a:t>
            </a:r>
          </a:p>
          <a:p>
            <a:r>
              <a:rPr lang="en-AU" sz="1200" kern="1200" dirty="0" smtClean="0">
                <a:solidFill>
                  <a:schemeClr val="tx1"/>
                </a:solidFill>
                <a:effectLst/>
                <a:latin typeface="+mn-lt"/>
                <a:ea typeface="+mn-ea"/>
                <a:cs typeface="+mn-cs"/>
              </a:rPr>
              <a:t> </a:t>
            </a:r>
          </a:p>
          <a:p>
            <a:endParaRPr lang="en-AU" dirty="0" smtClean="0"/>
          </a:p>
          <a:p>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3257253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There are a number of diseases of animals in Indonesia that are capable of causing disease in humans. </a:t>
            </a:r>
          </a:p>
          <a:p>
            <a:endParaRPr lang="en-AU" dirty="0" smtClean="0"/>
          </a:p>
          <a:p>
            <a:r>
              <a:rPr lang="en-AU" dirty="0" err="1" smtClean="0"/>
              <a:t>Zoonoses</a:t>
            </a:r>
            <a:r>
              <a:rPr lang="en-AU" baseline="0" dirty="0" smtClean="0"/>
              <a:t> are diseases of animals that can also infect humans.</a:t>
            </a:r>
          </a:p>
          <a:p>
            <a:endParaRPr lang="en-AU" baseline="0" dirty="0" smtClean="0"/>
          </a:p>
          <a:p>
            <a:r>
              <a:rPr lang="en-AU" sz="1200" kern="1200" dirty="0" smtClean="0">
                <a:solidFill>
                  <a:schemeClr val="tx1"/>
                </a:solidFill>
                <a:effectLst/>
                <a:latin typeface="+mn-lt"/>
                <a:ea typeface="+mn-ea"/>
                <a:cs typeface="+mn-cs"/>
              </a:rPr>
              <a:t>Epidemiology skills help you to understand how zoonotic diseases occur and how to prevent both animals and humans from exposure and infection. </a:t>
            </a:r>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556973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2/27/2014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827584" y="3886200"/>
            <a:ext cx="6944816" cy="1752600"/>
          </a:xfrm>
        </p:spPr>
        <p:txBody>
          <a:bodyPr/>
          <a:lstStyle/>
          <a:p>
            <a:r>
              <a:rPr lang="en-AU" dirty="0" smtClean="0"/>
              <a:t>Session 2 – Overview of Epidemiology</a:t>
            </a:r>
          </a:p>
          <a:p>
            <a:r>
              <a:rPr lang="en-AU" dirty="0" smtClean="0"/>
              <a:t>Recorded PowerPoint file</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74715"/>
            <a:ext cx="8229600" cy="3051448"/>
          </a:xfrm>
        </p:spPr>
        <p:txBody>
          <a:bodyPr>
            <a:normAutofit/>
          </a:bodyPr>
          <a:lstStyle/>
          <a:p>
            <a:pPr marL="0" indent="0">
              <a:buNone/>
            </a:pPr>
            <a:r>
              <a:rPr lang="en-AU" dirty="0"/>
              <a:t>Para-vets need to be able to:</a:t>
            </a:r>
          </a:p>
          <a:p>
            <a:r>
              <a:rPr lang="en-AU" dirty="0"/>
              <a:t>recognise sick animals (clinical veterinary skills) </a:t>
            </a:r>
          </a:p>
          <a:p>
            <a:pPr marL="0" indent="0">
              <a:buNone/>
            </a:pPr>
            <a:r>
              <a:rPr lang="en-AU" dirty="0"/>
              <a:t>AND</a:t>
            </a:r>
          </a:p>
          <a:p>
            <a:r>
              <a:rPr lang="en-AU" dirty="0"/>
              <a:t>have well developed field epidemiology skills</a:t>
            </a:r>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4" name="Rectangle 2"/>
          <p:cNvSpPr>
            <a:spLocks noChangeArrowheads="1"/>
          </p:cNvSpPr>
          <p:nvPr/>
        </p:nvSpPr>
        <p:spPr bwMode="auto">
          <a:xfrm>
            <a:off x="5004048" y="18864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14" name="Object 13"/>
          <p:cNvGraphicFramePr>
            <a:graphicFrameLocks noChangeAspect="1"/>
          </p:cNvGraphicFramePr>
          <p:nvPr/>
        </p:nvGraphicFramePr>
        <p:xfrm>
          <a:off x="5004048" y="188640"/>
          <a:ext cx="3981450" cy="2886075"/>
        </p:xfrm>
        <a:graphic>
          <a:graphicData uri="http://schemas.openxmlformats.org/presentationml/2006/ole">
            <mc:AlternateContent xmlns:mc="http://schemas.openxmlformats.org/markup-compatibility/2006">
              <mc:Choice xmlns:v="urn:schemas-microsoft-com:vml" Requires="v">
                <p:oleObj spid="_x0000_s7179" r:id="rId4" imgW="3657600" imgH="2743200" progId="Unknown">
                  <p:embed/>
                </p:oleObj>
              </mc:Choice>
              <mc:Fallback>
                <p:oleObj r:id="rId4" imgW="3657600" imgH="2743200"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188640"/>
                        <a:ext cx="3981450" cy="288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916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Session 2 - Summary</a:t>
            </a:r>
            <a:endParaRPr lang="en-AU" b="1" dirty="0"/>
          </a:p>
        </p:txBody>
      </p:sp>
      <p:sp>
        <p:nvSpPr>
          <p:cNvPr id="3" name="Content Placeholder 2"/>
          <p:cNvSpPr>
            <a:spLocks noGrp="1"/>
          </p:cNvSpPr>
          <p:nvPr>
            <p:ph idx="1"/>
          </p:nvPr>
        </p:nvSpPr>
        <p:spPr>
          <a:xfrm>
            <a:off x="251520" y="1268760"/>
            <a:ext cx="8712968" cy="4857403"/>
          </a:xfrm>
        </p:spPr>
        <p:txBody>
          <a:bodyPr>
            <a:normAutofit fontScale="77500" lnSpcReduction="20000"/>
          </a:bodyPr>
          <a:lstStyle/>
          <a:p>
            <a:r>
              <a:rPr lang="en-AU" dirty="0"/>
              <a:t>Epidemiology is the study of the patterns and causes of disease in </a:t>
            </a:r>
            <a:r>
              <a:rPr lang="en-AU" dirty="0" smtClean="0"/>
              <a:t>populations.</a:t>
            </a:r>
          </a:p>
          <a:p>
            <a:endParaRPr lang="en-AU" dirty="0" smtClean="0"/>
          </a:p>
          <a:p>
            <a:r>
              <a:rPr lang="en-AU" dirty="0"/>
              <a:t>Field epidemiology </a:t>
            </a:r>
            <a:r>
              <a:rPr lang="en-AU" dirty="0" smtClean="0"/>
              <a:t>means </a:t>
            </a:r>
            <a:r>
              <a:rPr lang="en-AU" dirty="0"/>
              <a:t>applying epidemiology skills in the field - on farms and in day-to-day work to address real problems for </a:t>
            </a:r>
            <a:r>
              <a:rPr lang="en-AU" dirty="0" smtClean="0"/>
              <a:t>farmers</a:t>
            </a:r>
          </a:p>
          <a:p>
            <a:endParaRPr lang="en-AU" dirty="0" smtClean="0"/>
          </a:p>
          <a:p>
            <a:r>
              <a:rPr lang="en-AU" dirty="0" smtClean="0"/>
              <a:t>Para-vets need veterinary clinical skills &amp; field epidemiology skills.</a:t>
            </a:r>
          </a:p>
          <a:p>
            <a:endParaRPr lang="en-AU" dirty="0"/>
          </a:p>
          <a:p>
            <a:r>
              <a:rPr lang="en-AU" dirty="0" smtClean="0"/>
              <a:t>Field </a:t>
            </a:r>
            <a:r>
              <a:rPr lang="en-AU" dirty="0"/>
              <a:t>epidemiology training will help para-veterinarians to:</a:t>
            </a:r>
          </a:p>
          <a:p>
            <a:pPr lvl="1"/>
            <a:r>
              <a:rPr lang="en-AU" dirty="0" smtClean="0"/>
              <a:t>understand </a:t>
            </a:r>
            <a:r>
              <a:rPr lang="en-AU" dirty="0"/>
              <a:t>causes of disease </a:t>
            </a:r>
            <a:r>
              <a:rPr lang="en-AU" dirty="0" smtClean="0"/>
              <a:t>&amp; use this knowledge to:</a:t>
            </a:r>
          </a:p>
          <a:p>
            <a:pPr lvl="2"/>
            <a:r>
              <a:rPr lang="en-AU" dirty="0" smtClean="0"/>
              <a:t> explain why </a:t>
            </a:r>
            <a:r>
              <a:rPr lang="en-AU" dirty="0"/>
              <a:t>diseases are </a:t>
            </a:r>
            <a:r>
              <a:rPr lang="en-AU" dirty="0" smtClean="0"/>
              <a:t>occurring</a:t>
            </a:r>
            <a:endParaRPr lang="en-AU" dirty="0"/>
          </a:p>
          <a:p>
            <a:pPr lvl="2"/>
            <a:r>
              <a:rPr lang="en-AU" dirty="0" smtClean="0"/>
              <a:t>and provide </a:t>
            </a:r>
            <a:r>
              <a:rPr lang="en-AU" dirty="0"/>
              <a:t>better advice to farmers on disease treatment and prevention</a:t>
            </a:r>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Close of video</a:t>
            </a:r>
            <a:endParaRPr lang="en-AU" b="1"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265115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In Session 2 we will explore:</a:t>
            </a:r>
            <a:endParaRPr lang="en-AU" b="1" dirty="0"/>
          </a:p>
        </p:txBody>
      </p:sp>
      <p:sp>
        <p:nvSpPr>
          <p:cNvPr id="3" name="Content Placeholder 2"/>
          <p:cNvSpPr>
            <a:spLocks noGrp="1"/>
          </p:cNvSpPr>
          <p:nvPr>
            <p:ph idx="1"/>
          </p:nvPr>
        </p:nvSpPr>
        <p:spPr/>
        <p:txBody>
          <a:bodyPr>
            <a:normAutofit fontScale="85000" lnSpcReduction="20000"/>
          </a:bodyPr>
          <a:lstStyle/>
          <a:p>
            <a:r>
              <a:rPr lang="en-AU" dirty="0" smtClean="0"/>
              <a:t>The </a:t>
            </a:r>
            <a:r>
              <a:rPr lang="en-AU" dirty="0"/>
              <a:t>main roles of </a:t>
            </a:r>
            <a:r>
              <a:rPr lang="en-AU" dirty="0" smtClean="0"/>
              <a:t>para-vets</a:t>
            </a:r>
          </a:p>
          <a:p>
            <a:endParaRPr lang="en-AU" dirty="0"/>
          </a:p>
          <a:p>
            <a:r>
              <a:rPr lang="en-AU" dirty="0" smtClean="0"/>
              <a:t>What </a:t>
            </a:r>
            <a:r>
              <a:rPr lang="en-AU" dirty="0"/>
              <a:t>is epidemiology </a:t>
            </a:r>
            <a:endParaRPr lang="en-AU" dirty="0" smtClean="0"/>
          </a:p>
          <a:p>
            <a:endParaRPr lang="en-AU" dirty="0"/>
          </a:p>
          <a:p>
            <a:r>
              <a:rPr lang="en-AU" dirty="0" smtClean="0"/>
              <a:t>Wh</a:t>
            </a:r>
            <a:r>
              <a:rPr lang="en-AU" dirty="0"/>
              <a:t>y</a:t>
            </a:r>
            <a:r>
              <a:rPr lang="en-AU" dirty="0" smtClean="0"/>
              <a:t> </a:t>
            </a:r>
            <a:r>
              <a:rPr lang="en-AU" dirty="0"/>
              <a:t>epidemiology can be useful to </a:t>
            </a:r>
            <a:r>
              <a:rPr lang="en-AU" dirty="0" smtClean="0"/>
              <a:t>para-vets</a:t>
            </a:r>
          </a:p>
          <a:p>
            <a:endParaRPr lang="en-AU" dirty="0"/>
          </a:p>
          <a:p>
            <a:r>
              <a:rPr lang="en-AU" dirty="0" smtClean="0"/>
              <a:t>The </a:t>
            </a:r>
            <a:r>
              <a:rPr lang="en-AU" dirty="0" smtClean="0"/>
              <a:t>importance of both veterinary clinical skills and field epidemiology skills in animal health</a:t>
            </a:r>
          </a:p>
          <a:p>
            <a:endParaRPr lang="en-AU" dirty="0" smtClean="0"/>
          </a:p>
          <a:p>
            <a:r>
              <a:rPr lang="en-AU" dirty="0" smtClean="0"/>
              <a:t>How </a:t>
            </a:r>
            <a:r>
              <a:rPr lang="en-AU" dirty="0" smtClean="0"/>
              <a:t>epidemiological </a:t>
            </a:r>
            <a:r>
              <a:rPr lang="en-AU" dirty="0"/>
              <a:t>skills can help prevent zoonosis, as an example</a:t>
            </a:r>
          </a:p>
        </p:txBody>
      </p:sp>
    </p:spTree>
    <p:extLst>
      <p:ext uri="{BB962C8B-B14F-4D97-AF65-F5344CB8AC3E}">
        <p14:creationId xmlns:p14="http://schemas.microsoft.com/office/powerpoint/2010/main" val="29671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AU" b="1" dirty="0" smtClean="0"/>
              <a:t>Field Epidemiology helps</a:t>
            </a:r>
            <a:endParaRPr lang="en-AU" b="1" dirty="0"/>
          </a:p>
        </p:txBody>
      </p:sp>
      <p:sp>
        <p:nvSpPr>
          <p:cNvPr id="3" name="Content Placeholder 2"/>
          <p:cNvSpPr>
            <a:spLocks noGrp="1"/>
          </p:cNvSpPr>
          <p:nvPr>
            <p:ph idx="1"/>
          </p:nvPr>
        </p:nvSpPr>
        <p:spPr/>
        <p:txBody>
          <a:bodyPr>
            <a:normAutofit/>
          </a:bodyPr>
          <a:lstStyle/>
          <a:p>
            <a:r>
              <a:rPr lang="en-AU" dirty="0" smtClean="0"/>
              <a:t>Understand causes of disease in animal populations (groups of animals)</a:t>
            </a:r>
          </a:p>
          <a:p>
            <a:pPr lvl="1"/>
            <a:r>
              <a:rPr lang="en-AU" dirty="0" smtClean="0"/>
              <a:t>Can explain why disease is occurring even when you don’t know what the disease is</a:t>
            </a:r>
          </a:p>
          <a:p>
            <a:pPr lvl="1"/>
            <a:endParaRPr lang="en-AU" dirty="0" smtClean="0"/>
          </a:p>
          <a:p>
            <a:r>
              <a:rPr lang="en-AU" dirty="0" smtClean="0"/>
              <a:t>Provide better disease treatment and prevention advice to farmers</a:t>
            </a:r>
            <a:endParaRPr lang="fr-FR" dirty="0"/>
          </a:p>
        </p:txBody>
      </p:sp>
    </p:spTree>
    <p:extLst>
      <p:ext uri="{BB962C8B-B14F-4D97-AF65-F5344CB8AC3E}">
        <p14:creationId xmlns:p14="http://schemas.microsoft.com/office/powerpoint/2010/main" val="397645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l"/>
            <a:endParaRPr lang="en-AU" b="1" dirty="0"/>
          </a:p>
        </p:txBody>
      </p:sp>
      <p:sp>
        <p:nvSpPr>
          <p:cNvPr id="3" name="Content Placeholder 2"/>
          <p:cNvSpPr>
            <a:spLocks noGrp="1"/>
          </p:cNvSpPr>
          <p:nvPr>
            <p:ph idx="1"/>
          </p:nvPr>
        </p:nvSpPr>
        <p:spPr>
          <a:xfrm>
            <a:off x="282352" y="4293096"/>
            <a:ext cx="8579296" cy="2808312"/>
          </a:xfrm>
        </p:spPr>
        <p:txBody>
          <a:bodyPr>
            <a:normAutofit/>
          </a:bodyPr>
          <a:lstStyle/>
          <a:p>
            <a:r>
              <a:rPr lang="en-AU" dirty="0" err="1" smtClean="0"/>
              <a:t>iSIKHNAS</a:t>
            </a:r>
            <a:r>
              <a:rPr lang="en-AU" dirty="0" smtClean="0"/>
              <a:t> = Indonesia’s </a:t>
            </a:r>
            <a:r>
              <a:rPr lang="en-AU" dirty="0"/>
              <a:t>new animal health information system.  </a:t>
            </a:r>
            <a:endParaRPr lang="en-AU" dirty="0" smtClean="0"/>
          </a:p>
          <a:p>
            <a:endParaRPr lang="en-AU" dirty="0"/>
          </a:p>
          <a:p>
            <a:endParaRPr lang="en-AU" dirty="0" smtClean="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556679" y="109024"/>
            <a:ext cx="8587321" cy="3888432"/>
          </a:xfrm>
          <a:prstGeom prst="rect">
            <a:avLst/>
          </a:prstGeom>
        </p:spPr>
      </p:pic>
    </p:spTree>
    <p:extLst>
      <p:ext uri="{BB962C8B-B14F-4D97-AF65-F5344CB8AC3E}">
        <p14:creationId xmlns:p14="http://schemas.microsoft.com/office/powerpoint/2010/main" val="185954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8" name="Object 7"/>
          <p:cNvGraphicFramePr>
            <a:graphicFrameLocks noChangeAspect="1"/>
          </p:cNvGraphicFramePr>
          <p:nvPr>
            <p:extLst>
              <p:ext uri="{D42A27DB-BD31-4B8C-83A1-F6EECF244321}">
                <p14:modId xmlns:p14="http://schemas.microsoft.com/office/powerpoint/2010/main" val="3700021760"/>
              </p:ext>
            </p:extLst>
          </p:nvPr>
        </p:nvGraphicFramePr>
        <p:xfrm>
          <a:off x="2229498" y="908720"/>
          <a:ext cx="4352877" cy="1412776"/>
        </p:xfrm>
        <a:graphic>
          <a:graphicData uri="http://schemas.openxmlformats.org/presentationml/2006/ole">
            <mc:AlternateContent xmlns:mc="http://schemas.openxmlformats.org/markup-compatibility/2006">
              <mc:Choice xmlns:v="urn:schemas-microsoft-com:vml" Requires="v">
                <p:oleObj spid="_x0000_s1035" r:id="rId4" imgW="8229600" imgH="2743200" progId="Unknown">
                  <p:embed/>
                </p:oleObj>
              </mc:Choice>
              <mc:Fallback>
                <p:oleObj r:id="rId4" imgW="8229600" imgH="2743200"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9498" y="908720"/>
                        <a:ext cx="4352877" cy="1412776"/>
                      </a:xfrm>
                      <a:prstGeom prst="rect">
                        <a:avLst/>
                      </a:prstGeom>
                      <a:noFill/>
                    </p:spPr>
                  </p:pic>
                </p:oleObj>
              </mc:Fallback>
            </mc:AlternateContent>
          </a:graphicData>
        </a:graphic>
      </p:graphicFrame>
      <p:sp>
        <p:nvSpPr>
          <p:cNvPr id="9" name="Content Placeholder 2"/>
          <p:cNvSpPr>
            <a:spLocks noGrp="1"/>
          </p:cNvSpPr>
          <p:nvPr>
            <p:ph idx="1"/>
          </p:nvPr>
        </p:nvSpPr>
        <p:spPr>
          <a:xfrm>
            <a:off x="291136" y="2612235"/>
            <a:ext cx="8229600" cy="3156595"/>
          </a:xfrm>
        </p:spPr>
        <p:txBody>
          <a:bodyPr>
            <a:normAutofit lnSpcReduction="10000"/>
          </a:bodyPr>
          <a:lstStyle/>
          <a:p>
            <a:r>
              <a:rPr lang="en-AU" sz="2400" dirty="0" smtClean="0"/>
              <a:t>Sick calf</a:t>
            </a:r>
          </a:p>
          <a:p>
            <a:endParaRPr lang="en-AU" sz="2400" dirty="0" smtClean="0"/>
          </a:p>
          <a:p>
            <a:r>
              <a:rPr lang="en-AU" sz="2400" dirty="0" smtClean="0"/>
              <a:t>Abscess at navel</a:t>
            </a:r>
          </a:p>
          <a:p>
            <a:endParaRPr lang="en-AU" sz="2400" dirty="0" smtClean="0"/>
          </a:p>
          <a:p>
            <a:r>
              <a:rPr lang="en-AU" sz="2400" dirty="0" smtClean="0"/>
              <a:t>Pak Paimin</a:t>
            </a:r>
            <a:endParaRPr lang="en-AU" sz="2400" dirty="0"/>
          </a:p>
          <a:p>
            <a:pPr lvl="1"/>
            <a:r>
              <a:rPr lang="en-AU" sz="2000" dirty="0" smtClean="0"/>
              <a:t>Examine calf</a:t>
            </a:r>
          </a:p>
          <a:p>
            <a:pPr lvl="1"/>
            <a:r>
              <a:rPr lang="en-AU" sz="2000" dirty="0" smtClean="0"/>
              <a:t>Drain abscess</a:t>
            </a:r>
          </a:p>
          <a:p>
            <a:pPr lvl="1"/>
            <a:r>
              <a:rPr lang="en-AU" sz="2000" dirty="0" smtClean="0"/>
              <a:t>Treat</a:t>
            </a:r>
          </a:p>
          <a:p>
            <a:pPr lvl="1"/>
            <a:endParaRPr lang="fr-FR" sz="2000" dirty="0"/>
          </a:p>
        </p:txBody>
      </p:sp>
      <p:sp>
        <p:nvSpPr>
          <p:cNvPr id="6" name="TextBox 5"/>
          <p:cNvSpPr txBox="1"/>
          <p:nvPr/>
        </p:nvSpPr>
        <p:spPr>
          <a:xfrm>
            <a:off x="30708" y="125538"/>
            <a:ext cx="3744416" cy="492443"/>
          </a:xfrm>
          <a:prstGeom prst="rect">
            <a:avLst/>
          </a:prstGeom>
          <a:noFill/>
        </p:spPr>
        <p:txBody>
          <a:bodyPr wrap="square" rtlCol="0">
            <a:spAutoFit/>
          </a:bodyPr>
          <a:lstStyle/>
          <a:p>
            <a:r>
              <a:rPr lang="en-AU" sz="2600" b="1" dirty="0" smtClean="0"/>
              <a:t>Budi’s place</a:t>
            </a:r>
            <a:endParaRPr lang="en-AU" sz="2600" b="1" dirty="0"/>
          </a:p>
        </p:txBody>
      </p:sp>
    </p:spTree>
    <p:extLst>
      <p:ext uri="{BB962C8B-B14F-4D97-AF65-F5344CB8AC3E}">
        <p14:creationId xmlns:p14="http://schemas.microsoft.com/office/powerpoint/2010/main" val="426489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8" name="Object 7"/>
          <p:cNvGraphicFramePr>
            <a:graphicFrameLocks noChangeAspect="1"/>
          </p:cNvGraphicFramePr>
          <p:nvPr/>
        </p:nvGraphicFramePr>
        <p:xfrm>
          <a:off x="2237510" y="620688"/>
          <a:ext cx="4352877" cy="1412776"/>
        </p:xfrm>
        <a:graphic>
          <a:graphicData uri="http://schemas.openxmlformats.org/presentationml/2006/ole">
            <mc:AlternateContent xmlns:mc="http://schemas.openxmlformats.org/markup-compatibility/2006">
              <mc:Choice xmlns:v="urn:schemas-microsoft-com:vml" Requires="v">
                <p:oleObj spid="_x0000_s4109" r:id="rId4" imgW="8229600" imgH="2743200" progId="Unknown">
                  <p:embed/>
                </p:oleObj>
              </mc:Choice>
              <mc:Fallback>
                <p:oleObj r:id="rId4" imgW="8229600" imgH="2743200"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7510" y="620688"/>
                        <a:ext cx="4352877" cy="1412776"/>
                      </a:xfrm>
                      <a:prstGeom prst="rect">
                        <a:avLst/>
                      </a:prstGeom>
                      <a:noFill/>
                    </p:spPr>
                  </p:pic>
                </p:oleObj>
              </mc:Fallback>
            </mc:AlternateContent>
          </a:graphicData>
        </a:graphic>
      </p:graphicFrame>
      <p:sp>
        <p:nvSpPr>
          <p:cNvPr id="9" name="Content Placeholder 2"/>
          <p:cNvSpPr>
            <a:spLocks noGrp="1"/>
          </p:cNvSpPr>
          <p:nvPr>
            <p:ph idx="1"/>
          </p:nvPr>
        </p:nvSpPr>
        <p:spPr>
          <a:xfrm>
            <a:off x="457200" y="2969568"/>
            <a:ext cx="8229600" cy="3156595"/>
          </a:xfrm>
        </p:spPr>
        <p:txBody>
          <a:bodyPr>
            <a:normAutofit/>
          </a:bodyPr>
          <a:lstStyle/>
          <a:p>
            <a:r>
              <a:rPr lang="en-AU" sz="2400" dirty="0" smtClean="0"/>
              <a:t>Sick calf – navel abscess</a:t>
            </a:r>
          </a:p>
          <a:p>
            <a:r>
              <a:rPr lang="en-AU" sz="2400" dirty="0" smtClean="0"/>
              <a:t>Knowledge of the epidemiology of navel abscesses in calves</a:t>
            </a:r>
          </a:p>
          <a:p>
            <a:r>
              <a:rPr lang="en-AU" sz="2400" dirty="0" smtClean="0"/>
              <a:t>Allows para-vets to provide best advice on </a:t>
            </a:r>
          </a:p>
          <a:p>
            <a:pPr lvl="1"/>
            <a:r>
              <a:rPr lang="en-AU" sz="2000" dirty="0" smtClean="0"/>
              <a:t>Treatments</a:t>
            </a:r>
          </a:p>
          <a:p>
            <a:pPr lvl="1"/>
            <a:r>
              <a:rPr lang="en-AU" sz="2000" dirty="0" smtClean="0"/>
              <a:t>Prevention in other healthy calves</a:t>
            </a:r>
          </a:p>
          <a:p>
            <a:pPr lvl="2"/>
            <a:r>
              <a:rPr lang="en-AU" sz="1600" dirty="0" smtClean="0"/>
              <a:t>Provide a clean, dry calving environment, </a:t>
            </a:r>
          </a:p>
          <a:p>
            <a:pPr lvl="2"/>
            <a:r>
              <a:rPr lang="en-AU" sz="1600" dirty="0" smtClean="0"/>
              <a:t>Make sure each calf gets a good drink of milk in first 6 hours after birth</a:t>
            </a:r>
          </a:p>
          <a:p>
            <a:endParaRPr lang="en-AU" sz="2000" dirty="0" smtClean="0"/>
          </a:p>
          <a:p>
            <a:pPr lvl="1"/>
            <a:endParaRPr lang="fr-FR" sz="2000" dirty="0"/>
          </a:p>
        </p:txBody>
      </p:sp>
      <p:sp>
        <p:nvSpPr>
          <p:cNvPr id="6" name="TextBox 5"/>
          <p:cNvSpPr txBox="1"/>
          <p:nvPr/>
        </p:nvSpPr>
        <p:spPr>
          <a:xfrm>
            <a:off x="30708" y="125538"/>
            <a:ext cx="3744416" cy="492443"/>
          </a:xfrm>
          <a:prstGeom prst="rect">
            <a:avLst/>
          </a:prstGeom>
          <a:noFill/>
        </p:spPr>
        <p:txBody>
          <a:bodyPr wrap="square" rtlCol="0">
            <a:spAutoFit/>
          </a:bodyPr>
          <a:lstStyle/>
          <a:p>
            <a:r>
              <a:rPr lang="en-AU" sz="2600" b="1" dirty="0" smtClean="0"/>
              <a:t>Budi’s place</a:t>
            </a:r>
            <a:endParaRPr lang="en-AU" sz="2600" b="1" dirty="0"/>
          </a:p>
        </p:txBody>
      </p:sp>
    </p:spTree>
    <p:extLst>
      <p:ext uri="{BB962C8B-B14F-4D97-AF65-F5344CB8AC3E}">
        <p14:creationId xmlns:p14="http://schemas.microsoft.com/office/powerpoint/2010/main" val="143429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3664"/>
            <a:ext cx="8229600" cy="4772499"/>
          </a:xfrm>
        </p:spPr>
        <p:txBody>
          <a:bodyPr>
            <a:normAutofit fontScale="92500" lnSpcReduction="20000"/>
          </a:bodyPr>
          <a:lstStyle/>
          <a:p>
            <a:r>
              <a:rPr lang="en-AU" dirty="0"/>
              <a:t>Why has anthrax occurred at this place and time and in these animals</a:t>
            </a:r>
            <a:r>
              <a:rPr lang="en-AU" dirty="0" smtClean="0"/>
              <a:t>?</a:t>
            </a:r>
          </a:p>
          <a:p>
            <a:endParaRPr lang="en-AU" dirty="0" smtClean="0"/>
          </a:p>
          <a:p>
            <a:r>
              <a:rPr lang="en-AU" dirty="0" smtClean="0"/>
              <a:t>Anthrax - How </a:t>
            </a:r>
            <a:r>
              <a:rPr lang="en-AU" dirty="0"/>
              <a:t>can I stop </a:t>
            </a:r>
            <a:r>
              <a:rPr lang="en-AU" dirty="0" smtClean="0"/>
              <a:t>animals?</a:t>
            </a:r>
          </a:p>
          <a:p>
            <a:endParaRPr lang="en-AU" dirty="0" smtClean="0"/>
          </a:p>
          <a:p>
            <a:r>
              <a:rPr lang="en-AU" dirty="0"/>
              <a:t>I don’t know what it is? How can I stop animals dying and more becoming sick</a:t>
            </a:r>
            <a:r>
              <a:rPr lang="en-AU" dirty="0" smtClean="0"/>
              <a:t>?</a:t>
            </a:r>
          </a:p>
          <a:p>
            <a:endParaRPr lang="en-AU" dirty="0" smtClean="0"/>
          </a:p>
          <a:p>
            <a:r>
              <a:rPr lang="en-AU" dirty="0" smtClean="0"/>
              <a:t>Why</a:t>
            </a:r>
            <a:r>
              <a:rPr lang="en-AU" dirty="0"/>
              <a:t>, during the rainy season, do my cows get diarrhoea 3 weeks after my neighbours cattle are sick?</a:t>
            </a:r>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4" name="Title 1"/>
          <p:cNvSpPr>
            <a:spLocks noGrp="1"/>
          </p:cNvSpPr>
          <p:nvPr>
            <p:ph type="title"/>
          </p:nvPr>
        </p:nvSpPr>
        <p:spPr>
          <a:xfrm>
            <a:off x="457200" y="274638"/>
            <a:ext cx="8229600" cy="850106"/>
          </a:xfrm>
        </p:spPr>
        <p:txBody>
          <a:bodyPr>
            <a:normAutofit fontScale="90000"/>
          </a:bodyPr>
          <a:lstStyle/>
          <a:p>
            <a:r>
              <a:rPr lang="en-AU" b="1" dirty="0" smtClean="0"/>
              <a:t>Field Epidemiology can help answer question like:</a:t>
            </a:r>
            <a:endParaRPr lang="en-AU" b="1" dirty="0"/>
          </a:p>
        </p:txBody>
      </p:sp>
    </p:spTree>
    <p:extLst>
      <p:ext uri="{BB962C8B-B14F-4D97-AF65-F5344CB8AC3E}">
        <p14:creationId xmlns:p14="http://schemas.microsoft.com/office/powerpoint/2010/main" val="63475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r>
              <a:rPr lang="en-AU" dirty="0"/>
              <a:t>Epidemiology is the study of the patterns and causes of disease in populations</a:t>
            </a:r>
          </a:p>
          <a:p>
            <a:endParaRPr lang="en-AU" dirty="0" smtClean="0"/>
          </a:p>
          <a:p>
            <a:r>
              <a:rPr lang="en-AU" dirty="0" smtClean="0"/>
              <a:t>Field Epidemiology </a:t>
            </a:r>
            <a:r>
              <a:rPr lang="en-AU" dirty="0"/>
              <a:t>skills will help understand the causes of disease at the population level, and this will help explain why diseases are </a:t>
            </a:r>
            <a:r>
              <a:rPr lang="en-AU" dirty="0" smtClean="0"/>
              <a:t>occurring</a:t>
            </a:r>
          </a:p>
          <a:p>
            <a:pPr marL="0" indent="0">
              <a:buNone/>
            </a:pPr>
            <a:endParaRPr lang="en-AU" dirty="0"/>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pic>
        <p:nvPicPr>
          <p:cNvPr id="2" name="Picture 1"/>
          <p:cNvPicPr>
            <a:picLocks noChangeAspect="1"/>
          </p:cNvPicPr>
          <p:nvPr/>
        </p:nvPicPr>
        <p:blipFill rotWithShape="1">
          <a:blip r:embed="rId3"/>
          <a:srcRect l="43386"/>
          <a:stretch/>
        </p:blipFill>
        <p:spPr>
          <a:xfrm>
            <a:off x="3429364" y="1109288"/>
            <a:ext cx="1235685" cy="707096"/>
          </a:xfrm>
          <a:prstGeom prst="rect">
            <a:avLst/>
          </a:prstGeom>
        </p:spPr>
      </p:pic>
      <p:pic>
        <p:nvPicPr>
          <p:cNvPr id="6" name="Picture 5"/>
          <p:cNvPicPr>
            <a:picLocks noChangeAspect="1"/>
          </p:cNvPicPr>
          <p:nvPr/>
        </p:nvPicPr>
        <p:blipFill rotWithShape="1">
          <a:blip r:embed="rId3"/>
          <a:srcRect r="56807"/>
          <a:stretch/>
        </p:blipFill>
        <p:spPr>
          <a:xfrm>
            <a:off x="179512" y="1052736"/>
            <a:ext cx="1018141" cy="763648"/>
          </a:xfrm>
          <a:prstGeom prst="rect">
            <a:avLst/>
          </a:prstGeom>
        </p:spPr>
      </p:pic>
      <p:pic>
        <p:nvPicPr>
          <p:cNvPr id="7" name="Picture 6"/>
          <p:cNvPicPr>
            <a:picLocks noChangeAspect="1"/>
          </p:cNvPicPr>
          <p:nvPr/>
        </p:nvPicPr>
        <p:blipFill rotWithShape="1">
          <a:blip r:embed="rId3"/>
          <a:srcRect l="43386"/>
          <a:stretch/>
        </p:blipFill>
        <p:spPr>
          <a:xfrm>
            <a:off x="1331640" y="141600"/>
            <a:ext cx="1235685" cy="707096"/>
          </a:xfrm>
          <a:prstGeom prst="rect">
            <a:avLst/>
          </a:prstGeom>
        </p:spPr>
      </p:pic>
      <p:pic>
        <p:nvPicPr>
          <p:cNvPr id="8" name="Picture 7"/>
          <p:cNvPicPr>
            <a:picLocks noChangeAspect="1"/>
          </p:cNvPicPr>
          <p:nvPr/>
        </p:nvPicPr>
        <p:blipFill rotWithShape="1">
          <a:blip r:embed="rId3"/>
          <a:srcRect l="43386"/>
          <a:stretch/>
        </p:blipFill>
        <p:spPr>
          <a:xfrm>
            <a:off x="6904295" y="1081012"/>
            <a:ext cx="1235685" cy="707096"/>
          </a:xfrm>
          <a:prstGeom prst="rect">
            <a:avLst/>
          </a:prstGeom>
        </p:spPr>
      </p:pic>
      <p:pic>
        <p:nvPicPr>
          <p:cNvPr id="9" name="Picture 8"/>
          <p:cNvPicPr>
            <a:picLocks noChangeAspect="1"/>
          </p:cNvPicPr>
          <p:nvPr/>
        </p:nvPicPr>
        <p:blipFill rotWithShape="1">
          <a:blip r:embed="rId3"/>
          <a:srcRect l="43386"/>
          <a:stretch/>
        </p:blipFill>
        <p:spPr>
          <a:xfrm>
            <a:off x="7459267" y="176737"/>
            <a:ext cx="1235685" cy="707096"/>
          </a:xfrm>
          <a:prstGeom prst="rect">
            <a:avLst/>
          </a:prstGeom>
        </p:spPr>
      </p:pic>
      <p:pic>
        <p:nvPicPr>
          <p:cNvPr id="10" name="Picture 9"/>
          <p:cNvPicPr>
            <a:picLocks noChangeAspect="1"/>
          </p:cNvPicPr>
          <p:nvPr/>
        </p:nvPicPr>
        <p:blipFill rotWithShape="1">
          <a:blip r:embed="rId3"/>
          <a:srcRect r="56807"/>
          <a:stretch/>
        </p:blipFill>
        <p:spPr>
          <a:xfrm>
            <a:off x="6048088" y="226285"/>
            <a:ext cx="1018141" cy="763648"/>
          </a:xfrm>
          <a:prstGeom prst="rect">
            <a:avLst/>
          </a:prstGeom>
        </p:spPr>
      </p:pic>
      <p:pic>
        <p:nvPicPr>
          <p:cNvPr id="11" name="Picture 10"/>
          <p:cNvPicPr>
            <a:picLocks noChangeAspect="1"/>
          </p:cNvPicPr>
          <p:nvPr/>
        </p:nvPicPr>
        <p:blipFill rotWithShape="1">
          <a:blip r:embed="rId3"/>
          <a:srcRect r="56807"/>
          <a:stretch/>
        </p:blipFill>
        <p:spPr>
          <a:xfrm>
            <a:off x="5539018" y="1020062"/>
            <a:ext cx="1018141" cy="763648"/>
          </a:xfrm>
          <a:prstGeom prst="rect">
            <a:avLst/>
          </a:prstGeom>
        </p:spPr>
      </p:pic>
      <p:pic>
        <p:nvPicPr>
          <p:cNvPr id="12" name="Picture 11"/>
          <p:cNvPicPr>
            <a:picLocks noChangeAspect="1"/>
          </p:cNvPicPr>
          <p:nvPr/>
        </p:nvPicPr>
        <p:blipFill rotWithShape="1">
          <a:blip r:embed="rId3"/>
          <a:srcRect r="56807"/>
          <a:stretch/>
        </p:blipFill>
        <p:spPr>
          <a:xfrm>
            <a:off x="3995154" y="206422"/>
            <a:ext cx="1018141" cy="763648"/>
          </a:xfrm>
          <a:prstGeom prst="rect">
            <a:avLst/>
          </a:prstGeom>
        </p:spPr>
      </p:pic>
      <p:pic>
        <p:nvPicPr>
          <p:cNvPr id="13" name="Picture 12"/>
          <p:cNvPicPr>
            <a:picLocks noChangeAspect="1"/>
          </p:cNvPicPr>
          <p:nvPr/>
        </p:nvPicPr>
        <p:blipFill rotWithShape="1">
          <a:blip r:embed="rId3"/>
          <a:srcRect r="56807"/>
          <a:stretch/>
        </p:blipFill>
        <p:spPr>
          <a:xfrm>
            <a:off x="2281631" y="898688"/>
            <a:ext cx="1018141" cy="763648"/>
          </a:xfrm>
          <a:prstGeom prst="rect">
            <a:avLst/>
          </a:prstGeom>
        </p:spPr>
      </p:pic>
    </p:spTree>
    <p:extLst>
      <p:ext uri="{BB962C8B-B14F-4D97-AF65-F5344CB8AC3E}">
        <p14:creationId xmlns:p14="http://schemas.microsoft.com/office/powerpoint/2010/main" val="2187853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74715"/>
            <a:ext cx="8229600" cy="3051448"/>
          </a:xfrm>
        </p:spPr>
        <p:txBody>
          <a:bodyPr>
            <a:normAutofit/>
          </a:bodyPr>
          <a:lstStyle/>
          <a:p>
            <a:pPr marL="0" indent="0">
              <a:buNone/>
            </a:pPr>
            <a:r>
              <a:rPr lang="en-AU" dirty="0" err="1" smtClean="0"/>
              <a:t>Zoonoses</a:t>
            </a:r>
            <a:endParaRPr lang="en-AU" dirty="0"/>
          </a:p>
          <a:p>
            <a:r>
              <a:rPr lang="en-AU" dirty="0" smtClean="0"/>
              <a:t>rabies, brucellosis, Q fever, leptospirosis, psittacosis, </a:t>
            </a:r>
            <a:r>
              <a:rPr lang="en-AU" dirty="0" err="1" smtClean="0"/>
              <a:t>Nipah</a:t>
            </a:r>
            <a:r>
              <a:rPr lang="en-AU" dirty="0" smtClean="0"/>
              <a:t> virus</a:t>
            </a:r>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4" name="Rectangle 2"/>
          <p:cNvSpPr>
            <a:spLocks noChangeArrowheads="1"/>
          </p:cNvSpPr>
          <p:nvPr/>
        </p:nvSpPr>
        <p:spPr bwMode="auto">
          <a:xfrm>
            <a:off x="5004048" y="18864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07504" y="317638"/>
            <a:ext cx="3312368" cy="1311162"/>
          </a:xfrm>
          <a:prstGeom prst="rect">
            <a:avLst/>
          </a:prstGeom>
          <a:noFill/>
          <a:ln>
            <a:noFill/>
          </a:ln>
        </p:spPr>
      </p:pic>
      <p:pic>
        <p:nvPicPr>
          <p:cNvPr id="2" name="Picture 1"/>
          <p:cNvPicPr>
            <a:picLocks noChangeAspect="1"/>
          </p:cNvPicPr>
          <p:nvPr/>
        </p:nvPicPr>
        <p:blipFill>
          <a:blip r:embed="rId4"/>
          <a:stretch>
            <a:fillRect/>
          </a:stretch>
        </p:blipFill>
        <p:spPr>
          <a:xfrm>
            <a:off x="6444208" y="153483"/>
            <a:ext cx="2433828" cy="1326727"/>
          </a:xfrm>
          <a:prstGeom prst="rect">
            <a:avLst/>
          </a:prstGeom>
        </p:spPr>
      </p:pic>
      <p:sp>
        <p:nvSpPr>
          <p:cNvPr id="9" name="TextBox 8"/>
          <p:cNvSpPr txBox="1"/>
          <p:nvPr/>
        </p:nvSpPr>
        <p:spPr>
          <a:xfrm>
            <a:off x="1266528" y="1900720"/>
            <a:ext cx="750590" cy="369332"/>
          </a:xfrm>
          <a:prstGeom prst="rect">
            <a:avLst/>
          </a:prstGeom>
          <a:noFill/>
        </p:spPr>
        <p:txBody>
          <a:bodyPr wrap="none" rtlCol="0">
            <a:spAutoFit/>
          </a:bodyPr>
          <a:lstStyle/>
          <a:p>
            <a:r>
              <a:rPr lang="en-AU" dirty="0" smtClean="0"/>
              <a:t>rabies</a:t>
            </a:r>
            <a:endParaRPr lang="en-AU" dirty="0"/>
          </a:p>
        </p:txBody>
      </p:sp>
      <p:sp>
        <p:nvSpPr>
          <p:cNvPr id="11" name="TextBox 10"/>
          <p:cNvSpPr txBox="1"/>
          <p:nvPr/>
        </p:nvSpPr>
        <p:spPr>
          <a:xfrm>
            <a:off x="7092280" y="1797760"/>
            <a:ext cx="1242648" cy="369332"/>
          </a:xfrm>
          <a:prstGeom prst="rect">
            <a:avLst/>
          </a:prstGeom>
          <a:noFill/>
        </p:spPr>
        <p:txBody>
          <a:bodyPr wrap="none" rtlCol="0">
            <a:spAutoFit/>
          </a:bodyPr>
          <a:lstStyle/>
          <a:p>
            <a:r>
              <a:rPr lang="en-AU" dirty="0" err="1" smtClean="0"/>
              <a:t>Nipah</a:t>
            </a:r>
            <a:r>
              <a:rPr lang="en-AU" dirty="0" smtClean="0"/>
              <a:t> virus</a:t>
            </a:r>
            <a:endParaRPr lang="en-AU" dirty="0"/>
          </a:p>
        </p:txBody>
      </p:sp>
    </p:spTree>
    <p:extLst>
      <p:ext uri="{BB962C8B-B14F-4D97-AF65-F5344CB8AC3E}">
        <p14:creationId xmlns:p14="http://schemas.microsoft.com/office/powerpoint/2010/main" val="2187750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2085</TotalTime>
  <Words>1005</Words>
  <Application>Microsoft Office PowerPoint</Application>
  <PresentationFormat>On-screen Show (4:3)</PresentationFormat>
  <Paragraphs>187</Paragraphs>
  <Slides>12</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Calibri</vt:lpstr>
      <vt:lpstr>Times New Roman</vt:lpstr>
      <vt:lpstr>Office Theme</vt:lpstr>
      <vt:lpstr>Unknown</vt:lpstr>
      <vt:lpstr>Basic Field Epidemiology</vt:lpstr>
      <vt:lpstr>In Session 2 we will explore:</vt:lpstr>
      <vt:lpstr>Field Epidemiology helps</vt:lpstr>
      <vt:lpstr>PowerPoint Presentation</vt:lpstr>
      <vt:lpstr>PowerPoint Presentation</vt:lpstr>
      <vt:lpstr>PowerPoint Presentation</vt:lpstr>
      <vt:lpstr>Field Epidemiology can help answer question like:</vt:lpstr>
      <vt:lpstr>PowerPoint Presentation</vt:lpstr>
      <vt:lpstr>PowerPoint Presentation</vt:lpstr>
      <vt:lpstr>PowerPoint Presentation</vt:lpstr>
      <vt:lpstr>Session 2 - Summary</vt:lpstr>
      <vt:lpstr>Close of video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42</cp:revision>
  <dcterms:created xsi:type="dcterms:W3CDTF">2013-03-15T18:03:41Z</dcterms:created>
  <dcterms:modified xsi:type="dcterms:W3CDTF">2014-02-27T02:15:24Z</dcterms:modified>
</cp:coreProperties>
</file>