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65" r:id="rId3"/>
    <p:sldId id="266" r:id="rId4"/>
    <p:sldId id="267" r:id="rId5"/>
    <p:sldId id="258" r:id="rId6"/>
    <p:sldId id="271" r:id="rId7"/>
    <p:sldId id="302" r:id="rId8"/>
    <p:sldId id="303" r:id="rId9"/>
    <p:sldId id="305" r:id="rId10"/>
    <p:sldId id="307" r:id="rId11"/>
    <p:sldId id="304" r:id="rId12"/>
    <p:sldId id="306" r:id="rId13"/>
    <p:sldId id="308" r:id="rId14"/>
    <p:sldId id="309" r:id="rId15"/>
    <p:sldId id="310" r:id="rId16"/>
    <p:sldId id="311" r:id="rId17"/>
    <p:sldId id="312" r:id="rId18"/>
    <p:sldId id="313" r:id="rId19"/>
    <p:sldId id="314" r:id="rId20"/>
    <p:sldId id="315" r:id="rId21"/>
    <p:sldId id="277" r:id="rId22"/>
    <p:sldId id="278"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53" autoAdjust="0"/>
  </p:normalViewPr>
  <p:slideViewPr>
    <p:cSldViewPr snapToObjects="1">
      <p:cViewPr varScale="1">
        <p:scale>
          <a:sx n="95" d="100"/>
          <a:sy n="95" d="100"/>
        </p:scale>
        <p:origin x="-14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J:\sync\Projects\DAFF\iSIKHNAS\MIlestoneReport_FieldEpiTraining\Village%20FMD%20results_Session8_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'Example epi curves'!$C$4</c:f>
              <c:strCache>
                <c:ptCount val="1"/>
                <c:pt idx="0">
                  <c:v>Epidemic 2</c:v>
                </c:pt>
              </c:strCache>
            </c:strRef>
          </c:tx>
          <c:spPr>
            <a:solidFill>
              <a:schemeClr val="bg1">
                <a:lumMod val="65000"/>
              </a:schemeClr>
            </a:solidFill>
            <a:ln>
              <a:solidFill>
                <a:schemeClr val="dk1"/>
              </a:solidFill>
            </a:ln>
            <a:effectLst/>
          </c:spPr>
          <c:invertIfNegative val="0"/>
          <c:val>
            <c:numRef>
              <c:f>'Example epi curves'!$C$5:$C$34</c:f>
              <c:numCache>
                <c:formatCode>General</c:formatCode>
                <c:ptCount val="30"/>
                <c:pt idx="0">
                  <c:v>0</c:v>
                </c:pt>
                <c:pt idx="1">
                  <c:v>5</c:v>
                </c:pt>
                <c:pt idx="2">
                  <c:v>10</c:v>
                </c:pt>
                <c:pt idx="3">
                  <c:v>30</c:v>
                </c:pt>
                <c:pt idx="4">
                  <c:v>70</c:v>
                </c:pt>
                <c:pt idx="5">
                  <c:v>92</c:v>
                </c:pt>
                <c:pt idx="6">
                  <c:v>105</c:v>
                </c:pt>
                <c:pt idx="7">
                  <c:v>102</c:v>
                </c:pt>
                <c:pt idx="8">
                  <c:v>90</c:v>
                </c:pt>
                <c:pt idx="9">
                  <c:v>79</c:v>
                </c:pt>
                <c:pt idx="10">
                  <c:v>76</c:v>
                </c:pt>
                <c:pt idx="11">
                  <c:v>64</c:v>
                </c:pt>
                <c:pt idx="12">
                  <c:v>58</c:v>
                </c:pt>
                <c:pt idx="13">
                  <c:v>50</c:v>
                </c:pt>
                <c:pt idx="14">
                  <c:v>56</c:v>
                </c:pt>
                <c:pt idx="15">
                  <c:v>49</c:v>
                </c:pt>
                <c:pt idx="16">
                  <c:v>48</c:v>
                </c:pt>
                <c:pt idx="17">
                  <c:v>49</c:v>
                </c:pt>
                <c:pt idx="18">
                  <c:v>38</c:v>
                </c:pt>
                <c:pt idx="19">
                  <c:v>46</c:v>
                </c:pt>
                <c:pt idx="20">
                  <c:v>45</c:v>
                </c:pt>
                <c:pt idx="21">
                  <c:v>35</c:v>
                </c:pt>
                <c:pt idx="22">
                  <c:v>32</c:v>
                </c:pt>
                <c:pt idx="23">
                  <c:v>34</c:v>
                </c:pt>
                <c:pt idx="24">
                  <c:v>36</c:v>
                </c:pt>
                <c:pt idx="25">
                  <c:v>34</c:v>
                </c:pt>
                <c:pt idx="26">
                  <c:v>30</c:v>
                </c:pt>
                <c:pt idx="27">
                  <c:v>24</c:v>
                </c:pt>
                <c:pt idx="28">
                  <c:v>20</c:v>
                </c:pt>
                <c:pt idx="29">
                  <c:v>24</c:v>
                </c:pt>
              </c:numCache>
            </c:numRef>
          </c:val>
        </c:ser>
        <c:dLbls>
          <c:showLegendKey val="0"/>
          <c:showVal val="0"/>
          <c:showCatName val="0"/>
          <c:showSerName val="0"/>
          <c:showPercent val="0"/>
          <c:showBubbleSize val="0"/>
        </c:dLbls>
        <c:gapWidth val="0"/>
        <c:overlap val="100"/>
        <c:axId val="105914752"/>
        <c:axId val="105916672"/>
      </c:barChart>
      <c:catAx>
        <c:axId val="1059147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 (days)</a:t>
                </a:r>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916672"/>
        <c:crosses val="autoZero"/>
        <c:auto val="1"/>
        <c:lblAlgn val="ctr"/>
        <c:lblOffset val="100"/>
        <c:noMultiLvlLbl val="0"/>
      </c:catAx>
      <c:valAx>
        <c:axId val="105916672"/>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 of cases</a:t>
                </a:r>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91475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 (2)'!$S$32</c:f>
              <c:strCache>
                <c:ptCount val="1"/>
                <c:pt idx="0">
                  <c:v>% beef</c:v>
                </c:pt>
              </c:strCache>
            </c:strRef>
          </c:tx>
          <c:invertIfNegative val="0"/>
          <c:cat>
            <c:strRef>
              <c:f>'Sheet1 (2)'!$P$33:$P$39</c:f>
              <c:strCache>
                <c:ptCount val="7"/>
                <c:pt idx="0">
                  <c:v>Week 1</c:v>
                </c:pt>
                <c:pt idx="1">
                  <c:v>Week 2</c:v>
                </c:pt>
                <c:pt idx="2">
                  <c:v>Week 3</c:v>
                </c:pt>
                <c:pt idx="3">
                  <c:v>Week 4</c:v>
                </c:pt>
                <c:pt idx="4">
                  <c:v>Week 5</c:v>
                </c:pt>
                <c:pt idx="5">
                  <c:v>Week 6</c:v>
                </c:pt>
                <c:pt idx="6">
                  <c:v>Week 7</c:v>
                </c:pt>
              </c:strCache>
            </c:strRef>
          </c:cat>
          <c:val>
            <c:numRef>
              <c:f>'Sheet1 (2)'!$S$33:$S$39</c:f>
              <c:numCache>
                <c:formatCode>0%</c:formatCode>
                <c:ptCount val="7"/>
                <c:pt idx="0">
                  <c:v>6.0975609756097563E-3</c:v>
                </c:pt>
                <c:pt idx="1">
                  <c:v>9.1463414634146339E-2</c:v>
                </c:pt>
                <c:pt idx="2">
                  <c:v>0.12195121951219512</c:v>
                </c:pt>
                <c:pt idx="3">
                  <c:v>9.1463414634146339E-2</c:v>
                </c:pt>
                <c:pt idx="4">
                  <c:v>3.048780487804878E-2</c:v>
                </c:pt>
                <c:pt idx="5">
                  <c:v>1.2195121951219513E-2</c:v>
                </c:pt>
                <c:pt idx="6">
                  <c:v>6.0975609756097563E-3</c:v>
                </c:pt>
              </c:numCache>
            </c:numRef>
          </c:val>
        </c:ser>
        <c:ser>
          <c:idx val="1"/>
          <c:order val="1"/>
          <c:tx>
            <c:strRef>
              <c:f>'Sheet1 (2)'!$V$32</c:f>
              <c:strCache>
                <c:ptCount val="1"/>
                <c:pt idx="0">
                  <c:v>% buffalo</c:v>
                </c:pt>
              </c:strCache>
            </c:strRef>
          </c:tx>
          <c:invertIfNegative val="0"/>
          <c:cat>
            <c:strRef>
              <c:f>'Sheet1 (2)'!$P$33:$P$39</c:f>
              <c:strCache>
                <c:ptCount val="7"/>
                <c:pt idx="0">
                  <c:v>Week 1</c:v>
                </c:pt>
                <c:pt idx="1">
                  <c:v>Week 2</c:v>
                </c:pt>
                <c:pt idx="2">
                  <c:v>Week 3</c:v>
                </c:pt>
                <c:pt idx="3">
                  <c:v>Week 4</c:v>
                </c:pt>
                <c:pt idx="4">
                  <c:v>Week 5</c:v>
                </c:pt>
                <c:pt idx="5">
                  <c:v>Week 6</c:v>
                </c:pt>
                <c:pt idx="6">
                  <c:v>Week 7</c:v>
                </c:pt>
              </c:strCache>
            </c:strRef>
          </c:cat>
          <c:val>
            <c:numRef>
              <c:f>'Sheet1 (2)'!$V$33:$V$39</c:f>
              <c:numCache>
                <c:formatCode>0%</c:formatCode>
                <c:ptCount val="7"/>
                <c:pt idx="0">
                  <c:v>0</c:v>
                </c:pt>
                <c:pt idx="1">
                  <c:v>0.09</c:v>
                </c:pt>
                <c:pt idx="2">
                  <c:v>0.22</c:v>
                </c:pt>
                <c:pt idx="3">
                  <c:v>0.11</c:v>
                </c:pt>
                <c:pt idx="4">
                  <c:v>0</c:v>
                </c:pt>
                <c:pt idx="5">
                  <c:v>0</c:v>
                </c:pt>
                <c:pt idx="6">
                  <c:v>0</c:v>
                </c:pt>
              </c:numCache>
            </c:numRef>
          </c:val>
        </c:ser>
        <c:dLbls>
          <c:showLegendKey val="0"/>
          <c:showVal val="0"/>
          <c:showCatName val="0"/>
          <c:showSerName val="0"/>
          <c:showPercent val="0"/>
          <c:showBubbleSize val="0"/>
        </c:dLbls>
        <c:gapWidth val="150"/>
        <c:axId val="99090816"/>
        <c:axId val="99092352"/>
      </c:barChart>
      <c:catAx>
        <c:axId val="99090816"/>
        <c:scaling>
          <c:orientation val="minMax"/>
        </c:scaling>
        <c:delete val="0"/>
        <c:axPos val="b"/>
        <c:majorTickMark val="out"/>
        <c:minorTickMark val="none"/>
        <c:tickLblPos val="nextTo"/>
        <c:crossAx val="99092352"/>
        <c:crosses val="autoZero"/>
        <c:auto val="1"/>
        <c:lblAlgn val="ctr"/>
        <c:lblOffset val="100"/>
        <c:noMultiLvlLbl val="0"/>
      </c:catAx>
      <c:valAx>
        <c:axId val="99092352"/>
        <c:scaling>
          <c:orientation val="minMax"/>
        </c:scaling>
        <c:delete val="0"/>
        <c:axPos val="l"/>
        <c:majorGridlines/>
        <c:numFmt formatCode="0%" sourceLinked="1"/>
        <c:majorTickMark val="out"/>
        <c:minorTickMark val="none"/>
        <c:tickLblPos val="nextTo"/>
        <c:crossAx val="990908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068770862240947"/>
          <c:y val="3.2356522445003651E-2"/>
          <c:w val="0.78502878223024675"/>
          <c:h val="0.67361822040286201"/>
        </c:manualLayout>
      </c:layout>
      <c:barChart>
        <c:barDir val="col"/>
        <c:grouping val="clustered"/>
        <c:varyColors val="0"/>
        <c:ser>
          <c:idx val="0"/>
          <c:order val="0"/>
          <c:tx>
            <c:strRef>
              <c:f>Sheet3!$C$4</c:f>
              <c:strCache>
                <c:ptCount val="1"/>
                <c:pt idx="0">
                  <c:v>Point source</c:v>
                </c:pt>
              </c:strCache>
            </c:strRef>
          </c:tx>
          <c:spPr>
            <a:solidFill>
              <a:schemeClr val="bg1">
                <a:lumMod val="75000"/>
              </a:schemeClr>
            </a:solidFill>
            <a:ln>
              <a:solidFill>
                <a:schemeClr val="dk1"/>
              </a:solidFill>
            </a:ln>
            <a:effectLst/>
          </c:spPr>
          <c:invertIfNegative val="0"/>
          <c:val>
            <c:numRef>
              <c:f>Sheet3!$C$5:$C$34</c:f>
              <c:numCache>
                <c:formatCode>General</c:formatCode>
                <c:ptCount val="30"/>
                <c:pt idx="0">
                  <c:v>0</c:v>
                </c:pt>
                <c:pt idx="1">
                  <c:v>5</c:v>
                </c:pt>
                <c:pt idx="2">
                  <c:v>10</c:v>
                </c:pt>
                <c:pt idx="3">
                  <c:v>20</c:v>
                </c:pt>
                <c:pt idx="4">
                  <c:v>40</c:v>
                </c:pt>
                <c:pt idx="5">
                  <c:v>70</c:v>
                </c:pt>
                <c:pt idx="6">
                  <c:v>105</c:v>
                </c:pt>
                <c:pt idx="7">
                  <c:v>102</c:v>
                </c:pt>
                <c:pt idx="8">
                  <c:v>65</c:v>
                </c:pt>
                <c:pt idx="9">
                  <c:v>40</c:v>
                </c:pt>
                <c:pt idx="10">
                  <c:v>35</c:v>
                </c:pt>
                <c:pt idx="11">
                  <c:v>10</c:v>
                </c:pt>
                <c:pt idx="12">
                  <c:v>5</c:v>
                </c:pt>
                <c:pt idx="13">
                  <c:v>2</c:v>
                </c:pt>
                <c:pt idx="14">
                  <c:v>0</c:v>
                </c:pt>
                <c:pt idx="15">
                  <c:v>1</c:v>
                </c:pt>
                <c:pt idx="16">
                  <c:v>0</c:v>
                </c:pt>
                <c:pt idx="17">
                  <c:v>0</c:v>
                </c:pt>
                <c:pt idx="18">
                  <c:v>0</c:v>
                </c:pt>
                <c:pt idx="19">
                  <c:v>0</c:v>
                </c:pt>
                <c:pt idx="20">
                  <c:v>0</c:v>
                </c:pt>
              </c:numCache>
            </c:numRef>
          </c:val>
        </c:ser>
        <c:dLbls>
          <c:showLegendKey val="0"/>
          <c:showVal val="0"/>
          <c:showCatName val="0"/>
          <c:showSerName val="0"/>
          <c:showPercent val="0"/>
          <c:showBubbleSize val="0"/>
        </c:dLbls>
        <c:gapWidth val="0"/>
        <c:overlap val="100"/>
        <c:axId val="106285312"/>
        <c:axId val="106373504"/>
      </c:barChart>
      <c:catAx>
        <c:axId val="1062853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a:t>
                </a:r>
                <a:r>
                  <a:rPr lang="en-AU" baseline="0"/>
                  <a:t> (days)</a:t>
                </a:r>
                <a:endParaRPr lang="en-AU"/>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373504"/>
        <c:crosses val="autoZero"/>
        <c:auto val="1"/>
        <c:lblAlgn val="ctr"/>
        <c:lblOffset val="100"/>
        <c:noMultiLvlLbl val="0"/>
      </c:catAx>
      <c:valAx>
        <c:axId val="10637350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 of cases</a:t>
                </a:r>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28531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388459930159688"/>
          <c:y val="3.4561056105610562E-2"/>
          <c:w val="0.78014627700921646"/>
          <c:h val="0.8408230555338998"/>
        </c:manualLayout>
      </c:layout>
      <c:barChart>
        <c:barDir val="col"/>
        <c:grouping val="clustered"/>
        <c:varyColors val="0"/>
        <c:ser>
          <c:idx val="0"/>
          <c:order val="0"/>
          <c:tx>
            <c:strRef>
              <c:f>Sheet3!$D$4</c:f>
              <c:strCache>
                <c:ptCount val="1"/>
                <c:pt idx="0">
                  <c:v>Endemic</c:v>
                </c:pt>
              </c:strCache>
            </c:strRef>
          </c:tx>
          <c:spPr>
            <a:solidFill>
              <a:schemeClr val="bg1">
                <a:lumMod val="75000"/>
              </a:schemeClr>
            </a:solidFill>
            <a:ln>
              <a:solidFill>
                <a:schemeClr val="dk1"/>
              </a:solidFill>
            </a:ln>
            <a:effectLst/>
          </c:spPr>
          <c:invertIfNegative val="0"/>
          <c:val>
            <c:numRef>
              <c:f>Sheet3!$D$5:$D$34</c:f>
              <c:numCache>
                <c:formatCode>General</c:formatCode>
                <c:ptCount val="30"/>
                <c:pt idx="0">
                  <c:v>42</c:v>
                </c:pt>
                <c:pt idx="1">
                  <c:v>40</c:v>
                </c:pt>
                <c:pt idx="2">
                  <c:v>35</c:v>
                </c:pt>
                <c:pt idx="3">
                  <c:v>37</c:v>
                </c:pt>
                <c:pt idx="4">
                  <c:v>45</c:v>
                </c:pt>
                <c:pt idx="5">
                  <c:v>44</c:v>
                </c:pt>
                <c:pt idx="6">
                  <c:v>35</c:v>
                </c:pt>
                <c:pt idx="7">
                  <c:v>42</c:v>
                </c:pt>
                <c:pt idx="8">
                  <c:v>45</c:v>
                </c:pt>
                <c:pt idx="9">
                  <c:v>38</c:v>
                </c:pt>
                <c:pt idx="10">
                  <c:v>34</c:v>
                </c:pt>
                <c:pt idx="11">
                  <c:v>32</c:v>
                </c:pt>
                <c:pt idx="12">
                  <c:v>33</c:v>
                </c:pt>
                <c:pt idx="13">
                  <c:v>35</c:v>
                </c:pt>
                <c:pt idx="14">
                  <c:v>32</c:v>
                </c:pt>
                <c:pt idx="15">
                  <c:v>34</c:v>
                </c:pt>
                <c:pt idx="16">
                  <c:v>42</c:v>
                </c:pt>
                <c:pt idx="17">
                  <c:v>38</c:v>
                </c:pt>
                <c:pt idx="18">
                  <c:v>45</c:v>
                </c:pt>
                <c:pt idx="19">
                  <c:v>35</c:v>
                </c:pt>
                <c:pt idx="20">
                  <c:v>20</c:v>
                </c:pt>
                <c:pt idx="21">
                  <c:v>24</c:v>
                </c:pt>
                <c:pt idx="22">
                  <c:v>37</c:v>
                </c:pt>
                <c:pt idx="23">
                  <c:v>45</c:v>
                </c:pt>
                <c:pt idx="24">
                  <c:v>44</c:v>
                </c:pt>
                <c:pt idx="25">
                  <c:v>35</c:v>
                </c:pt>
                <c:pt idx="26">
                  <c:v>42</c:v>
                </c:pt>
                <c:pt idx="27">
                  <c:v>45</c:v>
                </c:pt>
                <c:pt idx="28">
                  <c:v>38</c:v>
                </c:pt>
                <c:pt idx="29">
                  <c:v>34</c:v>
                </c:pt>
              </c:numCache>
            </c:numRef>
          </c:val>
        </c:ser>
        <c:dLbls>
          <c:showLegendKey val="0"/>
          <c:showVal val="0"/>
          <c:showCatName val="0"/>
          <c:showSerName val="0"/>
          <c:showPercent val="0"/>
          <c:showBubbleSize val="0"/>
        </c:dLbls>
        <c:gapWidth val="0"/>
        <c:overlap val="100"/>
        <c:axId val="106439040"/>
        <c:axId val="106440960"/>
      </c:barChart>
      <c:catAx>
        <c:axId val="1064390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a:t>
                </a:r>
                <a:r>
                  <a:rPr lang="en-AU" baseline="0"/>
                  <a:t> (days)</a:t>
                </a:r>
                <a:endParaRPr lang="en-AU"/>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440960"/>
        <c:crosses val="autoZero"/>
        <c:auto val="1"/>
        <c:lblAlgn val="ctr"/>
        <c:lblOffset val="100"/>
        <c:noMultiLvlLbl val="0"/>
      </c:catAx>
      <c:valAx>
        <c:axId val="106440960"/>
        <c:scaling>
          <c:orientation val="minMax"/>
          <c:max val="1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a:t>
                </a:r>
                <a:r>
                  <a:rPr lang="en-AU" baseline="0"/>
                  <a:t> of cases</a:t>
                </a:r>
                <a:endParaRPr lang="en-AU"/>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439040"/>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 (2)'!$C$3</c:f>
              <c:strCache>
                <c:ptCount val="1"/>
                <c:pt idx="0">
                  <c:v>Beef</c:v>
                </c:pt>
              </c:strCache>
            </c:strRef>
          </c:tx>
          <c:spPr>
            <a:solidFill>
              <a:schemeClr val="accent3"/>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(2)'!$C$4:$C$10</c:f>
              <c:numCache>
                <c:formatCode>General</c:formatCode>
                <c:ptCount val="7"/>
                <c:pt idx="0">
                  <c:v>1</c:v>
                </c:pt>
                <c:pt idx="1">
                  <c:v>15</c:v>
                </c:pt>
                <c:pt idx="2">
                  <c:v>20</c:v>
                </c:pt>
                <c:pt idx="3">
                  <c:v>15</c:v>
                </c:pt>
                <c:pt idx="4">
                  <c:v>5</c:v>
                </c:pt>
                <c:pt idx="5">
                  <c:v>2</c:v>
                </c:pt>
                <c:pt idx="6">
                  <c:v>1</c:v>
                </c:pt>
              </c:numCache>
            </c:numRef>
          </c:val>
        </c:ser>
        <c:ser>
          <c:idx val="3"/>
          <c:order val="1"/>
          <c:tx>
            <c:strRef>
              <c:f>'Sheet1 (2)'!$D$3</c:f>
              <c:strCache>
                <c:ptCount val="1"/>
                <c:pt idx="0">
                  <c:v>Buffalo</c:v>
                </c:pt>
              </c:strCache>
            </c:strRef>
          </c:tx>
          <c:spPr>
            <a:solidFill>
              <a:schemeClr val="accent4"/>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(2)'!$D$4:$D$10</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104478592"/>
        <c:axId val="104480128"/>
      </c:barChart>
      <c:catAx>
        <c:axId val="104478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04480128"/>
        <c:crosses val="autoZero"/>
        <c:auto val="1"/>
        <c:lblAlgn val="ctr"/>
        <c:lblOffset val="100"/>
        <c:noMultiLvlLbl val="0"/>
      </c:catAx>
      <c:valAx>
        <c:axId val="104480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04478592"/>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 (2)'!$C$3</c:f>
              <c:strCache>
                <c:ptCount val="1"/>
                <c:pt idx="0">
                  <c:v>Beef</c:v>
                </c:pt>
              </c:strCache>
            </c:strRef>
          </c:tx>
          <c:spPr>
            <a:solidFill>
              <a:schemeClr val="accent3"/>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(2)'!$C$4:$C$10</c:f>
              <c:numCache>
                <c:formatCode>General</c:formatCode>
                <c:ptCount val="7"/>
                <c:pt idx="0">
                  <c:v>1</c:v>
                </c:pt>
                <c:pt idx="1">
                  <c:v>15</c:v>
                </c:pt>
                <c:pt idx="2">
                  <c:v>20</c:v>
                </c:pt>
                <c:pt idx="3">
                  <c:v>15</c:v>
                </c:pt>
                <c:pt idx="4">
                  <c:v>5</c:v>
                </c:pt>
                <c:pt idx="5">
                  <c:v>2</c:v>
                </c:pt>
                <c:pt idx="6">
                  <c:v>1</c:v>
                </c:pt>
              </c:numCache>
            </c:numRef>
          </c:val>
        </c:ser>
        <c:ser>
          <c:idx val="3"/>
          <c:order val="1"/>
          <c:tx>
            <c:strRef>
              <c:f>'Sheet1 (2)'!$D$3</c:f>
              <c:strCache>
                <c:ptCount val="1"/>
                <c:pt idx="0">
                  <c:v>Buffalo</c:v>
                </c:pt>
              </c:strCache>
            </c:strRef>
          </c:tx>
          <c:spPr>
            <a:solidFill>
              <a:schemeClr val="accent4"/>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(2)'!$D$4:$D$10</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51605504"/>
        <c:axId val="51607040"/>
      </c:barChart>
      <c:catAx>
        <c:axId val="5160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51607040"/>
        <c:crosses val="autoZero"/>
        <c:auto val="1"/>
        <c:lblAlgn val="ctr"/>
        <c:lblOffset val="100"/>
        <c:noMultiLvlLbl val="0"/>
      </c:catAx>
      <c:valAx>
        <c:axId val="51607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51605504"/>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 (2)'!$C$3</c:f>
              <c:strCache>
                <c:ptCount val="1"/>
                <c:pt idx="0">
                  <c:v>Beef</c:v>
                </c:pt>
              </c:strCache>
            </c:strRef>
          </c:tx>
          <c:spPr>
            <a:solidFill>
              <a:schemeClr val="accent3"/>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(2)'!$C$4:$C$10</c:f>
              <c:numCache>
                <c:formatCode>General</c:formatCode>
                <c:ptCount val="7"/>
                <c:pt idx="0">
                  <c:v>1</c:v>
                </c:pt>
                <c:pt idx="1">
                  <c:v>15</c:v>
                </c:pt>
                <c:pt idx="2">
                  <c:v>20</c:v>
                </c:pt>
                <c:pt idx="3">
                  <c:v>15</c:v>
                </c:pt>
                <c:pt idx="4">
                  <c:v>5</c:v>
                </c:pt>
                <c:pt idx="5">
                  <c:v>2</c:v>
                </c:pt>
                <c:pt idx="6">
                  <c:v>1</c:v>
                </c:pt>
              </c:numCache>
            </c:numRef>
          </c:val>
        </c:ser>
        <c:ser>
          <c:idx val="3"/>
          <c:order val="1"/>
          <c:tx>
            <c:strRef>
              <c:f>'Sheet1 (2)'!$D$3</c:f>
              <c:strCache>
                <c:ptCount val="1"/>
                <c:pt idx="0">
                  <c:v>Buffalo</c:v>
                </c:pt>
              </c:strCache>
            </c:strRef>
          </c:tx>
          <c:spPr>
            <a:solidFill>
              <a:schemeClr val="accent4"/>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(2)'!$D$4:$D$10</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138543488"/>
        <c:axId val="138545408"/>
      </c:barChart>
      <c:catAx>
        <c:axId val="138543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8545408"/>
        <c:crosses val="autoZero"/>
        <c:auto val="1"/>
        <c:lblAlgn val="ctr"/>
        <c:lblOffset val="100"/>
        <c:noMultiLvlLbl val="0"/>
      </c:catAx>
      <c:valAx>
        <c:axId val="138545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8543488"/>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 (2)'!$C$3</c:f>
              <c:strCache>
                <c:ptCount val="1"/>
                <c:pt idx="0">
                  <c:v>Beef</c:v>
                </c:pt>
              </c:strCache>
            </c:strRef>
          </c:tx>
          <c:spPr>
            <a:solidFill>
              <a:schemeClr val="accent3"/>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(2)'!$C$4:$C$10</c:f>
              <c:numCache>
                <c:formatCode>General</c:formatCode>
                <c:ptCount val="7"/>
                <c:pt idx="0">
                  <c:v>1</c:v>
                </c:pt>
                <c:pt idx="1">
                  <c:v>15</c:v>
                </c:pt>
                <c:pt idx="2">
                  <c:v>20</c:v>
                </c:pt>
                <c:pt idx="3">
                  <c:v>15</c:v>
                </c:pt>
                <c:pt idx="4">
                  <c:v>5</c:v>
                </c:pt>
                <c:pt idx="5">
                  <c:v>2</c:v>
                </c:pt>
                <c:pt idx="6">
                  <c:v>1</c:v>
                </c:pt>
              </c:numCache>
            </c:numRef>
          </c:val>
        </c:ser>
        <c:ser>
          <c:idx val="3"/>
          <c:order val="1"/>
          <c:tx>
            <c:strRef>
              <c:f>'Sheet1 (2)'!$D$3</c:f>
              <c:strCache>
                <c:ptCount val="1"/>
                <c:pt idx="0">
                  <c:v>Buffalo</c:v>
                </c:pt>
              </c:strCache>
            </c:strRef>
          </c:tx>
          <c:spPr>
            <a:solidFill>
              <a:schemeClr val="accent4"/>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(2)'!$D$4:$D$10</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139609984"/>
        <c:axId val="139620352"/>
      </c:barChart>
      <c:catAx>
        <c:axId val="13960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9620352"/>
        <c:crosses val="autoZero"/>
        <c:auto val="1"/>
        <c:lblAlgn val="ctr"/>
        <c:lblOffset val="100"/>
        <c:noMultiLvlLbl val="0"/>
      </c:catAx>
      <c:valAx>
        <c:axId val="139620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9609984"/>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 (2)'!$S$2</c:f>
              <c:strCache>
                <c:ptCount val="1"/>
                <c:pt idx="0">
                  <c:v>% beef</c:v>
                </c:pt>
              </c:strCache>
            </c:strRef>
          </c:tx>
          <c:spPr>
            <a:solidFill>
              <a:schemeClr val="accent1"/>
            </a:solidFill>
            <a:ln>
              <a:noFill/>
            </a:ln>
            <a:effectLst/>
          </c:spPr>
          <c:invertIfNegative val="0"/>
          <c:cat>
            <c:strRef>
              <c:f>'Sheet1 (2)'!$P$3:$P$9</c:f>
              <c:strCache>
                <c:ptCount val="7"/>
                <c:pt idx="0">
                  <c:v>Week 1</c:v>
                </c:pt>
                <c:pt idx="1">
                  <c:v>Week 2</c:v>
                </c:pt>
                <c:pt idx="2">
                  <c:v>Week 3</c:v>
                </c:pt>
                <c:pt idx="3">
                  <c:v>Week 4</c:v>
                </c:pt>
                <c:pt idx="4">
                  <c:v>Week 5</c:v>
                </c:pt>
                <c:pt idx="5">
                  <c:v>Week 6</c:v>
                </c:pt>
                <c:pt idx="6">
                  <c:v>Week 7</c:v>
                </c:pt>
              </c:strCache>
            </c:strRef>
          </c:cat>
          <c:val>
            <c:numRef>
              <c:f>'Sheet1 (2)'!$S$3:$S$9</c:f>
              <c:numCache>
                <c:formatCode>0%</c:formatCode>
                <c:ptCount val="7"/>
                <c:pt idx="0">
                  <c:v>6.0975609756097563E-3</c:v>
                </c:pt>
                <c:pt idx="1">
                  <c:v>9.1463414634146339E-2</c:v>
                </c:pt>
                <c:pt idx="2">
                  <c:v>0.12195121951219512</c:v>
                </c:pt>
                <c:pt idx="3">
                  <c:v>9.1463414634146339E-2</c:v>
                </c:pt>
                <c:pt idx="4">
                  <c:v>3.048780487804878E-2</c:v>
                </c:pt>
                <c:pt idx="5">
                  <c:v>1.2195121951219513E-2</c:v>
                </c:pt>
                <c:pt idx="6">
                  <c:v>6.0975609756097563E-3</c:v>
                </c:pt>
              </c:numCache>
            </c:numRef>
          </c:val>
        </c:ser>
        <c:ser>
          <c:idx val="1"/>
          <c:order val="1"/>
          <c:tx>
            <c:strRef>
              <c:f>'Sheet1 (2)'!$V$2</c:f>
              <c:strCache>
                <c:ptCount val="1"/>
                <c:pt idx="0">
                  <c:v>% buffalo</c:v>
                </c:pt>
              </c:strCache>
            </c:strRef>
          </c:tx>
          <c:spPr>
            <a:solidFill>
              <a:schemeClr val="accent2"/>
            </a:solidFill>
            <a:ln>
              <a:noFill/>
            </a:ln>
            <a:effectLst/>
          </c:spPr>
          <c:invertIfNegative val="0"/>
          <c:cat>
            <c:strRef>
              <c:f>'Sheet1 (2)'!$P$3:$P$9</c:f>
              <c:strCache>
                <c:ptCount val="7"/>
                <c:pt idx="0">
                  <c:v>Week 1</c:v>
                </c:pt>
                <c:pt idx="1">
                  <c:v>Week 2</c:v>
                </c:pt>
                <c:pt idx="2">
                  <c:v>Week 3</c:v>
                </c:pt>
                <c:pt idx="3">
                  <c:v>Week 4</c:v>
                </c:pt>
                <c:pt idx="4">
                  <c:v>Week 5</c:v>
                </c:pt>
                <c:pt idx="5">
                  <c:v>Week 6</c:v>
                </c:pt>
                <c:pt idx="6">
                  <c:v>Week 7</c:v>
                </c:pt>
              </c:strCache>
            </c:strRef>
          </c:cat>
          <c:val>
            <c:numRef>
              <c:f>'Sheet1 (2)'!$V$3:$V$9</c:f>
              <c:numCache>
                <c:formatCode>0%</c:formatCode>
                <c:ptCount val="7"/>
                <c:pt idx="0">
                  <c:v>0</c:v>
                </c:pt>
                <c:pt idx="1">
                  <c:v>5.027932960893855E-2</c:v>
                </c:pt>
                <c:pt idx="2">
                  <c:v>0.12290502793296089</c:v>
                </c:pt>
                <c:pt idx="3">
                  <c:v>6.1452513966480445E-2</c:v>
                </c:pt>
                <c:pt idx="4">
                  <c:v>0</c:v>
                </c:pt>
                <c:pt idx="5">
                  <c:v>0</c:v>
                </c:pt>
                <c:pt idx="6">
                  <c:v>0</c:v>
                </c:pt>
              </c:numCache>
            </c:numRef>
          </c:val>
        </c:ser>
        <c:dLbls>
          <c:showLegendKey val="0"/>
          <c:showVal val="0"/>
          <c:showCatName val="0"/>
          <c:showSerName val="0"/>
          <c:showPercent val="0"/>
          <c:showBubbleSize val="0"/>
        </c:dLbls>
        <c:gapWidth val="219"/>
        <c:overlap val="-27"/>
        <c:axId val="151003136"/>
        <c:axId val="151004672"/>
      </c:barChart>
      <c:catAx>
        <c:axId val="15100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004672"/>
        <c:crosses val="autoZero"/>
        <c:auto val="1"/>
        <c:lblAlgn val="ctr"/>
        <c:lblOffset val="100"/>
        <c:noMultiLvlLbl val="0"/>
      </c:catAx>
      <c:valAx>
        <c:axId val="151004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003136"/>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'Sheet1 (2)'!$C$3</c:f>
              <c:strCache>
                <c:ptCount val="1"/>
                <c:pt idx="0">
                  <c:v>Beef</c:v>
                </c:pt>
              </c:strCache>
            </c:strRef>
          </c:tx>
          <c:spPr>
            <a:solidFill>
              <a:schemeClr val="accent3"/>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(2)'!$C$4:$C$10</c:f>
              <c:numCache>
                <c:formatCode>General</c:formatCode>
                <c:ptCount val="7"/>
                <c:pt idx="0">
                  <c:v>1</c:v>
                </c:pt>
                <c:pt idx="1">
                  <c:v>15</c:v>
                </c:pt>
                <c:pt idx="2">
                  <c:v>20</c:v>
                </c:pt>
                <c:pt idx="3">
                  <c:v>15</c:v>
                </c:pt>
                <c:pt idx="4">
                  <c:v>5</c:v>
                </c:pt>
                <c:pt idx="5">
                  <c:v>2</c:v>
                </c:pt>
                <c:pt idx="6">
                  <c:v>1</c:v>
                </c:pt>
              </c:numCache>
            </c:numRef>
          </c:val>
        </c:ser>
        <c:ser>
          <c:idx val="3"/>
          <c:order val="1"/>
          <c:tx>
            <c:strRef>
              <c:f>'Sheet1 (2)'!$D$3</c:f>
              <c:strCache>
                <c:ptCount val="1"/>
                <c:pt idx="0">
                  <c:v>Buffalo</c:v>
                </c:pt>
              </c:strCache>
            </c:strRef>
          </c:tx>
          <c:spPr>
            <a:solidFill>
              <a:schemeClr val="accent4"/>
            </a:solidFill>
            <a:ln>
              <a:noFill/>
            </a:ln>
            <a:effectLst/>
          </c:spPr>
          <c:invertIfNegative val="0"/>
          <c:cat>
            <c:strRef>
              <c:f>'Sheet1 (2)'!$B$4:$B$10</c:f>
              <c:strCache>
                <c:ptCount val="7"/>
                <c:pt idx="0">
                  <c:v>Week 1</c:v>
                </c:pt>
                <c:pt idx="1">
                  <c:v>Week 2</c:v>
                </c:pt>
                <c:pt idx="2">
                  <c:v>Week 3</c:v>
                </c:pt>
                <c:pt idx="3">
                  <c:v>Week 4</c:v>
                </c:pt>
                <c:pt idx="4">
                  <c:v>Week 5</c:v>
                </c:pt>
                <c:pt idx="5">
                  <c:v>Week 6</c:v>
                </c:pt>
                <c:pt idx="6">
                  <c:v>Week 7</c:v>
                </c:pt>
              </c:strCache>
            </c:strRef>
          </c:cat>
          <c:val>
            <c:numRef>
              <c:f>'Sheet1 (2)'!$D$4:$D$10</c:f>
              <c:numCache>
                <c:formatCode>General</c:formatCode>
                <c:ptCount val="7"/>
                <c:pt idx="0">
                  <c:v>0</c:v>
                </c:pt>
                <c:pt idx="1">
                  <c:v>9</c:v>
                </c:pt>
                <c:pt idx="2">
                  <c:v>22</c:v>
                </c:pt>
                <c:pt idx="3">
                  <c:v>11</c:v>
                </c:pt>
                <c:pt idx="4">
                  <c:v>0</c:v>
                </c:pt>
                <c:pt idx="5">
                  <c:v>0</c:v>
                </c:pt>
                <c:pt idx="6">
                  <c:v>0</c:v>
                </c:pt>
              </c:numCache>
            </c:numRef>
          </c:val>
        </c:ser>
        <c:dLbls>
          <c:showLegendKey val="0"/>
          <c:showVal val="0"/>
          <c:showCatName val="0"/>
          <c:showSerName val="0"/>
          <c:showPercent val="0"/>
          <c:showBubbleSize val="0"/>
        </c:dLbls>
        <c:gapWidth val="219"/>
        <c:overlap val="-27"/>
        <c:axId val="99013376"/>
        <c:axId val="99014912"/>
      </c:barChart>
      <c:catAx>
        <c:axId val="9901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99014912"/>
        <c:crosses val="autoZero"/>
        <c:auto val="1"/>
        <c:lblAlgn val="ctr"/>
        <c:lblOffset val="100"/>
        <c:noMultiLvlLbl val="0"/>
      </c:catAx>
      <c:valAx>
        <c:axId val="99014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99013376"/>
        <c:crosses val="autoZero"/>
        <c:crossBetween val="between"/>
      </c:valAx>
      <c:spPr>
        <a:noFill/>
        <a:ln w="25400">
          <a:noFill/>
        </a:ln>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E298CE-2AFF-4FAA-A26E-39AED356E737}" type="datetimeFigureOut">
              <a:rPr lang="en-AU" smtClean="0"/>
              <a:t>25/06/2014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Week 1 shows the location</a:t>
            </a:r>
            <a:r>
              <a:rPr lang="en-US" baseline="0" dirty="0" smtClean="0"/>
              <a:t> of the first FMD case in the village.</a:t>
            </a:r>
          </a:p>
          <a:p>
            <a:endParaRPr lang="en-US" baseline="0" dirty="0" smtClean="0"/>
          </a:p>
          <a:p>
            <a:r>
              <a:rPr lang="en-US" baseline="0" dirty="0" smtClean="0"/>
              <a:t>Then we have two different Week 3 maps that show possible locations of infected households at week 3.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2443332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Very few animals died so most of the cells have zero counts for died. Hard to do any comparisons on risk of death.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It makes sense to combine SEVERE+DIED into one category of severe disease and then compare this to mild disease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Very few animals died so most of the cells have zero counts for died. Hard to do any comparisons on risk of death.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It makes sense to combine SEVERE+DIED into one category of severe disease and then compare this to mild disease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Also we need to just look at FMD cases. We can re-phrase the question: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In animals that get FMD, are young FMD-positive animals more likely to get severe disease compared with adult animals?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Looks like younger animals were more likely to get severe disease in beef cattle.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In buffalo the effect was not seen but there were very few severe cases or deaths in buffalo so it is hard to be certain of the results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In fact there even appears to be a difference between buffalo and beef cattle – we can look at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In those animals that get FMD, are beef cattle more likely to get severe disease than buffalo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The total counts of beef and buffalo are very similar (164 </a:t>
            </a:r>
            <a:r>
              <a:rPr lang="en-AU" sz="1200" b="0" i="0" kern="1200" baseline="0" dirty="0" err="1" smtClean="0">
                <a:solidFill>
                  <a:schemeClr val="tx1"/>
                </a:solidFill>
                <a:effectLst/>
                <a:latin typeface="+mn-lt"/>
                <a:ea typeface="+mn-ea"/>
                <a:cs typeface="+mn-cs"/>
              </a:rPr>
              <a:t>vs</a:t>
            </a:r>
            <a:r>
              <a:rPr lang="en-AU" sz="1200" b="0" i="0" kern="1200" baseline="0" dirty="0" smtClean="0">
                <a:solidFill>
                  <a:schemeClr val="tx1"/>
                </a:solidFill>
                <a:effectLst/>
                <a:latin typeface="+mn-lt"/>
                <a:ea typeface="+mn-ea"/>
                <a:cs typeface="+mn-cs"/>
              </a:rPr>
              <a:t> 179).</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When we express cases each week as a % , we divide the count by the total. In this case we expect the pattern to remain very similar because the total counts are similar.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9</a:t>
            </a:r>
          </a:p>
          <a:p>
            <a:pPr marL="628650" lvl="1" indent="-171450">
              <a:buFont typeface="Arial" panose="020B0604020202020204" pitchFamily="34" charset="0"/>
              <a:buChar char="•"/>
            </a:pPr>
            <a:r>
              <a:rPr lang="en-AU" dirty="0" smtClean="0"/>
              <a:t>Ideas on how to collect data and count cases of disease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22</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Question 1: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task is to get the group to think about how</a:t>
            </a:r>
            <a:r>
              <a:rPr lang="en-AU" sz="1200" kern="1200" baseline="0" dirty="0" smtClean="0">
                <a:solidFill>
                  <a:schemeClr val="tx1"/>
                </a:solidFill>
                <a:effectLst/>
                <a:latin typeface="+mn-lt"/>
                <a:ea typeface="+mn-ea"/>
                <a:cs typeface="+mn-cs"/>
              </a:rPr>
              <a:t> they will use ARs to answer questions about disease risk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They need to be able to look at summary tables of counts of cases and non-cases and think about possible questions that they might be able to look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AU" sz="1200" kern="1200" baseline="0" dirty="0" smtClean="0">
                <a:solidFill>
                  <a:schemeClr val="tx1"/>
                </a:solidFill>
                <a:effectLst/>
                <a:latin typeface="+mn-lt"/>
                <a:ea typeface="+mn-ea"/>
                <a:cs typeface="+mn-cs"/>
              </a:rPr>
              <a:t>Is there a difference in disease risk between young animals and older animals </a:t>
            </a: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AU" sz="1200" kern="1200" baseline="0" dirty="0" smtClean="0">
                <a:solidFill>
                  <a:schemeClr val="tx1"/>
                </a:solidFill>
                <a:effectLst/>
                <a:latin typeface="+mn-lt"/>
                <a:ea typeface="+mn-ea"/>
                <a:cs typeface="+mn-cs"/>
              </a:rPr>
              <a:t>Is there a difference between beef cattle and buffalo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1397713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985363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can we say about this?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Beef cattle with FMD were 24 times more likely to have severe disease compared to buffalo with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64999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25-Jun-14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25-Jun-14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25-Jun-14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25-Jun-14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1.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10 </a:t>
            </a:r>
            <a:r>
              <a:rPr lang="en-AU" dirty="0"/>
              <a:t>– </a:t>
            </a:r>
            <a:r>
              <a:rPr lang="en-AU" dirty="0" smtClean="0"/>
              <a:t>Making sense of the information you collect</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50106"/>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268760"/>
            <a:ext cx="8229600" cy="1656183"/>
          </a:xfrm>
        </p:spPr>
        <p:txBody>
          <a:bodyPr>
            <a:normAutofit fontScale="70000" lnSpcReduction="20000"/>
          </a:bodyPr>
          <a:lstStyle/>
          <a:p>
            <a:pPr marL="0" indent="0">
              <a:buNone/>
            </a:pPr>
            <a:r>
              <a:rPr lang="en-AU" dirty="0" smtClean="0"/>
              <a:t>Epidemic curve – plot of new cases over time</a:t>
            </a:r>
          </a:p>
          <a:p>
            <a:pPr marL="514350" indent="-514350">
              <a:buAutoNum type="arabicPeriod"/>
            </a:pPr>
            <a:r>
              <a:rPr lang="en-AU" dirty="0" smtClean="0"/>
              <a:t>Describe the pattern of disease and what it tells us about the disease?</a:t>
            </a:r>
          </a:p>
          <a:p>
            <a:pPr marL="514350" indent="-514350">
              <a:buAutoNum type="arabicPeriod"/>
            </a:pPr>
            <a:r>
              <a:rPr lang="en-AU" dirty="0" smtClean="0"/>
              <a:t>How might control measures influence the epidemic curve?</a:t>
            </a:r>
          </a:p>
          <a:p>
            <a:pPr marL="514350" indent="-514350">
              <a:buAutoNum type="arabicPeriod"/>
            </a:pPr>
            <a:r>
              <a:rPr lang="en-AU" dirty="0" smtClean="0"/>
              <a:t>Describe the possible curve if there were no control measures?</a:t>
            </a:r>
            <a:endParaRPr lang="en-AU" dirty="0"/>
          </a:p>
        </p:txBody>
      </p:sp>
      <p:graphicFrame>
        <p:nvGraphicFramePr>
          <p:cNvPr id="6" name="Chart 5"/>
          <p:cNvGraphicFramePr>
            <a:graphicFrameLocks/>
          </p:cNvGraphicFramePr>
          <p:nvPr>
            <p:extLst>
              <p:ext uri="{D42A27DB-BD31-4B8C-83A1-F6EECF244321}">
                <p14:modId xmlns:p14="http://schemas.microsoft.com/office/powerpoint/2010/main" val="192285381"/>
              </p:ext>
            </p:extLst>
          </p:nvPr>
        </p:nvGraphicFramePr>
        <p:xfrm>
          <a:off x="179512" y="3212976"/>
          <a:ext cx="484822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20072" y="3212976"/>
            <a:ext cx="2952328" cy="2585323"/>
          </a:xfrm>
          <a:prstGeom prst="rect">
            <a:avLst/>
          </a:prstGeom>
          <a:noFill/>
        </p:spPr>
        <p:txBody>
          <a:bodyPr wrap="square" rtlCol="0">
            <a:spAutoFit/>
          </a:bodyPr>
          <a:lstStyle/>
          <a:p>
            <a:r>
              <a:rPr lang="en-US" b="1" dirty="0" smtClean="0">
                <a:solidFill>
                  <a:srgbClr val="7030A0"/>
                </a:solidFill>
              </a:rPr>
              <a:t>Consistent with introduction of 1 or 2 new cases at start and then spread of a contagious disease that runs its course. </a:t>
            </a:r>
          </a:p>
          <a:p>
            <a:endParaRPr lang="en-US" b="1" dirty="0">
              <a:solidFill>
                <a:srgbClr val="7030A0"/>
              </a:solidFill>
            </a:endParaRPr>
          </a:p>
          <a:p>
            <a:r>
              <a:rPr lang="en-US" b="1" dirty="0" smtClean="0">
                <a:solidFill>
                  <a:srgbClr val="7030A0"/>
                </a:solidFill>
              </a:rPr>
              <a:t>Control measures likely to have contributed to reduction in spread.</a:t>
            </a:r>
            <a:endParaRPr lang="en-US" b="1" dirty="0">
              <a:solidFill>
                <a:srgbClr val="7030A0"/>
              </a:solidFill>
            </a:endParaRPr>
          </a:p>
        </p:txBody>
      </p:sp>
    </p:spTree>
    <p:extLst>
      <p:ext uri="{BB962C8B-B14F-4D97-AF65-F5344CB8AC3E}">
        <p14:creationId xmlns:p14="http://schemas.microsoft.com/office/powerpoint/2010/main" val="2070083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495337535"/>
              </p:ext>
            </p:extLst>
          </p:nvPr>
        </p:nvGraphicFramePr>
        <p:xfrm>
          <a:off x="-1" y="0"/>
          <a:ext cx="4366376" cy="3284984"/>
        </p:xfrm>
        <a:graphic>
          <a:graphicData uri="http://schemas.openxmlformats.org/presentationml/2006/ole">
            <mc:AlternateContent xmlns:mc="http://schemas.openxmlformats.org/markup-compatibility/2006">
              <mc:Choice xmlns:v="urn:schemas-microsoft-com:vml" Requires="v">
                <p:oleObj spid="_x0000_s1034" r:id="rId4" imgW="6728400" imgH="5065200" progId="RFFlow4">
                  <p:embed/>
                </p:oleObj>
              </mc:Choice>
              <mc:Fallback>
                <p:oleObj r:id="rId4" imgW="6728400" imgH="5065200" progId="RFFlow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0"/>
                        <a:ext cx="4366376" cy="3284984"/>
                      </a:xfrm>
                      <a:prstGeom prst="rect">
                        <a:avLst/>
                      </a:prstGeom>
                      <a:noFill/>
                    </p:spPr>
                  </p:pic>
                </p:oleObj>
              </mc:Fallback>
            </mc:AlternateContent>
          </a:graphicData>
        </a:graphic>
      </p:graphicFrame>
      <p:sp>
        <p:nvSpPr>
          <p:cNvPr id="4" name="Rectangle 4"/>
          <p:cNvSpPr>
            <a:spLocks noChangeArrowheads="1"/>
          </p:cNvSpPr>
          <p:nvPr/>
        </p:nvSpPr>
        <p:spPr bwMode="auto">
          <a:xfrm>
            <a:off x="7121887" y="0"/>
            <a:ext cx="5079638" cy="5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7" name="Object 6"/>
          <p:cNvGraphicFramePr>
            <a:graphicFrameLocks noChangeAspect="1"/>
          </p:cNvGraphicFramePr>
          <p:nvPr>
            <p:extLst>
              <p:ext uri="{D42A27DB-BD31-4B8C-83A1-F6EECF244321}">
                <p14:modId xmlns:p14="http://schemas.microsoft.com/office/powerpoint/2010/main" val="2600889164"/>
              </p:ext>
            </p:extLst>
          </p:nvPr>
        </p:nvGraphicFramePr>
        <p:xfrm>
          <a:off x="5002736" y="25345"/>
          <a:ext cx="4141263" cy="3115623"/>
        </p:xfrm>
        <a:graphic>
          <a:graphicData uri="http://schemas.openxmlformats.org/presentationml/2006/ole">
            <mc:AlternateContent xmlns:mc="http://schemas.openxmlformats.org/markup-compatibility/2006">
              <mc:Choice xmlns:v="urn:schemas-microsoft-com:vml" Requires="v">
                <p:oleObj spid="_x0000_s1035" r:id="rId6" imgW="6728400" imgH="5065200" progId="RFFlow4">
                  <p:embed/>
                </p:oleObj>
              </mc:Choice>
              <mc:Fallback>
                <p:oleObj r:id="rId6" imgW="6728400" imgH="5065200" progId="RFFlow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2736" y="25345"/>
                        <a:ext cx="4141263" cy="3115623"/>
                      </a:xfrm>
                      <a:prstGeom prst="rect">
                        <a:avLst/>
                      </a:prstGeom>
                      <a:solidFill>
                        <a:schemeClr val="bg1"/>
                      </a:solidFill>
                    </p:spPr>
                  </p:pic>
                </p:oleObj>
              </mc:Fallback>
            </mc:AlternateContent>
          </a:graphicData>
        </a:graphic>
      </p:graphicFrame>
      <p:pic>
        <p:nvPicPr>
          <p:cNvPr id="2" name="Picture 1"/>
          <p:cNvPicPr>
            <a:picLocks noChangeAspect="1"/>
          </p:cNvPicPr>
          <p:nvPr/>
        </p:nvPicPr>
        <p:blipFill rotWithShape="1">
          <a:blip r:embed="rId8">
            <a:extLst>
              <a:ext uri="{28A0092B-C50C-407E-A947-70E740481C1C}">
                <a14:useLocalDpi xmlns:a14="http://schemas.microsoft.com/office/drawing/2010/main" val="0"/>
              </a:ext>
            </a:extLst>
          </a:blip>
          <a:srcRect l="-2249" r="56136" b="42581"/>
          <a:stretch/>
        </p:blipFill>
        <p:spPr>
          <a:xfrm>
            <a:off x="1931077" y="3744509"/>
            <a:ext cx="4038733" cy="3143078"/>
          </a:xfrm>
          <a:prstGeom prst="rect">
            <a:avLst/>
          </a:prstGeom>
        </p:spPr>
      </p:pic>
      <p:sp>
        <p:nvSpPr>
          <p:cNvPr id="6" name="Right Arrow 5"/>
          <p:cNvSpPr/>
          <p:nvPr/>
        </p:nvSpPr>
        <p:spPr>
          <a:xfrm>
            <a:off x="4067944" y="1412776"/>
            <a:ext cx="1296144" cy="64807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5246361">
            <a:off x="3402312" y="2611954"/>
            <a:ext cx="1829758" cy="65239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123728" y="3913311"/>
            <a:ext cx="739305" cy="307777"/>
          </a:xfrm>
          <a:prstGeom prst="rect">
            <a:avLst/>
          </a:prstGeom>
          <a:noFill/>
        </p:spPr>
        <p:txBody>
          <a:bodyPr wrap="none" rtlCol="0">
            <a:spAutoFit/>
          </a:bodyPr>
          <a:lstStyle/>
          <a:p>
            <a:r>
              <a:rPr lang="en-US" sz="1400" b="1" dirty="0"/>
              <a:t>W</a:t>
            </a:r>
            <a:r>
              <a:rPr lang="en-US" sz="1400" b="1" dirty="0" smtClean="0"/>
              <a:t>eek 3</a:t>
            </a:r>
            <a:endParaRPr lang="en-US" sz="1400" b="1" dirty="0"/>
          </a:p>
        </p:txBody>
      </p:sp>
      <p:sp>
        <p:nvSpPr>
          <p:cNvPr id="11" name="TextBox 10"/>
          <p:cNvSpPr txBox="1"/>
          <p:nvPr/>
        </p:nvSpPr>
        <p:spPr>
          <a:xfrm>
            <a:off x="6084168" y="3605534"/>
            <a:ext cx="2750207" cy="1938992"/>
          </a:xfrm>
          <a:prstGeom prst="rect">
            <a:avLst/>
          </a:prstGeom>
          <a:noFill/>
        </p:spPr>
        <p:txBody>
          <a:bodyPr wrap="square" rtlCol="0">
            <a:spAutoFit/>
          </a:bodyPr>
          <a:lstStyle/>
          <a:p>
            <a:r>
              <a:rPr lang="en-US" sz="2400" b="1" dirty="0" smtClean="0"/>
              <a:t>Question 2: What can you say about the different scenarios with respect to spread</a:t>
            </a:r>
            <a:endParaRPr lang="en-US" sz="2400" b="1" dirty="0"/>
          </a:p>
        </p:txBody>
      </p:sp>
      <p:sp>
        <p:nvSpPr>
          <p:cNvPr id="12" name="TextBox 11"/>
          <p:cNvSpPr txBox="1"/>
          <p:nvPr/>
        </p:nvSpPr>
        <p:spPr>
          <a:xfrm>
            <a:off x="4047573" y="1552146"/>
            <a:ext cx="1296144" cy="369332"/>
          </a:xfrm>
          <a:prstGeom prst="rect">
            <a:avLst/>
          </a:prstGeom>
          <a:noFill/>
        </p:spPr>
        <p:txBody>
          <a:bodyPr wrap="square" rtlCol="0">
            <a:spAutoFit/>
          </a:bodyPr>
          <a:lstStyle/>
          <a:p>
            <a:r>
              <a:rPr lang="en-US" b="1" dirty="0" smtClean="0">
                <a:solidFill>
                  <a:srgbClr val="7030A0"/>
                </a:solidFill>
              </a:rPr>
              <a:t>Scenario 1</a:t>
            </a:r>
            <a:endParaRPr lang="en-US" b="1" dirty="0">
              <a:solidFill>
                <a:srgbClr val="7030A0"/>
              </a:solidFill>
            </a:endParaRPr>
          </a:p>
        </p:txBody>
      </p:sp>
      <p:sp>
        <p:nvSpPr>
          <p:cNvPr id="13" name="TextBox 12"/>
          <p:cNvSpPr txBox="1"/>
          <p:nvPr/>
        </p:nvSpPr>
        <p:spPr>
          <a:xfrm>
            <a:off x="3021047" y="3140968"/>
            <a:ext cx="1296144" cy="369332"/>
          </a:xfrm>
          <a:prstGeom prst="rect">
            <a:avLst/>
          </a:prstGeom>
          <a:noFill/>
        </p:spPr>
        <p:txBody>
          <a:bodyPr wrap="square" rtlCol="0">
            <a:spAutoFit/>
          </a:bodyPr>
          <a:lstStyle/>
          <a:p>
            <a:r>
              <a:rPr lang="en-US" b="1" dirty="0" smtClean="0">
                <a:solidFill>
                  <a:srgbClr val="7030A0"/>
                </a:solidFill>
              </a:rPr>
              <a:t>Scenario 2</a:t>
            </a:r>
            <a:endParaRPr lang="en-US" b="1" dirty="0">
              <a:solidFill>
                <a:srgbClr val="7030A0"/>
              </a:solidFill>
            </a:endParaRPr>
          </a:p>
        </p:txBody>
      </p:sp>
    </p:spTree>
    <p:extLst>
      <p:ext uri="{BB962C8B-B14F-4D97-AF65-F5344CB8AC3E}">
        <p14:creationId xmlns:p14="http://schemas.microsoft.com/office/powerpoint/2010/main" val="56312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379343237"/>
              </p:ext>
            </p:extLst>
          </p:nvPr>
        </p:nvGraphicFramePr>
        <p:xfrm>
          <a:off x="-1" y="0"/>
          <a:ext cx="4366376" cy="3284984"/>
        </p:xfrm>
        <a:graphic>
          <a:graphicData uri="http://schemas.openxmlformats.org/presentationml/2006/ole">
            <mc:AlternateContent xmlns:mc="http://schemas.openxmlformats.org/markup-compatibility/2006">
              <mc:Choice xmlns:v="urn:schemas-microsoft-com:vml" Requires="v">
                <p:oleObj spid="_x0000_s2052" r:id="rId3" imgW="6728400" imgH="5065200" progId="RFFlow4">
                  <p:embed/>
                </p:oleObj>
              </mc:Choice>
              <mc:Fallback>
                <p:oleObj r:id="rId3" imgW="6728400" imgH="5065200" progId="RFFlow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4366376" cy="3284984"/>
                      </a:xfrm>
                      <a:prstGeom prst="rect">
                        <a:avLst/>
                      </a:prstGeom>
                      <a:noFill/>
                    </p:spPr>
                  </p:pic>
                </p:oleObj>
              </mc:Fallback>
            </mc:AlternateContent>
          </a:graphicData>
        </a:graphic>
      </p:graphicFrame>
      <p:sp>
        <p:nvSpPr>
          <p:cNvPr id="4" name="Rectangle 4"/>
          <p:cNvSpPr>
            <a:spLocks noChangeArrowheads="1"/>
          </p:cNvSpPr>
          <p:nvPr/>
        </p:nvSpPr>
        <p:spPr bwMode="auto">
          <a:xfrm>
            <a:off x="7121887" y="0"/>
            <a:ext cx="5079638" cy="50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7" name="Object 6"/>
          <p:cNvGraphicFramePr>
            <a:graphicFrameLocks noChangeAspect="1"/>
          </p:cNvGraphicFramePr>
          <p:nvPr>
            <p:extLst>
              <p:ext uri="{D42A27DB-BD31-4B8C-83A1-F6EECF244321}">
                <p14:modId xmlns:p14="http://schemas.microsoft.com/office/powerpoint/2010/main" val="215194602"/>
              </p:ext>
            </p:extLst>
          </p:nvPr>
        </p:nvGraphicFramePr>
        <p:xfrm>
          <a:off x="5002736" y="25345"/>
          <a:ext cx="4141263" cy="3115623"/>
        </p:xfrm>
        <a:graphic>
          <a:graphicData uri="http://schemas.openxmlformats.org/presentationml/2006/ole">
            <mc:AlternateContent xmlns:mc="http://schemas.openxmlformats.org/markup-compatibility/2006">
              <mc:Choice xmlns:v="urn:schemas-microsoft-com:vml" Requires="v">
                <p:oleObj spid="_x0000_s2053" r:id="rId5" imgW="6728400" imgH="5065200" progId="RFFlow4">
                  <p:embed/>
                </p:oleObj>
              </mc:Choice>
              <mc:Fallback>
                <p:oleObj r:id="rId5" imgW="6728400" imgH="5065200" progId="RFFlow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2736" y="25345"/>
                        <a:ext cx="4141263" cy="3115623"/>
                      </a:xfrm>
                      <a:prstGeom prst="rect">
                        <a:avLst/>
                      </a:prstGeom>
                      <a:solidFill>
                        <a:schemeClr val="bg1"/>
                      </a:solidFill>
                    </p:spPr>
                  </p:pic>
                </p:oleObj>
              </mc:Fallback>
            </mc:AlternateContent>
          </a:graphicData>
        </a:graphic>
      </p:graphicFrame>
      <p:pic>
        <p:nvPicPr>
          <p:cNvPr id="2" name="Picture 1"/>
          <p:cNvPicPr>
            <a:picLocks noChangeAspect="1"/>
          </p:cNvPicPr>
          <p:nvPr/>
        </p:nvPicPr>
        <p:blipFill rotWithShape="1">
          <a:blip r:embed="rId7">
            <a:extLst>
              <a:ext uri="{28A0092B-C50C-407E-A947-70E740481C1C}">
                <a14:useLocalDpi xmlns:a14="http://schemas.microsoft.com/office/drawing/2010/main" val="0"/>
              </a:ext>
            </a:extLst>
          </a:blip>
          <a:srcRect l="-2249" r="56136" b="42581"/>
          <a:stretch/>
        </p:blipFill>
        <p:spPr>
          <a:xfrm>
            <a:off x="1931077" y="3744509"/>
            <a:ext cx="4038733" cy="3143078"/>
          </a:xfrm>
          <a:prstGeom prst="rect">
            <a:avLst/>
          </a:prstGeom>
        </p:spPr>
      </p:pic>
      <p:sp>
        <p:nvSpPr>
          <p:cNvPr id="6" name="Right Arrow 5"/>
          <p:cNvSpPr/>
          <p:nvPr/>
        </p:nvSpPr>
        <p:spPr>
          <a:xfrm>
            <a:off x="4067944" y="1700808"/>
            <a:ext cx="934792"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5246361">
            <a:off x="3256280" y="2764664"/>
            <a:ext cx="1829758"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874101" y="3068591"/>
            <a:ext cx="3283639" cy="923330"/>
          </a:xfrm>
          <a:prstGeom prst="rect">
            <a:avLst/>
          </a:prstGeom>
          <a:noFill/>
        </p:spPr>
        <p:txBody>
          <a:bodyPr wrap="square" rtlCol="0">
            <a:spAutoFit/>
          </a:bodyPr>
          <a:lstStyle/>
          <a:p>
            <a:r>
              <a:rPr lang="en-US" b="1" dirty="0" smtClean="0">
                <a:solidFill>
                  <a:srgbClr val="7030A0"/>
                </a:solidFill>
              </a:rPr>
              <a:t>Scattered spread – contact happening in places outside household - common grazing</a:t>
            </a:r>
            <a:endParaRPr lang="en-US" b="1" dirty="0">
              <a:solidFill>
                <a:srgbClr val="7030A0"/>
              </a:solidFill>
            </a:endParaRPr>
          </a:p>
        </p:txBody>
      </p:sp>
      <p:sp>
        <p:nvSpPr>
          <p:cNvPr id="10" name="TextBox 9"/>
          <p:cNvSpPr txBox="1"/>
          <p:nvPr/>
        </p:nvSpPr>
        <p:spPr>
          <a:xfrm>
            <a:off x="2123728" y="3913311"/>
            <a:ext cx="739305" cy="307777"/>
          </a:xfrm>
          <a:prstGeom prst="rect">
            <a:avLst/>
          </a:prstGeom>
          <a:noFill/>
        </p:spPr>
        <p:txBody>
          <a:bodyPr wrap="none" rtlCol="0">
            <a:spAutoFit/>
          </a:bodyPr>
          <a:lstStyle/>
          <a:p>
            <a:r>
              <a:rPr lang="en-US" sz="1400" b="1" dirty="0"/>
              <a:t>W</a:t>
            </a:r>
            <a:r>
              <a:rPr lang="en-US" sz="1400" b="1" dirty="0" smtClean="0"/>
              <a:t>eek 3</a:t>
            </a:r>
            <a:endParaRPr lang="en-US" sz="1400" b="1" dirty="0"/>
          </a:p>
        </p:txBody>
      </p:sp>
      <p:sp>
        <p:nvSpPr>
          <p:cNvPr id="11" name="TextBox 10"/>
          <p:cNvSpPr txBox="1"/>
          <p:nvPr/>
        </p:nvSpPr>
        <p:spPr>
          <a:xfrm>
            <a:off x="5998257" y="4581128"/>
            <a:ext cx="2750207" cy="923330"/>
          </a:xfrm>
          <a:prstGeom prst="rect">
            <a:avLst/>
          </a:prstGeom>
          <a:noFill/>
        </p:spPr>
        <p:txBody>
          <a:bodyPr wrap="square" rtlCol="0">
            <a:spAutoFit/>
          </a:bodyPr>
          <a:lstStyle/>
          <a:p>
            <a:r>
              <a:rPr lang="en-US" b="1" dirty="0" smtClean="0">
                <a:solidFill>
                  <a:srgbClr val="7030A0"/>
                </a:solidFill>
              </a:rPr>
              <a:t>Local spread – contact happening in &amp; around households</a:t>
            </a:r>
            <a:endParaRPr lang="en-US" b="1" dirty="0">
              <a:solidFill>
                <a:srgbClr val="7030A0"/>
              </a:solidFill>
            </a:endParaRPr>
          </a:p>
        </p:txBody>
      </p:sp>
    </p:spTree>
    <p:extLst>
      <p:ext uri="{BB962C8B-B14F-4D97-AF65-F5344CB8AC3E}">
        <p14:creationId xmlns:p14="http://schemas.microsoft.com/office/powerpoint/2010/main" val="1829205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0"/>
            <a:ext cx="8229600" cy="1828799"/>
          </a:xfrm>
        </p:spPr>
        <p:txBody>
          <a:bodyPr>
            <a:normAutofit/>
          </a:bodyPr>
          <a:lstStyle/>
          <a:p>
            <a:pPr marL="514350" indent="-514350">
              <a:buFont typeface="+mj-lt"/>
              <a:buAutoNum type="arabicPeriod" startAt="2"/>
            </a:pPr>
            <a:r>
              <a:rPr lang="en-AU" dirty="0" smtClean="0"/>
              <a:t>Are young animals more likely to get severe disease or die than older animals?</a:t>
            </a:r>
            <a:endParaRPr lang="en-AU" dirty="0"/>
          </a:p>
          <a:p>
            <a:pPr marL="0" indent="0">
              <a:buNone/>
            </a:pPr>
            <a:endParaRPr lang="en-AU" b="1" dirty="0"/>
          </a:p>
        </p:txBody>
      </p:sp>
      <p:graphicFrame>
        <p:nvGraphicFramePr>
          <p:cNvPr id="4" name="Table 3"/>
          <p:cNvGraphicFramePr>
            <a:graphicFrameLocks noGrp="1"/>
          </p:cNvGraphicFramePr>
          <p:nvPr>
            <p:extLst>
              <p:ext uri="{D42A27DB-BD31-4B8C-83A1-F6EECF244321}">
                <p14:modId xmlns:p14="http://schemas.microsoft.com/office/powerpoint/2010/main" val="1370759869"/>
              </p:ext>
            </p:extLst>
          </p:nvPr>
        </p:nvGraphicFramePr>
        <p:xfrm>
          <a:off x="323528" y="2847974"/>
          <a:ext cx="8363272" cy="2251710"/>
        </p:xfrm>
        <a:graphic>
          <a:graphicData uri="http://schemas.openxmlformats.org/drawingml/2006/table">
            <a:tbl>
              <a:tblPr>
                <a:tableStyleId>{5C22544A-7EE6-4342-B048-85BDC9FD1C3A}</a:tableStyleId>
              </a:tblPr>
              <a:tblGrid>
                <a:gridCol w="1536333"/>
                <a:gridCol w="1087333"/>
                <a:gridCol w="957503"/>
                <a:gridCol w="892587"/>
                <a:gridCol w="908817"/>
                <a:gridCol w="1639114"/>
                <a:gridCol w="1341585"/>
              </a:tblGrid>
              <a:tr h="322733">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rowSpan="2">
                  <a:txBody>
                    <a:bodyPr/>
                    <a:lstStyle/>
                    <a:p>
                      <a:pPr algn="ctr" fontAlgn="b"/>
                      <a:r>
                        <a:rPr lang="en-US" sz="2400" u="none" strike="noStrike">
                          <a:effectLst/>
                        </a:rPr>
                        <a:t>Never sick</a:t>
                      </a:r>
                      <a:endParaRPr lang="en-US" sz="2400" b="0" i="0" u="none" strike="noStrike">
                        <a:effectLst/>
                        <a:latin typeface="Arial"/>
                      </a:endParaRPr>
                    </a:p>
                  </a:txBody>
                  <a:tcPr marL="9525" marR="9525" marT="9525" marB="0" anchor="b"/>
                </a:tc>
                <a:tc gridSpan="3">
                  <a:txBody>
                    <a:bodyPr/>
                    <a:lstStyle/>
                    <a:p>
                      <a:pPr algn="ctr" fontAlgn="b"/>
                      <a:r>
                        <a:rPr lang="en-US" sz="2400" u="none" strike="noStrike">
                          <a:effectLst/>
                        </a:rPr>
                        <a:t>FMD cases</a:t>
                      </a:r>
                      <a:endParaRPr lang="en-US" sz="2400" b="0"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c rowSpan="2">
                  <a:txBody>
                    <a:bodyPr/>
                    <a:lstStyle/>
                    <a:p>
                      <a:pPr algn="ctr" fontAlgn="b"/>
                      <a:r>
                        <a:rPr lang="en-US" sz="2400" u="none" strike="noStrike">
                          <a:effectLst/>
                        </a:rPr>
                        <a:t>Total animals</a:t>
                      </a:r>
                      <a:endParaRPr lang="en-US" sz="2400" b="0" i="0" u="none" strike="noStrike">
                        <a:effectLst/>
                        <a:latin typeface="Arial"/>
                      </a:endParaRPr>
                    </a:p>
                  </a:txBody>
                  <a:tcPr marL="9525" marR="9525" marT="9525" marB="0" anchor="b"/>
                </a:tc>
              </a:tr>
              <a:tr h="335514">
                <a:tc>
                  <a:txBody>
                    <a:bodyPr/>
                    <a:lstStyle/>
                    <a:p>
                      <a:pPr algn="l" fontAlgn="b"/>
                      <a:r>
                        <a:rPr lang="en-US" sz="2400" u="none" strike="noStrike">
                          <a:effectLst/>
                        </a:rPr>
                        <a:t>Animal type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Age</a:t>
                      </a:r>
                      <a:endParaRPr lang="en-US" sz="2400" b="0" i="0" u="none" strike="noStrike">
                        <a:effectLst/>
                        <a:latin typeface="Arial"/>
                      </a:endParaRPr>
                    </a:p>
                  </a:txBody>
                  <a:tcPr marL="9525" marR="9525" marT="9525" marB="0" anchor="b"/>
                </a:tc>
                <a:tc vMerge="1">
                  <a:txBody>
                    <a:bodyPr/>
                    <a:lstStyle/>
                    <a:p>
                      <a:endParaRPr lang="en-US"/>
                    </a:p>
                  </a:txBody>
                  <a:tcPr/>
                </a:tc>
                <a:tc>
                  <a:txBody>
                    <a:bodyPr/>
                    <a:lstStyle/>
                    <a:p>
                      <a:pPr algn="ctr" fontAlgn="b"/>
                      <a:r>
                        <a:rPr lang="en-US" sz="2400" u="none" strike="noStrike">
                          <a:effectLst/>
                        </a:rPr>
                        <a:t>Mild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Severe</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Died</a:t>
                      </a:r>
                      <a:endParaRPr lang="en-US" sz="2400" b="0" i="0" u="none" strike="noStrike">
                        <a:effectLst/>
                        <a:latin typeface="Arial"/>
                      </a:endParaRPr>
                    </a:p>
                  </a:txBody>
                  <a:tcPr marL="9525" marR="9525" marT="9525" marB="0" anchor="b"/>
                </a:tc>
                <a:tc vMerge="1">
                  <a:txBody>
                    <a:bodyPr/>
                    <a:lstStyle/>
                    <a:p>
                      <a:endParaRPr lang="en-US"/>
                    </a:p>
                  </a:txBody>
                  <a:tcPr/>
                </a:tc>
              </a:tr>
              <a:tr h="322733">
                <a:tc>
                  <a:txBody>
                    <a:bodyPr/>
                    <a:lstStyle/>
                    <a:p>
                      <a:pPr algn="l" fontAlgn="b"/>
                      <a:r>
                        <a:rPr lang="en-US" sz="2400" u="none" strike="noStrike">
                          <a:effectLst/>
                        </a:rPr>
                        <a:t>Beef cattle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9</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30</a:t>
                      </a:r>
                      <a:endParaRPr lang="en-US" sz="2400" b="0" i="0" u="none" strike="noStrike">
                        <a:effectLst/>
                        <a:latin typeface="Arial"/>
                      </a:endParaRPr>
                    </a:p>
                  </a:txBody>
                  <a:tcPr marL="9525" marR="9525" marT="9525" marB="0" anchor="b"/>
                </a:tc>
              </a:tr>
              <a:tr h="322733">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90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134</a:t>
                      </a:r>
                      <a:endParaRPr lang="en-US" sz="2400" b="0" i="0" u="none" strike="noStrike">
                        <a:effectLst/>
                        <a:latin typeface="Arial"/>
                      </a:endParaRPr>
                    </a:p>
                  </a:txBody>
                  <a:tcPr marL="9525" marR="9525" marT="9525" marB="0" anchor="b"/>
                </a:tc>
              </a:tr>
              <a:tr h="322733">
                <a:tc>
                  <a:txBody>
                    <a:bodyPr/>
                    <a:lstStyle/>
                    <a:p>
                      <a:pPr algn="l" fontAlgn="b"/>
                      <a:r>
                        <a:rPr lang="en-US" sz="2400" u="none" strike="noStrike">
                          <a:effectLst/>
                        </a:rPr>
                        <a:t>Buffalo</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r>
              <a:tr h="322733">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124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158</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736187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0"/>
            <a:ext cx="8229600" cy="1828799"/>
          </a:xfrm>
        </p:spPr>
        <p:txBody>
          <a:bodyPr>
            <a:normAutofit/>
          </a:bodyPr>
          <a:lstStyle/>
          <a:p>
            <a:pPr marL="514350" indent="-514350">
              <a:buFont typeface="+mj-lt"/>
              <a:buAutoNum type="arabicPeriod" startAt="2"/>
            </a:pPr>
            <a:r>
              <a:rPr lang="en-AU" dirty="0" smtClean="0"/>
              <a:t>Are young animals more likely to get severe disease or die than older animals?</a:t>
            </a:r>
            <a:endParaRPr lang="en-AU" dirty="0"/>
          </a:p>
          <a:p>
            <a:pPr marL="0" indent="0">
              <a:buNone/>
            </a:pPr>
            <a:endParaRPr lang="en-AU" b="1" dirty="0"/>
          </a:p>
        </p:txBody>
      </p:sp>
      <p:graphicFrame>
        <p:nvGraphicFramePr>
          <p:cNvPr id="5" name="Table 4"/>
          <p:cNvGraphicFramePr>
            <a:graphicFrameLocks noGrp="1"/>
          </p:cNvGraphicFramePr>
          <p:nvPr>
            <p:extLst>
              <p:ext uri="{D42A27DB-BD31-4B8C-83A1-F6EECF244321}">
                <p14:modId xmlns:p14="http://schemas.microsoft.com/office/powerpoint/2010/main" val="4290379203"/>
              </p:ext>
            </p:extLst>
          </p:nvPr>
        </p:nvGraphicFramePr>
        <p:xfrm>
          <a:off x="450304" y="2852936"/>
          <a:ext cx="8136904" cy="3002280"/>
        </p:xfrm>
        <a:graphic>
          <a:graphicData uri="http://schemas.openxmlformats.org/drawingml/2006/table">
            <a:tbl>
              <a:tblPr>
                <a:tableStyleId>{5C22544A-7EE6-4342-B048-85BDC9FD1C3A}</a:tableStyleId>
              </a:tblPr>
              <a:tblGrid>
                <a:gridCol w="2018236"/>
                <a:gridCol w="1428401"/>
                <a:gridCol w="1257844"/>
                <a:gridCol w="2238537"/>
                <a:gridCol w="1193886"/>
              </a:tblGrid>
              <a:tr h="302379">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gridSpan="2">
                  <a:txBody>
                    <a:bodyPr/>
                    <a:lstStyle/>
                    <a:p>
                      <a:pPr algn="ctr" fontAlgn="b"/>
                      <a:r>
                        <a:rPr lang="en-US" sz="2400" u="none" strike="noStrike">
                          <a:effectLst/>
                        </a:rPr>
                        <a:t>FMD cases</a:t>
                      </a:r>
                      <a:endParaRPr lang="en-US" sz="2400" b="0" i="0" u="none" strike="noStrike">
                        <a:effectLst/>
                        <a:latin typeface="Arial"/>
                      </a:endParaRPr>
                    </a:p>
                  </a:txBody>
                  <a:tcPr marL="9525" marR="9525" marT="9525" marB="0" anchor="b"/>
                </a:tc>
                <a:tc hMerge="1">
                  <a:txBody>
                    <a:bodyPr/>
                    <a:lstStyle/>
                    <a:p>
                      <a:endParaRPr lang="en-US"/>
                    </a:p>
                  </a:txBody>
                  <a:tcPr/>
                </a:tc>
                <a:tc>
                  <a:txBody>
                    <a:bodyPr/>
                    <a:lstStyle/>
                    <a:p>
                      <a:pPr algn="l" fontAlgn="b"/>
                      <a:r>
                        <a:rPr lang="en-US" sz="2400" u="none" strike="noStrike">
                          <a:effectLst/>
                        </a:rPr>
                        <a:t>Total</a:t>
                      </a:r>
                      <a:endParaRPr lang="en-US" sz="2400" b="0" i="0" u="none" strike="noStrike">
                        <a:effectLst/>
                        <a:latin typeface="Arial"/>
                      </a:endParaRPr>
                    </a:p>
                  </a:txBody>
                  <a:tcPr marL="9525" marR="9525" marT="9525" marB="0" anchor="b"/>
                </a:tc>
              </a:tr>
              <a:tr h="290860">
                <a:tc>
                  <a:txBody>
                    <a:bodyPr/>
                    <a:lstStyle/>
                    <a:p>
                      <a:pPr algn="l" fontAlgn="b"/>
                      <a:r>
                        <a:rPr lang="en-US" sz="2400" u="none" strike="noStrike">
                          <a:effectLst/>
                        </a:rPr>
                        <a:t>Animal type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Age</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Mild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Severe+died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cases</a:t>
                      </a:r>
                      <a:endParaRPr lang="en-US" sz="2400" b="0" i="0" u="none" strike="noStrike">
                        <a:effectLst/>
                        <a:latin typeface="Arial"/>
                      </a:endParaRPr>
                    </a:p>
                  </a:txBody>
                  <a:tcPr marL="9525" marR="9525" marT="9525" marB="0" anchor="b"/>
                </a:tc>
              </a:tr>
              <a:tr h="290860">
                <a:tc>
                  <a:txBody>
                    <a:bodyPr/>
                    <a:lstStyle/>
                    <a:p>
                      <a:pPr algn="l" fontAlgn="b"/>
                      <a:r>
                        <a:rPr lang="en-US" sz="2400" u="none" strike="noStrike">
                          <a:effectLst/>
                        </a:rPr>
                        <a:t>Beef cattle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r>
              <a:tr h="302379">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44</a:t>
                      </a:r>
                      <a:endParaRPr lang="en-US" sz="2400" b="0" i="0" u="none" strike="noStrike">
                        <a:effectLst/>
                        <a:latin typeface="Arial"/>
                      </a:endParaRPr>
                    </a:p>
                  </a:txBody>
                  <a:tcPr marL="9525" marR="9525" marT="9525" marB="0" anchor="b"/>
                </a:tc>
              </a:tr>
              <a:tr h="290860">
                <a:tc>
                  <a:txBody>
                    <a:bodyPr/>
                    <a:lstStyle/>
                    <a:p>
                      <a:pPr algn="l" fontAlgn="b"/>
                      <a:r>
                        <a:rPr lang="en-US" sz="2400" u="none" strike="noStrike">
                          <a:effectLst/>
                        </a:rPr>
                        <a:t>Buffalo</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r>
              <a:tr h="290860">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34</a:t>
                      </a:r>
                      <a:endParaRPr lang="en-US" sz="2400" b="0" i="0" u="none" strike="noStrike">
                        <a:effectLst/>
                        <a:latin typeface="Arial"/>
                      </a:endParaRPr>
                    </a:p>
                  </a:txBody>
                  <a:tcPr marL="9525" marR="9525" marT="9525" marB="0" anchor="b"/>
                </a:tc>
              </a:tr>
              <a:tr h="345576">
                <a:tc>
                  <a:txBody>
                    <a:bodyPr/>
                    <a:lstStyle/>
                    <a:p>
                      <a:pPr algn="l" fontAlgn="b"/>
                      <a:r>
                        <a:rPr lang="en-US" sz="2400" u="none" strike="noStrike">
                          <a:effectLst/>
                        </a:rPr>
                        <a:t>Combined</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r>
              <a:tr h="359975">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24</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78</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270966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0"/>
            <a:ext cx="8229600" cy="1828799"/>
          </a:xfrm>
        </p:spPr>
        <p:txBody>
          <a:bodyPr>
            <a:normAutofit/>
          </a:bodyPr>
          <a:lstStyle/>
          <a:p>
            <a:pPr marL="514350" indent="-514350">
              <a:buFont typeface="+mj-lt"/>
              <a:buAutoNum type="arabicPeriod" startAt="2"/>
            </a:pPr>
            <a:r>
              <a:rPr lang="en-AU" dirty="0" smtClean="0"/>
              <a:t>Are young animals more likely to get severe disease or die than older animals?</a:t>
            </a:r>
            <a:endParaRPr lang="en-AU" dirty="0"/>
          </a:p>
          <a:p>
            <a:pPr marL="0" indent="0">
              <a:buNone/>
            </a:pPr>
            <a:endParaRPr lang="en-AU" b="1" dirty="0"/>
          </a:p>
        </p:txBody>
      </p:sp>
      <p:graphicFrame>
        <p:nvGraphicFramePr>
          <p:cNvPr id="4" name="Table 3"/>
          <p:cNvGraphicFramePr>
            <a:graphicFrameLocks noGrp="1"/>
          </p:cNvGraphicFramePr>
          <p:nvPr>
            <p:extLst>
              <p:ext uri="{D42A27DB-BD31-4B8C-83A1-F6EECF244321}">
                <p14:modId xmlns:p14="http://schemas.microsoft.com/office/powerpoint/2010/main" val="2143160605"/>
              </p:ext>
            </p:extLst>
          </p:nvPr>
        </p:nvGraphicFramePr>
        <p:xfrm>
          <a:off x="251520" y="2611438"/>
          <a:ext cx="8496943" cy="3039412"/>
        </p:xfrm>
        <a:graphic>
          <a:graphicData uri="http://schemas.openxmlformats.org/drawingml/2006/table">
            <a:tbl>
              <a:tblPr>
                <a:tableStyleId>{5C22544A-7EE6-4342-B048-85BDC9FD1C3A}</a:tableStyleId>
              </a:tblPr>
              <a:tblGrid>
                <a:gridCol w="1582382"/>
                <a:gridCol w="1119926"/>
                <a:gridCol w="986202"/>
                <a:gridCol w="1755106"/>
                <a:gridCol w="936056"/>
                <a:gridCol w="1092066"/>
                <a:gridCol w="1025205"/>
              </a:tblGrid>
              <a:tr h="337586">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gridSpan="2">
                  <a:txBody>
                    <a:bodyPr/>
                    <a:lstStyle/>
                    <a:p>
                      <a:pPr algn="ctr" fontAlgn="b"/>
                      <a:r>
                        <a:rPr lang="en-US" sz="2400" u="none" strike="noStrike">
                          <a:effectLst/>
                        </a:rPr>
                        <a:t>FMD cases</a:t>
                      </a:r>
                      <a:endParaRPr lang="en-US" sz="2400" b="0" i="0" u="none" strike="noStrike">
                        <a:effectLst/>
                        <a:latin typeface="Arial"/>
                      </a:endParaRPr>
                    </a:p>
                  </a:txBody>
                  <a:tcPr marL="9525" marR="9525" marT="9525" marB="0" anchor="b"/>
                </a:tc>
                <a:tc hMerge="1">
                  <a:txBody>
                    <a:bodyPr/>
                    <a:lstStyle/>
                    <a:p>
                      <a:endParaRPr lang="en-US"/>
                    </a:p>
                  </a:txBody>
                  <a:tcPr/>
                </a:tc>
                <a:tc>
                  <a:txBody>
                    <a:bodyPr/>
                    <a:lstStyle/>
                    <a:p>
                      <a:pPr algn="l" fontAlgn="b"/>
                      <a:r>
                        <a:rPr lang="en-US" sz="2400" u="none" strike="noStrike">
                          <a:effectLst/>
                        </a:rPr>
                        <a:t>Total</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 (AR)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RR</a:t>
                      </a:r>
                      <a:endParaRPr lang="en-US" sz="2400" b="0" i="0" u="none" strike="noStrike">
                        <a:effectLst/>
                        <a:latin typeface="Arial"/>
                      </a:endParaRPr>
                    </a:p>
                  </a:txBody>
                  <a:tcPr marL="9525" marR="9525" marT="9525" marB="0" anchor="b"/>
                </a:tc>
              </a:tr>
              <a:tr h="324726">
                <a:tc>
                  <a:txBody>
                    <a:bodyPr/>
                    <a:lstStyle/>
                    <a:p>
                      <a:pPr algn="l" fontAlgn="b"/>
                      <a:r>
                        <a:rPr lang="en-US" sz="2400" u="none" strike="noStrike">
                          <a:effectLst/>
                        </a:rPr>
                        <a:t>Animal type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Age</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Mild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S+died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cases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 </a:t>
                      </a:r>
                      <a:endParaRPr lang="en-US" sz="2400" b="0" i="0" u="none" strike="noStrike">
                        <a:effectLst/>
                        <a:latin typeface="Arial"/>
                      </a:endParaRPr>
                    </a:p>
                  </a:txBody>
                  <a:tcPr marL="9525" marR="9525" marT="9525" marB="0" anchor="b"/>
                </a:tc>
              </a:tr>
              <a:tr h="324726">
                <a:tc>
                  <a:txBody>
                    <a:bodyPr/>
                    <a:lstStyle/>
                    <a:p>
                      <a:pPr algn="l" fontAlgn="b"/>
                      <a:r>
                        <a:rPr lang="en-US" sz="2400" u="none" strike="noStrike">
                          <a:effectLst/>
                        </a:rPr>
                        <a:t>Beef cattle</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73.3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1.4</a:t>
                      </a:r>
                      <a:endParaRPr lang="en-US" sz="2400" b="0" i="0" u="none" strike="noStrike">
                        <a:effectLst/>
                        <a:latin typeface="Arial"/>
                      </a:endParaRPr>
                    </a:p>
                  </a:txBody>
                  <a:tcPr marL="9525" marR="9525" marT="9525" marB="0" anchor="b"/>
                </a:tc>
              </a:tr>
              <a:tr h="337586">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r>
              <a:tr h="324726">
                <a:tc>
                  <a:txBody>
                    <a:bodyPr/>
                    <a:lstStyle/>
                    <a:p>
                      <a:pPr algn="l" fontAlgn="b"/>
                      <a:r>
                        <a:rPr lang="en-US" sz="2400" u="none" strike="noStrike">
                          <a:effectLst/>
                        </a:rPr>
                        <a:t>Buffalo</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 1 y old</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0.0</a:t>
                      </a:r>
                      <a:endParaRPr lang="en-US" sz="2400" b="0" i="0" u="none" strike="noStrike">
                        <a:effectLst/>
                        <a:latin typeface="Arial"/>
                      </a:endParaRPr>
                    </a:p>
                  </a:txBody>
                  <a:tcPr marL="9525" marR="9525" marT="9525" marB="0" anchor="b"/>
                </a:tc>
              </a:tr>
              <a:tr h="324726">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2.9</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r>
              <a:tr h="385813">
                <a:tc>
                  <a:txBody>
                    <a:bodyPr/>
                    <a:lstStyle/>
                    <a:p>
                      <a:pPr algn="l" fontAlgn="b"/>
                      <a:r>
                        <a:rPr lang="en-US" sz="2400" u="none" strike="noStrike">
                          <a:effectLst/>
                        </a:rPr>
                        <a:t>Combined</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52.2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a:t>
                      </a:r>
                      <a:endParaRPr lang="en-US" sz="2400" b="0" i="0" u="none" strike="noStrike">
                        <a:effectLst/>
                        <a:latin typeface="Arial"/>
                      </a:endParaRPr>
                    </a:p>
                  </a:txBody>
                  <a:tcPr marL="9525" marR="9525" marT="9525" marB="0" anchor="b"/>
                </a:tc>
              </a:tr>
              <a:tr h="401889">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78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30.8</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1</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538584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0"/>
            <a:ext cx="8229600" cy="1828799"/>
          </a:xfrm>
        </p:spPr>
        <p:txBody>
          <a:bodyPr>
            <a:normAutofit/>
          </a:bodyPr>
          <a:lstStyle/>
          <a:p>
            <a:pPr marL="514350" indent="-514350">
              <a:buFont typeface="+mj-lt"/>
              <a:buAutoNum type="arabicPeriod" startAt="3"/>
            </a:pPr>
            <a:r>
              <a:rPr lang="en-AU" dirty="0" smtClean="0"/>
              <a:t>Are beef cattle more likely to get severe disease or die than buffalo?</a:t>
            </a:r>
            <a:endParaRPr lang="en-AU" dirty="0"/>
          </a:p>
          <a:p>
            <a:pPr marL="0" indent="0">
              <a:buNone/>
            </a:pPr>
            <a:endParaRPr lang="en-AU" b="1" dirty="0"/>
          </a:p>
        </p:txBody>
      </p:sp>
      <p:graphicFrame>
        <p:nvGraphicFramePr>
          <p:cNvPr id="5" name="Table 4"/>
          <p:cNvGraphicFramePr>
            <a:graphicFrameLocks noGrp="1"/>
          </p:cNvGraphicFramePr>
          <p:nvPr>
            <p:extLst>
              <p:ext uri="{D42A27DB-BD31-4B8C-83A1-F6EECF244321}">
                <p14:modId xmlns:p14="http://schemas.microsoft.com/office/powerpoint/2010/main" val="1824401768"/>
              </p:ext>
            </p:extLst>
          </p:nvPr>
        </p:nvGraphicFramePr>
        <p:xfrm>
          <a:off x="395536" y="2852936"/>
          <a:ext cx="8064896" cy="2816639"/>
        </p:xfrm>
        <a:graphic>
          <a:graphicData uri="http://schemas.openxmlformats.org/drawingml/2006/table">
            <a:tbl>
              <a:tblPr>
                <a:tableStyleId>{5C22544A-7EE6-4342-B048-85BDC9FD1C3A}</a:tableStyleId>
              </a:tblPr>
              <a:tblGrid>
                <a:gridCol w="1501922"/>
                <a:gridCol w="1062981"/>
                <a:gridCol w="936056"/>
                <a:gridCol w="1665863"/>
                <a:gridCol w="888460"/>
                <a:gridCol w="1036538"/>
                <a:gridCol w="973076"/>
              </a:tblGrid>
              <a:tr h="555944">
                <a:tc>
                  <a:txBody>
                    <a:bodyPr/>
                    <a:lstStyle/>
                    <a:p>
                      <a:pPr algn="l" fontAlgn="b"/>
                      <a:r>
                        <a:rPr lang="en-US" sz="2800" u="none" strike="noStrike">
                          <a:effectLst/>
                        </a:rPr>
                        <a:t> </a:t>
                      </a:r>
                      <a:endParaRPr lang="en-US" sz="2800" b="0" i="0" u="none" strike="noStrike">
                        <a:effectLst/>
                        <a:latin typeface="Arial"/>
                      </a:endParaRPr>
                    </a:p>
                  </a:txBody>
                  <a:tcPr marL="9525" marR="9525" marT="9525" marB="0" anchor="b"/>
                </a:tc>
                <a:tc>
                  <a:txBody>
                    <a:bodyPr/>
                    <a:lstStyle/>
                    <a:p>
                      <a:pPr algn="l" fontAlgn="b"/>
                      <a:r>
                        <a:rPr lang="en-US" sz="2800" u="none" strike="noStrike">
                          <a:effectLst/>
                        </a:rPr>
                        <a:t> </a:t>
                      </a:r>
                      <a:endParaRPr lang="en-US" sz="2800" b="0" i="0" u="none" strike="noStrike">
                        <a:effectLst/>
                        <a:latin typeface="Arial"/>
                      </a:endParaRPr>
                    </a:p>
                  </a:txBody>
                  <a:tcPr marL="9525" marR="9525" marT="9525" marB="0" anchor="b"/>
                </a:tc>
                <a:tc gridSpan="2">
                  <a:txBody>
                    <a:bodyPr/>
                    <a:lstStyle/>
                    <a:p>
                      <a:pPr algn="ctr" fontAlgn="b"/>
                      <a:r>
                        <a:rPr lang="en-US" sz="2800" u="none" strike="noStrike">
                          <a:effectLst/>
                        </a:rPr>
                        <a:t>FMD cases</a:t>
                      </a:r>
                      <a:endParaRPr lang="en-US" sz="2800" b="0" i="0" u="none" strike="noStrike">
                        <a:effectLst/>
                        <a:latin typeface="Arial"/>
                      </a:endParaRPr>
                    </a:p>
                  </a:txBody>
                  <a:tcPr marL="9525" marR="9525" marT="9525" marB="0" anchor="b"/>
                </a:tc>
                <a:tc hMerge="1">
                  <a:txBody>
                    <a:bodyPr/>
                    <a:lstStyle/>
                    <a:p>
                      <a:endParaRPr lang="en-US"/>
                    </a:p>
                  </a:txBody>
                  <a:tcPr/>
                </a:tc>
                <a:tc>
                  <a:txBody>
                    <a:bodyPr/>
                    <a:lstStyle/>
                    <a:p>
                      <a:pPr algn="l" fontAlgn="b"/>
                      <a:r>
                        <a:rPr lang="en-US" sz="2800" u="none" strike="noStrike">
                          <a:effectLst/>
                        </a:rPr>
                        <a:t>Total</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 (AR)</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RR</a:t>
                      </a:r>
                      <a:endParaRPr lang="en-US" sz="2800" b="0" i="0" u="none" strike="noStrike">
                        <a:effectLst/>
                        <a:latin typeface="Arial"/>
                      </a:endParaRPr>
                    </a:p>
                  </a:txBody>
                  <a:tcPr marL="9525" marR="9525" marT="9525" marB="0" anchor="b"/>
                </a:tc>
              </a:tr>
              <a:tr h="534765">
                <a:tc>
                  <a:txBody>
                    <a:bodyPr/>
                    <a:lstStyle/>
                    <a:p>
                      <a:pPr algn="l" fontAlgn="b"/>
                      <a:r>
                        <a:rPr lang="en-US" sz="2800" u="none" strike="noStrike">
                          <a:effectLst/>
                        </a:rPr>
                        <a:t>Animal type</a:t>
                      </a:r>
                      <a:endParaRPr lang="en-US" sz="2800" b="0" i="0" u="none" strike="noStrike">
                        <a:effectLst/>
                        <a:latin typeface="Arial"/>
                      </a:endParaRPr>
                    </a:p>
                  </a:txBody>
                  <a:tcPr marL="9525" marR="9525" marT="9525" marB="0" anchor="b"/>
                </a:tc>
                <a:tc>
                  <a:txBody>
                    <a:bodyPr/>
                    <a:lstStyle/>
                    <a:p>
                      <a:pPr algn="l" fontAlgn="b"/>
                      <a:r>
                        <a:rPr lang="en-US" sz="2800" u="none" strike="noStrike">
                          <a:effectLst/>
                        </a:rPr>
                        <a:t>Age</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Mild</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S+died</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cases</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 </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 </a:t>
                      </a:r>
                      <a:endParaRPr lang="en-US" sz="2800" b="0" i="0" u="none" strike="noStrike">
                        <a:effectLst/>
                        <a:latin typeface="Arial"/>
                      </a:endParaRPr>
                    </a:p>
                  </a:txBody>
                  <a:tcPr marL="9525" marR="9525" marT="9525" marB="0" anchor="b"/>
                </a:tc>
              </a:tr>
              <a:tr h="534765">
                <a:tc>
                  <a:txBody>
                    <a:bodyPr/>
                    <a:lstStyle/>
                    <a:p>
                      <a:pPr algn="l" fontAlgn="b"/>
                      <a:r>
                        <a:rPr lang="en-US" sz="2800" u="none" strike="noStrike">
                          <a:effectLst/>
                        </a:rPr>
                        <a:t>Beef cattle</a:t>
                      </a:r>
                      <a:endParaRPr lang="en-US" sz="2800" b="0" i="0" u="none" strike="noStrike">
                        <a:effectLst/>
                        <a:latin typeface="Arial"/>
                      </a:endParaRPr>
                    </a:p>
                  </a:txBody>
                  <a:tcPr marL="9525" marR="9525" marT="9525" marB="0" anchor="b"/>
                </a:tc>
                <a:tc>
                  <a:txBody>
                    <a:bodyPr/>
                    <a:lstStyle/>
                    <a:p>
                      <a:pPr algn="l" fontAlgn="b"/>
                      <a:r>
                        <a:rPr lang="en-US" sz="2800" u="none" strike="noStrike">
                          <a:effectLst/>
                        </a:rPr>
                        <a:t>both</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25</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34</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59</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57.6</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24.2</a:t>
                      </a:r>
                      <a:endParaRPr lang="en-US" sz="2800" b="0" i="0" u="none" strike="noStrike">
                        <a:effectLst/>
                        <a:latin typeface="Arial"/>
                      </a:endParaRPr>
                    </a:p>
                  </a:txBody>
                  <a:tcPr marL="9525" marR="9525" marT="9525" marB="0" anchor="b"/>
                </a:tc>
              </a:tr>
              <a:tr h="534765">
                <a:tc>
                  <a:txBody>
                    <a:bodyPr/>
                    <a:lstStyle/>
                    <a:p>
                      <a:pPr algn="l" fontAlgn="b"/>
                      <a:r>
                        <a:rPr lang="en-US" sz="2800" u="none" strike="noStrike">
                          <a:effectLst/>
                        </a:rPr>
                        <a:t>Buffalo</a:t>
                      </a:r>
                      <a:endParaRPr lang="en-US" sz="2800" b="0" i="0" u="none" strike="noStrike">
                        <a:effectLst/>
                        <a:latin typeface="Arial"/>
                      </a:endParaRPr>
                    </a:p>
                  </a:txBody>
                  <a:tcPr marL="9525" marR="9525" marT="9525" marB="0" anchor="b"/>
                </a:tc>
                <a:tc>
                  <a:txBody>
                    <a:bodyPr/>
                    <a:lstStyle/>
                    <a:p>
                      <a:pPr algn="l" fontAlgn="b"/>
                      <a:r>
                        <a:rPr lang="en-US" sz="2800" u="none" strike="noStrike">
                          <a:effectLst/>
                        </a:rPr>
                        <a:t>both</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41</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1</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42</a:t>
                      </a:r>
                      <a:endParaRPr lang="en-US" sz="2800" b="0" i="0" u="none" strike="noStrike">
                        <a:effectLst/>
                        <a:latin typeface="Arial"/>
                      </a:endParaRPr>
                    </a:p>
                  </a:txBody>
                  <a:tcPr marL="9525" marR="9525" marT="9525" marB="0" anchor="b"/>
                </a:tc>
                <a:tc>
                  <a:txBody>
                    <a:bodyPr/>
                    <a:lstStyle/>
                    <a:p>
                      <a:pPr algn="ctr" fontAlgn="b"/>
                      <a:r>
                        <a:rPr lang="en-US" sz="2800" u="none" strike="noStrike">
                          <a:effectLst/>
                        </a:rPr>
                        <a:t>2.4</a:t>
                      </a:r>
                      <a:endParaRPr lang="en-US" sz="2800" b="0" i="0" u="none" strike="noStrike">
                        <a:effectLst/>
                        <a:latin typeface="Arial"/>
                      </a:endParaRPr>
                    </a:p>
                  </a:txBody>
                  <a:tcPr marL="9525" marR="9525" marT="9525" marB="0" anchor="b"/>
                </a:tc>
                <a:tc>
                  <a:txBody>
                    <a:bodyPr/>
                    <a:lstStyle/>
                    <a:p>
                      <a:pPr algn="ctr" fontAlgn="b"/>
                      <a:r>
                        <a:rPr lang="en-US" sz="2800" u="none" strike="noStrike" dirty="0">
                          <a:effectLst/>
                        </a:rPr>
                        <a:t>1.0</a:t>
                      </a:r>
                      <a:endParaRPr lang="en-US" sz="2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52745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0"/>
            <a:ext cx="8229600" cy="1828799"/>
          </a:xfrm>
        </p:spPr>
        <p:txBody>
          <a:bodyPr>
            <a:normAutofit/>
          </a:bodyPr>
          <a:lstStyle/>
          <a:p>
            <a:pPr marL="514350" indent="-514350">
              <a:buFont typeface="+mj-lt"/>
              <a:buAutoNum type="arabicPeriod" startAt="3"/>
            </a:pPr>
            <a:r>
              <a:rPr lang="en-AU" dirty="0" smtClean="0"/>
              <a:t>Could there be a difference in pattern of disease over time if we used % instead of just a count of cases?</a:t>
            </a:r>
            <a:endParaRPr lang="en-AU" dirty="0"/>
          </a:p>
          <a:p>
            <a:pPr marL="0" indent="0">
              <a:buNone/>
            </a:pPr>
            <a:endParaRPr lang="en-AU" b="1" dirty="0"/>
          </a:p>
        </p:txBody>
      </p:sp>
      <p:graphicFrame>
        <p:nvGraphicFramePr>
          <p:cNvPr id="6" name="Chart 5"/>
          <p:cNvGraphicFramePr>
            <a:graphicFrameLocks/>
          </p:cNvGraphicFramePr>
          <p:nvPr>
            <p:extLst>
              <p:ext uri="{D42A27DB-BD31-4B8C-83A1-F6EECF244321}">
                <p14:modId xmlns:p14="http://schemas.microsoft.com/office/powerpoint/2010/main" val="3327221403"/>
              </p:ext>
            </p:extLst>
          </p:nvPr>
        </p:nvGraphicFramePr>
        <p:xfrm>
          <a:off x="179512" y="3212976"/>
          <a:ext cx="484822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20072" y="3212976"/>
            <a:ext cx="2952328" cy="3139321"/>
          </a:xfrm>
          <a:prstGeom prst="rect">
            <a:avLst/>
          </a:prstGeom>
          <a:noFill/>
        </p:spPr>
        <p:txBody>
          <a:bodyPr wrap="square" rtlCol="0">
            <a:spAutoFit/>
          </a:bodyPr>
          <a:lstStyle/>
          <a:p>
            <a:r>
              <a:rPr lang="en-US" b="1" dirty="0" smtClean="0">
                <a:solidFill>
                  <a:srgbClr val="7030A0"/>
                </a:solidFill>
              </a:rPr>
              <a:t>This plot just shows a count of cases each week.</a:t>
            </a:r>
          </a:p>
          <a:p>
            <a:endParaRPr lang="en-US" b="1" dirty="0">
              <a:solidFill>
                <a:srgbClr val="7030A0"/>
              </a:solidFill>
            </a:endParaRPr>
          </a:p>
          <a:p>
            <a:r>
              <a:rPr lang="en-US" b="1" dirty="0" smtClean="0">
                <a:solidFill>
                  <a:srgbClr val="7030A0"/>
                </a:solidFill>
              </a:rPr>
              <a:t>It does not involve any denominator.</a:t>
            </a:r>
          </a:p>
          <a:p>
            <a:endParaRPr lang="en-US" b="1" dirty="0">
              <a:solidFill>
                <a:srgbClr val="7030A0"/>
              </a:solidFill>
            </a:endParaRPr>
          </a:p>
          <a:p>
            <a:r>
              <a:rPr lang="en-US" b="1" dirty="0" smtClean="0">
                <a:solidFill>
                  <a:srgbClr val="7030A0"/>
                </a:solidFill>
              </a:rPr>
              <a:t>Counts may not reflect underlying risk – higher count may just be because there were more animals present in the at risk group.</a:t>
            </a:r>
            <a:endParaRPr lang="en-US" b="1" dirty="0">
              <a:solidFill>
                <a:srgbClr val="7030A0"/>
              </a:solidFill>
            </a:endParaRPr>
          </a:p>
        </p:txBody>
      </p:sp>
    </p:spTree>
    <p:extLst>
      <p:ext uri="{BB962C8B-B14F-4D97-AF65-F5344CB8AC3E}">
        <p14:creationId xmlns:p14="http://schemas.microsoft.com/office/powerpoint/2010/main" val="3951124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01"/>
            <a:ext cx="8229600" cy="868958"/>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529208" y="983159"/>
            <a:ext cx="8229600" cy="1828799"/>
          </a:xfrm>
        </p:spPr>
        <p:txBody>
          <a:bodyPr>
            <a:normAutofit/>
          </a:bodyPr>
          <a:lstStyle/>
          <a:p>
            <a:pPr marL="514350" indent="-514350">
              <a:buFont typeface="+mj-lt"/>
              <a:buAutoNum type="arabicPeriod" startAt="3"/>
            </a:pPr>
            <a:r>
              <a:rPr lang="en-AU" dirty="0" smtClean="0"/>
              <a:t>Could there be a difference in pattern of disease over time if we used % instead of just a count of cases?</a:t>
            </a:r>
            <a:endParaRPr lang="en-AU" dirty="0"/>
          </a:p>
          <a:p>
            <a:pPr marL="0" indent="0">
              <a:buNone/>
            </a:pPr>
            <a:endParaRPr lang="en-AU" b="1" dirty="0"/>
          </a:p>
        </p:txBody>
      </p:sp>
      <p:sp>
        <p:nvSpPr>
          <p:cNvPr id="4" name="TextBox 3"/>
          <p:cNvSpPr txBox="1"/>
          <p:nvPr/>
        </p:nvSpPr>
        <p:spPr>
          <a:xfrm>
            <a:off x="6084168" y="2924944"/>
            <a:ext cx="2952328" cy="1200329"/>
          </a:xfrm>
          <a:prstGeom prst="rect">
            <a:avLst/>
          </a:prstGeom>
          <a:noFill/>
        </p:spPr>
        <p:txBody>
          <a:bodyPr wrap="square" rtlCol="0">
            <a:spAutoFit/>
          </a:bodyPr>
          <a:lstStyle/>
          <a:p>
            <a:r>
              <a:rPr lang="en-US" b="1" dirty="0" smtClean="0">
                <a:solidFill>
                  <a:srgbClr val="7030A0"/>
                </a:solidFill>
              </a:rPr>
              <a:t>We can use these data to produce % estimates for each week and plot those instead of the raw count.</a:t>
            </a:r>
            <a:endParaRPr lang="en-US" b="1" dirty="0">
              <a:solidFill>
                <a:srgbClr val="7030A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36593750"/>
              </p:ext>
            </p:extLst>
          </p:nvPr>
        </p:nvGraphicFramePr>
        <p:xfrm>
          <a:off x="107504" y="2608972"/>
          <a:ext cx="5184576" cy="3377565"/>
        </p:xfrm>
        <a:graphic>
          <a:graphicData uri="http://schemas.openxmlformats.org/drawingml/2006/table">
            <a:tbl>
              <a:tblPr>
                <a:tableStyleId>{5C22544A-7EE6-4342-B048-85BDC9FD1C3A}</a:tableStyleId>
              </a:tblPr>
              <a:tblGrid>
                <a:gridCol w="1208959"/>
                <a:gridCol w="892770"/>
                <a:gridCol w="958020"/>
                <a:gridCol w="967016"/>
                <a:gridCol w="1157811"/>
              </a:tblGrid>
              <a:tr h="260554">
                <a:tc>
                  <a:txBody>
                    <a:bodyPr/>
                    <a:lstStyle/>
                    <a:p>
                      <a:pPr algn="l" fontAlgn="b"/>
                      <a:r>
                        <a:rPr lang="en-US" sz="2400" u="none" strike="noStrike" dirty="0">
                          <a:effectLst/>
                        </a:rPr>
                        <a:t> </a:t>
                      </a:r>
                      <a:endParaRPr lang="en-US" sz="2400" b="1" i="0" u="none" strike="noStrike" dirty="0">
                        <a:effectLst/>
                        <a:latin typeface="Arial"/>
                      </a:endParaRPr>
                    </a:p>
                  </a:txBody>
                  <a:tcPr marL="9525" marR="9525" marT="9525" marB="0" anchor="b"/>
                </a:tc>
                <a:tc gridSpan="2">
                  <a:txBody>
                    <a:bodyPr/>
                    <a:lstStyle/>
                    <a:p>
                      <a:pPr algn="ctr" fontAlgn="b"/>
                      <a:r>
                        <a:rPr lang="en-US" sz="2400" u="none" strike="noStrike">
                          <a:effectLst/>
                        </a:rPr>
                        <a:t>FMD cases</a:t>
                      </a:r>
                      <a:endParaRPr lang="en-US" sz="2400" b="1" i="0" u="none" strike="noStrike">
                        <a:effectLst/>
                        <a:latin typeface="Arial"/>
                      </a:endParaRPr>
                    </a:p>
                  </a:txBody>
                  <a:tcPr marL="9525" marR="9525" marT="9525" marB="0" anchor="b"/>
                </a:tc>
                <a:tc hMerge="1">
                  <a:txBody>
                    <a:bodyPr/>
                    <a:lstStyle/>
                    <a:p>
                      <a:endParaRPr lang="en-US"/>
                    </a:p>
                  </a:txBody>
                  <a:tcPr/>
                </a:tc>
                <a:tc gridSpan="2">
                  <a:txBody>
                    <a:bodyPr/>
                    <a:lstStyle/>
                    <a:p>
                      <a:pPr algn="ctr" fontAlgn="b"/>
                      <a:r>
                        <a:rPr lang="en-US" sz="2400" u="none" strike="noStrike" dirty="0">
                          <a:effectLst/>
                        </a:rPr>
                        <a:t>Total count</a:t>
                      </a:r>
                      <a:endParaRPr lang="en-US" sz="2400" b="1" i="0" u="none" strike="noStrike" dirty="0">
                        <a:effectLst/>
                        <a:latin typeface="Arial"/>
                      </a:endParaRPr>
                    </a:p>
                  </a:txBody>
                  <a:tcPr marL="9525" marR="9525" marT="9525" marB="0" anchor="b"/>
                </a:tc>
                <a:tc hMerge="1">
                  <a:txBody>
                    <a:bodyPr/>
                    <a:lstStyle/>
                    <a:p>
                      <a:endParaRPr lang="en-US"/>
                    </a:p>
                  </a:txBody>
                  <a:tcPr/>
                </a:tc>
              </a:tr>
              <a:tr h="260554">
                <a:tc>
                  <a:txBody>
                    <a:bodyPr/>
                    <a:lstStyle/>
                    <a:p>
                      <a:pPr algn="l" fontAlgn="b"/>
                      <a:r>
                        <a:rPr lang="en-US" sz="2400" u="none" strike="noStrike">
                          <a:effectLst/>
                        </a:rPr>
                        <a:t> </a:t>
                      </a:r>
                      <a:endParaRPr lang="en-US" sz="2400" b="1" i="0" u="none" strike="noStrike">
                        <a:effectLst/>
                        <a:latin typeface="Arial"/>
                      </a:endParaRPr>
                    </a:p>
                  </a:txBody>
                  <a:tcPr marL="9525" marR="9525" marT="9525" marB="0" anchor="b"/>
                </a:tc>
                <a:tc>
                  <a:txBody>
                    <a:bodyPr/>
                    <a:lstStyle/>
                    <a:p>
                      <a:pPr algn="ctr" fontAlgn="b"/>
                      <a:r>
                        <a:rPr lang="en-US" sz="2400" u="none" strike="noStrike">
                          <a:effectLst/>
                        </a:rPr>
                        <a:t>Beef</a:t>
                      </a:r>
                      <a:endParaRPr lang="en-US" sz="2400" b="1" i="0" u="none" strike="noStrike">
                        <a:effectLst/>
                        <a:latin typeface="Arial"/>
                      </a:endParaRPr>
                    </a:p>
                  </a:txBody>
                  <a:tcPr marL="9525" marR="9525" marT="9525" marB="0" anchor="b"/>
                </a:tc>
                <a:tc>
                  <a:txBody>
                    <a:bodyPr/>
                    <a:lstStyle/>
                    <a:p>
                      <a:pPr algn="ctr" fontAlgn="b"/>
                      <a:r>
                        <a:rPr lang="en-US" sz="2400" u="none" strike="noStrike">
                          <a:effectLst/>
                        </a:rPr>
                        <a:t>Buffalo</a:t>
                      </a:r>
                      <a:endParaRPr lang="en-US" sz="2400" b="1" i="0" u="none" strike="noStrike">
                        <a:effectLst/>
                        <a:latin typeface="Arial"/>
                      </a:endParaRPr>
                    </a:p>
                  </a:txBody>
                  <a:tcPr marL="9525" marR="9525" marT="9525" marB="0" anchor="b"/>
                </a:tc>
                <a:tc>
                  <a:txBody>
                    <a:bodyPr/>
                    <a:lstStyle/>
                    <a:p>
                      <a:pPr algn="ctr" fontAlgn="b"/>
                      <a:r>
                        <a:rPr lang="en-US" sz="2400" u="none" strike="noStrike">
                          <a:effectLst/>
                        </a:rPr>
                        <a:t>Beef</a:t>
                      </a:r>
                      <a:endParaRPr lang="en-US" sz="2400" b="1" i="0" u="none" strike="noStrike">
                        <a:effectLst/>
                        <a:latin typeface="Arial"/>
                      </a:endParaRPr>
                    </a:p>
                  </a:txBody>
                  <a:tcPr marL="9525" marR="9525" marT="9525" marB="0" anchor="b"/>
                </a:tc>
                <a:tc>
                  <a:txBody>
                    <a:bodyPr/>
                    <a:lstStyle/>
                    <a:p>
                      <a:pPr algn="ctr" fontAlgn="b"/>
                      <a:r>
                        <a:rPr lang="en-US" sz="2400" u="none" strike="noStrike">
                          <a:effectLst/>
                        </a:rPr>
                        <a:t>Buffalo</a:t>
                      </a:r>
                      <a:endParaRPr lang="en-US" sz="2400" b="1" i="0" u="none" strike="noStrike">
                        <a:effectLst/>
                        <a:latin typeface="Arial"/>
                      </a:endParaRPr>
                    </a:p>
                  </a:txBody>
                  <a:tcPr marL="9525" marR="9525" marT="9525" marB="0" anchor="b"/>
                </a:tc>
              </a:tr>
              <a:tr h="260554">
                <a:tc>
                  <a:txBody>
                    <a:bodyPr/>
                    <a:lstStyle/>
                    <a:p>
                      <a:pPr algn="l" fontAlgn="b"/>
                      <a:r>
                        <a:rPr lang="en-US" sz="2400" u="none" strike="noStrike">
                          <a:effectLst/>
                        </a:rPr>
                        <a:t>Week 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9</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6</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179</a:t>
                      </a:r>
                      <a:endParaRPr lang="en-US" sz="2400" b="0" i="0" u="none" strike="noStrike">
                        <a:effectLst/>
                        <a:latin typeface="Arial"/>
                      </a:endParaRPr>
                    </a:p>
                  </a:txBody>
                  <a:tcPr marL="9525" marR="9525" marT="9525" marB="0" anchor="b"/>
                </a:tc>
              </a:tr>
              <a:tr h="260554">
                <a:tc>
                  <a:txBody>
                    <a:bodyPr/>
                    <a:lstStyle/>
                    <a:p>
                      <a:pPr algn="l" fontAlgn="b"/>
                      <a:r>
                        <a:rPr lang="en-US" sz="2400" u="none" strike="noStrike">
                          <a:effectLst/>
                        </a:rPr>
                        <a:t>Week 7</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164</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179</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90372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16" y="188640"/>
            <a:ext cx="8229600" cy="778098"/>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graphicFrame>
        <p:nvGraphicFramePr>
          <p:cNvPr id="6" name="Chart 5"/>
          <p:cNvGraphicFramePr>
            <a:graphicFrameLocks/>
          </p:cNvGraphicFramePr>
          <p:nvPr>
            <p:extLst>
              <p:ext uri="{D42A27DB-BD31-4B8C-83A1-F6EECF244321}">
                <p14:modId xmlns:p14="http://schemas.microsoft.com/office/powerpoint/2010/main" val="1805472748"/>
              </p:ext>
            </p:extLst>
          </p:nvPr>
        </p:nvGraphicFramePr>
        <p:xfrm>
          <a:off x="179512" y="908720"/>
          <a:ext cx="484822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05961" y="1843083"/>
            <a:ext cx="2952328" cy="646331"/>
          </a:xfrm>
          <a:prstGeom prst="rect">
            <a:avLst/>
          </a:prstGeom>
          <a:noFill/>
        </p:spPr>
        <p:txBody>
          <a:bodyPr wrap="square" rtlCol="0">
            <a:spAutoFit/>
          </a:bodyPr>
          <a:lstStyle/>
          <a:p>
            <a:r>
              <a:rPr lang="en-US" b="1" dirty="0" smtClean="0">
                <a:solidFill>
                  <a:srgbClr val="7030A0"/>
                </a:solidFill>
              </a:rPr>
              <a:t>This plot just shows a count of cases each week.</a:t>
            </a:r>
          </a:p>
        </p:txBody>
      </p:sp>
      <p:graphicFrame>
        <p:nvGraphicFramePr>
          <p:cNvPr id="7" name="Chart 6"/>
          <p:cNvGraphicFramePr>
            <a:graphicFrameLocks/>
          </p:cNvGraphicFramePr>
          <p:nvPr>
            <p:extLst>
              <p:ext uri="{D42A27DB-BD31-4B8C-83A1-F6EECF244321}">
                <p14:modId xmlns:p14="http://schemas.microsoft.com/office/powerpoint/2010/main" val="2989135711"/>
              </p:ext>
            </p:extLst>
          </p:nvPr>
        </p:nvGraphicFramePr>
        <p:xfrm>
          <a:off x="179511" y="3789040"/>
          <a:ext cx="4848225"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5210605" y="4725144"/>
            <a:ext cx="2952328" cy="923330"/>
          </a:xfrm>
          <a:prstGeom prst="rect">
            <a:avLst/>
          </a:prstGeom>
          <a:noFill/>
        </p:spPr>
        <p:txBody>
          <a:bodyPr wrap="square" rtlCol="0">
            <a:spAutoFit/>
          </a:bodyPr>
          <a:lstStyle/>
          <a:p>
            <a:r>
              <a:rPr lang="en-US" b="1" dirty="0" smtClean="0">
                <a:solidFill>
                  <a:srgbClr val="7030A0"/>
                </a:solidFill>
              </a:rPr>
              <a:t>This plot shows the % of beef and buffalo that got FMD each week.</a:t>
            </a:r>
          </a:p>
        </p:txBody>
      </p:sp>
    </p:spTree>
    <p:extLst>
      <p:ext uri="{BB962C8B-B14F-4D97-AF65-F5344CB8AC3E}">
        <p14:creationId xmlns:p14="http://schemas.microsoft.com/office/powerpoint/2010/main" val="255136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16" y="188640"/>
            <a:ext cx="8229600" cy="778098"/>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graphicFrame>
        <p:nvGraphicFramePr>
          <p:cNvPr id="6" name="Chart 5"/>
          <p:cNvGraphicFramePr>
            <a:graphicFrameLocks/>
          </p:cNvGraphicFramePr>
          <p:nvPr>
            <p:extLst>
              <p:ext uri="{D42A27DB-BD31-4B8C-83A1-F6EECF244321}">
                <p14:modId xmlns:p14="http://schemas.microsoft.com/office/powerpoint/2010/main" val="3585123535"/>
              </p:ext>
            </p:extLst>
          </p:nvPr>
        </p:nvGraphicFramePr>
        <p:xfrm>
          <a:off x="179512" y="908720"/>
          <a:ext cx="484822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05961" y="1843083"/>
            <a:ext cx="2952328" cy="646331"/>
          </a:xfrm>
          <a:prstGeom prst="rect">
            <a:avLst/>
          </a:prstGeom>
          <a:noFill/>
        </p:spPr>
        <p:txBody>
          <a:bodyPr wrap="square" rtlCol="0">
            <a:spAutoFit/>
          </a:bodyPr>
          <a:lstStyle/>
          <a:p>
            <a:r>
              <a:rPr lang="en-US" b="1" dirty="0" smtClean="0">
                <a:solidFill>
                  <a:srgbClr val="7030A0"/>
                </a:solidFill>
              </a:rPr>
              <a:t>This plot just shows a count of cases each week.</a:t>
            </a:r>
          </a:p>
        </p:txBody>
      </p:sp>
      <p:sp>
        <p:nvSpPr>
          <p:cNvPr id="8" name="TextBox 7"/>
          <p:cNvSpPr txBox="1"/>
          <p:nvPr/>
        </p:nvSpPr>
        <p:spPr>
          <a:xfrm>
            <a:off x="5210605" y="5301208"/>
            <a:ext cx="3753882" cy="923330"/>
          </a:xfrm>
          <a:prstGeom prst="rect">
            <a:avLst/>
          </a:prstGeom>
          <a:noFill/>
        </p:spPr>
        <p:txBody>
          <a:bodyPr wrap="square" rtlCol="0">
            <a:spAutoFit/>
          </a:bodyPr>
          <a:lstStyle/>
          <a:p>
            <a:r>
              <a:rPr lang="en-US" b="1" dirty="0" smtClean="0">
                <a:solidFill>
                  <a:srgbClr val="7030A0"/>
                </a:solidFill>
              </a:rPr>
              <a:t>Now the % plot shows a different pattern to the count plot. Buffalo more likely to get infected in week 3.</a:t>
            </a:r>
          </a:p>
        </p:txBody>
      </p:sp>
      <p:sp>
        <p:nvSpPr>
          <p:cNvPr id="9" name="TextBox 8"/>
          <p:cNvSpPr txBox="1"/>
          <p:nvPr/>
        </p:nvSpPr>
        <p:spPr>
          <a:xfrm>
            <a:off x="5210604" y="2793292"/>
            <a:ext cx="3753883" cy="1938992"/>
          </a:xfrm>
          <a:prstGeom prst="rect">
            <a:avLst/>
          </a:prstGeom>
          <a:noFill/>
        </p:spPr>
        <p:txBody>
          <a:bodyPr wrap="square" rtlCol="0">
            <a:spAutoFit/>
          </a:bodyPr>
          <a:lstStyle/>
          <a:p>
            <a:r>
              <a:rPr lang="en-US" sz="2000" b="1" dirty="0" smtClean="0">
                <a:solidFill>
                  <a:srgbClr val="002060"/>
                </a:solidFill>
              </a:rPr>
              <a:t>What if we left total count of beef =164 and changed total count of buffalo=100 (fewer buffalo).This plot shows the % of beef and buffalo that got FMD each week.</a:t>
            </a:r>
          </a:p>
        </p:txBody>
      </p:sp>
      <p:graphicFrame>
        <p:nvGraphicFramePr>
          <p:cNvPr id="11" name="Chart 10"/>
          <p:cNvGraphicFramePr>
            <a:graphicFrameLocks/>
          </p:cNvGraphicFramePr>
          <p:nvPr>
            <p:extLst>
              <p:ext uri="{D42A27DB-BD31-4B8C-83A1-F6EECF244321}">
                <p14:modId xmlns:p14="http://schemas.microsoft.com/office/powerpoint/2010/main" val="1062340465"/>
              </p:ext>
            </p:extLst>
          </p:nvPr>
        </p:nvGraphicFramePr>
        <p:xfrm>
          <a:off x="179511" y="3670455"/>
          <a:ext cx="4848225"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10073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How to describe patterns of disease by</a:t>
            </a:r>
          </a:p>
          <a:p>
            <a:pPr lvl="1"/>
            <a:r>
              <a:rPr lang="en-AU" dirty="0"/>
              <a:t>Time</a:t>
            </a:r>
          </a:p>
          <a:p>
            <a:pPr lvl="1"/>
            <a:r>
              <a:rPr lang="en-AU" dirty="0"/>
              <a:t>Place</a:t>
            </a:r>
          </a:p>
          <a:p>
            <a:pPr lvl="1"/>
            <a:r>
              <a:rPr lang="en-AU" dirty="0"/>
              <a:t>Animal</a:t>
            </a:r>
          </a:p>
          <a:p>
            <a:r>
              <a:rPr lang="en-AU" dirty="0" smtClean="0"/>
              <a:t>We can use this information to inform control </a:t>
            </a:r>
            <a:r>
              <a:rPr lang="en-AU" dirty="0"/>
              <a:t>strategies</a:t>
            </a:r>
          </a:p>
          <a:p>
            <a:pPr marL="0" indent="0">
              <a:buNone/>
            </a:pPr>
            <a:endParaRPr lang="en-AU" dirty="0" smtClean="0"/>
          </a:p>
          <a:p>
            <a:pPr marL="0" indent="0">
              <a:buNone/>
            </a:pPr>
            <a:endParaRPr lang="en-AU" dirty="0" smtClean="0"/>
          </a:p>
          <a:p>
            <a:endParaRPr lang="en-AU" dirty="0"/>
          </a:p>
          <a:p>
            <a:endParaRPr lang="en-AU" dirty="0"/>
          </a:p>
        </p:txBody>
      </p:sp>
      <p:sp>
        <p:nvSpPr>
          <p:cNvPr id="4" name="TextBox 3"/>
          <p:cNvSpPr txBox="1"/>
          <p:nvPr/>
        </p:nvSpPr>
        <p:spPr>
          <a:xfrm>
            <a:off x="186408" y="5301208"/>
            <a:ext cx="8712968" cy="1200329"/>
          </a:xfrm>
          <a:prstGeom prst="rect">
            <a:avLst/>
          </a:prstGeom>
          <a:noFill/>
        </p:spPr>
        <p:txBody>
          <a:bodyPr wrap="square" rtlCol="0">
            <a:spAutoFit/>
          </a:bodyPr>
          <a:lstStyle/>
          <a:p>
            <a:r>
              <a:rPr lang="en-US" b="1" dirty="0" smtClean="0">
                <a:solidFill>
                  <a:srgbClr val="7030A0"/>
                </a:solidFill>
              </a:rPr>
              <a:t>our example used FMD. We know a lot about FMD already. Imagine if this was an unknown disease. These results could tell us a lot about the causes and types of spread even if we did not know what the disease was. We could still put good control measures into place.</a:t>
            </a:r>
            <a:endParaRPr lang="en-US" b="1" dirty="0">
              <a:solidFill>
                <a:srgbClr val="7030A0"/>
              </a:solidFill>
            </a:endParaRPr>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6851104" cy="490066"/>
          </a:xfrm>
        </p:spPr>
        <p:txBody>
          <a:bodyPr>
            <a:normAutofit fontScale="90000"/>
          </a:bodyPr>
          <a:lstStyle/>
          <a:p>
            <a:r>
              <a:rPr lang="en-AU" b="1" dirty="0" smtClean="0"/>
              <a:t>Key concepts of session 10</a:t>
            </a:r>
            <a:endParaRPr lang="en-AU" b="1" dirty="0"/>
          </a:p>
        </p:txBody>
      </p:sp>
      <p:sp>
        <p:nvSpPr>
          <p:cNvPr id="2" name="Content Placeholder 1"/>
          <p:cNvSpPr>
            <a:spLocks noGrp="1"/>
          </p:cNvSpPr>
          <p:nvPr>
            <p:ph idx="1"/>
          </p:nvPr>
        </p:nvSpPr>
        <p:spPr>
          <a:xfrm>
            <a:off x="457200" y="1600200"/>
            <a:ext cx="8229600" cy="4233575"/>
          </a:xfrm>
        </p:spPr>
        <p:txBody>
          <a:bodyPr>
            <a:normAutofit fontScale="70000" lnSpcReduction="20000"/>
          </a:bodyPr>
          <a:lstStyle/>
          <a:p>
            <a:r>
              <a:rPr lang="en-AU" dirty="0"/>
              <a:t>Describe disease in terms of:</a:t>
            </a:r>
          </a:p>
          <a:p>
            <a:pPr lvl="1"/>
            <a:r>
              <a:rPr lang="en-AU" dirty="0"/>
              <a:t>Time (</a:t>
            </a:r>
            <a:r>
              <a:rPr lang="en-AU" dirty="0" err="1"/>
              <a:t>epi</a:t>
            </a:r>
            <a:r>
              <a:rPr lang="en-AU" dirty="0"/>
              <a:t>-curves)</a:t>
            </a:r>
          </a:p>
          <a:p>
            <a:pPr lvl="1"/>
            <a:r>
              <a:rPr lang="en-AU" dirty="0"/>
              <a:t>Animal (whole numbers, proportions)</a:t>
            </a:r>
          </a:p>
          <a:p>
            <a:pPr lvl="1"/>
            <a:r>
              <a:rPr lang="en-AU" dirty="0"/>
              <a:t>Place (mapping)</a:t>
            </a:r>
          </a:p>
          <a:p>
            <a:endParaRPr lang="en-AU" dirty="0"/>
          </a:p>
          <a:p>
            <a:r>
              <a:rPr lang="en-AU" dirty="0"/>
              <a:t>This understanding of disease will help us to develop control strategies which include</a:t>
            </a:r>
          </a:p>
          <a:p>
            <a:pPr lvl="1"/>
            <a:r>
              <a:rPr lang="en-AU" dirty="0"/>
              <a:t>Control of animal movement</a:t>
            </a:r>
          </a:p>
          <a:p>
            <a:pPr lvl="1"/>
            <a:r>
              <a:rPr lang="en-AU" dirty="0"/>
              <a:t>Animal management – housing, feed, handling, water</a:t>
            </a:r>
          </a:p>
          <a:p>
            <a:pPr lvl="1"/>
            <a:r>
              <a:rPr lang="en-AU" dirty="0"/>
              <a:t>Treatment of sick and possibly contact animals</a:t>
            </a:r>
          </a:p>
          <a:p>
            <a:pPr lvl="1"/>
            <a:r>
              <a:rPr lang="en-AU" dirty="0"/>
              <a:t>Isolation of sick animals or at risk animals</a:t>
            </a:r>
          </a:p>
          <a:p>
            <a:pPr lvl="1"/>
            <a:r>
              <a:rPr lang="en-AU" dirty="0"/>
              <a:t>Hygiene</a:t>
            </a:r>
          </a:p>
          <a:p>
            <a:pPr lvl="1"/>
            <a:r>
              <a:rPr lang="en-AU" dirty="0"/>
              <a:t>Quarantine</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How to describe patterns of disease by</a:t>
            </a:r>
          </a:p>
          <a:p>
            <a:pPr lvl="1"/>
            <a:r>
              <a:rPr lang="en-AU" dirty="0"/>
              <a:t>Time</a:t>
            </a:r>
          </a:p>
          <a:p>
            <a:pPr lvl="1"/>
            <a:r>
              <a:rPr lang="en-AU" dirty="0"/>
              <a:t>Place</a:t>
            </a:r>
          </a:p>
          <a:p>
            <a:pPr lvl="1"/>
            <a:r>
              <a:rPr lang="en-AU" dirty="0"/>
              <a:t>Animal</a:t>
            </a:r>
          </a:p>
          <a:p>
            <a:endParaRPr lang="en-AU" dirty="0"/>
          </a:p>
          <a:p>
            <a:r>
              <a:rPr lang="en-AU" dirty="0" smtClean="0"/>
              <a:t>How to use this information to think about causes and control </a:t>
            </a:r>
            <a:r>
              <a:rPr lang="en-AU" dirty="0"/>
              <a:t>strategies</a:t>
            </a:r>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t>Activity</a:t>
            </a:r>
            <a:endParaRPr lang="en-AU" b="1" dirty="0"/>
          </a:p>
        </p:txBody>
      </p:sp>
      <p:sp>
        <p:nvSpPr>
          <p:cNvPr id="3" name="Content Placeholder 2"/>
          <p:cNvSpPr>
            <a:spLocks noGrp="1"/>
          </p:cNvSpPr>
          <p:nvPr>
            <p:ph idx="1"/>
          </p:nvPr>
        </p:nvSpPr>
        <p:spPr>
          <a:xfrm>
            <a:off x="251520" y="1417638"/>
            <a:ext cx="5112568" cy="5107706"/>
          </a:xfrm>
        </p:spPr>
        <p:txBody>
          <a:bodyPr>
            <a:normAutofit/>
          </a:bodyPr>
          <a:lstStyle/>
          <a:p>
            <a:pPr marL="0" indent="0">
              <a:buNone/>
            </a:pPr>
            <a:r>
              <a:rPr lang="en-AU" dirty="0" smtClean="0"/>
              <a:t>Task for everyone to do:</a:t>
            </a:r>
          </a:p>
          <a:p>
            <a:pPr marL="0" indent="0">
              <a:buNone/>
            </a:pPr>
            <a:r>
              <a:rPr lang="en-AU" sz="2400" dirty="0" smtClean="0">
                <a:solidFill>
                  <a:srgbClr val="002060"/>
                </a:solidFill>
              </a:rPr>
              <a:t>Look at the 3 epidemic curves. Each shows a count of the number of new cases of disease (vertical axis) and time in days (horizontal axis).</a:t>
            </a:r>
          </a:p>
          <a:p>
            <a:pPr marL="0" indent="0">
              <a:buNone/>
            </a:pPr>
            <a:endParaRPr lang="en-AU" sz="2400" dirty="0">
              <a:solidFill>
                <a:srgbClr val="002060"/>
              </a:solidFill>
            </a:endParaRPr>
          </a:p>
          <a:p>
            <a:pPr marL="457200" indent="-457200">
              <a:buAutoNum type="arabicPeriod"/>
            </a:pPr>
            <a:r>
              <a:rPr lang="en-AU" sz="2400" dirty="0" smtClean="0">
                <a:solidFill>
                  <a:srgbClr val="002060"/>
                </a:solidFill>
              </a:rPr>
              <a:t>Can you use simple words to describe each of the 3 patterns over time?</a:t>
            </a:r>
          </a:p>
          <a:p>
            <a:pPr marL="0" indent="0">
              <a:buNone/>
            </a:pPr>
            <a:r>
              <a:rPr lang="en-AU" sz="2400" dirty="0" smtClean="0">
                <a:solidFill>
                  <a:srgbClr val="002060"/>
                </a:solidFill>
              </a:rPr>
              <a:t>“the number of cases is ….”</a:t>
            </a:r>
          </a:p>
        </p:txBody>
      </p:sp>
      <p:graphicFrame>
        <p:nvGraphicFramePr>
          <p:cNvPr id="4" name="Chart 3"/>
          <p:cNvGraphicFramePr/>
          <p:nvPr>
            <p:extLst>
              <p:ext uri="{D42A27DB-BD31-4B8C-83A1-F6EECF244321}">
                <p14:modId xmlns:p14="http://schemas.microsoft.com/office/powerpoint/2010/main" val="374249474"/>
              </p:ext>
            </p:extLst>
          </p:nvPr>
        </p:nvGraphicFramePr>
        <p:xfrm>
          <a:off x="5556532" y="288757"/>
          <a:ext cx="3441280" cy="20687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018849977"/>
              </p:ext>
            </p:extLst>
          </p:nvPr>
        </p:nvGraphicFramePr>
        <p:xfrm>
          <a:off x="5556531" y="2357471"/>
          <a:ext cx="3462031" cy="20162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3137352529"/>
              </p:ext>
            </p:extLst>
          </p:nvPr>
        </p:nvGraphicFramePr>
        <p:xfrm>
          <a:off x="5556531" y="4382006"/>
          <a:ext cx="3441279" cy="21433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10</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lnSpcReduction="10000"/>
          </a:bodyPr>
          <a:lstStyle/>
          <a:p>
            <a:pPr marL="0" indent="0">
              <a:buNone/>
            </a:pPr>
            <a:r>
              <a:rPr lang="en-AU" dirty="0" smtClean="0"/>
              <a:t>In </a:t>
            </a:r>
            <a:r>
              <a:rPr lang="en-AU" dirty="0"/>
              <a:t>this video we learnt about </a:t>
            </a:r>
            <a:endParaRPr lang="en-AU" dirty="0" smtClean="0"/>
          </a:p>
          <a:p>
            <a:pPr lvl="1"/>
            <a:r>
              <a:rPr lang="en-AU" dirty="0" smtClean="0"/>
              <a:t>How to describe patterns of disease</a:t>
            </a:r>
          </a:p>
          <a:p>
            <a:pPr lvl="1"/>
            <a:r>
              <a:rPr lang="en-AU" dirty="0" smtClean="0"/>
              <a:t>Different control strategies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AU" b="1" dirty="0"/>
              <a:t>Group </a:t>
            </a:r>
            <a:r>
              <a:rPr lang="en-AU" b="1" dirty="0" smtClean="0"/>
              <a:t>activity –FMD in a Thai </a:t>
            </a:r>
            <a:r>
              <a:rPr lang="en-AU" b="1" dirty="0" smtClean="0"/>
              <a:t>village</a:t>
            </a:r>
            <a:br>
              <a:rPr lang="en-AU" b="1" dirty="0" smtClean="0"/>
            </a:br>
            <a:r>
              <a:rPr lang="en-AU" b="1" dirty="0" smtClean="0"/>
              <a:t>using case &amp; non-case data</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sz="2400" b="1" dirty="0" smtClean="0">
                <a:solidFill>
                  <a:srgbClr val="7030A0"/>
                </a:solidFill>
              </a:rPr>
              <a:t>We can use case &amp; non-case data to produce % estimates</a:t>
            </a:r>
          </a:p>
          <a:p>
            <a:pPr marL="0" indent="0">
              <a:buNone/>
            </a:pPr>
            <a:endParaRPr lang="en-AU" sz="2400" b="1" dirty="0" smtClean="0">
              <a:solidFill>
                <a:srgbClr val="7030A0"/>
              </a:solidFill>
            </a:endParaRPr>
          </a:p>
          <a:p>
            <a:pPr marL="514350" indent="-514350">
              <a:buAutoNum type="arabicPeriod"/>
            </a:pPr>
            <a:r>
              <a:rPr lang="en-AU" dirty="0" smtClean="0"/>
              <a:t>How can we use these estimates to assess disease occurrence and severity in different groups of animals?</a:t>
            </a:r>
            <a:endParaRPr lang="en-AU" dirty="0" smtClean="0"/>
          </a:p>
          <a:p>
            <a:pPr marL="0" indent="0">
              <a:buNone/>
            </a:pPr>
            <a:endParaRPr lang="en-AU" dirty="0"/>
          </a:p>
          <a:p>
            <a:pPr marL="0" indent="0">
              <a:buNone/>
            </a:pPr>
            <a:endParaRPr lang="en-AU" dirty="0"/>
          </a:p>
        </p:txBody>
      </p:sp>
      <mc:AlternateContent xmlns:mc="http://schemas.openxmlformats.org/markup-compatibility/2006">
        <mc:Choice xmlns:a14="http://schemas.microsoft.com/office/drawing/2010/main" Requires="a14">
          <p:sp>
            <p:nvSpPr>
              <p:cNvPr id="4" name="TextBox 3"/>
              <p:cNvSpPr txBox="1"/>
              <p:nvPr/>
            </p:nvSpPr>
            <p:spPr>
              <a:xfrm>
                <a:off x="683568" y="4869160"/>
                <a:ext cx="6633611" cy="653449"/>
              </a:xfrm>
              <a:prstGeom prst="rect">
                <a:avLst/>
              </a:prstGeom>
              <a:solidFill>
                <a:schemeClr val="accent3">
                  <a:lumMod val="40000"/>
                  <a:lumOff val="60000"/>
                </a:schemeClr>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latin typeface="Cambria Math"/>
                        </a:rPr>
                        <m:t>%= </m:t>
                      </m:r>
                      <m:f>
                        <m:fPr>
                          <m:ctrlPr>
                            <a:rPr lang="en-US" sz="2000" b="0" i="1" smtClean="0">
                              <a:latin typeface="Cambria Math"/>
                            </a:rPr>
                          </m:ctrlPr>
                        </m:fPr>
                        <m:num>
                          <m:r>
                            <a:rPr lang="en-US" sz="2000" b="0" i="1" smtClean="0">
                              <a:latin typeface="Cambria Math"/>
                            </a:rPr>
                            <m:t>𝑛𝑢𝑚𝑒𝑟𝑎𝑡𝑜𝑟</m:t>
                          </m:r>
                        </m:num>
                        <m:den>
                          <m:r>
                            <a:rPr lang="en-US" sz="2000" b="0" i="1" smtClean="0">
                              <a:latin typeface="Cambria Math"/>
                            </a:rPr>
                            <m:t>𝑑𝑒𝑛𝑜𝑚𝑖𝑛𝑎𝑡𝑜𝑟</m:t>
                          </m:r>
                        </m:den>
                      </m:f>
                      <m:r>
                        <a:rPr lang="en-US" sz="2000" b="0" i="1" smtClean="0">
                          <a:latin typeface="Cambria Math"/>
                        </a:rPr>
                        <m:t> </m:t>
                      </m:r>
                      <m:r>
                        <a:rPr lang="en-US" sz="2000" b="0" i="1" smtClean="0">
                          <a:latin typeface="Cambria Math"/>
                          <a:ea typeface="Cambria Math"/>
                        </a:rPr>
                        <m:t>×100= </m:t>
                      </m:r>
                      <m:f>
                        <m:fPr>
                          <m:ctrlPr>
                            <a:rPr lang="en-US" sz="2000" b="0" i="1" smtClean="0">
                              <a:latin typeface="Cambria Math"/>
                              <a:ea typeface="Cambria Math"/>
                            </a:rPr>
                          </m:ctrlPr>
                        </m:fPr>
                        <m:num>
                          <m:r>
                            <a:rPr lang="en-US" sz="2000" b="0" i="1" smtClean="0">
                              <a:latin typeface="Cambria Math"/>
                              <a:ea typeface="Cambria Math"/>
                            </a:rPr>
                            <m:t>𝑐𝑎𝑠𝑒𝑠</m:t>
                          </m:r>
                        </m:num>
                        <m:den>
                          <m:r>
                            <a:rPr lang="en-US" sz="2000" b="0" i="1" smtClean="0">
                              <a:latin typeface="Cambria Math"/>
                              <a:ea typeface="Cambria Math"/>
                            </a:rPr>
                            <m:t>𝑐𝑎𝑠𝑒𝑠</m:t>
                          </m:r>
                          <m:r>
                            <a:rPr lang="en-US" sz="2000" b="0" i="1" smtClean="0">
                              <a:latin typeface="Cambria Math"/>
                              <a:ea typeface="Cambria Math"/>
                            </a:rPr>
                            <m:t>+</m:t>
                          </m:r>
                          <m:r>
                            <a:rPr lang="en-US" sz="2000" b="0" i="1" smtClean="0">
                              <a:latin typeface="Cambria Math"/>
                              <a:ea typeface="Cambria Math"/>
                            </a:rPr>
                            <m:t>𝑛𝑜𝑛</m:t>
                          </m:r>
                          <m:r>
                            <a:rPr lang="en-US" sz="2000" b="0" i="1" smtClean="0">
                              <a:latin typeface="Cambria Math"/>
                              <a:ea typeface="Cambria Math"/>
                            </a:rPr>
                            <m:t>−</m:t>
                          </m:r>
                          <m:r>
                            <a:rPr lang="en-US" sz="2000" b="0" i="1" smtClean="0">
                              <a:latin typeface="Cambria Math"/>
                              <a:ea typeface="Cambria Math"/>
                            </a:rPr>
                            <m:t>𝑐𝑎𝑠𝑒𝑠</m:t>
                          </m:r>
                        </m:den>
                      </m:f>
                      <m:r>
                        <a:rPr lang="en-US" sz="2000" b="0" i="1" smtClean="0">
                          <a:latin typeface="Cambria Math"/>
                          <a:ea typeface="Cambria Math"/>
                        </a:rPr>
                        <m:t> ×100</m:t>
                      </m:r>
                    </m:oMath>
                  </m:oMathPara>
                </a14:m>
                <a:endParaRPr lang="en-US" sz="2000" dirty="0"/>
              </a:p>
            </p:txBody>
          </p:sp>
        </mc:Choice>
        <mc:Fallback>
          <p:sp>
            <p:nvSpPr>
              <p:cNvPr id="4" name="TextBox 3"/>
              <p:cNvSpPr txBox="1">
                <a:spLocks noRot="1" noChangeAspect="1" noMove="1" noResize="1" noEditPoints="1" noAdjustHandles="1" noChangeArrowheads="1" noChangeShapeType="1" noTextEdit="1"/>
              </p:cNvSpPr>
              <p:nvPr/>
            </p:nvSpPr>
            <p:spPr>
              <a:xfrm>
                <a:off x="683568" y="4869160"/>
                <a:ext cx="6633611" cy="653449"/>
              </a:xfrm>
              <a:prstGeom prst="rect">
                <a:avLst/>
              </a:prstGeom>
              <a:blipFill rotWithShape="1">
                <a:blip r:embed="rId3"/>
                <a:stretch>
                  <a:fillRect/>
                </a:stretch>
              </a:blipFill>
            </p:spPr>
            <p:txBody>
              <a:bodyPr/>
              <a:lstStyle/>
              <a:p>
                <a:r>
                  <a:rPr lang="en-US">
                    <a:noFill/>
                  </a:rPr>
                  <a:t> </a:t>
                </a:r>
              </a:p>
            </p:txBody>
          </p:sp>
        </mc:Fallback>
      </mc:AlternateContent>
      <p:sp>
        <p:nvSpPr>
          <p:cNvPr id="5" name="TextBox 4"/>
          <p:cNvSpPr txBox="1"/>
          <p:nvPr/>
        </p:nvSpPr>
        <p:spPr>
          <a:xfrm>
            <a:off x="496249" y="5802997"/>
            <a:ext cx="8003232" cy="646331"/>
          </a:xfrm>
          <a:prstGeom prst="rect">
            <a:avLst/>
          </a:prstGeom>
          <a:noFill/>
        </p:spPr>
        <p:txBody>
          <a:bodyPr wrap="square" rtlCol="0">
            <a:spAutoFit/>
          </a:bodyPr>
          <a:lstStyle/>
          <a:p>
            <a:r>
              <a:rPr lang="en-US" b="1" dirty="0" smtClean="0">
                <a:solidFill>
                  <a:srgbClr val="7030A0"/>
                </a:solidFill>
              </a:rPr>
              <a:t>In a defined outbreak where the denominator is all animals at risk of getting the disease, the estimates are called </a:t>
            </a:r>
            <a:r>
              <a:rPr lang="en-US" b="1" u="sng" dirty="0" smtClean="0">
                <a:solidFill>
                  <a:srgbClr val="7030A0"/>
                </a:solidFill>
              </a:rPr>
              <a:t>attack rates (AR)</a:t>
            </a:r>
            <a:endParaRPr lang="en-US" b="1" u="sng" dirty="0">
              <a:solidFill>
                <a:srgbClr val="7030A0"/>
              </a:solidFill>
            </a:endParaRPr>
          </a:p>
        </p:txBody>
      </p:sp>
    </p:spTree>
    <p:extLst>
      <p:ext uri="{BB962C8B-B14F-4D97-AF65-F5344CB8AC3E}">
        <p14:creationId xmlns:p14="http://schemas.microsoft.com/office/powerpoint/2010/main" val="1253663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47360226"/>
              </p:ext>
            </p:extLst>
          </p:nvPr>
        </p:nvGraphicFramePr>
        <p:xfrm>
          <a:off x="179512" y="13443"/>
          <a:ext cx="7391684" cy="3672408"/>
        </p:xfrm>
        <a:graphic>
          <a:graphicData uri="http://schemas.openxmlformats.org/drawingml/2006/table">
            <a:tbl>
              <a:tblPr>
                <a:tableStyleId>{5C22544A-7EE6-4342-B048-85BDC9FD1C3A}</a:tableStyleId>
              </a:tblPr>
              <a:tblGrid>
                <a:gridCol w="1284725"/>
                <a:gridCol w="909258"/>
                <a:gridCol w="1017826"/>
                <a:gridCol w="569984"/>
                <a:gridCol w="759977"/>
                <a:gridCol w="732835"/>
                <a:gridCol w="1121871"/>
                <a:gridCol w="995208"/>
              </a:tblGrid>
              <a:tr h="458842">
                <a:tc>
                  <a:txBody>
                    <a:bodyPr/>
                    <a:lstStyle/>
                    <a:p>
                      <a:pPr algn="l" fontAlgn="b"/>
                      <a:r>
                        <a:rPr lang="en-AU" sz="2000" u="none" strike="noStrike" dirty="0">
                          <a:effectLst/>
                        </a:rPr>
                        <a:t> </a:t>
                      </a:r>
                      <a:endParaRPr lang="en-AU" sz="2000" b="0" i="0" u="none" strike="noStrike" dirty="0">
                        <a:effectLst/>
                        <a:latin typeface="Arial" panose="020B0604020202020204" pitchFamily="34" charset="0"/>
                      </a:endParaRPr>
                    </a:p>
                  </a:txBody>
                  <a:tcPr marL="9525" marR="9525" marT="9525" marB="0" anchor="b"/>
                </a:tc>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rowSpan="2">
                  <a:txBody>
                    <a:bodyPr/>
                    <a:lstStyle/>
                    <a:p>
                      <a:pPr algn="ctr" fontAlgn="b"/>
                      <a:r>
                        <a:rPr lang="en-AU" sz="2000" u="none" strike="noStrike" dirty="0">
                          <a:effectLst/>
                        </a:rPr>
                        <a:t>Never sick</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gridSpan="3">
                  <a:txBody>
                    <a:bodyPr/>
                    <a:lstStyle/>
                    <a:p>
                      <a:pPr algn="ctr" fontAlgn="b"/>
                      <a:r>
                        <a:rPr lang="en-AU" sz="2000" u="none" strike="noStrike" dirty="0">
                          <a:effectLst/>
                        </a:rPr>
                        <a:t>FMD cases</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hMerge="1">
                  <a:txBody>
                    <a:bodyPr/>
                    <a:lstStyle/>
                    <a:p>
                      <a:endParaRPr lang="en-AU"/>
                    </a:p>
                  </a:txBody>
                  <a:tcPr/>
                </a:tc>
                <a:tc hMerge="1">
                  <a:txBody>
                    <a:bodyPr/>
                    <a:lstStyle/>
                    <a:p>
                      <a:endParaRPr lang="en-AU"/>
                    </a:p>
                  </a:txBody>
                  <a:tcPr/>
                </a:tc>
                <a:tc rowSpan="2">
                  <a:txBody>
                    <a:bodyPr/>
                    <a:lstStyle/>
                    <a:p>
                      <a:pPr algn="ctr" fontAlgn="b"/>
                      <a:r>
                        <a:rPr lang="en-AU" sz="2000" u="none" strike="noStrike" dirty="0">
                          <a:effectLst/>
                        </a:rPr>
                        <a:t>Total animals</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rowSpan="2">
                  <a:txBody>
                    <a:bodyPr/>
                    <a:lstStyle/>
                    <a:p>
                      <a:pPr algn="ctr" fontAlgn="b"/>
                      <a:r>
                        <a:rPr lang="en-AU" sz="2000" u="none" strike="noStrike" dirty="0">
                          <a:effectLst/>
                        </a:rPr>
                        <a:t>Total cases</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765294">
                <a:tc>
                  <a:txBody>
                    <a:bodyPr/>
                    <a:lstStyle/>
                    <a:p>
                      <a:pPr algn="l" fontAlgn="b"/>
                      <a:r>
                        <a:rPr lang="en-AU" sz="2000" u="none" strike="noStrike" dirty="0">
                          <a:effectLst/>
                        </a:rPr>
                        <a:t>Animal type</a:t>
                      </a:r>
                      <a:endParaRPr lang="en-AU" sz="2000" b="0" i="0" u="none" strike="noStrike" dirty="0">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Age</a:t>
                      </a:r>
                      <a:endParaRPr lang="en-AU" sz="2000" b="0" i="0" u="none" strike="noStrike" dirty="0">
                        <a:effectLst/>
                        <a:latin typeface="Arial" panose="020B0604020202020204" pitchFamily="34" charset="0"/>
                      </a:endParaRPr>
                    </a:p>
                  </a:txBody>
                  <a:tcPr marL="9525" marR="9525" marT="9525" marB="0" anchor="b"/>
                </a:tc>
                <a:tc vMerge="1">
                  <a:txBody>
                    <a:bodyPr/>
                    <a:lstStyle/>
                    <a:p>
                      <a:endParaRPr lang="en-AU"/>
                    </a:p>
                  </a:txBody>
                  <a:tcPr/>
                </a:tc>
                <a:tc>
                  <a:txBody>
                    <a:bodyPr/>
                    <a:lstStyle/>
                    <a:p>
                      <a:pPr algn="ctr" fontAlgn="b"/>
                      <a:r>
                        <a:rPr lang="en-AU" sz="2000" u="none" strike="noStrike" dirty="0">
                          <a:effectLst/>
                        </a:rPr>
                        <a:t>Mild</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Severe</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Died</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vMerge="1">
                  <a:txBody>
                    <a:bodyPr/>
                    <a:lstStyle/>
                    <a:p>
                      <a:endParaRPr lang="en-AU"/>
                    </a:p>
                  </a:txBody>
                  <a:tcPr/>
                </a:tc>
                <a:tc vMerge="1">
                  <a:txBody>
                    <a:bodyPr/>
                    <a:lstStyle/>
                    <a:p>
                      <a:endParaRPr lang="en-AU"/>
                    </a:p>
                  </a:txBody>
                  <a:tcPr/>
                </a:tc>
              </a:tr>
              <a:tr h="765294">
                <a:tc>
                  <a:txBody>
                    <a:bodyPr/>
                    <a:lstStyle/>
                    <a:p>
                      <a:pPr algn="l" fontAlgn="b"/>
                      <a:r>
                        <a:rPr lang="en-AU" sz="2000" u="none" strike="noStrike">
                          <a:effectLst/>
                        </a:rPr>
                        <a:t>Beef cattle</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&lt; 1 y old</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4</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9</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2</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30</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458842">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Adults</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90</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21</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23</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134</a:t>
                      </a:r>
                      <a:endParaRPr lang="en-AU" sz="2000" b="0" i="0" u="none" strike="noStrike">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44</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765294">
                <a:tc>
                  <a:txBody>
                    <a:bodyPr/>
                    <a:lstStyle/>
                    <a:p>
                      <a:pPr algn="l" fontAlgn="b"/>
                      <a:r>
                        <a:rPr lang="en-AU" sz="2000" u="none" strike="noStrike">
                          <a:effectLst/>
                        </a:rPr>
                        <a:t>Buffalo</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&lt; 1 y old</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13</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8</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21</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8</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458842">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Adults</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124</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33</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1</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158</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34</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970428118"/>
              </p:ext>
            </p:extLst>
          </p:nvPr>
        </p:nvGraphicFramePr>
        <p:xfrm>
          <a:off x="179512" y="3724275"/>
          <a:ext cx="2869730" cy="2828925"/>
        </p:xfrm>
        <a:graphic>
          <a:graphicData uri="http://schemas.openxmlformats.org/drawingml/2006/table">
            <a:tbl>
              <a:tblPr>
                <a:tableStyleId>{5C22544A-7EE6-4342-B048-85BDC9FD1C3A}</a:tableStyleId>
              </a:tblPr>
              <a:tblGrid>
                <a:gridCol w="1158586"/>
                <a:gridCol w="855572"/>
                <a:gridCol w="855572"/>
              </a:tblGrid>
              <a:tr h="272252">
                <a:tc>
                  <a:txBody>
                    <a:bodyPr/>
                    <a:lstStyle/>
                    <a:p>
                      <a:pPr algn="l" fontAlgn="b"/>
                      <a:r>
                        <a:rPr lang="en-AU" sz="2000" u="none" strike="noStrike" dirty="0">
                          <a:effectLst/>
                        </a:rPr>
                        <a:t> </a:t>
                      </a:r>
                      <a:endParaRPr lang="en-AU" sz="2000" b="1" i="0" u="none" strike="noStrike" dirty="0">
                        <a:effectLst/>
                        <a:latin typeface="Arial" panose="020B0604020202020204" pitchFamily="34" charset="0"/>
                      </a:endParaRPr>
                    </a:p>
                  </a:txBody>
                  <a:tcPr marL="9525" marR="9525" marT="9525" marB="0" anchor="b">
                    <a:solidFill>
                      <a:schemeClr val="bg1">
                        <a:lumMod val="85000"/>
                      </a:schemeClr>
                    </a:solidFill>
                  </a:tcPr>
                </a:tc>
                <a:tc gridSpan="2">
                  <a:txBody>
                    <a:bodyPr/>
                    <a:lstStyle/>
                    <a:p>
                      <a:pPr algn="ctr" fontAlgn="b"/>
                      <a:r>
                        <a:rPr lang="en-AU" sz="2000" u="none" strike="noStrike" dirty="0">
                          <a:effectLst/>
                        </a:rPr>
                        <a:t>FMD cases</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c hMerge="1">
                  <a:txBody>
                    <a:bodyPr/>
                    <a:lstStyle/>
                    <a:p>
                      <a:endParaRPr lang="en-AU"/>
                    </a:p>
                  </a:txBody>
                  <a:tcPr/>
                </a:tc>
              </a:tr>
              <a:tr h="272252">
                <a:tc>
                  <a:txBody>
                    <a:bodyPr/>
                    <a:lstStyle/>
                    <a:p>
                      <a:pPr algn="l" fontAlgn="b"/>
                      <a:r>
                        <a:rPr lang="en-AU" sz="2000" u="none" strike="noStrike" dirty="0">
                          <a:effectLst/>
                        </a:rPr>
                        <a:t> </a:t>
                      </a:r>
                      <a:endParaRPr lang="en-AU" sz="2000" b="1"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Beef</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Buffalo</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1</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2</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9</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3</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20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22</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4</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11</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5</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6</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2</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7</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1</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r>
            </a:tbl>
          </a:graphicData>
        </a:graphic>
      </p:graphicFrame>
    </p:spTree>
    <p:extLst>
      <p:ext uri="{BB962C8B-B14F-4D97-AF65-F5344CB8AC3E}">
        <p14:creationId xmlns:p14="http://schemas.microsoft.com/office/powerpoint/2010/main" val="171129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50106"/>
          </a:xfrm>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268760"/>
            <a:ext cx="8229600" cy="1656183"/>
          </a:xfrm>
        </p:spPr>
        <p:txBody>
          <a:bodyPr>
            <a:normAutofit fontScale="70000" lnSpcReduction="20000"/>
          </a:bodyPr>
          <a:lstStyle/>
          <a:p>
            <a:pPr marL="0" indent="0">
              <a:buNone/>
            </a:pPr>
            <a:r>
              <a:rPr lang="en-AU" dirty="0" smtClean="0"/>
              <a:t>Epidemic curve – plot of new cases over time</a:t>
            </a:r>
          </a:p>
          <a:p>
            <a:pPr marL="514350" indent="-514350">
              <a:buAutoNum type="arabicPeriod"/>
            </a:pPr>
            <a:r>
              <a:rPr lang="en-AU" dirty="0" smtClean="0"/>
              <a:t>Describe the pattern of disease and what it tells us about the disease?</a:t>
            </a:r>
          </a:p>
          <a:p>
            <a:pPr marL="514350" indent="-514350">
              <a:buAutoNum type="arabicPeriod"/>
            </a:pPr>
            <a:r>
              <a:rPr lang="en-AU" dirty="0" smtClean="0"/>
              <a:t>How might control measures influence the epidemic curve?</a:t>
            </a:r>
          </a:p>
          <a:p>
            <a:pPr marL="514350" indent="-514350">
              <a:buAutoNum type="arabicPeriod"/>
            </a:pPr>
            <a:r>
              <a:rPr lang="en-AU" dirty="0" smtClean="0"/>
              <a:t>Describe the possible curve if there were no control measures?</a:t>
            </a:r>
            <a:endParaRPr lang="en-AU" dirty="0"/>
          </a:p>
        </p:txBody>
      </p:sp>
      <p:graphicFrame>
        <p:nvGraphicFramePr>
          <p:cNvPr id="6" name="Chart 5"/>
          <p:cNvGraphicFramePr>
            <a:graphicFrameLocks/>
          </p:cNvGraphicFramePr>
          <p:nvPr>
            <p:extLst>
              <p:ext uri="{D42A27DB-BD31-4B8C-83A1-F6EECF244321}">
                <p14:modId xmlns:p14="http://schemas.microsoft.com/office/powerpoint/2010/main" val="2207223582"/>
              </p:ext>
            </p:extLst>
          </p:nvPr>
        </p:nvGraphicFramePr>
        <p:xfrm>
          <a:off x="179512" y="3212976"/>
          <a:ext cx="48482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9536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4021</TotalTime>
  <Words>2350</Words>
  <Application>Microsoft Office PowerPoint</Application>
  <PresentationFormat>On-screen Show (4:3)</PresentationFormat>
  <Paragraphs>567</Paragraphs>
  <Slides>22</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RFFlow4</vt:lpstr>
      <vt:lpstr>Basic Field Epidemiology</vt:lpstr>
      <vt:lpstr>PowerPoint Presentation</vt:lpstr>
      <vt:lpstr>In this session we will talk about:</vt:lpstr>
      <vt:lpstr>Activity</vt:lpstr>
      <vt:lpstr>Video</vt:lpstr>
      <vt:lpstr>After watching the recorded PowerPoint</vt:lpstr>
      <vt:lpstr>Group activity –FMD in a Thai village using case &amp; non-case data</vt:lpstr>
      <vt:lpstr>PowerPoint Presentation</vt:lpstr>
      <vt:lpstr>Group activity – FMD in a Thai village</vt:lpstr>
      <vt:lpstr>Group activity – FMD in a Thai village</vt:lpstr>
      <vt:lpstr>PowerPoint Presentation</vt:lpstr>
      <vt:lpstr>PowerPoint Presentation</vt:lpstr>
      <vt:lpstr>Group activity – FMD in a Thai village</vt:lpstr>
      <vt:lpstr>Group activity – FMD in a Thai village</vt:lpstr>
      <vt:lpstr>Group activity – FMD in a Thai village</vt:lpstr>
      <vt:lpstr>Group activity – FMD in a Thai village</vt:lpstr>
      <vt:lpstr>Group activity – FMD in a Thai village</vt:lpstr>
      <vt:lpstr>Group activity – FMD in a Thai village</vt:lpstr>
      <vt:lpstr>Group activity – FMD in a Thai village</vt:lpstr>
      <vt:lpstr>Group activity – FMD in a Thai village</vt:lpstr>
      <vt:lpstr>In this session we talked about:</vt:lpstr>
      <vt:lpstr>Key concepts of session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lynnross</cp:lastModifiedBy>
  <cp:revision>141</cp:revision>
  <cp:lastPrinted>2014-03-06T23:14:18Z</cp:lastPrinted>
  <dcterms:created xsi:type="dcterms:W3CDTF">2013-03-15T18:03:41Z</dcterms:created>
  <dcterms:modified xsi:type="dcterms:W3CDTF">2014-06-25T00:56:32Z</dcterms:modified>
</cp:coreProperties>
</file>