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7" r:id="rId2"/>
    <p:sldId id="265" r:id="rId3"/>
    <p:sldId id="266" r:id="rId4"/>
    <p:sldId id="267" r:id="rId5"/>
    <p:sldId id="258" r:id="rId6"/>
    <p:sldId id="271" r:id="rId7"/>
    <p:sldId id="263" r:id="rId8"/>
    <p:sldId id="272" r:id="rId9"/>
    <p:sldId id="286" r:id="rId10"/>
    <p:sldId id="287" r:id="rId11"/>
    <p:sldId id="288" r:id="rId12"/>
    <p:sldId id="289" r:id="rId13"/>
    <p:sldId id="277" r:id="rId14"/>
    <p:sldId id="27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208" autoAdjust="0"/>
  </p:normalViewPr>
  <p:slideViewPr>
    <p:cSldViewPr snapToObjects="1">
      <p:cViewPr varScale="1">
        <p:scale>
          <a:sx n="64" d="100"/>
          <a:sy n="64" d="100"/>
        </p:scale>
        <p:origin x="52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298CE-2AFF-4FAA-A26E-39AED356E737}" type="datetimeFigureOut">
              <a:rPr lang="en-AU" smtClean="0"/>
              <a:t>6/03/2014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 1 – Introduction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Welcome everyone</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Remind</a:t>
            </a:r>
            <a:r>
              <a:rPr lang="en-AU" baseline="0" dirty="0" smtClean="0"/>
              <a:t> participants of the participation rules if needed</a:t>
            </a:r>
            <a:endParaRPr lang="en-AU"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abortions in pigs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AU" b="1" dirty="0" smtClean="0"/>
              <a:t>Question 2</a:t>
            </a:r>
          </a:p>
          <a:p>
            <a:endParaRPr lang="en-AU" b="0" dirty="0" smtClean="0"/>
          </a:p>
          <a:p>
            <a:r>
              <a:rPr lang="en-AU" sz="1200" i="0" kern="1200" dirty="0" smtClean="0">
                <a:solidFill>
                  <a:schemeClr val="tx1"/>
                </a:solidFill>
                <a:effectLst/>
                <a:latin typeface="+mn-lt"/>
                <a:ea typeface="+mn-ea"/>
                <a:cs typeface="+mn-cs"/>
              </a:rPr>
              <a:t>This is for group discussion and the answers may vary depending on the area the participants are from.</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Some general issues are:</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Time delays in reporting to iSIKHNAS, </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Time delays visiting the property, collecting the sample, transport of sample to laboratory</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Getting help from the Dinas Vet.</a:t>
            </a:r>
          </a:p>
          <a:p>
            <a:pPr marL="171450" indent="-171450">
              <a:buFont typeface="Arial" panose="020B0604020202020204" pitchFamily="34" charset="0"/>
              <a:buChar char="•"/>
            </a:pPr>
            <a:endParaRPr lang="en-AU" b="0" dirty="0"/>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4072037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abortions in pigs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AU" b="1" dirty="0" smtClean="0"/>
              <a:t>Question 3</a:t>
            </a:r>
          </a:p>
          <a:p>
            <a:endParaRPr lang="en-AU" b="0" dirty="0" smtClean="0"/>
          </a:p>
          <a:p>
            <a:r>
              <a:rPr lang="en-AU" sz="1200" i="0" kern="1200" dirty="0" smtClean="0">
                <a:solidFill>
                  <a:schemeClr val="tx1"/>
                </a:solidFill>
                <a:effectLst/>
                <a:latin typeface="+mn-lt"/>
                <a:ea typeface="+mn-ea"/>
                <a:cs typeface="+mn-cs"/>
              </a:rPr>
              <a:t>This is for group discussion and the answers may vary depending on the area the participants are from and the prevalence of diseases within that area.</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To investigate abortions that are too small to be </a:t>
            </a:r>
            <a:r>
              <a:rPr lang="en-AU" sz="1200" i="0" kern="1200" dirty="0" smtClean="0">
                <a:solidFill>
                  <a:schemeClr val="tx1"/>
                </a:solidFill>
                <a:effectLst/>
                <a:latin typeface="+mn-lt"/>
                <a:ea typeface="+mn-ea"/>
                <a:cs typeface="+mn-cs"/>
              </a:rPr>
              <a:t>seen </a:t>
            </a:r>
            <a:r>
              <a:rPr lang="en-AU" sz="1200" i="0" kern="1200" dirty="0" smtClean="0">
                <a:solidFill>
                  <a:schemeClr val="tx1"/>
                </a:solidFill>
                <a:effectLst/>
                <a:latin typeface="+mn-lt"/>
                <a:ea typeface="+mn-ea"/>
                <a:cs typeface="+mn-cs"/>
              </a:rPr>
              <a:t>or </a:t>
            </a:r>
            <a:r>
              <a:rPr lang="en-AU" sz="1200" i="0" kern="1200" dirty="0" smtClean="0">
                <a:solidFill>
                  <a:schemeClr val="tx1"/>
                </a:solidFill>
                <a:effectLst/>
                <a:latin typeface="+mn-lt"/>
                <a:ea typeface="+mn-ea"/>
                <a:cs typeface="+mn-cs"/>
              </a:rPr>
              <a:t>noticed, the </a:t>
            </a:r>
            <a:r>
              <a:rPr lang="en-AU" sz="1200" i="0" kern="1200" dirty="0" smtClean="0">
                <a:solidFill>
                  <a:schemeClr val="tx1"/>
                </a:solidFill>
                <a:effectLst/>
                <a:latin typeface="+mn-lt"/>
                <a:ea typeface="+mn-ea"/>
                <a:cs typeface="+mn-cs"/>
              </a:rPr>
              <a:t>participants need to consider measuring reproductive performance. </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A performance indicators such as the number of pregnancies that result in live piglets can be used to track the number of unseen abortions on one farm or across a number of farms.</a:t>
            </a:r>
          </a:p>
          <a:p>
            <a:pPr marL="171450" indent="-171450">
              <a:buFont typeface="Arial" panose="020B0604020202020204" pitchFamily="34" charset="0"/>
              <a:buChar char="•"/>
            </a:pPr>
            <a:endParaRPr lang="en-AU" b="0" dirty="0"/>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4116253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abortions in pigs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AU" b="1" dirty="0" smtClean="0"/>
              <a:t>Question 4</a:t>
            </a:r>
          </a:p>
          <a:p>
            <a:endParaRPr lang="en-AU" b="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i="0" kern="1200" dirty="0" smtClean="0">
                <a:solidFill>
                  <a:schemeClr val="tx1"/>
                </a:solidFill>
                <a:effectLst/>
                <a:latin typeface="+mn-lt"/>
                <a:ea typeface="+mn-ea"/>
                <a:cs typeface="+mn-cs"/>
              </a:rPr>
              <a:t>The missed cases will cause you to underestimate the size of the problem and will cause a problem in finding cases to investigate. Farmers may also be unwilling to participate as they may not be convinced there is a problem.</a:t>
            </a:r>
          </a:p>
          <a:p>
            <a:pPr marL="171450" indent="-171450">
              <a:buFont typeface="Arial" panose="020B0604020202020204" pitchFamily="34" charset="0"/>
              <a:buChar char="•"/>
            </a:pPr>
            <a:endParaRPr lang="en-AU" b="0" dirty="0"/>
          </a:p>
        </p:txBody>
      </p:sp>
      <p:sp>
        <p:nvSpPr>
          <p:cNvPr id="4" name="Slide Number Placeholder 3"/>
          <p:cNvSpPr>
            <a:spLocks noGrp="1"/>
          </p:cNvSpPr>
          <p:nvPr>
            <p:ph type="sldNum" sz="quarter" idx="10"/>
          </p:nvPr>
        </p:nvSpPr>
        <p:spPr/>
        <p:txBody>
          <a:bodyPr/>
          <a:lstStyle/>
          <a:p>
            <a:fld id="{28A7CADE-9420-48EF-9FDA-CBD63633A01C}" type="slidenum">
              <a:rPr lang="en-AU" smtClean="0"/>
              <a:t>12</a:t>
            </a:fld>
            <a:endParaRPr lang="en-AU"/>
          </a:p>
        </p:txBody>
      </p:sp>
    </p:spTree>
    <p:extLst>
      <p:ext uri="{BB962C8B-B14F-4D97-AF65-F5344CB8AC3E}">
        <p14:creationId xmlns:p14="http://schemas.microsoft.com/office/powerpoint/2010/main" val="407789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6 – Summary of session</a:t>
            </a:r>
          </a:p>
          <a:p>
            <a:pPr marL="0" indent="0">
              <a:buFont typeface="Arial" panose="020B0604020202020204" pitchFamily="34" charset="0"/>
              <a:buNone/>
            </a:pPr>
            <a:endParaRPr lang="en-AU" b="0" baseline="0" dirty="0" smtClean="0"/>
          </a:p>
          <a:p>
            <a:pPr marL="0" indent="0">
              <a:buFont typeface="Arial" panose="020B0604020202020204" pitchFamily="34" charset="0"/>
              <a:buNone/>
            </a:pPr>
            <a:r>
              <a:rPr lang="en-AU" b="0" baseline="0" dirty="0" smtClean="0"/>
              <a:t>Ask if there are any questions or confusions</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13</a:t>
            </a:fld>
            <a:endParaRPr lang="en-AU"/>
          </a:p>
        </p:txBody>
      </p:sp>
    </p:spTree>
    <p:extLst>
      <p:ext uri="{BB962C8B-B14F-4D97-AF65-F5344CB8AC3E}">
        <p14:creationId xmlns:p14="http://schemas.microsoft.com/office/powerpoint/2010/main" val="17763052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6 – Summary of session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Highlight the key concepts that were talked about in this session.</a:t>
            </a:r>
          </a:p>
          <a:p>
            <a:pPr marL="0" indent="0">
              <a:buFont typeface="Arial" panose="020B0604020202020204" pitchFamily="34" charset="0"/>
              <a:buNone/>
            </a:pPr>
            <a:endParaRPr lang="en-AU" baseline="0" dirty="0" smtClean="0"/>
          </a:p>
          <a:p>
            <a:pPr marL="0" indent="0">
              <a:buFont typeface="Arial" panose="020B0604020202020204" pitchFamily="34" charset="0"/>
              <a:buNone/>
            </a:pPr>
            <a:r>
              <a:rPr lang="en-AU" baseline="0" dirty="0" smtClean="0"/>
              <a:t>If time allows discuss any points that are raised</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14</a:t>
            </a:fld>
            <a:endParaRPr lang="en-AU"/>
          </a:p>
        </p:txBody>
      </p:sp>
    </p:spTree>
    <p:extLst>
      <p:ext uri="{BB962C8B-B14F-4D97-AF65-F5344CB8AC3E}">
        <p14:creationId xmlns:p14="http://schemas.microsoft.com/office/powerpoint/2010/main" val="2273910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This is just a reminder to facilitators that they</a:t>
            </a:r>
            <a:r>
              <a:rPr lang="en-AU" baseline="0" dirty="0" smtClean="0"/>
              <a:t> should insert pictures into the PowerPoint file if they have pictures that are relevant. Pictures should be inserted as jpeg files in order to avoid the PowerPoint file getting large and difficult to open.</a:t>
            </a: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171450" indent="-171450">
              <a:buFont typeface="Arial" panose="020B0604020202020204" pitchFamily="34" charset="0"/>
              <a:buChar char="•"/>
            </a:pPr>
            <a:r>
              <a:rPr lang="en-AU" dirty="0" smtClean="0"/>
              <a:t>Recap </a:t>
            </a:r>
            <a:r>
              <a:rPr lang="en-AU" baseline="0" dirty="0" smtClean="0"/>
              <a:t>Session 7</a:t>
            </a:r>
          </a:p>
          <a:p>
            <a:pPr marL="628650" lvl="1" indent="-171450">
              <a:buFont typeface="Arial" panose="020B0604020202020204" pitchFamily="34" charset="0"/>
              <a:buChar char="•"/>
            </a:pPr>
            <a:r>
              <a:rPr lang="en-AU" dirty="0" smtClean="0"/>
              <a:t>How infectious agents move around within a population</a:t>
            </a:r>
          </a:p>
          <a:p>
            <a:pPr marL="628650" lvl="1" indent="-171450">
              <a:buFont typeface="Arial" panose="020B0604020202020204" pitchFamily="34" charset="0"/>
              <a:buChar char="•"/>
            </a:pPr>
            <a:r>
              <a:rPr lang="en-AU" dirty="0" smtClean="0"/>
              <a:t>How infectious agents move between populations of animals</a:t>
            </a:r>
          </a:p>
          <a:p>
            <a:pPr marL="628650" lvl="1" indent="-171450">
              <a:buFont typeface="Arial" panose="020B0604020202020204" pitchFamily="34" charset="0"/>
              <a:buChar char="•"/>
            </a:pPr>
            <a:r>
              <a:rPr lang="en-AU" dirty="0" smtClean="0"/>
              <a:t>How infectious agents can survive or continue to occur in a population over time</a:t>
            </a:r>
          </a:p>
          <a:p>
            <a:endParaRPr lang="en-AU"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3164452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Introduce the key</a:t>
            </a:r>
            <a:r>
              <a:rPr lang="en-AU" sz="1200" kern="1200" baseline="0" dirty="0" smtClean="0">
                <a:solidFill>
                  <a:schemeClr val="tx1"/>
                </a:solidFill>
                <a:effectLst/>
                <a:latin typeface="+mn-lt"/>
                <a:ea typeface="+mn-ea"/>
                <a:cs typeface="+mn-cs"/>
              </a:rPr>
              <a:t> content that is to be presented and discussed during this session</a:t>
            </a:r>
          </a:p>
          <a:p>
            <a:endParaRPr lang="en-AU" sz="1200" kern="1200" baseline="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Step 2 - Curiosity</a:t>
            </a:r>
            <a:r>
              <a:rPr lang="en-AU" sz="1200" b="1" kern="1200" baseline="0" dirty="0" smtClean="0">
                <a:solidFill>
                  <a:schemeClr val="tx1"/>
                </a:solidFill>
                <a:effectLst/>
                <a:latin typeface="+mn-lt"/>
                <a:ea typeface="+mn-ea"/>
                <a:cs typeface="+mn-cs"/>
              </a:rPr>
              <a:t> raising activity</a:t>
            </a:r>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It is important to get participants in the right frame of mind for learning.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By raising their interest or curiosity, checking their current understanding in this way, prior to the video you are preparing them to listen more intently.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They are focussing their minds on the topics about to be discussed in the video.</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group to think about the question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Then get</a:t>
            </a:r>
            <a:r>
              <a:rPr lang="en-AU" sz="1200" kern="1200" baseline="0" dirty="0" smtClean="0">
                <a:solidFill>
                  <a:schemeClr val="tx1"/>
                </a:solidFill>
                <a:effectLst/>
                <a:latin typeface="+mn-lt"/>
                <a:ea typeface="+mn-ea"/>
                <a:cs typeface="+mn-cs"/>
              </a:rPr>
              <a:t> the participant to discuss some of the ideas they have</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After the video there will be time for the participants</a:t>
            </a:r>
            <a:r>
              <a:rPr lang="en-AU" sz="1200" kern="1200" baseline="0" dirty="0" smtClean="0">
                <a:solidFill>
                  <a:schemeClr val="tx1"/>
                </a:solidFill>
                <a:effectLst/>
                <a:latin typeface="+mn-lt"/>
                <a:ea typeface="+mn-ea"/>
                <a:cs typeface="+mn-cs"/>
              </a:rPr>
              <a:t> to </a:t>
            </a:r>
            <a:r>
              <a:rPr lang="en-AU" sz="1200" kern="1200" dirty="0" smtClean="0">
                <a:solidFill>
                  <a:schemeClr val="tx1"/>
                </a:solidFill>
                <a:effectLst/>
                <a:latin typeface="+mn-lt"/>
                <a:ea typeface="+mn-ea"/>
                <a:cs typeface="+mn-cs"/>
              </a:rPr>
              <a:t>reflect on</a:t>
            </a:r>
            <a:r>
              <a:rPr lang="en-AU" sz="1200" kern="1200" baseline="0" dirty="0" smtClean="0">
                <a:solidFill>
                  <a:schemeClr val="tx1"/>
                </a:solidFill>
                <a:effectLst/>
                <a:latin typeface="+mn-lt"/>
                <a:ea typeface="+mn-ea"/>
                <a:cs typeface="+mn-cs"/>
              </a:rPr>
              <a:t> this activity and discuss as a group</a:t>
            </a:r>
            <a:r>
              <a:rPr lang="en-AU" sz="1200" kern="1200" dirty="0" smtClean="0">
                <a:solidFill>
                  <a:schemeClr val="tx1"/>
                </a:solidFill>
                <a:effectLst/>
                <a:latin typeface="+mn-lt"/>
                <a:ea typeface="+mn-ea"/>
                <a:cs typeface="+mn-cs"/>
              </a:rPr>
              <a:t>.</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362234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a:t>
            </a:r>
            <a:r>
              <a:rPr lang="en-AU" b="1" baseline="0" dirty="0" smtClean="0"/>
              <a:t> 3: Play video or recorded PowerPoint file or present content</a:t>
            </a:r>
          </a:p>
          <a:p>
            <a:endParaRPr lang="en-AU" b="1" baseline="0" dirty="0" smtClean="0"/>
          </a:p>
          <a:p>
            <a:r>
              <a:rPr lang="en-AU" b="0" baseline="0" dirty="0" smtClean="0"/>
              <a:t>Show video or recorded PowerPoint</a:t>
            </a:r>
          </a:p>
          <a:p>
            <a:pPr marL="0" indent="0">
              <a:buFont typeface="Arial" panose="020B0604020202020204" pitchFamily="34" charset="0"/>
              <a:buNone/>
            </a:pPr>
            <a:endParaRPr lang="en-AU" baseline="0"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a:t>
            </a:r>
            <a:r>
              <a:rPr lang="en-AU" b="1" baseline="0" dirty="0" smtClean="0"/>
              <a:t> 4: Discuss content of recorded PowerPoint file</a:t>
            </a:r>
            <a:endParaRPr lang="en-AU" b="1" dirty="0" smtClean="0"/>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Make sure everyone has a clear understanding</a:t>
            </a:r>
            <a:r>
              <a:rPr lang="en-AU" sz="1200" kern="1200" baseline="0" dirty="0" smtClean="0">
                <a:solidFill>
                  <a:schemeClr val="tx1"/>
                </a:solidFill>
                <a:effectLst/>
                <a:latin typeface="+mn-lt"/>
                <a:ea typeface="+mn-ea"/>
                <a:cs typeface="+mn-cs"/>
              </a:rPr>
              <a:t> of the </a:t>
            </a:r>
            <a:r>
              <a:rPr lang="en-AU" sz="1200" kern="1200" dirty="0" smtClean="0">
                <a:solidFill>
                  <a:schemeClr val="tx1"/>
                </a:solidFill>
                <a:effectLst/>
                <a:latin typeface="+mn-lt"/>
                <a:ea typeface="+mn-ea"/>
                <a:cs typeface="+mn-cs"/>
              </a:rPr>
              <a:t>content.  Refer to the Resource Manual for more information.</a:t>
            </a:r>
          </a:p>
          <a:p>
            <a:pPr marL="628650" lvl="1"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baseline="0" dirty="0" smtClean="0">
                <a:solidFill>
                  <a:schemeClr val="tx1"/>
                </a:solidFill>
                <a:effectLst/>
                <a:latin typeface="+mn-lt"/>
                <a:ea typeface="+mn-ea"/>
                <a:cs typeface="+mn-cs"/>
              </a:rPr>
              <a:t>Ask the participants if anyone wants to talk about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 the participants</a:t>
            </a:r>
            <a:r>
              <a:rPr lang="en-AU" sz="1200" kern="1200" baseline="0" dirty="0" smtClean="0">
                <a:solidFill>
                  <a:schemeClr val="tx1"/>
                </a:solidFill>
                <a:effectLst/>
                <a:latin typeface="+mn-lt"/>
                <a:ea typeface="+mn-ea"/>
                <a:cs typeface="+mn-cs"/>
              </a:rPr>
              <a:t> to reflect on their answers to the activity before the video. </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participants to put their hands up if they have changed their view on what is a cause or if they will think in new ways since watching the video</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1851629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abortions in pigs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First ask</a:t>
            </a:r>
            <a:r>
              <a:rPr lang="en-AU" sz="1200" kern="1200" baseline="0" dirty="0" smtClean="0">
                <a:solidFill>
                  <a:schemeClr val="tx1"/>
                </a:solidFill>
                <a:effectLst/>
                <a:latin typeface="+mn-lt"/>
                <a:ea typeface="+mn-ea"/>
                <a:cs typeface="+mn-cs"/>
              </a:rPr>
              <a:t> the participants to </a:t>
            </a:r>
            <a:r>
              <a:rPr lang="en-AU" sz="1200" kern="1200" dirty="0" smtClean="0">
                <a:solidFill>
                  <a:schemeClr val="tx1"/>
                </a:solidFill>
                <a:effectLst/>
                <a:latin typeface="+mn-lt"/>
                <a:ea typeface="+mn-ea"/>
                <a:cs typeface="+mn-cs"/>
              </a:rPr>
              <a:t>read the background information</a:t>
            </a:r>
            <a:r>
              <a:rPr lang="en-AU" sz="1200" kern="1200" baseline="0" dirty="0" smtClean="0">
                <a:solidFill>
                  <a:schemeClr val="tx1"/>
                </a:solidFill>
                <a:effectLst/>
                <a:latin typeface="+mn-lt"/>
                <a:ea typeface="+mn-ea"/>
                <a:cs typeface="+mn-cs"/>
              </a:rPr>
              <a:t> to set the scene</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654263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abortions in pigs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Divide the participants into small groups, each group is to work through the following questions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Participants are to write the answers to the questions on scrap</a:t>
            </a:r>
            <a:r>
              <a:rPr lang="en-AU" sz="1200" kern="1200" baseline="0" dirty="0" smtClean="0">
                <a:solidFill>
                  <a:schemeClr val="tx1"/>
                </a:solidFill>
                <a:effectLst/>
                <a:latin typeface="+mn-lt"/>
                <a:ea typeface="+mn-ea"/>
                <a:cs typeface="+mn-cs"/>
              </a:rPr>
              <a:t> paper</a:t>
            </a:r>
            <a:r>
              <a:rPr lang="en-AU"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Ask them to let you know when they think they have finished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Go around the room and monitor their progress</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1515628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abortions in pigs</a:t>
            </a:r>
            <a:endParaRPr lang="en-AU" b="0" dirty="0"/>
          </a:p>
          <a:p>
            <a:pPr marL="0" indent="0">
              <a:buFont typeface="Arial" panose="020B0604020202020204" pitchFamily="34" charset="0"/>
              <a:buNone/>
            </a:pPr>
            <a:endParaRPr lang="en-AU" b="1" dirty="0" smtClean="0"/>
          </a:p>
          <a:p>
            <a:pPr marL="0" indent="0">
              <a:buFont typeface="Arial" panose="020B0604020202020204" pitchFamily="34" charset="0"/>
              <a:buNone/>
            </a:pPr>
            <a:r>
              <a:rPr lang="en-AU" b="1" dirty="0" smtClean="0"/>
              <a:t>Question</a:t>
            </a:r>
            <a:r>
              <a:rPr lang="en-AU" b="1" baseline="0" dirty="0" smtClean="0"/>
              <a:t> 1</a:t>
            </a:r>
          </a:p>
          <a:p>
            <a:r>
              <a:rPr lang="en-AU" sz="1200" i="0" kern="1200" dirty="0" smtClean="0">
                <a:solidFill>
                  <a:schemeClr val="tx1"/>
                </a:solidFill>
                <a:effectLst/>
                <a:latin typeface="+mn-lt"/>
                <a:ea typeface="+mn-ea"/>
                <a:cs typeface="+mn-cs"/>
              </a:rPr>
              <a:t>This is for group discussion and the answers may vary depending on the area the participants are from and the prevalence of diseases within that area.</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The overall concepts that need to be covered in their answer are:</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Determine the history of the problem in your area, host, animal, and environment. Is this only reported in commercial piggeries or is the problem reported evenly between commercial and village producers.</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Determine a differential diagnosis list.</a:t>
            </a:r>
          </a:p>
          <a:p>
            <a:pPr marL="628650" lvl="1" indent="-171450">
              <a:buFont typeface="Arial" panose="020B0604020202020204" pitchFamily="34" charset="0"/>
              <a:buChar char="•"/>
            </a:pP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Discuss developing an epidemiological approach to the investigation as this is a disease in multiple animals and multiple locations</a:t>
            </a:r>
            <a:r>
              <a:rPr lang="en-AU" sz="1200" i="1" kern="1200" dirty="0" smtClean="0">
                <a:solidFill>
                  <a:schemeClr val="tx1"/>
                </a:solidFill>
                <a:effectLst/>
                <a:latin typeface="+mn-lt"/>
                <a:ea typeface="+mn-ea"/>
                <a:cs typeface="+mn-cs"/>
              </a:rPr>
              <a:t>.</a:t>
            </a: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endParaRPr lang="en-AU" b="1" baseline="0" dirty="0" smtClean="0"/>
          </a:p>
          <a:p>
            <a:pPr marL="0" indent="0">
              <a:buFont typeface="Arial" panose="020B0604020202020204" pitchFamily="34" charset="0"/>
              <a:buNone/>
            </a:pPr>
            <a:r>
              <a:rPr lang="en-AU" b="1" baseline="0" dirty="0" smtClean="0"/>
              <a:t>There are many possible </a:t>
            </a:r>
            <a:r>
              <a:rPr lang="en-AU" b="1" baseline="0" dirty="0" smtClean="0"/>
              <a:t>diseases included in the differential diagnosis list:</a:t>
            </a:r>
          </a:p>
          <a:p>
            <a:pPr marL="0" indent="0">
              <a:buFont typeface="Arial" panose="020B0604020202020204" pitchFamily="34" charset="0"/>
              <a:buNone/>
            </a:pPr>
            <a:r>
              <a:rPr lang="en-AU" sz="1200" b="1" i="0" u="none" strike="noStrike" kern="1200" dirty="0" smtClean="0">
                <a:solidFill>
                  <a:schemeClr val="tx1"/>
                </a:solidFill>
                <a:effectLst/>
                <a:latin typeface="+mn-lt"/>
                <a:ea typeface="+mn-ea"/>
                <a:cs typeface="+mn-cs"/>
              </a:rPr>
              <a:t>Infectious:</a:t>
            </a:r>
            <a:r>
              <a:rPr lang="en-AU" dirty="0" smtClean="0"/>
              <a:t> </a:t>
            </a:r>
            <a:r>
              <a:rPr lang="en-AU" sz="1200" b="0" i="0" u="none" strike="noStrike" kern="1200" dirty="0" smtClean="0">
                <a:solidFill>
                  <a:schemeClr val="tx1"/>
                </a:solidFill>
                <a:effectLst/>
                <a:latin typeface="+mn-lt"/>
                <a:ea typeface="+mn-ea"/>
                <a:cs typeface="+mn-cs"/>
              </a:rPr>
              <a:t>African swine fever,</a:t>
            </a:r>
            <a:r>
              <a:rPr lang="en-AU" dirty="0" smtClean="0"/>
              <a:t> </a:t>
            </a:r>
            <a:r>
              <a:rPr lang="en-AU" sz="1200" b="0" i="0" u="none" strike="noStrike" kern="1200" dirty="0" err="1" smtClean="0">
                <a:solidFill>
                  <a:schemeClr val="tx1"/>
                </a:solidFill>
                <a:effectLst/>
                <a:latin typeface="+mn-lt"/>
                <a:ea typeface="+mn-ea"/>
                <a:cs typeface="+mn-cs"/>
              </a:rPr>
              <a:t>Aujeszky's</a:t>
            </a:r>
            <a:r>
              <a:rPr lang="en-AU" sz="1200" b="0" i="0" u="none" strike="noStrike" kern="1200" dirty="0" smtClean="0">
                <a:solidFill>
                  <a:schemeClr val="tx1"/>
                </a:solidFill>
                <a:effectLst/>
                <a:latin typeface="+mn-lt"/>
                <a:ea typeface="+mn-ea"/>
                <a:cs typeface="+mn-cs"/>
              </a:rPr>
              <a:t> disease,</a:t>
            </a:r>
            <a:r>
              <a:rPr lang="en-AU" dirty="0" smtClean="0"/>
              <a:t> </a:t>
            </a:r>
            <a:r>
              <a:rPr lang="en-AU" sz="1200" b="0" i="0" u="none" strike="noStrike" kern="1200" dirty="0" smtClean="0">
                <a:solidFill>
                  <a:schemeClr val="tx1"/>
                </a:solidFill>
                <a:effectLst/>
                <a:latin typeface="+mn-lt"/>
                <a:ea typeface="+mn-ea"/>
                <a:cs typeface="+mn-cs"/>
              </a:rPr>
              <a:t>Brucellosis </a:t>
            </a:r>
            <a:r>
              <a:rPr lang="en-AU" sz="1200" b="0" i="1" u="none" strike="noStrike" kern="1200" dirty="0" smtClean="0">
                <a:solidFill>
                  <a:schemeClr val="tx1"/>
                </a:solidFill>
                <a:effectLst/>
                <a:latin typeface="+mn-lt"/>
                <a:ea typeface="+mn-ea"/>
                <a:cs typeface="+mn-cs"/>
              </a:rPr>
              <a:t>(</a:t>
            </a:r>
            <a:r>
              <a:rPr lang="en-AU" sz="1200" b="0" i="1" u="none" strike="noStrike" kern="1200" dirty="0" err="1" smtClean="0">
                <a:solidFill>
                  <a:schemeClr val="tx1"/>
                </a:solidFill>
                <a:effectLst/>
                <a:latin typeface="+mn-lt"/>
                <a:ea typeface="+mn-ea"/>
                <a:cs typeface="+mn-cs"/>
              </a:rPr>
              <a:t>B.suis</a:t>
            </a:r>
            <a:r>
              <a:rPr lang="en-AU" sz="1200" b="0" i="1" u="none" strike="noStrike" kern="1200" dirty="0" smtClean="0">
                <a:solidFill>
                  <a:schemeClr val="tx1"/>
                </a:solidFill>
                <a:effectLst/>
                <a:latin typeface="+mn-lt"/>
                <a:ea typeface="+mn-ea"/>
                <a:cs typeface="+mn-cs"/>
              </a:rPr>
              <a:t>),</a:t>
            </a:r>
            <a:r>
              <a:rPr lang="en-AU" dirty="0" smtClean="0"/>
              <a:t> Classical </a:t>
            </a:r>
            <a:r>
              <a:rPr lang="en-AU" dirty="0" err="1" smtClean="0"/>
              <a:t>swiner</a:t>
            </a:r>
            <a:r>
              <a:rPr lang="en-AU" dirty="0" smtClean="0"/>
              <a:t> fever</a:t>
            </a:r>
            <a:r>
              <a:rPr lang="en-AU" baseline="0" dirty="0" smtClean="0"/>
              <a:t> </a:t>
            </a:r>
            <a:r>
              <a:rPr lang="en-AU" dirty="0" smtClean="0"/>
              <a:t>(</a:t>
            </a:r>
            <a:r>
              <a:rPr lang="en-AU" sz="1200" b="0" i="0" u="none" strike="noStrike" kern="1200" dirty="0" smtClean="0">
                <a:solidFill>
                  <a:schemeClr val="tx1"/>
                </a:solidFill>
                <a:effectLst/>
                <a:latin typeface="+mn-lt"/>
                <a:ea typeface="+mn-ea"/>
                <a:cs typeface="+mn-cs"/>
              </a:rPr>
              <a:t>Hog Cholera),</a:t>
            </a:r>
            <a:r>
              <a:rPr lang="en-AU" dirty="0" smtClean="0"/>
              <a:t> </a:t>
            </a:r>
            <a:r>
              <a:rPr lang="en-AU" sz="1200" b="0" i="0" u="none" strike="noStrike" kern="1200" dirty="0" smtClean="0">
                <a:solidFill>
                  <a:schemeClr val="tx1"/>
                </a:solidFill>
                <a:effectLst/>
                <a:latin typeface="+mn-lt"/>
                <a:ea typeface="+mn-ea"/>
                <a:cs typeface="+mn-cs"/>
              </a:rPr>
              <a:t>Foot and Mouth disease,</a:t>
            </a:r>
            <a:r>
              <a:rPr lang="en-AU" dirty="0" smtClean="0"/>
              <a:t> </a:t>
            </a:r>
            <a:r>
              <a:rPr lang="en-AU" sz="1200" b="0" i="0" u="none" strike="noStrike" kern="1200" dirty="0" smtClean="0">
                <a:solidFill>
                  <a:schemeClr val="tx1"/>
                </a:solidFill>
                <a:effectLst/>
                <a:latin typeface="+mn-lt"/>
                <a:ea typeface="+mn-ea"/>
                <a:cs typeface="+mn-cs"/>
              </a:rPr>
              <a:t>Japanese Encephalitis virus,</a:t>
            </a:r>
            <a:r>
              <a:rPr lang="en-AU" dirty="0" smtClean="0"/>
              <a:t> </a:t>
            </a:r>
            <a:r>
              <a:rPr lang="en-AU" sz="1200" b="0" i="0" u="none" strike="noStrike" kern="1200" dirty="0" err="1" smtClean="0">
                <a:solidFill>
                  <a:schemeClr val="tx1"/>
                </a:solidFill>
                <a:effectLst/>
                <a:latin typeface="+mn-lt"/>
                <a:ea typeface="+mn-ea"/>
                <a:cs typeface="+mn-cs"/>
              </a:rPr>
              <a:t>Leptosiposis</a:t>
            </a:r>
            <a:r>
              <a:rPr lang="en-AU" dirty="0" smtClean="0"/>
              <a:t> ,</a:t>
            </a:r>
            <a:r>
              <a:rPr lang="en-AU" sz="1200" b="0" i="0" u="none" strike="noStrike" kern="1200" dirty="0" smtClean="0">
                <a:solidFill>
                  <a:schemeClr val="tx1"/>
                </a:solidFill>
                <a:effectLst/>
                <a:latin typeface="+mn-lt"/>
                <a:ea typeface="+mn-ea"/>
                <a:cs typeface="+mn-cs"/>
              </a:rPr>
              <a:t>Menangle virus,</a:t>
            </a:r>
            <a:r>
              <a:rPr lang="en-AU" dirty="0" smtClean="0"/>
              <a:t> </a:t>
            </a:r>
            <a:r>
              <a:rPr lang="en-AU" sz="1200" b="0" i="0" u="none" strike="noStrike" kern="1200" dirty="0" smtClean="0">
                <a:solidFill>
                  <a:schemeClr val="tx1"/>
                </a:solidFill>
                <a:effectLst/>
                <a:latin typeface="+mn-lt"/>
                <a:ea typeface="+mn-ea"/>
                <a:cs typeface="+mn-cs"/>
              </a:rPr>
              <a:t>Nipah virus,</a:t>
            </a:r>
            <a:r>
              <a:rPr lang="en-AU" dirty="0" smtClean="0"/>
              <a:t> </a:t>
            </a:r>
            <a:r>
              <a:rPr lang="en-AU" sz="1200" b="0" i="0" u="none" strike="noStrike" kern="1200" dirty="0" smtClean="0">
                <a:solidFill>
                  <a:schemeClr val="tx1"/>
                </a:solidFill>
                <a:effectLst/>
                <a:latin typeface="+mn-lt"/>
                <a:ea typeface="+mn-ea"/>
                <a:cs typeface="+mn-cs"/>
              </a:rPr>
              <a:t>Porcine </a:t>
            </a:r>
            <a:r>
              <a:rPr lang="en-AU" sz="1200" b="0" i="0" u="none" strike="noStrike" kern="1200" dirty="0" err="1" smtClean="0">
                <a:solidFill>
                  <a:schemeClr val="tx1"/>
                </a:solidFill>
                <a:effectLst/>
                <a:latin typeface="+mn-lt"/>
                <a:ea typeface="+mn-ea"/>
                <a:cs typeface="+mn-cs"/>
              </a:rPr>
              <a:t>Enterovirus</a:t>
            </a:r>
            <a:r>
              <a:rPr lang="en-AU" sz="1200" b="0" i="0" u="none" strike="noStrike" kern="1200" dirty="0" smtClean="0">
                <a:solidFill>
                  <a:schemeClr val="tx1"/>
                </a:solidFill>
                <a:effectLst/>
                <a:latin typeface="+mn-lt"/>
                <a:ea typeface="+mn-ea"/>
                <a:cs typeface="+mn-cs"/>
              </a:rPr>
              <a:t>,</a:t>
            </a:r>
            <a:r>
              <a:rPr lang="en-AU" dirty="0" smtClean="0"/>
              <a:t> </a:t>
            </a:r>
            <a:r>
              <a:rPr lang="en-AU" sz="1200" b="0" i="0" u="none" strike="noStrike" kern="1200" dirty="0" smtClean="0">
                <a:solidFill>
                  <a:schemeClr val="tx1"/>
                </a:solidFill>
                <a:effectLst/>
                <a:latin typeface="+mn-lt"/>
                <a:ea typeface="+mn-ea"/>
                <a:cs typeface="+mn-cs"/>
              </a:rPr>
              <a:t>Porcine Parvovirus,</a:t>
            </a:r>
            <a:r>
              <a:rPr lang="en-AU" dirty="0" smtClean="0"/>
              <a:t> </a:t>
            </a:r>
            <a:r>
              <a:rPr lang="en-AU" sz="1200" b="0" i="0" u="none" strike="noStrike" kern="1200" dirty="0" smtClean="0">
                <a:solidFill>
                  <a:schemeClr val="tx1"/>
                </a:solidFill>
                <a:effectLst/>
                <a:latin typeface="+mn-lt"/>
                <a:ea typeface="+mn-ea"/>
                <a:cs typeface="+mn-cs"/>
              </a:rPr>
              <a:t>Porcine Reproductive and Respiratory Syndrome,</a:t>
            </a:r>
            <a:r>
              <a:rPr lang="en-AU" dirty="0" smtClean="0"/>
              <a:t> </a:t>
            </a:r>
            <a:r>
              <a:rPr lang="en-AU" sz="1200" b="0" i="0" u="none" strike="noStrike" kern="1200" dirty="0" err="1" smtClean="0">
                <a:solidFill>
                  <a:schemeClr val="tx1"/>
                </a:solidFill>
                <a:effectLst/>
                <a:latin typeface="+mn-lt"/>
                <a:ea typeface="+mn-ea"/>
                <a:cs typeface="+mn-cs"/>
              </a:rPr>
              <a:t>Pseudorabies</a:t>
            </a:r>
            <a:r>
              <a:rPr lang="en-AU" sz="1200" b="0" i="0" u="none" strike="noStrike" kern="1200" dirty="0" smtClean="0">
                <a:solidFill>
                  <a:schemeClr val="tx1"/>
                </a:solidFill>
                <a:effectLst/>
                <a:latin typeface="+mn-lt"/>
                <a:ea typeface="+mn-ea"/>
                <a:cs typeface="+mn-cs"/>
              </a:rPr>
              <a:t>. </a:t>
            </a:r>
            <a:r>
              <a:rPr lang="en-AU" sz="1200" b="0" i="1" u="none" strike="noStrike" kern="1200" dirty="0" smtClean="0">
                <a:solidFill>
                  <a:schemeClr val="tx1"/>
                </a:solidFill>
                <a:effectLst/>
                <a:latin typeface="+mn-lt"/>
                <a:ea typeface="+mn-ea"/>
                <a:cs typeface="+mn-cs"/>
              </a:rPr>
              <a:t>Other bacteria - Staphylococcus, Streptococcus, Salmonella, Listeria, E-coli, etc.</a:t>
            </a:r>
            <a:r>
              <a:rPr lang="en-AU" dirty="0" smtClean="0"/>
              <a:t> </a:t>
            </a:r>
          </a:p>
          <a:p>
            <a:pPr marL="0" indent="0">
              <a:buFont typeface="Arial" panose="020B0604020202020204" pitchFamily="34" charset="0"/>
              <a:buNone/>
            </a:pPr>
            <a:r>
              <a:rPr lang="en-AU" sz="1200" b="1" i="0" u="none" strike="noStrike" kern="1200" dirty="0" smtClean="0">
                <a:solidFill>
                  <a:schemeClr val="tx1"/>
                </a:solidFill>
                <a:effectLst/>
                <a:latin typeface="+mn-lt"/>
                <a:ea typeface="+mn-ea"/>
                <a:cs typeface="+mn-cs"/>
              </a:rPr>
              <a:t>Non-Infectious: </a:t>
            </a:r>
            <a:r>
              <a:rPr lang="en-AU" sz="1200" b="0" i="0" u="none" strike="noStrike" kern="1200" dirty="0" smtClean="0">
                <a:solidFill>
                  <a:schemeClr val="tx1"/>
                </a:solidFill>
                <a:effectLst/>
                <a:latin typeface="+mn-lt"/>
                <a:ea typeface="+mn-ea"/>
                <a:cs typeface="+mn-cs"/>
              </a:rPr>
              <a:t>Heat stress,</a:t>
            </a:r>
            <a:r>
              <a:rPr lang="en-AU" dirty="0" smtClean="0"/>
              <a:t> </a:t>
            </a:r>
            <a:r>
              <a:rPr lang="en-AU" sz="1200" b="0" i="0" u="none" strike="noStrike" kern="1200" dirty="0" smtClean="0">
                <a:solidFill>
                  <a:schemeClr val="tx1"/>
                </a:solidFill>
                <a:effectLst/>
                <a:latin typeface="+mn-lt"/>
                <a:ea typeface="+mn-ea"/>
                <a:cs typeface="+mn-cs"/>
              </a:rPr>
              <a:t>Nutritional causes</a:t>
            </a:r>
            <a:r>
              <a:rPr lang="en-AU" sz="1200" b="0" i="0" u="none" strike="noStrike" kern="1200" baseline="0" dirty="0" smtClean="0">
                <a:solidFill>
                  <a:schemeClr val="tx1"/>
                </a:solidFill>
                <a:effectLst/>
                <a:latin typeface="+mn-lt"/>
                <a:ea typeface="+mn-ea"/>
                <a:cs typeface="+mn-cs"/>
              </a:rPr>
              <a:t> -</a:t>
            </a:r>
            <a:r>
              <a:rPr lang="en-AU" dirty="0" smtClean="0"/>
              <a:t> </a:t>
            </a:r>
            <a:r>
              <a:rPr lang="en-AU" sz="1200" b="0" i="0" u="none" strike="noStrike" kern="1200" dirty="0" err="1" smtClean="0">
                <a:solidFill>
                  <a:schemeClr val="tx1"/>
                </a:solidFill>
                <a:effectLst/>
                <a:latin typeface="+mn-lt"/>
                <a:ea typeface="+mn-ea"/>
                <a:cs typeface="+mn-cs"/>
              </a:rPr>
              <a:t>Vit</a:t>
            </a:r>
            <a:r>
              <a:rPr lang="en-AU" sz="1200" b="0" i="0" u="none" strike="noStrike" kern="1200" dirty="0" smtClean="0">
                <a:solidFill>
                  <a:schemeClr val="tx1"/>
                </a:solidFill>
                <a:effectLst/>
                <a:latin typeface="+mn-lt"/>
                <a:ea typeface="+mn-ea"/>
                <a:cs typeface="+mn-cs"/>
              </a:rPr>
              <a:t> A deficiency,</a:t>
            </a:r>
            <a:r>
              <a:rPr lang="en-AU" dirty="0" smtClean="0"/>
              <a:t> </a:t>
            </a:r>
            <a:r>
              <a:rPr lang="en-AU" sz="1200" b="0" i="0" u="none" strike="noStrike" kern="1200" dirty="0" err="1" smtClean="0">
                <a:solidFill>
                  <a:schemeClr val="tx1"/>
                </a:solidFill>
                <a:effectLst/>
                <a:latin typeface="+mn-lt"/>
                <a:ea typeface="+mn-ea"/>
                <a:cs typeface="+mn-cs"/>
              </a:rPr>
              <a:t>Calcuim</a:t>
            </a:r>
            <a:r>
              <a:rPr lang="en-AU" sz="1200" b="0" i="0" u="none" strike="noStrike" kern="1200" dirty="0" smtClean="0">
                <a:solidFill>
                  <a:schemeClr val="tx1"/>
                </a:solidFill>
                <a:effectLst/>
                <a:latin typeface="+mn-lt"/>
                <a:ea typeface="+mn-ea"/>
                <a:cs typeface="+mn-cs"/>
              </a:rPr>
              <a:t> deficiency,</a:t>
            </a:r>
            <a:r>
              <a:rPr lang="en-AU" dirty="0" smtClean="0"/>
              <a:t> </a:t>
            </a:r>
            <a:r>
              <a:rPr lang="en-AU" sz="1200" b="0" i="0" u="none" strike="noStrike" kern="1200" dirty="0" smtClean="0">
                <a:solidFill>
                  <a:schemeClr val="tx1"/>
                </a:solidFill>
                <a:effectLst/>
                <a:latin typeface="+mn-lt"/>
                <a:ea typeface="+mn-ea"/>
                <a:cs typeface="+mn-cs"/>
              </a:rPr>
              <a:t>Iron deficiency,</a:t>
            </a:r>
            <a:r>
              <a:rPr lang="en-AU" dirty="0" smtClean="0"/>
              <a:t> </a:t>
            </a:r>
            <a:r>
              <a:rPr lang="en-AU" sz="1200" b="0" i="0" u="none" strike="noStrike" kern="1200" dirty="0" smtClean="0">
                <a:solidFill>
                  <a:schemeClr val="tx1"/>
                </a:solidFill>
                <a:effectLst/>
                <a:latin typeface="+mn-lt"/>
                <a:ea typeface="+mn-ea"/>
                <a:cs typeface="+mn-cs"/>
              </a:rPr>
              <a:t>Magnesium,</a:t>
            </a:r>
            <a:r>
              <a:rPr lang="en-AU" dirty="0" smtClean="0"/>
              <a:t> </a:t>
            </a:r>
            <a:r>
              <a:rPr lang="en-AU" sz="1200" b="0" i="0" u="none" strike="noStrike" kern="1200" dirty="0" smtClean="0">
                <a:solidFill>
                  <a:schemeClr val="tx1"/>
                </a:solidFill>
                <a:effectLst/>
                <a:latin typeface="+mn-lt"/>
                <a:ea typeface="+mn-ea"/>
                <a:cs typeface="+mn-cs"/>
              </a:rPr>
              <a:t>Toxic causes –</a:t>
            </a:r>
            <a:r>
              <a:rPr lang="en-AU" dirty="0" smtClean="0"/>
              <a:t> </a:t>
            </a:r>
            <a:r>
              <a:rPr lang="en-AU" sz="1200" b="0" i="0" u="none" strike="noStrike" kern="1200" dirty="0" err="1" smtClean="0">
                <a:solidFill>
                  <a:schemeClr val="tx1"/>
                </a:solidFill>
                <a:effectLst/>
                <a:latin typeface="+mn-lt"/>
                <a:ea typeface="+mn-ea"/>
                <a:cs typeface="+mn-cs"/>
              </a:rPr>
              <a:t>mycotoxins</a:t>
            </a:r>
            <a:r>
              <a:rPr lang="en-AU" sz="1200" b="0" i="0" u="none" strike="noStrike" kern="1200" dirty="0" smtClean="0">
                <a:solidFill>
                  <a:schemeClr val="tx1"/>
                </a:solidFill>
                <a:effectLst/>
                <a:latin typeface="+mn-lt"/>
                <a:ea typeface="+mn-ea"/>
                <a:cs typeface="+mn-cs"/>
              </a:rPr>
              <a:t>,</a:t>
            </a:r>
            <a:r>
              <a:rPr lang="en-AU" dirty="0" smtClean="0"/>
              <a:t> </a:t>
            </a:r>
            <a:r>
              <a:rPr lang="en-AU" sz="1200" b="0" i="0" u="none" strike="noStrike" kern="1200" dirty="0" smtClean="0">
                <a:solidFill>
                  <a:schemeClr val="tx1"/>
                </a:solidFill>
                <a:effectLst/>
                <a:latin typeface="+mn-lt"/>
                <a:ea typeface="+mn-ea"/>
                <a:cs typeface="+mn-cs"/>
              </a:rPr>
              <a:t>insecticide sprays,</a:t>
            </a:r>
            <a:r>
              <a:rPr lang="en-AU" dirty="0" smtClean="0"/>
              <a:t> </a:t>
            </a:r>
            <a:r>
              <a:rPr lang="en-AU" sz="1200" b="0" i="0" u="none" strike="noStrike" kern="1200" dirty="0" err="1" smtClean="0">
                <a:solidFill>
                  <a:schemeClr val="tx1"/>
                </a:solidFill>
                <a:effectLst/>
                <a:latin typeface="+mn-lt"/>
                <a:ea typeface="+mn-ea"/>
                <a:cs typeface="+mn-cs"/>
              </a:rPr>
              <a:t>dicoumarol</a:t>
            </a:r>
            <a:r>
              <a:rPr lang="en-AU" dirty="0" smtClean="0"/>
              <a:t> </a:t>
            </a:r>
            <a:r>
              <a:rPr lang="en-AU" sz="1200" b="0" i="0" u="none" strike="noStrike" kern="1200" dirty="0" smtClean="0">
                <a:solidFill>
                  <a:schemeClr val="tx1"/>
                </a:solidFill>
                <a:effectLst/>
                <a:latin typeface="+mn-lt"/>
                <a:ea typeface="+mn-ea"/>
                <a:cs typeface="+mn-cs"/>
              </a:rPr>
              <a:t>nitrates.</a:t>
            </a:r>
            <a:endParaRPr lang="en-AU" b="1" baseline="0"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16499922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3/6/2014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3/6/2014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3/6/2014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3/6/2014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a:xfrm>
            <a:off x="685800" y="3886200"/>
            <a:ext cx="7086600" cy="1752600"/>
          </a:xfrm>
        </p:spPr>
        <p:txBody>
          <a:bodyPr/>
          <a:lstStyle/>
          <a:p>
            <a:r>
              <a:rPr lang="en-AU" dirty="0"/>
              <a:t>Session 8</a:t>
            </a:r>
            <a:r>
              <a:rPr lang="en-AU" dirty="0" smtClean="0"/>
              <a:t> </a:t>
            </a:r>
            <a:r>
              <a:rPr lang="en-AU" dirty="0"/>
              <a:t>– Using a field epidemiology approach to </a:t>
            </a:r>
            <a:r>
              <a:rPr lang="en-AU" dirty="0" smtClean="0"/>
              <a:t>a larger </a:t>
            </a:r>
            <a:r>
              <a:rPr lang="en-AU" dirty="0"/>
              <a:t>disease investigation</a:t>
            </a:r>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Investigation of abortions in pigs</a:t>
            </a:r>
          </a:p>
        </p:txBody>
      </p:sp>
      <p:sp>
        <p:nvSpPr>
          <p:cNvPr id="3" name="Content Placeholder 2"/>
          <p:cNvSpPr>
            <a:spLocks noGrp="1"/>
          </p:cNvSpPr>
          <p:nvPr>
            <p:ph idx="1"/>
          </p:nvPr>
        </p:nvSpPr>
        <p:spPr/>
        <p:txBody>
          <a:bodyPr>
            <a:normAutofit/>
          </a:bodyPr>
          <a:lstStyle/>
          <a:p>
            <a:pPr marL="514350" lvl="0" indent="-514350">
              <a:buFont typeface="+mj-lt"/>
              <a:buAutoNum type="arabicPeriod" startAt="2"/>
            </a:pPr>
            <a:r>
              <a:rPr lang="en-AU" dirty="0"/>
              <a:t>What problems are often experienced in disease investigations that may interfere with your ability to identify the causes?</a:t>
            </a:r>
          </a:p>
          <a:p>
            <a:pPr marL="514350" indent="-514350">
              <a:buFont typeface="+mj-lt"/>
              <a:buAutoNum type="arabicPeriod" startAt="2"/>
            </a:pPr>
            <a:endParaRPr lang="en-AU" dirty="0"/>
          </a:p>
          <a:p>
            <a:pPr marL="0" indent="0">
              <a:buNone/>
            </a:pPr>
            <a:endParaRPr lang="en-AU" dirty="0"/>
          </a:p>
        </p:txBody>
      </p:sp>
    </p:spTree>
    <p:extLst>
      <p:ext uri="{BB962C8B-B14F-4D97-AF65-F5344CB8AC3E}">
        <p14:creationId xmlns:p14="http://schemas.microsoft.com/office/powerpoint/2010/main" val="2574227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Investigation of abortions in pigs</a:t>
            </a:r>
          </a:p>
        </p:txBody>
      </p:sp>
      <p:sp>
        <p:nvSpPr>
          <p:cNvPr id="3" name="Content Placeholder 2"/>
          <p:cNvSpPr>
            <a:spLocks noGrp="1"/>
          </p:cNvSpPr>
          <p:nvPr>
            <p:ph idx="1"/>
          </p:nvPr>
        </p:nvSpPr>
        <p:spPr/>
        <p:txBody>
          <a:bodyPr>
            <a:normAutofit/>
          </a:bodyPr>
          <a:lstStyle/>
          <a:p>
            <a:pPr marL="514350" lvl="0" indent="-514350">
              <a:buFont typeface="+mj-lt"/>
              <a:buAutoNum type="arabicPeriod" startAt="3"/>
            </a:pPr>
            <a:r>
              <a:rPr lang="en-AU" dirty="0" smtClean="0"/>
              <a:t>Are all abortions in pigs reported in your area? What happens to the early foetuses that are too small to see or be noticed? How do you investigate these cases? </a:t>
            </a:r>
          </a:p>
          <a:p>
            <a:pPr marL="514350" indent="-514350">
              <a:buFont typeface="+mj-lt"/>
              <a:buAutoNum type="arabicPeriod" startAt="2"/>
            </a:pPr>
            <a:endParaRPr lang="en-AU" dirty="0"/>
          </a:p>
          <a:p>
            <a:pPr marL="0" indent="0">
              <a:buNone/>
            </a:pPr>
            <a:endParaRPr lang="en-AU" dirty="0"/>
          </a:p>
        </p:txBody>
      </p:sp>
    </p:spTree>
    <p:extLst>
      <p:ext uri="{BB962C8B-B14F-4D97-AF65-F5344CB8AC3E}">
        <p14:creationId xmlns:p14="http://schemas.microsoft.com/office/powerpoint/2010/main" val="36735847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Investigation of abortions in pigs</a:t>
            </a:r>
          </a:p>
        </p:txBody>
      </p:sp>
      <p:sp>
        <p:nvSpPr>
          <p:cNvPr id="3" name="Content Placeholder 2"/>
          <p:cNvSpPr>
            <a:spLocks noGrp="1"/>
          </p:cNvSpPr>
          <p:nvPr>
            <p:ph idx="1"/>
          </p:nvPr>
        </p:nvSpPr>
        <p:spPr/>
        <p:txBody>
          <a:bodyPr>
            <a:normAutofit/>
          </a:bodyPr>
          <a:lstStyle/>
          <a:p>
            <a:pPr marL="514350" lvl="0" indent="-514350">
              <a:buFont typeface="+mj-lt"/>
              <a:buAutoNum type="arabicPeriod" startAt="4"/>
            </a:pPr>
            <a:r>
              <a:rPr lang="en-AU" dirty="0"/>
              <a:t>How might missed cases affect an investigation?</a:t>
            </a:r>
          </a:p>
          <a:p>
            <a:pPr marL="514350" indent="-514350">
              <a:buFont typeface="+mj-lt"/>
              <a:buAutoNum type="arabicPeriod" startAt="2"/>
            </a:pPr>
            <a:endParaRPr lang="en-AU" dirty="0"/>
          </a:p>
          <a:p>
            <a:pPr marL="0" indent="0">
              <a:buNone/>
            </a:pPr>
            <a:endParaRPr lang="en-AU" dirty="0"/>
          </a:p>
        </p:txBody>
      </p:sp>
    </p:spTree>
    <p:extLst>
      <p:ext uri="{BB962C8B-B14F-4D97-AF65-F5344CB8AC3E}">
        <p14:creationId xmlns:p14="http://schemas.microsoft.com/office/powerpoint/2010/main" val="7802545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In this session we talked about:</a:t>
            </a:r>
          </a:p>
        </p:txBody>
      </p:sp>
      <p:sp>
        <p:nvSpPr>
          <p:cNvPr id="3" name="Content Placeholder 2"/>
          <p:cNvSpPr>
            <a:spLocks noGrp="1"/>
          </p:cNvSpPr>
          <p:nvPr>
            <p:ph idx="1"/>
          </p:nvPr>
        </p:nvSpPr>
        <p:spPr/>
        <p:txBody>
          <a:bodyPr>
            <a:normAutofit/>
          </a:bodyPr>
          <a:lstStyle/>
          <a:p>
            <a:r>
              <a:rPr lang="en-AU" dirty="0"/>
              <a:t>The epidemiological approach to larger disease </a:t>
            </a:r>
            <a:r>
              <a:rPr lang="en-AU" dirty="0" smtClean="0"/>
              <a:t>investigations</a:t>
            </a:r>
          </a:p>
          <a:p>
            <a:endParaRPr lang="en-AU" dirty="0"/>
          </a:p>
          <a:p>
            <a:r>
              <a:rPr lang="en-AU" dirty="0" smtClean="0"/>
              <a:t>The advantages of the epidemiology approach</a:t>
            </a:r>
            <a:endParaRPr lang="en-AU" dirty="0"/>
          </a:p>
          <a:p>
            <a:endParaRPr lang="en-AU" dirty="0"/>
          </a:p>
          <a:p>
            <a:r>
              <a:rPr lang="en-AU" dirty="0"/>
              <a:t>How to </a:t>
            </a:r>
            <a:r>
              <a:rPr lang="en-AU" dirty="0" smtClean="0"/>
              <a:t>describe </a:t>
            </a:r>
            <a:r>
              <a:rPr lang="en-AU" dirty="0"/>
              <a:t>cases and non-cases</a:t>
            </a:r>
          </a:p>
          <a:p>
            <a:pPr marL="0" indent="0">
              <a:buNone/>
            </a:pPr>
            <a:endParaRPr lang="en-AU" dirty="0" smtClean="0"/>
          </a:p>
          <a:p>
            <a:pPr marL="0" indent="0">
              <a:buNone/>
            </a:pPr>
            <a:endParaRPr lang="en-AU" dirty="0" smtClean="0"/>
          </a:p>
          <a:p>
            <a:endParaRPr lang="en-AU" dirty="0"/>
          </a:p>
          <a:p>
            <a:endParaRPr lang="en-AU" dirty="0"/>
          </a:p>
        </p:txBody>
      </p:sp>
    </p:spTree>
    <p:extLst>
      <p:ext uri="{BB962C8B-B14F-4D97-AF65-F5344CB8AC3E}">
        <p14:creationId xmlns:p14="http://schemas.microsoft.com/office/powerpoint/2010/main" val="22090532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601444" y="92076"/>
            <a:ext cx="2542556" cy="5232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smtClean="0">
                <a:ln/>
                <a:solidFill>
                  <a:schemeClr val="accent3"/>
                </a:solidFill>
                <a:effectLst/>
              </a:rPr>
              <a:t>Learn new skills</a:t>
            </a:r>
            <a:endParaRPr lang="en-US" sz="2800" b="1" cap="none" spc="0" dirty="0">
              <a:ln/>
              <a:solidFill>
                <a:schemeClr val="accent3"/>
              </a:solidFill>
              <a:effectLst/>
            </a:endParaRPr>
          </a:p>
        </p:txBody>
      </p:sp>
      <p:sp>
        <p:nvSpPr>
          <p:cNvPr id="9" name="Rectangle 8"/>
          <p:cNvSpPr/>
          <p:nvPr/>
        </p:nvSpPr>
        <p:spPr>
          <a:xfrm>
            <a:off x="0" y="5833775"/>
            <a:ext cx="1699503" cy="584775"/>
          </a:xfrm>
          <a:prstGeom prst="rect">
            <a:avLst/>
          </a:prstGeom>
          <a:noFill/>
        </p:spPr>
        <p:txBody>
          <a:bodyPr wrap="none" lIns="91440" tIns="45720" rIns="91440" bIns="45720">
            <a:spAutoFit/>
          </a:bodyPr>
          <a:lstStyle/>
          <a:p>
            <a:pPr algn="ctr"/>
            <a:r>
              <a:rPr lang="en-US"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Have fun</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0" name="Rectangle 9"/>
          <p:cNvSpPr/>
          <p:nvPr/>
        </p:nvSpPr>
        <p:spPr>
          <a:xfrm>
            <a:off x="4981596" y="5710664"/>
            <a:ext cx="1760289" cy="707886"/>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Improve your </a:t>
            </a:r>
          </a:p>
          <a:p>
            <a:pPr algn="ctr"/>
            <a:r>
              <a:rPr lang="en-US" sz="2000" b="0" cap="none" spc="0" dirty="0" smtClean="0">
                <a:ln w="0"/>
                <a:solidFill>
                  <a:schemeClr val="tx1"/>
                </a:solidFill>
                <a:effectLst>
                  <a:outerShdw blurRad="38100" dist="19050" dir="2700000" algn="tl" rotWithShape="0">
                    <a:schemeClr val="dk1">
                      <a:alpha val="40000"/>
                    </a:schemeClr>
                  </a:outerShdw>
                </a:effectLst>
              </a:rPr>
              <a:t>job satisfaction</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7272" y="92076"/>
            <a:ext cx="3024336" cy="707886"/>
          </a:xfrm>
          <a:prstGeom prst="rect">
            <a:avLst/>
          </a:prstGeom>
          <a:noFill/>
        </p:spPr>
        <p:txBody>
          <a:bodyPr wrap="squar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Better animal health</a:t>
            </a:r>
          </a:p>
          <a:p>
            <a:pPr algn="ctr"/>
            <a:r>
              <a:rPr lang="en-US" sz="2000" dirty="0">
                <a:ln w="0"/>
                <a:effectLst>
                  <a:outerShdw blurRad="38100" dist="19050" dir="2700000" algn="tl" rotWithShape="0">
                    <a:schemeClr val="dk1">
                      <a:alpha val="40000"/>
                    </a:schemeClr>
                  </a:outerShdw>
                </a:effectLst>
              </a:rPr>
              <a:t>f</a:t>
            </a:r>
            <a:r>
              <a:rPr lang="en-US" sz="2000" dirty="0" smtClean="0">
                <a:ln w="0"/>
                <a:effectLst>
                  <a:outerShdw blurRad="38100" dist="19050" dir="2700000" algn="tl" rotWithShape="0">
                    <a:schemeClr val="dk1">
                      <a:alpha val="40000"/>
                    </a:schemeClr>
                  </a:outerShdw>
                </a:effectLst>
              </a:rPr>
              <a:t>or Indonesia</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3" name="Title 1"/>
          <p:cNvSpPr>
            <a:spLocks noGrp="1"/>
          </p:cNvSpPr>
          <p:nvPr>
            <p:ph type="title"/>
          </p:nvPr>
        </p:nvSpPr>
        <p:spPr>
          <a:xfrm>
            <a:off x="1321296" y="997015"/>
            <a:ext cx="5698976" cy="490066"/>
          </a:xfrm>
        </p:spPr>
        <p:txBody>
          <a:bodyPr>
            <a:normAutofit fontScale="90000"/>
          </a:bodyPr>
          <a:lstStyle/>
          <a:p>
            <a:r>
              <a:rPr lang="en-AU" b="1" dirty="0" smtClean="0"/>
              <a:t>Key concepts of </a:t>
            </a:r>
            <a:r>
              <a:rPr lang="en-AU" b="1" smtClean="0"/>
              <a:t>session 8</a:t>
            </a:r>
            <a:endParaRPr lang="en-AU" b="1" dirty="0"/>
          </a:p>
        </p:txBody>
      </p:sp>
      <p:sp>
        <p:nvSpPr>
          <p:cNvPr id="2" name="Content Placeholder 1"/>
          <p:cNvSpPr>
            <a:spLocks noGrp="1"/>
          </p:cNvSpPr>
          <p:nvPr>
            <p:ph idx="1"/>
          </p:nvPr>
        </p:nvSpPr>
        <p:spPr>
          <a:xfrm>
            <a:off x="457200" y="1600200"/>
            <a:ext cx="8229600" cy="4233575"/>
          </a:xfrm>
        </p:spPr>
        <p:txBody>
          <a:bodyPr>
            <a:normAutofit fontScale="62500" lnSpcReduction="20000"/>
          </a:bodyPr>
          <a:lstStyle/>
          <a:p>
            <a:r>
              <a:rPr lang="en-AU" dirty="0"/>
              <a:t>Epidemiological skills help in all disease investigations</a:t>
            </a:r>
          </a:p>
          <a:p>
            <a:r>
              <a:rPr lang="en-AU" dirty="0"/>
              <a:t>Especially in larger disease events and most especially when the causes are not well known</a:t>
            </a:r>
          </a:p>
          <a:p>
            <a:r>
              <a:rPr lang="en-AU" dirty="0"/>
              <a:t>Even when you don’t know what the diagnosis or infectious agent is you can draw conclusions about:</a:t>
            </a:r>
          </a:p>
          <a:p>
            <a:pPr marL="857250" lvl="1" indent="-457200">
              <a:buFontTx/>
              <a:buChar char="-"/>
            </a:pPr>
            <a:r>
              <a:rPr lang="en-AU" dirty="0"/>
              <a:t>likely causes of the disease</a:t>
            </a:r>
          </a:p>
          <a:p>
            <a:pPr marL="857250" lvl="1" indent="-457200">
              <a:buFontTx/>
              <a:buChar char="-"/>
            </a:pPr>
            <a:r>
              <a:rPr lang="en-AU" dirty="0"/>
              <a:t>identify possible preventative measures</a:t>
            </a:r>
          </a:p>
          <a:p>
            <a:pPr marL="400050" lvl="1" indent="0">
              <a:buNone/>
            </a:pPr>
            <a:endParaRPr lang="en-AU" dirty="0"/>
          </a:p>
          <a:p>
            <a:pPr marL="457200" indent="-457200"/>
            <a:r>
              <a:rPr lang="en-AU" dirty="0"/>
              <a:t>Larger disease investigations consist of a normal disease investigation approach plus</a:t>
            </a:r>
          </a:p>
          <a:p>
            <a:pPr marL="914400" lvl="1" indent="-514350">
              <a:buFont typeface="+mj-lt"/>
              <a:buAutoNum type="arabicPeriod"/>
            </a:pPr>
            <a:r>
              <a:rPr lang="en-AU" dirty="0"/>
              <a:t>Develop a case definition and assign animals to cases and non-cases</a:t>
            </a:r>
          </a:p>
          <a:p>
            <a:pPr marL="914400" lvl="1" indent="-514350">
              <a:buFont typeface="+mj-lt"/>
              <a:buAutoNum type="arabicPeriod"/>
            </a:pPr>
            <a:r>
              <a:rPr lang="en-AU" dirty="0"/>
              <a:t>Collect data on cases and non-cases</a:t>
            </a:r>
          </a:p>
          <a:p>
            <a:pPr marL="914400" lvl="1" indent="-514350">
              <a:buFont typeface="+mj-lt"/>
              <a:buAutoNum type="arabicPeriod"/>
            </a:pPr>
            <a:r>
              <a:rPr lang="en-AU" dirty="0"/>
              <a:t>Apply simple analyses to data on cases and non-cases to describe the disease and identify possible causes</a:t>
            </a:r>
          </a:p>
          <a:p>
            <a:pPr marL="914400" lvl="1" indent="-514350">
              <a:buFont typeface="+mj-lt"/>
              <a:buAutoNum type="arabicPeriod"/>
            </a:pPr>
            <a:r>
              <a:rPr lang="en-AU" dirty="0"/>
              <a:t>Describe initial findings and make recommendations</a:t>
            </a:r>
          </a:p>
          <a:p>
            <a:endParaRPr lang="en-AU" dirty="0"/>
          </a:p>
        </p:txBody>
      </p:sp>
    </p:spTree>
    <p:extLst>
      <p:ext uri="{BB962C8B-B14F-4D97-AF65-F5344CB8AC3E}">
        <p14:creationId xmlns:p14="http://schemas.microsoft.com/office/powerpoint/2010/main" val="3795911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a:p>
        </p:txBody>
      </p:sp>
    </p:spTree>
    <p:extLst>
      <p:ext uri="{BB962C8B-B14F-4D97-AF65-F5344CB8AC3E}">
        <p14:creationId xmlns:p14="http://schemas.microsoft.com/office/powerpoint/2010/main" val="1575781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 this session we will talk about:</a:t>
            </a:r>
          </a:p>
        </p:txBody>
      </p:sp>
      <p:sp>
        <p:nvSpPr>
          <p:cNvPr id="3" name="Content Placeholder 2"/>
          <p:cNvSpPr>
            <a:spLocks noGrp="1"/>
          </p:cNvSpPr>
          <p:nvPr>
            <p:ph idx="1"/>
          </p:nvPr>
        </p:nvSpPr>
        <p:spPr/>
        <p:txBody>
          <a:bodyPr>
            <a:normAutofit/>
          </a:bodyPr>
          <a:lstStyle/>
          <a:p>
            <a:r>
              <a:rPr lang="en-AU" dirty="0"/>
              <a:t>The </a:t>
            </a:r>
            <a:r>
              <a:rPr lang="en-AU" dirty="0" smtClean="0"/>
              <a:t>use and advantages </a:t>
            </a:r>
            <a:r>
              <a:rPr lang="en-AU" dirty="0"/>
              <a:t>of an epidemiological approach </a:t>
            </a:r>
            <a:r>
              <a:rPr lang="en-AU" dirty="0" smtClean="0"/>
              <a:t>to larger disease investigations</a:t>
            </a:r>
            <a:endParaRPr lang="en-AU" dirty="0"/>
          </a:p>
          <a:p>
            <a:endParaRPr lang="en-AU" dirty="0"/>
          </a:p>
          <a:p>
            <a:endParaRPr lang="en-AU" dirty="0"/>
          </a:p>
        </p:txBody>
      </p:sp>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Activity</a:t>
            </a:r>
            <a:endParaRPr lang="en-AU" b="1" dirty="0"/>
          </a:p>
        </p:txBody>
      </p:sp>
      <p:sp>
        <p:nvSpPr>
          <p:cNvPr id="3" name="Content Placeholder 2"/>
          <p:cNvSpPr>
            <a:spLocks noGrp="1"/>
          </p:cNvSpPr>
          <p:nvPr>
            <p:ph idx="1"/>
          </p:nvPr>
        </p:nvSpPr>
        <p:spPr/>
        <p:txBody>
          <a:bodyPr>
            <a:normAutofit/>
          </a:bodyPr>
          <a:lstStyle/>
          <a:p>
            <a:pPr marL="0" indent="0">
              <a:buNone/>
            </a:pPr>
            <a:r>
              <a:rPr lang="en-AU" dirty="0" smtClean="0"/>
              <a:t>Task for everyone to do:</a:t>
            </a:r>
          </a:p>
          <a:p>
            <a:pPr marL="0" indent="0">
              <a:buNone/>
            </a:pPr>
            <a:r>
              <a:rPr lang="en-AU" dirty="0" smtClean="0"/>
              <a:t>Imagine you arrive at a farm and find a number of animals dead and many others sick. You examine some of the sick and dead animals but do not know what the disease might be.</a:t>
            </a:r>
          </a:p>
          <a:p>
            <a:pPr marL="0" indent="0">
              <a:buNone/>
            </a:pPr>
            <a:endParaRPr lang="en-AU" dirty="0" smtClean="0"/>
          </a:p>
          <a:p>
            <a:pPr marL="0" indent="0">
              <a:buNone/>
            </a:pPr>
            <a:r>
              <a:rPr lang="en-AU" dirty="0" smtClean="0"/>
              <a:t>Can you describe what you might do next?</a:t>
            </a:r>
            <a:endParaRPr lang="en-AU" dirty="0" smtClean="0"/>
          </a:p>
        </p:txBody>
      </p:sp>
    </p:spTree>
    <p:extLst>
      <p:ext uri="{BB962C8B-B14F-4D97-AF65-F5344CB8AC3E}">
        <p14:creationId xmlns:p14="http://schemas.microsoft.com/office/powerpoint/2010/main" val="4264891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Video</a:t>
            </a:r>
            <a:endParaRPr lang="en-AU" b="1" dirty="0"/>
          </a:p>
        </p:txBody>
      </p:sp>
      <p:sp>
        <p:nvSpPr>
          <p:cNvPr id="3" name="Content Placeholder 2"/>
          <p:cNvSpPr>
            <a:spLocks noGrp="1"/>
          </p:cNvSpPr>
          <p:nvPr>
            <p:ph idx="1"/>
          </p:nvPr>
        </p:nvSpPr>
        <p:spPr/>
        <p:txBody>
          <a:bodyPr/>
          <a:lstStyle/>
          <a:p>
            <a:r>
              <a:rPr lang="en-AU" dirty="0" smtClean="0"/>
              <a:t>Show recorded PowerPoint file for Session </a:t>
            </a:r>
            <a:r>
              <a:rPr lang="en-AU" dirty="0"/>
              <a:t>8</a:t>
            </a:r>
            <a:endParaRPr lang="fr-FR" dirty="0"/>
          </a:p>
          <a:p>
            <a:endParaRPr lang="en-AU" dirty="0"/>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After watching the recorded PowerPoint</a:t>
            </a:r>
            <a:endParaRPr lang="en-AU" b="1" dirty="0"/>
          </a:p>
        </p:txBody>
      </p:sp>
      <p:sp>
        <p:nvSpPr>
          <p:cNvPr id="3" name="Content Placeholder 2"/>
          <p:cNvSpPr>
            <a:spLocks noGrp="1"/>
          </p:cNvSpPr>
          <p:nvPr>
            <p:ph idx="1"/>
          </p:nvPr>
        </p:nvSpPr>
        <p:spPr/>
        <p:txBody>
          <a:bodyPr>
            <a:normAutofit fontScale="85000" lnSpcReduction="10000"/>
          </a:bodyPr>
          <a:lstStyle/>
          <a:p>
            <a:pPr marL="0" indent="0">
              <a:buNone/>
            </a:pPr>
            <a:r>
              <a:rPr lang="en-AU" dirty="0" smtClean="0"/>
              <a:t>In </a:t>
            </a:r>
            <a:r>
              <a:rPr lang="en-AU" dirty="0"/>
              <a:t>this video we learnt about </a:t>
            </a:r>
            <a:endParaRPr lang="en-AU" dirty="0" smtClean="0"/>
          </a:p>
          <a:p>
            <a:pPr lvl="1"/>
            <a:r>
              <a:rPr lang="en-AU" dirty="0"/>
              <a:t>The epidemiological approach to larger disease investigations</a:t>
            </a:r>
          </a:p>
          <a:p>
            <a:pPr lvl="1"/>
            <a:endParaRPr lang="en-AU" dirty="0"/>
          </a:p>
          <a:p>
            <a:pPr lvl="1"/>
            <a:r>
              <a:rPr lang="en-AU" smtClean="0"/>
              <a:t>Describe </a:t>
            </a:r>
            <a:r>
              <a:rPr lang="en-AU" dirty="0"/>
              <a:t>cases and non-cases</a:t>
            </a:r>
          </a:p>
          <a:p>
            <a:pPr marL="0" indent="0">
              <a:buNone/>
            </a:pPr>
            <a:endParaRPr lang="en-AU" dirty="0" smtClean="0"/>
          </a:p>
          <a:p>
            <a:pPr marL="0" indent="0">
              <a:buNone/>
            </a:pPr>
            <a:endParaRPr lang="en-AU" dirty="0" smtClean="0"/>
          </a:p>
          <a:p>
            <a:pPr marL="0" indent="0">
              <a:buNone/>
            </a:pPr>
            <a:r>
              <a:rPr lang="en-AU" dirty="0" smtClean="0"/>
              <a:t>Task for everyone to do:</a:t>
            </a:r>
          </a:p>
          <a:p>
            <a:pPr marL="514350" indent="-514350">
              <a:buFont typeface="+mj-lt"/>
              <a:buAutoNum type="arabicPeriod"/>
            </a:pPr>
            <a:r>
              <a:rPr lang="en-AU" dirty="0"/>
              <a:t>Revisit </a:t>
            </a:r>
            <a:r>
              <a:rPr lang="en-AU" dirty="0" smtClean="0"/>
              <a:t>your ideas to questions prior </a:t>
            </a:r>
            <a:r>
              <a:rPr lang="en-AU" dirty="0"/>
              <a:t>to the </a:t>
            </a:r>
            <a:r>
              <a:rPr lang="en-AU" dirty="0" smtClean="0"/>
              <a:t>video. </a:t>
            </a:r>
          </a:p>
          <a:p>
            <a:pPr lvl="1">
              <a:buFont typeface="Arial" panose="020B0604020202020204" pitchFamily="34" charset="0"/>
              <a:buChar char="•"/>
            </a:pPr>
            <a:r>
              <a:rPr lang="en-AU" dirty="0" smtClean="0"/>
              <a:t>Have your views changed?</a:t>
            </a:r>
          </a:p>
          <a:p>
            <a:endParaRPr lang="en-AU" dirty="0"/>
          </a:p>
          <a:p>
            <a:endParaRPr lang="en-AU" dirty="0"/>
          </a:p>
        </p:txBody>
      </p:sp>
    </p:spTree>
    <p:extLst>
      <p:ext uri="{BB962C8B-B14F-4D97-AF65-F5344CB8AC3E}">
        <p14:creationId xmlns:p14="http://schemas.microsoft.com/office/powerpoint/2010/main" val="3904906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Investigation of abortions in pigs</a:t>
            </a:r>
            <a:br>
              <a:rPr lang="en-AU" b="1" dirty="0" smtClean="0"/>
            </a:br>
            <a:r>
              <a:rPr lang="en-AU" b="1" dirty="0" smtClean="0"/>
              <a:t>Background information</a:t>
            </a:r>
            <a:endParaRPr lang="en-AU" b="1" dirty="0"/>
          </a:p>
        </p:txBody>
      </p:sp>
      <p:sp>
        <p:nvSpPr>
          <p:cNvPr id="3" name="Content Placeholder 2"/>
          <p:cNvSpPr>
            <a:spLocks noGrp="1"/>
          </p:cNvSpPr>
          <p:nvPr>
            <p:ph idx="1"/>
          </p:nvPr>
        </p:nvSpPr>
        <p:spPr>
          <a:xfrm>
            <a:off x="457200" y="1772816"/>
            <a:ext cx="8229600" cy="4353347"/>
          </a:xfrm>
        </p:spPr>
        <p:txBody>
          <a:bodyPr>
            <a:normAutofit fontScale="70000" lnSpcReduction="20000"/>
          </a:bodyPr>
          <a:lstStyle/>
          <a:p>
            <a:pPr marL="0" indent="0">
              <a:buNone/>
            </a:pPr>
            <a:r>
              <a:rPr lang="en-AU" dirty="0" smtClean="0"/>
              <a:t>High number of pig </a:t>
            </a:r>
            <a:r>
              <a:rPr lang="en-AU" dirty="0"/>
              <a:t>abortions reported to iSIKHNAS in your </a:t>
            </a:r>
            <a:r>
              <a:rPr lang="en-AU" dirty="0" smtClean="0"/>
              <a:t>area.</a:t>
            </a:r>
          </a:p>
          <a:p>
            <a:pPr marL="0" indent="0">
              <a:buNone/>
            </a:pPr>
            <a:endParaRPr lang="en-AU" dirty="0"/>
          </a:p>
          <a:p>
            <a:pPr marL="0" indent="0">
              <a:buNone/>
            </a:pPr>
            <a:r>
              <a:rPr lang="en-AU" dirty="0" smtClean="0"/>
              <a:t>You query </a:t>
            </a:r>
            <a:r>
              <a:rPr lang="en-AU" dirty="0" err="1" smtClean="0"/>
              <a:t>iSIKHNAS</a:t>
            </a:r>
            <a:r>
              <a:rPr lang="en-AU" dirty="0" smtClean="0"/>
              <a:t> and get a report on pig abortion investigations. The report shows that an infectious agent (disease H), has been found </a:t>
            </a:r>
            <a:r>
              <a:rPr lang="en-AU" dirty="0"/>
              <a:t>in about 25% of cases where </a:t>
            </a:r>
            <a:r>
              <a:rPr lang="en-AU" dirty="0" smtClean="0"/>
              <a:t>samples were sent to the lab for testing</a:t>
            </a:r>
            <a:r>
              <a:rPr lang="en-AU" dirty="0" smtClean="0"/>
              <a:t>.</a:t>
            </a:r>
            <a:endParaRPr lang="en-AU" dirty="0" smtClean="0"/>
          </a:p>
          <a:p>
            <a:pPr marL="0" indent="0">
              <a:buNone/>
            </a:pPr>
            <a:endParaRPr lang="en-AU" dirty="0"/>
          </a:p>
          <a:p>
            <a:pPr marL="0" indent="0">
              <a:buNone/>
            </a:pPr>
            <a:r>
              <a:rPr lang="en-AU" dirty="0" smtClean="0"/>
              <a:t>Sometimes </a:t>
            </a:r>
            <a:r>
              <a:rPr lang="en-AU" dirty="0"/>
              <a:t>the </a:t>
            </a:r>
            <a:r>
              <a:rPr lang="en-AU" dirty="0" smtClean="0"/>
              <a:t>lab finds </a:t>
            </a:r>
            <a:r>
              <a:rPr lang="en-AU" dirty="0"/>
              <a:t>2 or </a:t>
            </a:r>
            <a:r>
              <a:rPr lang="en-AU" dirty="0" smtClean="0"/>
              <a:t>3 different </a:t>
            </a:r>
            <a:r>
              <a:rPr lang="en-AU" dirty="0"/>
              <a:t>agents </a:t>
            </a:r>
            <a:r>
              <a:rPr lang="en-AU" dirty="0" smtClean="0"/>
              <a:t>in </a:t>
            </a:r>
            <a:r>
              <a:rPr lang="en-AU" dirty="0"/>
              <a:t>the same </a:t>
            </a:r>
            <a:r>
              <a:rPr lang="en-AU" dirty="0" smtClean="0"/>
              <a:t>sample.</a:t>
            </a:r>
          </a:p>
          <a:p>
            <a:pPr marL="0" indent="0">
              <a:buNone/>
            </a:pPr>
            <a:endParaRPr lang="en-AU" dirty="0"/>
          </a:p>
          <a:p>
            <a:pPr marL="0" indent="0">
              <a:buNone/>
            </a:pPr>
            <a:r>
              <a:rPr lang="en-AU" dirty="0"/>
              <a:t>You </a:t>
            </a:r>
            <a:r>
              <a:rPr lang="en-AU" dirty="0" smtClean="0"/>
              <a:t>ask for a meeting with farmers to discuss how </a:t>
            </a:r>
            <a:r>
              <a:rPr lang="en-AU" dirty="0"/>
              <a:t>you might investigate cases of abortion to </a:t>
            </a:r>
            <a:r>
              <a:rPr lang="en-AU" dirty="0" smtClean="0"/>
              <a:t>identify </a:t>
            </a:r>
            <a:r>
              <a:rPr lang="en-AU" dirty="0" smtClean="0"/>
              <a:t>whether H might be the only infectious agent and what other causes might be operating.</a:t>
            </a:r>
            <a:endParaRPr lang="en-AU" dirty="0"/>
          </a:p>
          <a:p>
            <a:pPr marL="0" indent="0">
              <a:buNone/>
            </a:pPr>
            <a:endParaRPr lang="en-AU" dirty="0"/>
          </a:p>
        </p:txBody>
      </p:sp>
    </p:spTree>
    <p:extLst>
      <p:ext uri="{BB962C8B-B14F-4D97-AF65-F5344CB8AC3E}">
        <p14:creationId xmlns:p14="http://schemas.microsoft.com/office/powerpoint/2010/main" val="2651158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Investigation of </a:t>
            </a:r>
            <a:r>
              <a:rPr lang="en-AU" b="1" dirty="0"/>
              <a:t>a</a:t>
            </a:r>
            <a:r>
              <a:rPr lang="en-AU" b="1" dirty="0" smtClean="0"/>
              <a:t>bortions in pigs</a:t>
            </a:r>
            <a:endParaRPr lang="en-AU" b="1" dirty="0"/>
          </a:p>
        </p:txBody>
      </p:sp>
      <p:sp>
        <p:nvSpPr>
          <p:cNvPr id="3" name="Content Placeholder 2"/>
          <p:cNvSpPr>
            <a:spLocks noGrp="1"/>
          </p:cNvSpPr>
          <p:nvPr>
            <p:ph idx="1"/>
          </p:nvPr>
        </p:nvSpPr>
        <p:spPr/>
        <p:txBody>
          <a:bodyPr>
            <a:normAutofit fontScale="77500" lnSpcReduction="20000"/>
          </a:bodyPr>
          <a:lstStyle/>
          <a:p>
            <a:pPr marL="514350" lvl="0" indent="-514350">
              <a:buFont typeface="+mj-lt"/>
              <a:buAutoNum type="arabicPeriod"/>
            </a:pPr>
            <a:r>
              <a:rPr lang="en-AU" dirty="0"/>
              <a:t>Discuss </a:t>
            </a:r>
            <a:r>
              <a:rPr lang="en-AU" dirty="0" smtClean="0"/>
              <a:t>what </a:t>
            </a:r>
            <a:r>
              <a:rPr lang="en-AU" dirty="0"/>
              <a:t>steps you </a:t>
            </a:r>
            <a:r>
              <a:rPr lang="en-AU" dirty="0" smtClean="0"/>
              <a:t>might take to investigate this sort of disease problem in your area.</a:t>
            </a:r>
            <a:endParaRPr lang="en-AU" dirty="0" smtClean="0"/>
          </a:p>
          <a:p>
            <a:pPr marL="514350" lvl="0" indent="-514350">
              <a:buFont typeface="+mj-lt"/>
              <a:buAutoNum type="arabicPeriod"/>
            </a:pPr>
            <a:endParaRPr lang="en-AU" dirty="0"/>
          </a:p>
          <a:p>
            <a:pPr marL="514350" lvl="0" indent="-514350">
              <a:buFont typeface="+mj-lt"/>
              <a:buAutoNum type="arabicPeriod"/>
            </a:pPr>
            <a:r>
              <a:rPr lang="en-AU" dirty="0"/>
              <a:t>What problems are often experienced in disease investigations that may interfere with your ability to identify the causes</a:t>
            </a:r>
            <a:r>
              <a:rPr lang="en-AU" dirty="0" smtClean="0"/>
              <a:t>?</a:t>
            </a:r>
          </a:p>
          <a:p>
            <a:pPr marL="514350" lvl="0" indent="-514350">
              <a:buFont typeface="+mj-lt"/>
              <a:buAutoNum type="arabicPeriod"/>
            </a:pPr>
            <a:endParaRPr lang="en-AU" dirty="0"/>
          </a:p>
          <a:p>
            <a:pPr marL="514350" lvl="0" indent="-514350">
              <a:buFont typeface="+mj-lt"/>
              <a:buAutoNum type="arabicPeriod"/>
            </a:pPr>
            <a:r>
              <a:rPr lang="en-AU" dirty="0"/>
              <a:t>Are all abortions in pigs reported in your area? What happens to the early foetuses that are too small to see or be noticed? How do you investigate these cases? </a:t>
            </a:r>
            <a:endParaRPr lang="en-AU" dirty="0" smtClean="0"/>
          </a:p>
          <a:p>
            <a:pPr marL="514350" lvl="0" indent="-514350">
              <a:buFont typeface="+mj-lt"/>
              <a:buAutoNum type="arabicPeriod"/>
            </a:pPr>
            <a:endParaRPr lang="en-AU" dirty="0"/>
          </a:p>
          <a:p>
            <a:pPr marL="514350" lvl="0" indent="-514350">
              <a:buFont typeface="+mj-lt"/>
              <a:buAutoNum type="arabicPeriod"/>
            </a:pPr>
            <a:r>
              <a:rPr lang="en-AU" dirty="0"/>
              <a:t>How might missed cases affect an investigation?</a:t>
            </a:r>
          </a:p>
          <a:p>
            <a:pPr marL="0" indent="0">
              <a:buNone/>
            </a:pPr>
            <a:endParaRPr lang="en-AU" dirty="0"/>
          </a:p>
        </p:txBody>
      </p:sp>
    </p:spTree>
    <p:extLst>
      <p:ext uri="{BB962C8B-B14F-4D97-AF65-F5344CB8AC3E}">
        <p14:creationId xmlns:p14="http://schemas.microsoft.com/office/powerpoint/2010/main" val="4000702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Investigation of abortions in pigs</a:t>
            </a:r>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AU" dirty="0"/>
              <a:t>Discuss what steps you might take to investigate this sort of disease problem in your area.</a:t>
            </a:r>
          </a:p>
          <a:p>
            <a:pPr marL="0" indent="0">
              <a:buNone/>
            </a:pPr>
            <a:endParaRPr lang="en-AU" b="1" dirty="0"/>
          </a:p>
        </p:txBody>
      </p:sp>
    </p:spTree>
    <p:extLst>
      <p:ext uri="{BB962C8B-B14F-4D97-AF65-F5344CB8AC3E}">
        <p14:creationId xmlns:p14="http://schemas.microsoft.com/office/powerpoint/2010/main" val="1109203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3560</TotalTime>
  <Words>1548</Words>
  <Application>Microsoft Office PowerPoint</Application>
  <PresentationFormat>On-screen Show (4:3)</PresentationFormat>
  <Paragraphs>200</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Basic Field Epidemiology</vt:lpstr>
      <vt:lpstr>PowerPoint Presentation</vt:lpstr>
      <vt:lpstr>In this session we will talk about:</vt:lpstr>
      <vt:lpstr>Activity</vt:lpstr>
      <vt:lpstr>Video</vt:lpstr>
      <vt:lpstr>After watching the recorded PowerPoint</vt:lpstr>
      <vt:lpstr>Group activity – Investigation of abortions in pigs Background information</vt:lpstr>
      <vt:lpstr>Group activity – Investigation of abortions in pigs</vt:lpstr>
      <vt:lpstr>Group activity – Investigation of abortions in pigs</vt:lpstr>
      <vt:lpstr>Group activity – Investigation of abortions in pigs</vt:lpstr>
      <vt:lpstr>Group activity – Investigation of abortions in pigs</vt:lpstr>
      <vt:lpstr>Group activity – Investigation of abortions in pigs</vt:lpstr>
      <vt:lpstr>In this session we talked about:</vt:lpstr>
      <vt:lpstr>Key concepts of session 8</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Nigel Perkins</cp:lastModifiedBy>
  <cp:revision>104</cp:revision>
  <dcterms:created xsi:type="dcterms:W3CDTF">2013-03-15T18:03:41Z</dcterms:created>
  <dcterms:modified xsi:type="dcterms:W3CDTF">2014-03-06T06:40:22Z</dcterms:modified>
</cp:coreProperties>
</file>