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313" r:id="rId2"/>
    <p:sldId id="320" r:id="rId3"/>
    <p:sldId id="310" r:id="rId4"/>
    <p:sldId id="312" r:id="rId5"/>
    <p:sldId id="311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285" r:id="rId19"/>
    <p:sldId id="330" r:id="rId20"/>
    <p:sldId id="331" r:id="rId21"/>
    <p:sldId id="322" r:id="rId22"/>
    <p:sldId id="323" r:id="rId23"/>
    <p:sldId id="324" r:id="rId24"/>
    <p:sldId id="325" r:id="rId25"/>
    <p:sldId id="321" r:id="rId26"/>
    <p:sldId id="388" r:id="rId27"/>
    <p:sldId id="385" r:id="rId28"/>
    <p:sldId id="386" r:id="rId29"/>
    <p:sldId id="387" r:id="rId30"/>
    <p:sldId id="382" r:id="rId31"/>
    <p:sldId id="384" r:id="rId32"/>
    <p:sldId id="383" r:id="rId33"/>
    <p:sldId id="334" r:id="rId34"/>
    <p:sldId id="359" r:id="rId35"/>
    <p:sldId id="360" r:id="rId36"/>
    <p:sldId id="361" r:id="rId37"/>
    <p:sldId id="362" r:id="rId38"/>
    <p:sldId id="389" r:id="rId39"/>
    <p:sldId id="390" r:id="rId40"/>
    <p:sldId id="364" r:id="rId41"/>
    <p:sldId id="391" r:id="rId42"/>
    <p:sldId id="363" r:id="rId43"/>
    <p:sldId id="333" r:id="rId44"/>
    <p:sldId id="335" r:id="rId45"/>
    <p:sldId id="392" r:id="rId46"/>
    <p:sldId id="393" r:id="rId47"/>
    <p:sldId id="326" r:id="rId4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9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8EC898-B093-43EE-8F8E-7B3D715582E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A37254C-795B-48EA-AE76-06BCE452E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516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Denga</a:t>
            </a:r>
            <a:r>
              <a:rPr lang="en-US" baseline="0" dirty="0" err="1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sms</a:t>
            </a:r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17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E74AEF4-D6D6-43FD-9032-E43C3C0E836E}" type="slidenum">
              <a:rPr lang="id-ID" altLang="en-US"/>
              <a:pPr/>
              <a:t>47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2235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98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93AF0-A1CC-4292-B124-03C3BB66931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1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9C6BE30-4630-4A42-988B-BC77A8F243E2}" type="slidenum">
              <a:rPr lang="id-ID" altLang="en-US"/>
              <a:pPr/>
              <a:t>19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1185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90AE6D4-426A-442E-9A87-828529CCBE85}" type="slidenum">
              <a:rPr lang="id-ID" altLang="en-US"/>
              <a:pPr/>
              <a:t>20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30566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09EFEB8-22CF-4044-93D6-6D3B0EA67E1D}" type="slidenum">
              <a:rPr lang="en-AU" altLang="en-US"/>
              <a:pPr/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5929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4341430-2ECB-4A27-AD00-5F2E25D63F6A}" type="slidenum">
              <a:rPr lang="en-AU" altLang="en-US"/>
              <a:pPr/>
              <a:t>22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405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37F88E3-C6ED-44AA-B07A-515203B780E0}" type="slidenum">
              <a:rPr lang="en-AU" altLang="en-US"/>
              <a:pPr/>
              <a:t>24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3591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6CDBAAF-736C-44F1-8468-22CC37479134}" type="slidenum">
              <a:rPr lang="en-AU" altLang="en-US"/>
              <a:pPr/>
              <a:t>25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0506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1970-BB81-4286-9C9E-41FAFF6A64D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DBA38-A8FA-4219-9C10-1A798CE42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AB63-FDA8-4708-AD70-659EB3E6EA49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48F8-8975-4600-9237-D7E3B378A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C7A0-C771-4DD4-8566-C33404F6C6A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5FE9-A742-4A7F-9A9B-FD37863BE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47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5682-1863-4342-A3E7-4332CA5E6EF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859DF-5090-432F-BCD9-3F645ED4D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62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E685-A8B2-4795-B7FB-DCA144F5ECC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53FF-4406-416F-B1F6-AFB36D865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7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3E75-EC5B-469C-951D-C3A44170CB1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1E01-466E-41C9-B7B3-67E043CC6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1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B44B-F419-4E45-BF9F-193B0E69CDC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7BE5-5A23-49A5-A521-C445D2796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3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349C-53A0-4384-B59F-A0FBB159893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1F993-C980-4790-97EC-A4291696D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63C8-1B30-47F4-B594-D84053A47753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BE10-EB9F-4982-AD7D-5158ECE02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5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F9A8-30C0-4E7A-9007-9681196732F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0A92-9973-46E6-84B4-018BC4080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0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711-79F3-4EC8-ACA0-3F2D0BF89D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56298-CD11-4BAA-A0CA-3C5A99C9E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6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5F06B-9855-4E12-8544-97FFFE43A21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6C4C9E-F10D-4CEE-862A-FE26BD9B745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3" r:id="rId2"/>
    <p:sldLayoutId id="214748376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6"/>
          <p:cNvSpPr txBox="1">
            <a:spLocks noChangeArrowheads="1"/>
          </p:cNvSpPr>
          <p:nvPr/>
        </p:nvSpPr>
        <p:spPr bwMode="auto">
          <a:xfrm>
            <a:off x="53975" y="2276475"/>
            <a:ext cx="90360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 sz="28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r>
              <a:rPr lang="en-US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P</a:t>
            </a:r>
            <a:r>
              <a:rPr lang="id-ID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ENGENALAN iSIKHNAS</a:t>
            </a:r>
          </a:p>
          <a:p>
            <a:pPr algn="ctr" eaLnBrk="1" hangingPunct="1"/>
            <a:r>
              <a:rPr lang="id-ID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Sesi 3</a:t>
            </a:r>
            <a:r>
              <a:rPr lang="en-US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endParaRPr lang="en-US" altLang="en-US" sz="2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6" name="Rectangle 23"/>
          <p:cNvSpPr>
            <a:spLocks noChangeArrowheads="1"/>
          </p:cNvSpPr>
          <p:nvPr/>
        </p:nvSpPr>
        <p:spPr bwMode="auto">
          <a:xfrm>
            <a:off x="0" y="429260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 eaLnBrk="1" hangingPunct="1"/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harus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terdaftar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Sederhana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9400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4800" b="1" dirty="0" err="1" smtClean="0"/>
              <a:t>Fleksibel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menyesuaikan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kebutuhan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357454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Umpan</a:t>
            </a:r>
            <a:r>
              <a:rPr lang="en-US" sz="4800" b="1" dirty="0" smtClean="0"/>
              <a:t> </a:t>
            </a:r>
            <a:r>
              <a:rPr lang="en-US" sz="4800" b="1" dirty="0" err="1"/>
              <a:t>b</a:t>
            </a:r>
            <a:r>
              <a:rPr lang="en-US" sz="4800" b="1" dirty="0" err="1" smtClean="0"/>
              <a:t>alik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otomatis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berbagai</a:t>
            </a:r>
            <a:r>
              <a:rPr lang="en-US" sz="4800" b="1" dirty="0" smtClean="0"/>
              <a:t> portal (</a:t>
            </a:r>
            <a:r>
              <a:rPr lang="en-US" sz="4800" b="1" dirty="0" err="1" smtClean="0"/>
              <a:t>sms</a:t>
            </a:r>
            <a:r>
              <a:rPr lang="en-US" sz="4800" b="1" dirty="0" smtClean="0"/>
              <a:t>, email, web)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07170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Akses</a:t>
            </a:r>
            <a:r>
              <a:rPr lang="en-US" sz="4800" b="1" dirty="0" smtClean="0"/>
              <a:t> data </a:t>
            </a:r>
            <a:r>
              <a:rPr lang="en-US" sz="4800" b="1" dirty="0" err="1" smtClean="0"/>
              <a:t>mudah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cepat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79717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Memberikan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manfaat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untuk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tingkatan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1"/>
          <p:cNvSpPr/>
          <p:nvPr/>
        </p:nvSpPr>
        <p:spPr>
          <a:xfrm>
            <a:off x="6636001" y="2625960"/>
            <a:ext cx="1421029" cy="1084445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Informasi</a:t>
            </a:r>
            <a:r>
              <a:rPr lang="en-AU" b="1" dirty="0" smtClean="0"/>
              <a:t> </a:t>
            </a:r>
            <a:r>
              <a:rPr lang="en-AU" b="1" dirty="0" err="1" smtClean="0"/>
              <a:t>apa</a:t>
            </a:r>
            <a:r>
              <a:rPr lang="en-AU" b="1" dirty="0" smtClean="0"/>
              <a:t> yang </a:t>
            </a:r>
            <a:r>
              <a:rPr lang="en-AU" b="1" dirty="0" err="1" smtClean="0"/>
              <a:t>dikumpulkan</a:t>
            </a:r>
            <a:r>
              <a:rPr lang="en-AU" b="1" dirty="0" smtClean="0"/>
              <a:t> ? 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93395" y="1097865"/>
            <a:ext cx="7051013" cy="5296090"/>
            <a:chOff x="456317" y="156537"/>
            <a:chExt cx="8587951" cy="628762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829" y="2642663"/>
              <a:ext cx="3057606" cy="172941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3537694" y="156537"/>
              <a:ext cx="1764614" cy="1287475"/>
              <a:chOff x="3347954" y="-144887"/>
              <a:chExt cx="1764614" cy="1287475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3347954" y="-144887"/>
                <a:ext cx="1764614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Rounded Rectangle 4"/>
              <p:cNvSpPr/>
              <p:nvPr/>
            </p:nvSpPr>
            <p:spPr>
              <a:xfrm>
                <a:off x="3410803" y="-82038"/>
                <a:ext cx="1638916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Produksi</a:t>
                </a:r>
                <a:endParaRPr lang="en-AU" sz="2400" b="1" kern="1200" dirty="0" smtClean="0">
                  <a:solidFill>
                    <a:schemeClr val="tx1"/>
                  </a:solidFill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dirty="0" smtClean="0">
                    <a:solidFill>
                      <a:schemeClr val="tx1"/>
                    </a:solidFill>
                  </a:rPr>
                  <a:t>IB</a:t>
                </a: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 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662353" y="589456"/>
              <a:ext cx="3023479" cy="2489826"/>
              <a:chOff x="5472610" y="288032"/>
              <a:chExt cx="3407985" cy="2489826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5472610" y="288032"/>
                <a:ext cx="1950886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ounded Rectangle 6"/>
              <p:cNvSpPr/>
              <p:nvPr/>
            </p:nvSpPr>
            <p:spPr>
              <a:xfrm>
                <a:off x="7055407" y="1616081"/>
                <a:ext cx="1825188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dirty="0" err="1" smtClean="0">
                    <a:solidFill>
                      <a:schemeClr val="tx1"/>
                    </a:solidFill>
                  </a:rPr>
                  <a:t>Laporan</a:t>
                </a:r>
                <a:r>
                  <a:rPr lang="en-AU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dirty="0" err="1" smtClean="0">
                    <a:solidFill>
                      <a:schemeClr val="tx1"/>
                    </a:solidFill>
                  </a:rPr>
                  <a:t>Penyakit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750575" y="3477385"/>
              <a:ext cx="2293693" cy="1287475"/>
              <a:chOff x="6560835" y="3175961"/>
              <a:chExt cx="2293693" cy="1287475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560835" y="3175961"/>
                <a:ext cx="2293693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Rounded Rectangle 10"/>
              <p:cNvSpPr/>
              <p:nvPr/>
            </p:nvSpPr>
            <p:spPr>
              <a:xfrm>
                <a:off x="6623681" y="3238810"/>
                <a:ext cx="2230847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Investigasi</a:t>
                </a:r>
                <a:r>
                  <a:rPr lang="en-AU" sz="24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/</a:t>
                </a:r>
                <a:r>
                  <a:rPr lang="en-AU" sz="24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respon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683403" y="315027"/>
              <a:ext cx="1341133" cy="1287475"/>
              <a:chOff x="1358849" y="360038"/>
              <a:chExt cx="1341133" cy="1287475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1358849" y="360038"/>
                <a:ext cx="1341133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Rounded Rectangle 12"/>
              <p:cNvSpPr/>
              <p:nvPr/>
            </p:nvSpPr>
            <p:spPr>
              <a:xfrm>
                <a:off x="1421698" y="422887"/>
                <a:ext cx="1215435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Obat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499143" y="4973278"/>
              <a:ext cx="1222871" cy="1039349"/>
              <a:chOff x="3968540" y="5112563"/>
              <a:chExt cx="1222871" cy="1287475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3968540" y="5112563"/>
                <a:ext cx="1172255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Rounded Rectangle 14"/>
              <p:cNvSpPr/>
              <p:nvPr/>
            </p:nvSpPr>
            <p:spPr>
              <a:xfrm>
                <a:off x="4025765" y="5169787"/>
                <a:ext cx="1165646" cy="117302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SKKH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337709" y="4942327"/>
              <a:ext cx="1952925" cy="1287475"/>
              <a:chOff x="2016224" y="4680524"/>
              <a:chExt cx="1593266" cy="1287475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016224" y="4680524"/>
                <a:ext cx="1593266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ounded Rectangle 16"/>
              <p:cNvSpPr/>
              <p:nvPr/>
            </p:nvSpPr>
            <p:spPr>
              <a:xfrm>
                <a:off x="2079073" y="4743373"/>
                <a:ext cx="1467568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Rumah</a:t>
                </a:r>
                <a:endParaRPr lang="en-AU" sz="2400" b="1" kern="1200" dirty="0" smtClean="0">
                  <a:solidFill>
                    <a:schemeClr val="tx1"/>
                  </a:solidFill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potong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56317" y="3375998"/>
              <a:ext cx="2089142" cy="1287475"/>
              <a:chOff x="432050" y="3384379"/>
              <a:chExt cx="2089142" cy="128747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432050" y="3384379"/>
                <a:ext cx="2089142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ounded Rectangle 18"/>
              <p:cNvSpPr/>
              <p:nvPr/>
            </p:nvSpPr>
            <p:spPr>
              <a:xfrm>
                <a:off x="506290" y="3447226"/>
                <a:ext cx="1963444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Surveilans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63032" y="1774681"/>
              <a:ext cx="1903425" cy="1287475"/>
              <a:chOff x="260805" y="1875763"/>
              <a:chExt cx="1903425" cy="1287475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60805" y="1875763"/>
                <a:ext cx="1903425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Rounded Rectangle 20"/>
              <p:cNvSpPr/>
              <p:nvPr/>
            </p:nvSpPr>
            <p:spPr>
              <a:xfrm>
                <a:off x="323654" y="1938612"/>
                <a:ext cx="1777727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Vaksinasi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515549" y="5099343"/>
              <a:ext cx="2730897" cy="1344821"/>
              <a:chOff x="5480707" y="4616124"/>
              <a:chExt cx="2730897" cy="1344821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480707" y="4616124"/>
                <a:ext cx="2730897" cy="1344821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22"/>
              <p:cNvSpPr/>
              <p:nvPr/>
            </p:nvSpPr>
            <p:spPr>
              <a:xfrm>
                <a:off x="5546356" y="4681773"/>
                <a:ext cx="2599599" cy="12135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Laboratorium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Down Arrow 15"/>
            <p:cNvSpPr/>
            <p:nvPr/>
          </p:nvSpPr>
          <p:spPr>
            <a:xfrm>
              <a:off x="3968382" y="1251757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7" name="Down Arrow 16"/>
            <p:cNvSpPr/>
            <p:nvPr/>
          </p:nvSpPr>
          <p:spPr>
            <a:xfrm rot="2632817">
              <a:off x="5410324" y="1660646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Down Arrow 17"/>
            <p:cNvSpPr/>
            <p:nvPr/>
          </p:nvSpPr>
          <p:spPr>
            <a:xfrm rot="19658134">
              <a:off x="2887944" y="140519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9" name="Down Arrow 18"/>
            <p:cNvSpPr/>
            <p:nvPr/>
          </p:nvSpPr>
          <p:spPr>
            <a:xfrm rot="14680969">
              <a:off x="2507219" y="362142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1" name="Down Arrow 20"/>
            <p:cNvSpPr/>
            <p:nvPr/>
          </p:nvSpPr>
          <p:spPr>
            <a:xfrm rot="5400000">
              <a:off x="6228872" y="3773396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2" name="Down Arrow 21"/>
            <p:cNvSpPr/>
            <p:nvPr/>
          </p:nvSpPr>
          <p:spPr>
            <a:xfrm rot="17957551">
              <a:off x="2456185" y="2201264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3" name="Down Arrow 22"/>
            <p:cNvSpPr/>
            <p:nvPr/>
          </p:nvSpPr>
          <p:spPr>
            <a:xfrm rot="10497057">
              <a:off x="4379680" y="449484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4" name="Down Arrow 23"/>
            <p:cNvSpPr/>
            <p:nvPr/>
          </p:nvSpPr>
          <p:spPr>
            <a:xfrm rot="13120326">
              <a:off x="3138688" y="4355971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5" name="Down Arrow 24"/>
            <p:cNvSpPr/>
            <p:nvPr/>
          </p:nvSpPr>
          <p:spPr>
            <a:xfrm rot="7461292">
              <a:off x="5928769" y="4393881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</p:grpSp>
      <p:sp>
        <p:nvSpPr>
          <p:cNvPr id="46" name="Rounded Rectangle 6"/>
          <p:cNvSpPr/>
          <p:nvPr/>
        </p:nvSpPr>
        <p:spPr>
          <a:xfrm>
            <a:off x="5374289" y="1502029"/>
            <a:ext cx="1681803" cy="9785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2400" b="1" dirty="0" err="1" smtClean="0">
                <a:solidFill>
                  <a:schemeClr val="tx1"/>
                </a:solidFill>
              </a:rPr>
              <a:t>Identifikasi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Ternak</a:t>
            </a:r>
            <a:endParaRPr lang="fr-FR" sz="2400" b="1" kern="1200" dirty="0">
              <a:solidFill>
                <a:schemeClr val="tx1"/>
              </a:solidFill>
            </a:endParaRPr>
          </a:p>
        </p:txBody>
      </p:sp>
      <p:sp>
        <p:nvSpPr>
          <p:cNvPr id="47" name="Down Arrow 16"/>
          <p:cNvSpPr/>
          <p:nvPr/>
        </p:nvSpPr>
        <p:spPr>
          <a:xfrm rot="2632817">
            <a:off x="5971327" y="3032680"/>
            <a:ext cx="413848" cy="6888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2927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ea typeface="Calibri"/>
                <a:cs typeface="Times New Roman"/>
              </a:rPr>
              <a:t>Data </a:t>
            </a:r>
            <a:r>
              <a:rPr lang="en-AU" b="1" dirty="0" err="1" smtClean="0">
                <a:ea typeface="Calibri"/>
                <a:cs typeface="Times New Roman"/>
              </a:rPr>
              <a:t>dapat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digunakan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untuk</a:t>
            </a:r>
            <a:endParaRPr lang="fr-FR" dirty="0"/>
          </a:p>
        </p:txBody>
      </p:sp>
      <p:sp>
        <p:nvSpPr>
          <p:cNvPr id="16" name="Oval 15"/>
          <p:cNvSpPr/>
          <p:nvPr/>
        </p:nvSpPr>
        <p:spPr>
          <a:xfrm>
            <a:off x="881792" y="1230486"/>
            <a:ext cx="2978442" cy="28551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val 21"/>
          <p:cNvSpPr/>
          <p:nvPr/>
        </p:nvSpPr>
        <p:spPr>
          <a:xfrm>
            <a:off x="3065898" y="3196682"/>
            <a:ext cx="2895056" cy="30740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val 24"/>
          <p:cNvSpPr/>
          <p:nvPr/>
        </p:nvSpPr>
        <p:spPr>
          <a:xfrm>
            <a:off x="5214942" y="2076226"/>
            <a:ext cx="3240360" cy="312125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val 23"/>
          <p:cNvSpPr/>
          <p:nvPr/>
        </p:nvSpPr>
        <p:spPr>
          <a:xfrm>
            <a:off x="3329282" y="1071538"/>
            <a:ext cx="2754886" cy="25653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/>
          </a:p>
        </p:txBody>
      </p:sp>
      <p:sp>
        <p:nvSpPr>
          <p:cNvPr id="26" name="Oval 25"/>
          <p:cNvSpPr/>
          <p:nvPr/>
        </p:nvSpPr>
        <p:spPr>
          <a:xfrm>
            <a:off x="823672" y="3472282"/>
            <a:ext cx="2942582" cy="276948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80928"/>
            <a:ext cx="3168352" cy="179205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8148" y="1903322"/>
            <a:ext cx="245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MANAJEMEN SDM</a:t>
            </a:r>
            <a:endParaRPr lang="en-AU" sz="24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286116" y="1703710"/>
            <a:ext cx="2957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PERENCANAAN ANGGARAN</a:t>
            </a:r>
            <a:endParaRPr lang="fr-FR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86116" y="4412655"/>
            <a:ext cx="2800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PERFORMA</a:t>
            </a:r>
            <a:br>
              <a:rPr lang="en-AU" sz="2400" b="1" dirty="0" smtClean="0"/>
            </a:br>
            <a:r>
              <a:rPr lang="en-AU" sz="2400" b="1" dirty="0" smtClean="0"/>
              <a:t>PELAYANAN</a:t>
            </a:r>
            <a:endParaRPr lang="fr-FR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01421" y="3196682"/>
            <a:ext cx="278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DATA HASIL PRODUKSI</a:t>
            </a:r>
            <a:endParaRPr lang="fr-F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73694" y="4025563"/>
            <a:ext cx="2792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MONITORING &amp; PENGENDALIAN PENYAKIT HEWAN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693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iSIKHNAS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yang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en-US" altLang="en-US" smtClean="0"/>
              <a:t>Penggunaan anggaran</a:t>
            </a:r>
          </a:p>
          <a:p>
            <a:pPr eaLnBrk="1" hangingPunct="1"/>
            <a:r>
              <a:rPr lang="en-US" altLang="en-US" smtClean="0"/>
              <a:t>Pengaturan staff</a:t>
            </a:r>
          </a:p>
          <a:p>
            <a:pPr eaLnBrk="1" hangingPunct="1"/>
            <a:r>
              <a:rPr lang="en-US" altLang="en-US" smtClean="0"/>
              <a:t>Kesuksesan pengobatan</a:t>
            </a:r>
          </a:p>
          <a:p>
            <a:pPr eaLnBrk="1" hangingPunct="1"/>
            <a:r>
              <a:rPr lang="en-US" altLang="en-US" smtClean="0"/>
              <a:t>Keberhasilan suatu program pengendalian</a:t>
            </a:r>
          </a:p>
          <a:p>
            <a:pPr eaLnBrk="1" hangingPunct="1"/>
            <a:r>
              <a:rPr lang="en-US" altLang="en-US" smtClean="0"/>
              <a:t>Pengalokasian sumber daya</a:t>
            </a:r>
          </a:p>
          <a:p>
            <a:pPr eaLnBrk="1" hangingPunct="1"/>
            <a:r>
              <a:rPr lang="en-US" altLang="en-US" smtClean="0"/>
              <a:t>Pengembangan pelatihan</a:t>
            </a:r>
          </a:p>
          <a:p>
            <a:pPr eaLnBrk="1" hangingPunct="1"/>
            <a:r>
              <a:rPr lang="en-US" altLang="en-US" smtClean="0"/>
              <a:t>…..dll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5"/>
            <a:ext cx="9112250" cy="9525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/>
              <a:t> ALUR  INFORMASI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/>
              <a:t>(</a:t>
            </a:r>
            <a:r>
              <a:rPr lang="id-ID" sz="3200" b="1" dirty="0" smtClean="0"/>
              <a:t>iSIKHNAS</a:t>
            </a:r>
            <a:r>
              <a:rPr lang="id-ID" sz="3200" b="1" dirty="0"/>
              <a:t>)</a:t>
            </a:r>
            <a:endParaRPr lang="en-US" sz="3200" b="1" dirty="0"/>
          </a:p>
        </p:txBody>
      </p:sp>
      <p:grpSp>
        <p:nvGrpSpPr>
          <p:cNvPr id="21507" name="Group 43"/>
          <p:cNvGrpSpPr>
            <a:grpSpLocks/>
          </p:cNvGrpSpPr>
          <p:nvPr/>
        </p:nvGrpSpPr>
        <p:grpSpPr bwMode="auto">
          <a:xfrm>
            <a:off x="540445" y="4869160"/>
            <a:ext cx="4319587" cy="1584325"/>
            <a:chOff x="1547664" y="4221088"/>
            <a:chExt cx="4320480" cy="1584176"/>
          </a:xfrm>
        </p:grpSpPr>
        <p:sp>
          <p:nvSpPr>
            <p:cNvPr id="42" name="Oval 41"/>
            <p:cNvSpPr/>
            <p:nvPr/>
          </p:nvSpPr>
          <p:spPr>
            <a:xfrm>
              <a:off x="1547664" y="4221088"/>
              <a:ext cx="4320480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23" name="TextBox 42"/>
            <p:cNvSpPr txBox="1">
              <a:spLocks noChangeArrowheads="1"/>
            </p:cNvSpPr>
            <p:nvPr/>
          </p:nvSpPr>
          <p:spPr bwMode="auto">
            <a:xfrm>
              <a:off x="1930310" y="4653136"/>
              <a:ext cx="3505945" cy="584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/>
                <a:t>Peternak/Petugas</a:t>
              </a:r>
            </a:p>
          </p:txBody>
        </p:sp>
      </p:grpSp>
      <p:grpSp>
        <p:nvGrpSpPr>
          <p:cNvPr id="21508" name="Group 47"/>
          <p:cNvGrpSpPr>
            <a:grpSpLocks/>
          </p:cNvGrpSpPr>
          <p:nvPr/>
        </p:nvGrpSpPr>
        <p:grpSpPr bwMode="auto">
          <a:xfrm>
            <a:off x="5867400" y="3141663"/>
            <a:ext cx="2160588" cy="2663825"/>
            <a:chOff x="5868144" y="2276872"/>
            <a:chExt cx="2448272" cy="2592288"/>
          </a:xfrm>
        </p:grpSpPr>
        <p:sp>
          <p:nvSpPr>
            <p:cNvPr id="45" name="Rounded Rectangle 44"/>
            <p:cNvSpPr/>
            <p:nvPr/>
          </p:nvSpPr>
          <p:spPr>
            <a:xfrm>
              <a:off x="5868144" y="2276872"/>
              <a:ext cx="2448272" cy="25922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21" name="TextBox 45"/>
            <p:cNvSpPr txBox="1">
              <a:spLocks noChangeArrowheads="1"/>
            </p:cNvSpPr>
            <p:nvPr/>
          </p:nvSpPr>
          <p:spPr bwMode="auto">
            <a:xfrm>
              <a:off x="6156176" y="2487058"/>
              <a:ext cx="1944216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 sz="1800"/>
                <a:t>Provinsi</a:t>
              </a:r>
            </a:p>
            <a:p>
              <a:pPr algn="ctr" eaLnBrk="1" hangingPunct="1"/>
              <a:endParaRPr lang="id-ID" altLang="en-US" sz="1800"/>
            </a:p>
            <a:p>
              <a:pPr algn="ctr" eaLnBrk="1" hangingPunct="1"/>
              <a:r>
                <a:rPr lang="id-ID" altLang="en-US" sz="1800"/>
                <a:t>Kabupaten</a:t>
              </a:r>
            </a:p>
            <a:p>
              <a:pPr algn="ctr" eaLnBrk="1" hangingPunct="1"/>
              <a:endParaRPr lang="id-ID" altLang="en-US" sz="1800"/>
            </a:p>
            <a:p>
              <a:pPr algn="ctr" eaLnBrk="1" hangingPunct="1"/>
              <a:r>
                <a:rPr lang="id-ID" altLang="en-US" sz="1800"/>
                <a:t>Puskeswan</a:t>
              </a:r>
            </a:p>
            <a:p>
              <a:pPr algn="ctr" eaLnBrk="1" hangingPunct="1"/>
              <a:endParaRPr lang="id-ID" altLang="en-US" sz="1800"/>
            </a:p>
            <a:p>
              <a:pPr algn="ctr" eaLnBrk="1" hangingPunct="1"/>
              <a:r>
                <a:rPr lang="id-ID" altLang="en-US" sz="1800"/>
                <a:t>Petugas Lapang</a:t>
              </a:r>
            </a:p>
          </p:txBody>
        </p:sp>
      </p:grpSp>
      <p:sp>
        <p:nvSpPr>
          <p:cNvPr id="47" name="Flowchart: Magnetic Disk 46"/>
          <p:cNvSpPr/>
          <p:nvPr/>
        </p:nvSpPr>
        <p:spPr bwMode="auto">
          <a:xfrm>
            <a:off x="1258888" y="1125538"/>
            <a:ext cx="2736850" cy="1943100"/>
          </a:xfrm>
          <a:prstGeom prst="flowChartMagneticDisk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050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b="1" dirty="0" err="1" smtClean="0">
                <a:solidFill>
                  <a:srgbClr val="000000"/>
                </a:solidFill>
              </a:rPr>
              <a:t>iSIKHNAS</a:t>
            </a:r>
            <a:endParaRPr lang="id-ID" sz="2800" b="1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solidFill>
                  <a:srgbClr val="000000"/>
                </a:solidFill>
              </a:rPr>
              <a:t>(0812 900 90009)</a:t>
            </a:r>
            <a:endParaRPr lang="en-AU" sz="2400" b="1" dirty="0">
              <a:solidFill>
                <a:srgbClr val="000000"/>
              </a:solidFill>
            </a:endParaRPr>
          </a:p>
        </p:txBody>
      </p:sp>
      <p:sp>
        <p:nvSpPr>
          <p:cNvPr id="21510" name="TextBox 49"/>
          <p:cNvSpPr txBox="1">
            <a:spLocks noChangeArrowheads="1"/>
          </p:cNvSpPr>
          <p:nvPr/>
        </p:nvSpPr>
        <p:spPr bwMode="auto">
          <a:xfrm>
            <a:off x="5580063" y="2330450"/>
            <a:ext cx="2447925" cy="522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en-US" sz="2800"/>
              <a:t>Laboratorium</a:t>
            </a:r>
          </a:p>
        </p:txBody>
      </p:sp>
      <p:grpSp>
        <p:nvGrpSpPr>
          <p:cNvPr id="21511" name="Group 50"/>
          <p:cNvGrpSpPr>
            <a:grpSpLocks/>
          </p:cNvGrpSpPr>
          <p:nvPr/>
        </p:nvGrpSpPr>
        <p:grpSpPr bwMode="auto">
          <a:xfrm>
            <a:off x="5219700" y="1268413"/>
            <a:ext cx="2881313" cy="865187"/>
            <a:chOff x="1547664" y="4221088"/>
            <a:chExt cx="4320480" cy="1584176"/>
          </a:xfrm>
        </p:grpSpPr>
        <p:sp>
          <p:nvSpPr>
            <p:cNvPr id="53" name="Oval 52"/>
            <p:cNvSpPr/>
            <p:nvPr/>
          </p:nvSpPr>
          <p:spPr>
            <a:xfrm>
              <a:off x="1547664" y="4221088"/>
              <a:ext cx="4320480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19" name="TextBox 53"/>
            <p:cNvSpPr txBox="1">
              <a:spLocks noChangeArrowheads="1"/>
            </p:cNvSpPr>
            <p:nvPr/>
          </p:nvSpPr>
          <p:spPr bwMode="auto">
            <a:xfrm>
              <a:off x="2267743" y="4490909"/>
              <a:ext cx="2880320" cy="95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 sz="2800"/>
                <a:t>PUSAT</a:t>
              </a:r>
            </a:p>
          </p:txBody>
        </p:sp>
      </p:grpSp>
      <p:cxnSp>
        <p:nvCxnSpPr>
          <p:cNvPr id="57" name="Straight Arrow Connector 56"/>
          <p:cNvCxnSpPr>
            <a:stCxn id="42" idx="0"/>
          </p:cNvCxnSpPr>
          <p:nvPr/>
        </p:nvCxnSpPr>
        <p:spPr>
          <a:xfrm flipV="1">
            <a:off x="2700239" y="2997201"/>
            <a:ext cx="99" cy="18719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3" name="Group 70"/>
          <p:cNvGrpSpPr>
            <a:grpSpLocks/>
          </p:cNvGrpSpPr>
          <p:nvPr/>
        </p:nvGrpSpPr>
        <p:grpSpPr bwMode="auto">
          <a:xfrm>
            <a:off x="3492500" y="3068638"/>
            <a:ext cx="2016125" cy="1081087"/>
            <a:chOff x="3491880" y="3068960"/>
            <a:chExt cx="2016224" cy="108012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3491880" y="3068960"/>
              <a:ext cx="0" cy="1080120"/>
            </a:xfrm>
            <a:prstGeom prst="line">
              <a:avLst/>
            </a:prstGeom>
            <a:ln w="412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491880" y="4149080"/>
              <a:ext cx="2016224" cy="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4140200" y="2565400"/>
            <a:ext cx="1079500" cy="0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40200" y="1773238"/>
            <a:ext cx="1079500" cy="0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09600" y="611188"/>
            <a:ext cx="7772400" cy="1143000"/>
          </a:xfrm>
        </p:spPr>
        <p:txBody>
          <a:bodyPr/>
          <a:lstStyle/>
          <a:p>
            <a:pPr eaLnBrk="1" hangingPunct="1"/>
            <a:r>
              <a:rPr lang="id-ID" altLang="en-US" b="1" smtClean="0"/>
              <a:t>Apakah itu </a:t>
            </a:r>
            <a:r>
              <a:rPr lang="id-ID" altLang="en-US" b="1" smtClean="0">
                <a:cs typeface="Tahoma" pitchFamily="34" charset="0"/>
              </a:rPr>
              <a:t>iSIKHNAS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73238"/>
            <a:ext cx="8382000" cy="424656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iSIKHNAS adalah sistem informasi kesehatan hewan Indonesia yang mutakhir. Sistem ini menggunakan teknologi sehari-hari dalam cara yang sederhana namun cerdas untuk mengumpulkan data dari lapangan dan dengan segera menyediakannya bagi para pemangku kepentingan dalam bentuk yang bermakna dan dapat segera dimanfaatkan 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5"/>
            <a:ext cx="9112250" cy="9525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/>
              <a:t> ALUR  INFORMASI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/>
              <a:t>(</a:t>
            </a:r>
            <a:r>
              <a:rPr lang="id-ID" sz="3200" b="1" dirty="0" smtClean="0"/>
              <a:t>iSIKHNAS</a:t>
            </a:r>
            <a:r>
              <a:rPr lang="id-ID" sz="3200" b="1" dirty="0"/>
              <a:t>)</a:t>
            </a:r>
            <a:endParaRPr lang="en-US" sz="3200" b="1" dirty="0"/>
          </a:p>
        </p:txBody>
      </p:sp>
      <p:grpSp>
        <p:nvGrpSpPr>
          <p:cNvPr id="23555" name="Group 23"/>
          <p:cNvGrpSpPr>
            <a:grpSpLocks/>
          </p:cNvGrpSpPr>
          <p:nvPr/>
        </p:nvGrpSpPr>
        <p:grpSpPr bwMode="auto">
          <a:xfrm>
            <a:off x="339725" y="1052513"/>
            <a:ext cx="8408988" cy="5195887"/>
            <a:chOff x="76200" y="1052736"/>
            <a:chExt cx="8408988" cy="5195664"/>
          </a:xfrm>
        </p:grpSpPr>
        <p:grpSp>
          <p:nvGrpSpPr>
            <p:cNvPr id="23556" name="Group 47"/>
            <p:cNvGrpSpPr>
              <a:grpSpLocks/>
            </p:cNvGrpSpPr>
            <p:nvPr/>
          </p:nvGrpSpPr>
          <p:grpSpPr bwMode="auto">
            <a:xfrm>
              <a:off x="6324600" y="4114892"/>
              <a:ext cx="2160588" cy="1981114"/>
              <a:chOff x="6010253" y="2276992"/>
              <a:chExt cx="2448272" cy="2592177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6010253" y="2276992"/>
                <a:ext cx="2448272" cy="25921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3575" name="TextBox 45"/>
              <p:cNvSpPr txBox="1">
                <a:spLocks noChangeArrowheads="1"/>
              </p:cNvSpPr>
              <p:nvPr/>
            </p:nvSpPr>
            <p:spPr bwMode="auto">
              <a:xfrm>
                <a:off x="6156177" y="2487056"/>
                <a:ext cx="2216006" cy="2295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id-ID" altLang="en-US" sz="1800" b="1"/>
                  <a:t>Pusat</a:t>
                </a:r>
              </a:p>
              <a:p>
                <a:pPr eaLnBrk="1" hangingPunct="1"/>
                <a:r>
                  <a:rPr lang="id-ID" altLang="en-US" sz="1800" b="1"/>
                  <a:t>Provinsi</a:t>
                </a:r>
              </a:p>
              <a:p>
                <a:pPr eaLnBrk="1" hangingPunct="1"/>
                <a:r>
                  <a:rPr lang="id-ID" altLang="en-US" sz="1800" b="1"/>
                  <a:t>Kabupaten</a:t>
                </a:r>
              </a:p>
              <a:p>
                <a:pPr eaLnBrk="1" hangingPunct="1"/>
                <a:r>
                  <a:rPr lang="id-ID" altLang="en-US" sz="1800" b="1"/>
                  <a:t>Laboratorium</a:t>
                </a:r>
              </a:p>
              <a:p>
                <a:pPr eaLnBrk="1" hangingPunct="1"/>
                <a:r>
                  <a:rPr lang="id-ID" altLang="en-US" sz="1800" b="1"/>
                  <a:t>Puskeswan</a:t>
                </a:r>
              </a:p>
              <a:p>
                <a:pPr eaLnBrk="1" hangingPunct="1"/>
                <a:r>
                  <a:rPr lang="id-ID" altLang="en-US" sz="1800" b="1"/>
                  <a:t>Petugas Lapang</a:t>
                </a:r>
              </a:p>
            </p:txBody>
          </p:sp>
        </p:grpSp>
        <p:grpSp>
          <p:nvGrpSpPr>
            <p:cNvPr id="23557" name="Group 22"/>
            <p:cNvGrpSpPr>
              <a:grpSpLocks/>
            </p:cNvGrpSpPr>
            <p:nvPr/>
          </p:nvGrpSpPr>
          <p:grpSpPr bwMode="auto">
            <a:xfrm>
              <a:off x="2286000" y="2997340"/>
              <a:ext cx="2209800" cy="3251060"/>
              <a:chOff x="1905000" y="2997340"/>
              <a:chExt cx="2209800" cy="3251060"/>
            </a:xfrm>
          </p:grpSpPr>
          <p:grpSp>
            <p:nvGrpSpPr>
              <p:cNvPr id="23569" name="Group 43"/>
              <p:cNvGrpSpPr>
                <a:grpSpLocks/>
              </p:cNvGrpSpPr>
              <p:nvPr/>
            </p:nvGrpSpPr>
            <p:grpSpPr bwMode="auto">
              <a:xfrm>
                <a:off x="1905000" y="5084763"/>
                <a:ext cx="2209800" cy="1163637"/>
                <a:chOff x="1511144" y="4221087"/>
                <a:chExt cx="2880318" cy="123972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548389" y="4221140"/>
                  <a:ext cx="2783067" cy="123966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3573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511144" y="4405438"/>
                  <a:ext cx="2880318" cy="885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id-ID" altLang="en-US" sz="2400"/>
                    <a:t>Peternak/</a:t>
                  </a:r>
                </a:p>
                <a:p>
                  <a:pPr algn="ctr" eaLnBrk="1" hangingPunct="1"/>
                  <a:r>
                    <a:rPr lang="id-ID" altLang="en-US" sz="2400"/>
                    <a:t>Petugas</a:t>
                  </a:r>
                </a:p>
              </p:txBody>
            </p:sp>
          </p:grpSp>
          <p:cxnSp>
            <p:nvCxnSpPr>
              <p:cNvPr id="57" name="Straight Arrow Connector 56"/>
              <p:cNvCxnSpPr/>
              <p:nvPr/>
            </p:nvCxnSpPr>
            <p:spPr>
              <a:xfrm flipV="1">
                <a:off x="2971800" y="2997340"/>
                <a:ext cx="0" cy="203191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 bwMode="auto">
              <a:xfrm>
                <a:off x="2174875" y="4038695"/>
                <a:ext cx="1620838" cy="46164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+mn-lt"/>
                    <a:cs typeface="+mn-cs"/>
                  </a:rPr>
                  <a:t>U </a:t>
                </a:r>
                <a:r>
                  <a:rPr lang="en-US" sz="2400" b="1" dirty="0" smtClean="0">
                    <a:latin typeface="+mn-lt"/>
                    <a:cs typeface="+mn-cs"/>
                  </a:rPr>
                  <a:t>MT </a:t>
                </a:r>
                <a:r>
                  <a:rPr lang="id-ID" sz="2400" b="1" dirty="0" smtClean="0">
                    <a:latin typeface="+mn-lt"/>
                    <a:cs typeface="+mn-cs"/>
                  </a:rPr>
                  <a:t>SP</a:t>
                </a:r>
                <a:r>
                  <a:rPr lang="en-US" sz="2400" b="1" dirty="0" smtClean="0">
                    <a:latin typeface="+mn-lt"/>
                    <a:cs typeface="+mn-cs"/>
                  </a:rPr>
                  <a:t> </a:t>
                </a:r>
                <a:r>
                  <a:rPr lang="en-US" sz="2400" b="1" dirty="0">
                    <a:latin typeface="+mn-lt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23558" name="Group 29"/>
            <p:cNvGrpSpPr>
              <a:grpSpLocks/>
            </p:cNvGrpSpPr>
            <p:nvPr/>
          </p:nvGrpSpPr>
          <p:grpSpPr bwMode="auto">
            <a:xfrm>
              <a:off x="4448175" y="1981200"/>
              <a:ext cx="2257425" cy="1981200"/>
              <a:chOff x="4448175" y="1981200"/>
              <a:chExt cx="2257425" cy="19812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4448175" y="1981383"/>
                <a:ext cx="2257425" cy="793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6705600" y="1981383"/>
                <a:ext cx="0" cy="198111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59" name="Group 37"/>
            <p:cNvGrpSpPr>
              <a:grpSpLocks/>
            </p:cNvGrpSpPr>
            <p:nvPr/>
          </p:nvGrpSpPr>
          <p:grpSpPr bwMode="auto">
            <a:xfrm>
              <a:off x="1066800" y="2057400"/>
              <a:ext cx="1066800" cy="3581400"/>
              <a:chOff x="1066800" y="2057400"/>
              <a:chExt cx="1066800" cy="35814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066800" y="2057580"/>
                <a:ext cx="1066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066800" y="2057580"/>
                <a:ext cx="0" cy="35812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066800" y="5622952"/>
                <a:ext cx="9906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0" name="TextBox 42"/>
            <p:cNvSpPr txBox="1">
              <a:spLocks noChangeArrowheads="1"/>
            </p:cNvSpPr>
            <p:nvPr/>
          </p:nvSpPr>
          <p:spPr bwMode="auto">
            <a:xfrm>
              <a:off x="4327376" y="3810000"/>
              <a:ext cx="1828800" cy="73866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just" eaLnBrk="1" hangingPunct="1"/>
              <a:r>
                <a:rPr lang="id-ID" altLang="en-US" sz="1400"/>
                <a:t>Telah terjadi kema- tian mendadak 2 ekor sapi jantan</a:t>
              </a:r>
            </a:p>
          </p:txBody>
        </p:sp>
        <p:sp>
          <p:nvSpPr>
            <p:cNvPr id="23561" name="TextBox 43"/>
            <p:cNvSpPr txBox="1">
              <a:spLocks noChangeArrowheads="1"/>
            </p:cNvSpPr>
            <p:nvPr/>
          </p:nvSpPr>
          <p:spPr bwMode="auto">
            <a:xfrm>
              <a:off x="76200" y="2890982"/>
              <a:ext cx="2209800" cy="206201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just" eaLnBrk="1" hangingPunct="1"/>
              <a:r>
                <a:rPr lang="en-US" sz="1600" dirty="0" err="1"/>
                <a:t>Terima</a:t>
              </a:r>
              <a:r>
                <a:rPr lang="en-US" sz="1600" dirty="0"/>
                <a:t> </a:t>
              </a:r>
              <a:r>
                <a:rPr lang="en-US" sz="1600" dirty="0" err="1"/>
                <a:t>kasih</a:t>
              </a:r>
              <a:r>
                <a:rPr lang="en-US" sz="1600" dirty="0"/>
                <a:t>. [ID </a:t>
              </a:r>
              <a:r>
                <a:rPr lang="en-US" sz="1600" dirty="0" err="1"/>
                <a:t>kasus</a:t>
              </a:r>
              <a:r>
                <a:rPr lang="en-US" sz="1600" dirty="0"/>
                <a:t> 388280] </a:t>
              </a:r>
              <a:r>
                <a:rPr lang="en-US" sz="1600" dirty="0" err="1"/>
                <a:t>Anda</a:t>
              </a:r>
              <a:r>
                <a:rPr lang="en-US" sz="1600" dirty="0"/>
                <a:t> </a:t>
              </a:r>
              <a:r>
                <a:rPr lang="en-US" sz="1600" dirty="0" err="1"/>
                <a:t>telah</a:t>
              </a:r>
              <a:r>
                <a:rPr lang="en-US" sz="1600" dirty="0"/>
                <a:t> </a:t>
              </a:r>
              <a:r>
                <a:rPr lang="en-US" sz="1600" dirty="0" err="1"/>
                <a:t>melaporkan</a:t>
              </a:r>
              <a:r>
                <a:rPr lang="en-US" sz="1600" dirty="0"/>
                <a:t> 2 </a:t>
              </a:r>
              <a:r>
                <a:rPr lang="en-US" sz="1600" dirty="0" err="1"/>
                <a:t>kasus</a:t>
              </a:r>
              <a:r>
                <a:rPr lang="en-US" sz="1600" dirty="0"/>
                <a:t> </a:t>
              </a:r>
              <a:r>
                <a:rPr lang="en-US" sz="1600" dirty="0" err="1"/>
                <a:t>mati</a:t>
              </a:r>
              <a:r>
                <a:rPr lang="en-US" sz="1600" dirty="0"/>
                <a:t> </a:t>
              </a:r>
              <a:r>
                <a:rPr lang="en-US" sz="1600" dirty="0" err="1"/>
                <a:t>mendadak</a:t>
              </a:r>
              <a:r>
                <a:rPr lang="en-US" sz="1600" dirty="0"/>
                <a:t> </a:t>
              </a:r>
              <a:r>
                <a:rPr lang="en-US" sz="1600" dirty="0" err="1"/>
                <a:t>pada</a:t>
              </a:r>
              <a:r>
                <a:rPr lang="en-US" sz="1600" dirty="0"/>
                <a:t> </a:t>
              </a:r>
              <a:r>
                <a:rPr lang="en-US" sz="1600" dirty="0" err="1"/>
                <a:t>sapi</a:t>
              </a:r>
              <a:r>
                <a:rPr lang="en-US" sz="1600" dirty="0"/>
                <a:t> di </a:t>
              </a:r>
              <a:r>
                <a:rPr lang="en-US" sz="1600" dirty="0" err="1"/>
                <a:t>Ragunan</a:t>
              </a:r>
              <a:r>
                <a:rPr lang="en-US" sz="1600" dirty="0"/>
                <a:t>, </a:t>
              </a:r>
              <a:r>
                <a:rPr lang="en-US" sz="1600" dirty="0" err="1"/>
                <a:t>Pasar</a:t>
              </a:r>
              <a:r>
                <a:rPr lang="en-US" sz="1600" dirty="0"/>
                <a:t> </a:t>
              </a:r>
              <a:r>
                <a:rPr lang="en-US" sz="1600" dirty="0" err="1"/>
                <a:t>Minggu</a:t>
              </a:r>
              <a:r>
                <a:rPr lang="en-US" sz="1600" dirty="0"/>
                <a:t>, Jakarta Selatan, </a:t>
              </a:r>
              <a:r>
                <a:rPr lang="en-US" sz="1600" dirty="0" err="1"/>
                <a:t>Dki</a:t>
              </a:r>
              <a:r>
                <a:rPr lang="en-US" sz="1600" dirty="0"/>
                <a:t> Jakarta. </a:t>
              </a:r>
              <a:r>
                <a:rPr lang="en-US" sz="1600" dirty="0" err="1"/>
                <a:t>Ddx</a:t>
              </a:r>
              <a:r>
                <a:rPr lang="en-US" sz="1600" dirty="0"/>
                <a:t>: </a:t>
              </a:r>
              <a:r>
                <a:rPr lang="en-US" sz="1600" dirty="0" err="1"/>
                <a:t>Anthraks</a:t>
              </a:r>
              <a:endParaRPr lang="en-US" altLang="en-US" sz="1600" b="1" dirty="0"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5029200" y="2305219"/>
              <a:ext cx="3429000" cy="14772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latin typeface="+mn-lt"/>
                  <a:cs typeface="+mn-cs"/>
                </a:rPr>
                <a:t>Siti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fatimah</a:t>
              </a:r>
              <a:r>
                <a:rPr lang="en-US" b="1" dirty="0">
                  <a:latin typeface="+mn-lt"/>
                  <a:cs typeface="+mn-cs"/>
                </a:rPr>
                <a:t> (081319187768) </a:t>
              </a:r>
              <a:r>
                <a:rPr lang="en-US" b="1" dirty="0" err="1" smtClean="0">
                  <a:latin typeface="+mn-lt"/>
                  <a:cs typeface="+mn-cs"/>
                </a:rPr>
                <a:t>melaporkan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kasus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mati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menda</a:t>
              </a:r>
              <a:r>
                <a:rPr lang="id-ID" b="1" dirty="0">
                  <a:latin typeface="+mn-lt"/>
                  <a:cs typeface="+mn-cs"/>
                </a:rPr>
                <a:t>-</a:t>
              </a:r>
              <a:r>
                <a:rPr lang="en-US" b="1" dirty="0" err="1">
                  <a:latin typeface="+mn-lt"/>
                  <a:cs typeface="+mn-cs"/>
                </a:rPr>
                <a:t>dak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pada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sapi</a:t>
              </a:r>
              <a:r>
                <a:rPr lang="id-ID" b="1" dirty="0" smtClean="0">
                  <a:latin typeface="+mn-lt"/>
                  <a:cs typeface="+mn-cs"/>
                </a:rPr>
                <a:t> </a:t>
              </a:r>
              <a:r>
                <a:rPr lang="en-US" b="1" dirty="0">
                  <a:latin typeface="+mn-lt"/>
                  <a:cs typeface="+mn-cs"/>
                </a:rPr>
                <a:t>2 </a:t>
              </a:r>
              <a:r>
                <a:rPr lang="en-US" b="1" dirty="0" err="1" smtClean="0">
                  <a:latin typeface="+mn-lt"/>
                  <a:cs typeface="+mn-cs"/>
                </a:rPr>
                <a:t>ekor</a:t>
              </a:r>
              <a:r>
                <a:rPr lang="en-US" b="1" dirty="0" smtClean="0">
                  <a:latin typeface="+mn-lt"/>
                  <a:cs typeface="+mn-cs"/>
                </a:rPr>
                <a:t> di </a:t>
              </a:r>
              <a:r>
                <a:rPr lang="en-US" b="1" dirty="0" err="1" smtClean="0">
                  <a:latin typeface="+mn-lt"/>
                  <a:cs typeface="+mn-cs"/>
                </a:rPr>
                <a:t>ragunan</a:t>
              </a:r>
              <a:r>
                <a:rPr lang="en-US" b="1" dirty="0" smtClean="0">
                  <a:latin typeface="+mn-lt"/>
                  <a:cs typeface="+mn-cs"/>
                </a:rPr>
                <a:t>, </a:t>
              </a:r>
              <a:r>
                <a:rPr lang="en-US" b="1" dirty="0" err="1" smtClean="0">
                  <a:latin typeface="+mn-lt"/>
                  <a:cs typeface="+mn-cs"/>
                </a:rPr>
                <a:t>pasar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minggu</a:t>
              </a:r>
              <a:r>
                <a:rPr lang="en-US" b="1" dirty="0" smtClean="0">
                  <a:latin typeface="+mn-lt"/>
                  <a:cs typeface="+mn-cs"/>
                </a:rPr>
                <a:t>, Jakarta </a:t>
              </a:r>
              <a:r>
                <a:rPr lang="en-US" b="1" dirty="0" err="1" smtClean="0">
                  <a:latin typeface="+mn-lt"/>
                  <a:cs typeface="+mn-cs"/>
                </a:rPr>
                <a:t>selatan</a:t>
              </a:r>
              <a:r>
                <a:rPr lang="en-US" b="1" dirty="0" smtClean="0">
                  <a:latin typeface="+mn-lt"/>
                  <a:cs typeface="+mn-cs"/>
                </a:rPr>
                <a:t>, </a:t>
              </a:r>
              <a:r>
                <a:rPr lang="en-US" b="1" dirty="0" err="1" smtClean="0">
                  <a:latin typeface="+mn-lt"/>
                  <a:cs typeface="+mn-cs"/>
                </a:rPr>
                <a:t>dki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jak</a:t>
              </a:r>
              <a:endParaRPr lang="en-US" b="1" dirty="0">
                <a:latin typeface="+mn-lt"/>
                <a:cs typeface="+mn-cs"/>
              </a:endParaRPr>
            </a:p>
          </p:txBody>
        </p:sp>
        <p:sp>
          <p:nvSpPr>
            <p:cNvPr id="23" name="Flowchart: Magnetic Disk 22"/>
            <p:cNvSpPr/>
            <p:nvPr/>
          </p:nvSpPr>
          <p:spPr bwMode="auto">
            <a:xfrm>
              <a:off x="1979613" y="1052736"/>
              <a:ext cx="2520950" cy="1728713"/>
            </a:xfrm>
            <a:prstGeom prst="flowChartMagneticDisk">
              <a:avLst/>
            </a:prstGeom>
            <a:solidFill>
              <a:srgbClr val="00B050"/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800" b="1" dirty="0" err="1" smtClean="0">
                  <a:solidFill>
                    <a:srgbClr val="000000"/>
                  </a:solidFill>
                </a:rPr>
                <a:t>iSIKHNAS</a:t>
              </a:r>
              <a:endParaRPr lang="id-ID" sz="2800" b="1" dirty="0">
                <a:solidFill>
                  <a:srgbClr val="000000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400" b="1" dirty="0">
                  <a:solidFill>
                    <a:srgbClr val="000000"/>
                  </a:solidFill>
                </a:rPr>
                <a:t>(0812 900 90009)</a:t>
              </a:r>
              <a:endParaRPr lang="en-AU" sz="24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40782" y="58449"/>
            <a:ext cx="8229600" cy="1143000"/>
          </a:xfrm>
        </p:spPr>
        <p:txBody>
          <a:bodyPr/>
          <a:lstStyle/>
          <a:p>
            <a:pPr eaLnBrk="1" hangingPunct="1"/>
            <a:r>
              <a:rPr lang="id-ID" altLang="en-US" b="1" dirty="0" smtClean="0"/>
              <a:t>Pemeriksaan sistem</a:t>
            </a:r>
            <a:endParaRPr lang="en-AU" altLang="en-US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897063" y="2276475"/>
            <a:ext cx="6707187" cy="1563688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id-ID" altLang="en-US" smtClean="0"/>
              <a:t>Jika benar, </a:t>
            </a:r>
            <a:endParaRPr lang="en-US" altLang="en-US" smtClean="0"/>
          </a:p>
          <a:p>
            <a:pPr marL="457200" lvl="1" indent="0" eaLnBrk="1" hangingPunct="1">
              <a:buFont typeface="Arial" charset="0"/>
              <a:buNone/>
            </a:pPr>
            <a:r>
              <a:rPr lang="id-ID" altLang="en-US" smtClean="0"/>
              <a:t>sistem mengirimkan respons kepada pengguna DAN mulai menganalisis informasi dalam iSIKHNAS</a:t>
            </a:r>
            <a:r>
              <a:rPr lang="en-US" altLang="en-US" smtClean="0"/>
              <a:t>. </a:t>
            </a:r>
          </a:p>
          <a:p>
            <a:pPr marL="457200" lvl="1" indent="0" eaLnBrk="1" hangingPunct="1">
              <a:buFont typeface="Arial" charset="0"/>
              <a:buNone/>
            </a:pPr>
            <a:endParaRPr lang="en-AU" altLang="en-US" smtClean="0"/>
          </a:p>
        </p:txBody>
      </p:sp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7" t="10542" r="18123" b="9613"/>
          <a:stretch>
            <a:fillRect/>
          </a:stretch>
        </p:blipFill>
        <p:spPr bwMode="auto">
          <a:xfrm>
            <a:off x="1116013" y="2349500"/>
            <a:ext cx="107156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468313" y="1196975"/>
            <a:ext cx="813593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id-ID" altLang="en-US"/>
              <a:t>Sistem memeriksa dan menganalisis setiap pesan SMS yang diterima.</a:t>
            </a:r>
            <a:r>
              <a:rPr lang="en-US" altLang="en-US"/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49463" y="4581525"/>
            <a:ext cx="6707187" cy="15636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Jika salah, </a:t>
            </a:r>
            <a:endParaRPr lang="en-US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s</a:t>
            </a:r>
            <a:r>
              <a:rPr lang="id-ID" dirty="0" smtClean="0"/>
              <a:t>istem mengirimkan pesan peringatan serta saran kepada sang pengguna untuk membantu memperbaiki kesalahannya</a:t>
            </a:r>
            <a:r>
              <a:rPr lang="en-US" dirty="0" smtClean="0"/>
              <a:t>.</a:t>
            </a:r>
            <a:endParaRPr lang="en-AU" dirty="0"/>
          </a:p>
        </p:txBody>
      </p:sp>
      <p:pic>
        <p:nvPicPr>
          <p:cNvPr id="2560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7" t="9923" r="17999" b="8992"/>
          <a:stretch>
            <a:fillRect/>
          </a:stretch>
        </p:blipFill>
        <p:spPr bwMode="auto">
          <a:xfrm>
            <a:off x="1116013" y="4581525"/>
            <a:ext cx="108426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978"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8908">
            <a:off x="4012741" y="4502781"/>
            <a:ext cx="2757211" cy="173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7" t="10542" r="18123" b="9613"/>
          <a:stretch>
            <a:fillRect/>
          </a:stretch>
        </p:blipFill>
        <p:spPr bwMode="auto">
          <a:xfrm>
            <a:off x="6319180" y="3843888"/>
            <a:ext cx="2824820" cy="276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10588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id-ID" altLang="en-US" sz="5400" b="1" smtClean="0"/>
              <a:t>Artinya, data dalam</a:t>
            </a:r>
            <a:endParaRPr lang="en-AU" altLang="en-US" sz="5400" b="1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046163"/>
            <a:ext cx="63944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375025"/>
            <a:ext cx="82296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5400" b="1"/>
              <a:t>pasti</a:t>
            </a:r>
            <a:r>
              <a:rPr lang="id-ID" altLang="en-US" sz="5400" b="1"/>
              <a:t> </a:t>
            </a:r>
            <a:r>
              <a:rPr lang="en-US" altLang="en-US" sz="5400" b="1"/>
              <a:t>benar/valid</a:t>
            </a:r>
            <a:endParaRPr lang="en-AU" altLang="en-US" sz="5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1800225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AU" sz="80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8000" b="1" dirty="0" smtClean="0"/>
              <a:t>INGAT</a:t>
            </a:r>
            <a:r>
              <a:rPr lang="en-AU" sz="8000" b="1" dirty="0" smtClean="0"/>
              <a:t>!!</a:t>
            </a:r>
            <a:endParaRPr lang="en-AU" sz="8000" b="1" dirty="0"/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3" r="13223"/>
          <a:stretch>
            <a:fillRect/>
          </a:stretch>
        </p:blipFill>
        <p:spPr bwMode="auto">
          <a:xfrm>
            <a:off x="3368675" y="620713"/>
            <a:ext cx="23828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Setiap pesan SMS yang Anda kirimkan akan memperoleh jawaban</a:t>
            </a:r>
            <a:r>
              <a:rPr lang="en-AU" sz="4800" b="1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Setiap kali</a:t>
            </a:r>
            <a:r>
              <a:rPr lang="en-AU" sz="4800" b="1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Tanpa perkecualian</a:t>
            </a:r>
            <a:r>
              <a:rPr lang="en-AU" sz="4800" b="1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A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dirty="0" smtClean="0"/>
              <a:t>Jika Anda tidak memperoleh jawaban dalam 5 menit,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dirty="0" smtClean="0"/>
              <a:t>Tunggu sebentar, lalu kirimkanlah lagi pesan 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id-ID" dirty="0" smtClean="0"/>
              <a:t> </a:t>
            </a:r>
            <a:endParaRPr lang="en-AU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3130">
            <a:off x="1545572" y="2278666"/>
            <a:ext cx="1682552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38659">
            <a:off x="6101483" y="2284922"/>
            <a:ext cx="163026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632700" cy="632301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b="1" dirty="0" smtClean="0"/>
              <a:t>Semua laporan, penting</a:t>
            </a:r>
            <a:r>
              <a:rPr lang="en-AU" sz="3600" b="1" dirty="0" smtClean="0"/>
              <a:t/>
            </a:r>
            <a:br>
              <a:rPr lang="en-AU" sz="3600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id-ID" sz="4000" b="1" dirty="0" smtClean="0"/>
              <a:t>Semua laporan harus direspons, dengan telepon dan/atau kunjungan</a:t>
            </a:r>
            <a:r>
              <a:rPr lang="en-AU" b="1" dirty="0" smtClean="0"/>
              <a:t>.</a:t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id-ID" b="1" dirty="0" smtClean="0"/>
              <a:t>Semua laporan prioritas harus direspons dengan kunjungan</a:t>
            </a:r>
            <a:r>
              <a:rPr lang="en-AU" b="1" dirty="0" smtClean="0"/>
              <a:t>.</a:t>
            </a:r>
            <a:br>
              <a:rPr lang="en-AU" b="1" dirty="0" smtClean="0"/>
            </a:br>
            <a:r>
              <a:rPr lang="en-AU" b="1" dirty="0"/>
              <a:t/>
            </a:r>
            <a:br>
              <a:rPr lang="en-AU" b="1" dirty="0"/>
            </a:br>
            <a:r>
              <a:rPr lang="id-ID" b="1" dirty="0" smtClean="0"/>
              <a:t>Semua respons harus dilaporkan</a:t>
            </a:r>
            <a:r>
              <a:rPr lang="en-AU" b="1" dirty="0" smtClean="0"/>
              <a:t>.</a:t>
            </a:r>
            <a:endParaRPr lang="en-AU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60363" y="476250"/>
            <a:ext cx="7556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2220913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3876675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5605463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522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 err="1" smtClean="0"/>
              <a:t>Diskusi</a:t>
            </a:r>
            <a:r>
              <a:rPr lang="en-US" sz="6600" dirty="0" smtClean="0"/>
              <a:t> </a:t>
            </a:r>
            <a:r>
              <a:rPr lang="en-US" sz="6600" dirty="0" err="1" smtClean="0"/>
              <a:t>Kelompok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30390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Diskusi Kelompok</a:t>
            </a:r>
          </a:p>
        </p:txBody>
      </p:sp>
      <p:sp>
        <p:nvSpPr>
          <p:cNvPr id="47107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Gambarkan kegiatan sehari-hari petugas lapang kesehatan hewan (dokter hewan dan paravet), sejak berangkat kerja sampai dengan pulang kerja?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8218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Diskusi Kelompok</a:t>
            </a:r>
          </a:p>
        </p:txBody>
      </p:sp>
      <p:sp>
        <p:nvSpPr>
          <p:cNvPr id="48131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Pemaparan hasil diskusi kelompok</a:t>
            </a:r>
          </a:p>
        </p:txBody>
      </p:sp>
    </p:spTree>
    <p:extLst>
      <p:ext uri="{BB962C8B-B14F-4D97-AF65-F5344CB8AC3E}">
        <p14:creationId xmlns:p14="http://schemas.microsoft.com/office/powerpoint/2010/main" val="13390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err="1" smtClean="0"/>
              <a:t>Pemutaran</a:t>
            </a:r>
            <a:r>
              <a:rPr lang="en-US" sz="7200" dirty="0" smtClean="0"/>
              <a:t> Video</a:t>
            </a:r>
          </a:p>
          <a:p>
            <a:pPr marL="0" indent="0" algn="ctr">
              <a:buNone/>
            </a:pPr>
            <a:r>
              <a:rPr lang="en-US" sz="7200" dirty="0" err="1" smtClean="0"/>
              <a:t>Pelaporan</a:t>
            </a:r>
            <a:r>
              <a:rPr lang="en-US" sz="7200" dirty="0" smtClean="0"/>
              <a:t> </a:t>
            </a:r>
            <a:r>
              <a:rPr lang="en-US" sz="7200" dirty="0" err="1" smtClean="0"/>
              <a:t>iSIKHNAS</a:t>
            </a: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2944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mtClean="0"/>
              <a:t>Dasar Hukum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latin typeface="+mj-lt"/>
              </a:rPr>
              <a:t>Amanat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Undang-undang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Nomor</a:t>
            </a:r>
            <a:r>
              <a:rPr lang="en-US" dirty="0" smtClean="0">
                <a:latin typeface="+mj-lt"/>
              </a:rPr>
              <a:t> 18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2009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+mj-lt"/>
              </a:rPr>
              <a:t>Pasal</a:t>
            </a:r>
            <a:r>
              <a:rPr lang="en-US" dirty="0" smtClean="0">
                <a:latin typeface="+mj-lt"/>
              </a:rPr>
              <a:t> 40 </a:t>
            </a:r>
            <a:r>
              <a:rPr lang="en-US" dirty="0" err="1" smtClean="0">
                <a:latin typeface="+mj-lt"/>
              </a:rPr>
              <a:t>ayat</a:t>
            </a:r>
            <a:r>
              <a:rPr lang="en-US" dirty="0" smtClean="0">
                <a:latin typeface="+mj-lt"/>
              </a:rPr>
              <a:t> 1 : </a:t>
            </a:r>
            <a:endParaRPr lang="en-US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Pengamatan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pengidentifikasian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penyakit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hewan</a:t>
            </a:r>
            <a:r>
              <a:rPr lang="en-US" dirty="0" smtClean="0">
                <a:latin typeface="+mj-lt"/>
              </a:rPr>
              <a:t> 	</a:t>
            </a:r>
            <a:r>
              <a:rPr lang="en-US" dirty="0" err="1" smtClean="0">
                <a:latin typeface="+mj-lt"/>
              </a:rPr>
              <a:t>sebagaimana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dimaksud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Pasal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39 </a:t>
            </a:r>
            <a:r>
              <a:rPr lang="en-US" dirty="0" err="1">
                <a:latin typeface="+mj-lt"/>
              </a:rPr>
              <a:t>ayat</a:t>
            </a:r>
            <a:r>
              <a:rPr lang="en-US" dirty="0">
                <a:latin typeface="+mj-lt"/>
              </a:rPr>
              <a:t> (1) 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melalui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kegiatan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surveilans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pemetaan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penyidikan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peringatan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dini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pemeriksaan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pengujian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serta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pelaporan</a:t>
            </a:r>
            <a:r>
              <a:rPr lang="en-US" b="1" dirty="0">
                <a:latin typeface="+mj-lt"/>
              </a:rPr>
              <a:t> </a:t>
            </a:r>
            <a:endParaRPr lang="en-US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 :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2 : </a:t>
            </a:r>
            <a:r>
              <a:rPr lang="en-US" dirty="0" err="1"/>
              <a:t>Pelsa</a:t>
            </a:r>
            <a:r>
              <a:rPr lang="en-US" dirty="0"/>
              <a:t> :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3 :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4 :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5</a:t>
            </a:r>
            <a:r>
              <a:rPr lang="en-US" dirty="0"/>
              <a:t> : </a:t>
            </a:r>
            <a:r>
              <a:rPr lang="en-US" dirty="0" smtClean="0"/>
              <a:t>Program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endParaRPr lang="en-US" dirty="0"/>
          </a:p>
          <a:p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50193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6 :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7 : </a:t>
            </a:r>
            <a:r>
              <a:rPr lang="en-US" dirty="0" smtClean="0"/>
              <a:t>Program </a:t>
            </a:r>
            <a:r>
              <a:rPr lang="en-US" dirty="0" err="1" smtClean="0"/>
              <a:t>Vaksinasi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8 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i="1" dirty="0"/>
              <a:t>Instant Messaging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9 :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Identifiaksi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10 : </a:t>
            </a:r>
            <a:r>
              <a:rPr lang="en-US" dirty="0" err="1" smtClean="0"/>
              <a:t>Inseminasi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88167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Modul</a:t>
            </a:r>
            <a:r>
              <a:rPr lang="en-US" sz="2800" dirty="0" smtClean="0"/>
              <a:t> 11</a:t>
            </a:r>
            <a:r>
              <a:rPr lang="en-US" sz="2800" dirty="0"/>
              <a:t> :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12 : </a:t>
            </a:r>
            <a:r>
              <a:rPr lang="en-US" sz="2800" dirty="0" err="1" smtClean="0"/>
              <a:t>Administrasi</a:t>
            </a:r>
            <a:r>
              <a:rPr lang="en-US" sz="2800" dirty="0" smtClean="0"/>
              <a:t> SMS</a:t>
            </a:r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13 : </a:t>
            </a:r>
            <a:r>
              <a:rPr lang="en-US" sz="2800" dirty="0" err="1" smtClean="0"/>
              <a:t>Pemotongan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14 :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15</a:t>
            </a:r>
            <a:r>
              <a:rPr lang="en-US" sz="2800" dirty="0"/>
              <a:t> :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WIKI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16 :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endParaRPr lang="en-US" sz="2800" dirty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17 :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18 : </a:t>
            </a:r>
            <a:r>
              <a:rPr lang="en-US" sz="2800" dirty="0" err="1" smtClean="0"/>
              <a:t>Pengunggahan</a:t>
            </a:r>
            <a:r>
              <a:rPr lang="en-US" sz="2800" dirty="0" smtClean="0"/>
              <a:t> </a:t>
            </a:r>
            <a:r>
              <a:rPr lang="en-US" sz="2800" i="1" dirty="0" smtClean="0"/>
              <a:t>spreadsheet</a:t>
            </a:r>
            <a:endParaRPr lang="en-US" sz="2800" i="1" dirty="0"/>
          </a:p>
          <a:p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32451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Modul</a:t>
            </a:r>
            <a:r>
              <a:rPr lang="en-US" b="1" dirty="0" smtClean="0"/>
              <a:t> 1. </a:t>
            </a:r>
            <a:r>
              <a:rPr lang="en-US" b="1" dirty="0" err="1" smtClean="0"/>
              <a:t>Pel</a:t>
            </a:r>
            <a:r>
              <a:rPr lang="id-ID" b="1" dirty="0" err="1" smtClean="0"/>
              <a:t>aporan</a:t>
            </a:r>
            <a:r>
              <a:rPr lang="id-ID" b="1" dirty="0" smtClean="0"/>
              <a:t> </a:t>
            </a:r>
            <a:r>
              <a:rPr lang="en-US" b="1" dirty="0" err="1" smtClean="0"/>
              <a:t>Penyakit</a:t>
            </a:r>
            <a:r>
              <a:rPr lang="id-ID" b="1" dirty="0" smtClean="0"/>
              <a:t> </a:t>
            </a:r>
            <a:r>
              <a:rPr lang="en-US" b="1" dirty="0" err="1" smtClean="0"/>
              <a:t>Rutin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6369050" cy="3869035"/>
          </a:xfrm>
        </p:spPr>
        <p:txBody>
          <a:bodyPr/>
          <a:lstStyle/>
          <a:p>
            <a:pPr eaLnBrk="1" hangingPunct="1"/>
            <a:r>
              <a:rPr lang="en-AU" altLang="en-US" sz="2800" dirty="0" smtClean="0"/>
              <a:t>U: </a:t>
            </a:r>
            <a:r>
              <a:rPr lang="id-ID" altLang="en-US" sz="2800" dirty="0" smtClean="0"/>
              <a:t>Laporan tanda umum</a:t>
            </a:r>
            <a:endParaRPr lang="en-AU" altLang="en-US" sz="2800" dirty="0" smtClean="0"/>
          </a:p>
          <a:p>
            <a:pPr eaLnBrk="1" hangingPunct="1"/>
            <a:r>
              <a:rPr lang="en-AU" altLang="en-US" sz="2800" dirty="0" smtClean="0"/>
              <a:t>P: </a:t>
            </a:r>
            <a:r>
              <a:rPr lang="id-ID" altLang="en-US" sz="2800" dirty="0" smtClean="0"/>
              <a:t>Laporan sindrom prioritas</a:t>
            </a:r>
            <a:endParaRPr lang="en-AU" altLang="en-US" sz="2800" dirty="0" smtClean="0"/>
          </a:p>
          <a:p>
            <a:pPr eaLnBrk="1" hangingPunct="1"/>
            <a:r>
              <a:rPr lang="en-AU" altLang="en-US" sz="2800" dirty="0" smtClean="0"/>
              <a:t>PNEG</a:t>
            </a:r>
          </a:p>
          <a:p>
            <a:pPr eaLnBrk="1" hangingPunct="1"/>
            <a:r>
              <a:rPr lang="en-AU" altLang="en-US" sz="2800" dirty="0"/>
              <a:t>R: </a:t>
            </a:r>
            <a:r>
              <a:rPr lang="id-ID" altLang="en-US" sz="2800" dirty="0"/>
              <a:t>Laporan respons</a:t>
            </a:r>
            <a:endParaRPr lang="en-AU" altLang="en-US" sz="2800" dirty="0"/>
          </a:p>
          <a:p>
            <a:pPr eaLnBrk="1" hangingPunct="1"/>
            <a:r>
              <a:rPr lang="en-AU" altLang="en-US" sz="2800" dirty="0"/>
              <a:t>PK: </a:t>
            </a:r>
            <a:r>
              <a:rPr lang="id-ID" altLang="en-US" sz="2800" dirty="0"/>
              <a:t>Laporan perkembangan kasus</a:t>
            </a:r>
            <a:endParaRPr lang="en-AU" altLang="en-US" sz="2800" dirty="0"/>
          </a:p>
          <a:p>
            <a:pPr eaLnBrk="1" hangingPunct="1"/>
            <a:r>
              <a:rPr lang="en-AU" altLang="en-US" sz="2800" dirty="0"/>
              <a:t>OB: </a:t>
            </a:r>
            <a:r>
              <a:rPr lang="id-ID" altLang="en-US" sz="2800" dirty="0"/>
              <a:t>Laporan pengobatan</a:t>
            </a:r>
          </a:p>
          <a:p>
            <a:pPr eaLnBrk="1" hangingPunct="1"/>
            <a:r>
              <a:rPr lang="en-US" altLang="en-US" sz="2800" dirty="0" smtClean="0"/>
              <a:t>SLAB: </a:t>
            </a:r>
            <a:r>
              <a:rPr lang="en-US" altLang="en-US" sz="2800" dirty="0" err="1" smtClean="0"/>
              <a:t>Laporan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pengambilan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pengiriman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sampel</a:t>
            </a:r>
            <a:endParaRPr lang="en-US" altLang="en-US" sz="2800" dirty="0"/>
          </a:p>
          <a:p>
            <a:pPr eaLnBrk="1" hangingPunct="1"/>
            <a:endParaRPr lang="en-AU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52437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Modul</a:t>
            </a:r>
            <a:r>
              <a:rPr lang="en-US" b="1" dirty="0" smtClean="0"/>
              <a:t> 2. </a:t>
            </a:r>
            <a:r>
              <a:rPr lang="en-US" b="1" dirty="0" err="1" smtClean="0"/>
              <a:t>Pelsa</a:t>
            </a:r>
            <a:r>
              <a:rPr lang="en-US" b="1" dirty="0" smtClean="0"/>
              <a:t>: </a:t>
            </a:r>
            <a:r>
              <a:rPr lang="en-US" b="1" dirty="0" err="1" smtClean="0"/>
              <a:t>Pelapor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r>
              <a:rPr lang="en-AU" b="1" dirty="0"/>
              <a:t/>
            </a:r>
            <a:br>
              <a:rPr lang="en-AU" b="1" dirty="0"/>
            </a:br>
            <a:endParaRPr lang="en-AU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76375" y="1430338"/>
            <a:ext cx="6480175" cy="4344987"/>
          </a:xfrm>
        </p:spPr>
        <p:txBody>
          <a:bodyPr/>
          <a:lstStyle/>
          <a:p>
            <a:pPr eaLnBrk="1" hangingPunct="1"/>
            <a:r>
              <a:rPr lang="en-AU" altLang="en-US" sz="3600" dirty="0"/>
              <a:t>U: </a:t>
            </a:r>
            <a:r>
              <a:rPr lang="id-ID" altLang="en-US" sz="3600" dirty="0"/>
              <a:t>Laporan tanda umum</a:t>
            </a:r>
            <a:endParaRPr lang="en-AU" altLang="en-US" sz="3600" dirty="0"/>
          </a:p>
          <a:p>
            <a:pPr eaLnBrk="1" hangingPunct="1"/>
            <a:r>
              <a:rPr lang="en-AU" altLang="en-US" sz="3600" dirty="0"/>
              <a:t>P: </a:t>
            </a:r>
            <a:r>
              <a:rPr lang="id-ID" altLang="en-US" sz="3600" dirty="0"/>
              <a:t>Laporan sindrom prioritas</a:t>
            </a:r>
            <a:endParaRPr lang="en-AU" altLang="en-US" sz="3600" dirty="0"/>
          </a:p>
          <a:p>
            <a:pPr eaLnBrk="1" hangingPunct="1"/>
            <a:r>
              <a:rPr lang="en-AU" altLang="en-US" sz="3600" dirty="0" smtClean="0"/>
              <a:t>PNEG</a:t>
            </a:r>
            <a:endParaRPr lang="en-AU" altLang="en-US" sz="3600" dirty="0"/>
          </a:p>
          <a:p>
            <a:pPr eaLnBrk="1" hangingPunct="1"/>
            <a:r>
              <a:rPr lang="en-AU" altLang="en-US" sz="3600" dirty="0" err="1" smtClean="0"/>
              <a:t>Pengenalan</a:t>
            </a:r>
            <a:r>
              <a:rPr lang="en-AU" altLang="en-US" sz="3600" dirty="0" smtClean="0"/>
              <a:t> </a:t>
            </a:r>
            <a:r>
              <a:rPr lang="en-AU" altLang="en-US" sz="3600" dirty="0" err="1" smtClean="0"/>
              <a:t>Tanda-Tanda</a:t>
            </a:r>
            <a:r>
              <a:rPr lang="en-AU" altLang="en-US" sz="3600" dirty="0" smtClean="0"/>
              <a:t> </a:t>
            </a:r>
            <a:r>
              <a:rPr lang="en-AU" altLang="en-US" sz="3600" dirty="0" err="1" smtClean="0"/>
              <a:t>Penyakit</a:t>
            </a:r>
            <a:endParaRPr lang="en-AU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 smtClean="0"/>
              <a:t>Modul</a:t>
            </a:r>
            <a:r>
              <a:rPr lang="en-US" altLang="en-US" sz="3600" dirty="0" smtClean="0"/>
              <a:t> 3. </a:t>
            </a:r>
            <a:r>
              <a:rPr lang="en-US" altLang="en-US" sz="3600" dirty="0" err="1" smtClean="0"/>
              <a:t>Investigasi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Laporan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Penyakit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Prioritas</a:t>
            </a:r>
            <a:endParaRPr lang="en-US" altLang="en-US" sz="3600" dirty="0" smtClean="0"/>
          </a:p>
        </p:txBody>
      </p:sp>
      <p:sp>
        <p:nvSpPr>
          <p:cNvPr id="39939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LTL:Laporan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Langjut</a:t>
            </a:r>
            <a:endParaRPr lang="en-US" altLang="en-US" dirty="0" smtClean="0"/>
          </a:p>
          <a:p>
            <a:r>
              <a:rPr lang="en-US" altLang="en-US" dirty="0" smtClean="0"/>
              <a:t>TK: </a:t>
            </a:r>
            <a:r>
              <a:rPr lang="en-US" altLang="en-US" dirty="0" err="1" smtClean="0"/>
              <a:t>Tanda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Klinis</a:t>
            </a:r>
            <a:endParaRPr lang="en-US" altLang="en-US" dirty="0" smtClean="0"/>
          </a:p>
          <a:p>
            <a:r>
              <a:rPr lang="en-US" altLang="en-US" dirty="0" smtClean="0"/>
              <a:t>RVAKː </a:t>
            </a:r>
            <a:r>
              <a:rPr lang="en-US" altLang="en-US" dirty="0" err="1" smtClean="0"/>
              <a:t>Riwayat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Vaksinasi</a:t>
            </a:r>
            <a:endParaRPr lang="en-US" altLang="en-US" dirty="0" smtClean="0"/>
          </a:p>
          <a:p>
            <a:r>
              <a:rPr lang="en-US" altLang="en-US" dirty="0" smtClean="0"/>
              <a:t>Zː Zoonosis</a:t>
            </a:r>
          </a:p>
          <a:p>
            <a:r>
              <a:rPr lang="en-US" altLang="en-US" dirty="0" smtClean="0"/>
              <a:t>SPː </a:t>
            </a:r>
            <a:r>
              <a:rPr lang="en-US" altLang="en-US" dirty="0" err="1" smtClean="0"/>
              <a:t>Sumber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Penyakit</a:t>
            </a:r>
            <a:endParaRPr lang="en-US" altLang="en-US" dirty="0" smtClean="0"/>
          </a:p>
          <a:p>
            <a:r>
              <a:rPr lang="en-US" altLang="en-US" dirty="0" smtClean="0"/>
              <a:t>UC: </a:t>
            </a:r>
            <a:r>
              <a:rPr lang="en-US" altLang="en-US" dirty="0" err="1" smtClean="0"/>
              <a:t>Uji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Cepat</a:t>
            </a:r>
            <a:endParaRPr lang="en-US" altLang="en-US" dirty="0" smtClean="0"/>
          </a:p>
          <a:p>
            <a:r>
              <a:rPr lang="en-US" altLang="en-US" dirty="0" smtClean="0"/>
              <a:t>LAB: </a:t>
            </a:r>
            <a:r>
              <a:rPr lang="en-US" altLang="en-US" dirty="0" err="1" smtClean="0"/>
              <a:t>Pengajuan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Sampel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Laboratorium</a:t>
            </a:r>
            <a:endParaRPr lang="en-US" altLang="en-US" dirty="0" smtClean="0"/>
          </a:p>
          <a:p>
            <a:r>
              <a:rPr lang="en-US" altLang="en-US" dirty="0" smtClean="0"/>
              <a:t>DX: </a:t>
            </a:r>
            <a:r>
              <a:rPr lang="en-US" altLang="en-US" dirty="0" err="1" smtClean="0"/>
              <a:t>Diagnosa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Definitif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 smtClean="0"/>
              <a:t>Modul</a:t>
            </a:r>
            <a:r>
              <a:rPr lang="en-US" altLang="en-US" sz="3600" dirty="0" smtClean="0"/>
              <a:t> 4. </a:t>
            </a:r>
            <a:r>
              <a:rPr lang="en-US" altLang="en-US" sz="3600" dirty="0" err="1" smtClean="0"/>
              <a:t>Lalu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Lintas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Hewan</a:t>
            </a:r>
            <a:endParaRPr lang="en-US" altLang="en-US" sz="3600" dirty="0" smtClean="0"/>
          </a:p>
        </p:txBody>
      </p:sp>
      <p:sp>
        <p:nvSpPr>
          <p:cNvPr id="40963" name="Tampungan Konten 2"/>
          <p:cNvSpPr>
            <a:spLocks noGrp="1"/>
          </p:cNvSpPr>
          <p:nvPr>
            <p:ph idx="1"/>
          </p:nvPr>
        </p:nvSpPr>
        <p:spPr>
          <a:xfrm>
            <a:off x="1259632" y="1600201"/>
            <a:ext cx="7427168" cy="2764904"/>
          </a:xfrm>
        </p:spPr>
        <p:txBody>
          <a:bodyPr/>
          <a:lstStyle/>
          <a:p>
            <a:r>
              <a:rPr lang="en-US" altLang="en-US" dirty="0" smtClean="0"/>
              <a:t>SK : </a:t>
            </a:r>
            <a:r>
              <a:rPr lang="en-US" altLang="en-US" dirty="0" err="1" smtClean="0"/>
              <a:t>Surat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Keterangan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Hewan</a:t>
            </a:r>
            <a:r>
              <a:rPr lang="en-US" altLang="en-US" dirty="0" smtClean="0"/>
              <a:t>/SKKH</a:t>
            </a:r>
          </a:p>
          <a:p>
            <a:r>
              <a:rPr lang="en-US" altLang="en-US" dirty="0" smtClean="0"/>
              <a:t>VSK: </a:t>
            </a:r>
            <a:r>
              <a:rPr lang="en-US" altLang="en-US" dirty="0" err="1" smtClean="0"/>
              <a:t>validasi</a:t>
            </a:r>
            <a:r>
              <a:rPr lang="en-US" altLang="en-US" dirty="0" smtClean="0"/>
              <a:t> SKKH</a:t>
            </a:r>
          </a:p>
          <a:p>
            <a:r>
              <a:rPr lang="en-US" altLang="en-US" dirty="0" smtClean="0"/>
              <a:t>LAPSK : </a:t>
            </a:r>
            <a:r>
              <a:rPr lang="en-US" altLang="en-US" dirty="0" err="1" smtClean="0"/>
              <a:t>Bantuan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Surat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Kesehatan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Modul</a:t>
            </a:r>
            <a:r>
              <a:rPr lang="en-US" altLang="en-US" dirty="0" smtClean="0"/>
              <a:t> 5. Program </a:t>
            </a:r>
            <a:r>
              <a:rPr lang="en-US" altLang="en-US" dirty="0" err="1" smtClean="0"/>
              <a:t>Surveilans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Aktif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00112" y="1844675"/>
            <a:ext cx="7560319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/>
              <a:t>SLAB : </a:t>
            </a:r>
            <a:r>
              <a:rPr lang="en-US" sz="3600" dirty="0" err="1" smtClean="0"/>
              <a:t>Surveilans</a:t>
            </a:r>
            <a:r>
              <a:rPr lang="en-US" sz="3600" dirty="0" smtClean="0"/>
              <a:t> </a:t>
            </a:r>
            <a:r>
              <a:rPr lang="en-US" sz="3600" dirty="0" err="1" smtClean="0"/>
              <a:t>Laboratorium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/>
              <a:t>SLAP	: </a:t>
            </a:r>
            <a:r>
              <a:rPr lang="en-US" sz="3600" dirty="0" err="1" smtClean="0"/>
              <a:t>Surveilans</a:t>
            </a:r>
            <a:r>
              <a:rPr lang="en-US" sz="3600" dirty="0" smtClean="0"/>
              <a:t> </a:t>
            </a:r>
            <a:r>
              <a:rPr lang="en-US" sz="3600" dirty="0" err="1" smtClean="0"/>
              <a:t>Lapangan</a:t>
            </a:r>
            <a:endParaRPr lang="en-A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6.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54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7. Program </a:t>
            </a:r>
            <a:r>
              <a:rPr lang="en-US" dirty="0" err="1" smtClean="0"/>
              <a:t>Vaksinasi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9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d-ID" altLang="en-US" smtClean="0"/>
              <a:t>Lanjutan .................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42 </a:t>
            </a:r>
            <a:r>
              <a:rPr lang="en-US" dirty="0" err="1"/>
              <a:t>ayat</a:t>
            </a:r>
            <a:r>
              <a:rPr lang="en-US" dirty="0"/>
              <a:t> 4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	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Modul</a:t>
            </a:r>
            <a:r>
              <a:rPr lang="en-US" altLang="en-US" dirty="0" smtClean="0"/>
              <a:t> 8. </a:t>
            </a:r>
            <a:r>
              <a:rPr lang="en-US" altLang="en-US" dirty="0" err="1" smtClean="0"/>
              <a:t>Penggunaan</a:t>
            </a:r>
            <a:r>
              <a:rPr lang="en-US" altLang="en-US" dirty="0" smtClean="0"/>
              <a:t> Instant Messenger</a:t>
            </a:r>
          </a:p>
        </p:txBody>
      </p:sp>
      <p:sp>
        <p:nvSpPr>
          <p:cNvPr id="44035" name="Kotak Teks 3"/>
          <p:cNvSpPr txBox="1">
            <a:spLocks noChangeArrowheads="1"/>
          </p:cNvSpPr>
          <p:nvPr/>
        </p:nvSpPr>
        <p:spPr bwMode="auto">
          <a:xfrm>
            <a:off x="599182" y="2065164"/>
            <a:ext cx="626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3600" b="1" dirty="0" smtClean="0">
                <a:latin typeface="Arial" charset="0"/>
              </a:rPr>
              <a:t>IM+</a:t>
            </a:r>
            <a:endParaRPr lang="en-US" altLang="en-US" sz="3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9.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601291" y="1916832"/>
            <a:ext cx="8229600" cy="4525963"/>
          </a:xfrm>
        </p:spPr>
        <p:txBody>
          <a:bodyPr/>
          <a:lstStyle/>
          <a:p>
            <a:r>
              <a:rPr lang="en-US" sz="4000" dirty="0" smtClean="0"/>
              <a:t>DP: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Peternak</a:t>
            </a:r>
            <a:endParaRPr lang="en-US" sz="4000" dirty="0" smtClean="0"/>
          </a:p>
          <a:p>
            <a:r>
              <a:rPr lang="en-US" sz="4000" dirty="0" smtClean="0"/>
              <a:t>DH: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Hewan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07680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Modul</a:t>
            </a:r>
            <a:r>
              <a:rPr lang="en-US" altLang="en-US" dirty="0" smtClean="0"/>
              <a:t> 10. </a:t>
            </a:r>
            <a:r>
              <a:rPr lang="en-US" altLang="en-US" dirty="0" err="1" smtClean="0"/>
              <a:t>Inseminasi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Buatan</a:t>
            </a:r>
            <a:endParaRPr lang="en-US" altLang="en-US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31913" y="1485900"/>
            <a:ext cx="6369050" cy="467995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BH : </a:t>
            </a:r>
            <a:r>
              <a:rPr lang="en-US" altLang="en-US" sz="3600" dirty="0" err="1" smtClean="0"/>
              <a:t>Birahi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Hewan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IB : </a:t>
            </a:r>
            <a:r>
              <a:rPr lang="en-US" altLang="en-US" sz="3600" dirty="0" err="1" smtClean="0"/>
              <a:t>Inseminasi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Buatan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PKB: </a:t>
            </a:r>
            <a:r>
              <a:rPr lang="en-US" altLang="en-US" sz="3600" dirty="0" err="1" smtClean="0"/>
              <a:t>Pemeriksaan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Kebuntingan</a:t>
            </a:r>
            <a:endParaRPr lang="en-AU" altLang="en-US" sz="3600" dirty="0" smtClean="0"/>
          </a:p>
          <a:p>
            <a:pPr eaLnBrk="1" hangingPunct="1"/>
            <a:r>
              <a:rPr lang="en-AU" altLang="en-US" sz="3600" dirty="0" smtClean="0"/>
              <a:t>KGG : </a:t>
            </a:r>
            <a:r>
              <a:rPr lang="en-AU" altLang="en-US" sz="3600" dirty="0" err="1" smtClean="0"/>
              <a:t>Keguguran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LH : </a:t>
            </a:r>
            <a:r>
              <a:rPr lang="en-US" altLang="en-US" sz="3600" dirty="0" err="1" smtClean="0"/>
              <a:t>Lahir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Hewan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BB : </a:t>
            </a:r>
            <a:r>
              <a:rPr lang="en-US" altLang="en-US" sz="3600" dirty="0" err="1" smtClean="0"/>
              <a:t>Berat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Badan</a:t>
            </a:r>
            <a:endParaRPr lang="en-AU" altLang="en-US" sz="3600" dirty="0" smtClean="0"/>
          </a:p>
          <a:p>
            <a:pPr lvl="1" eaLnBrk="1" hangingPunct="1"/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Modul</a:t>
            </a:r>
            <a:r>
              <a:rPr lang="en-US" b="1" dirty="0" smtClean="0"/>
              <a:t> 11. </a:t>
            </a:r>
            <a:r>
              <a:rPr lang="en-US" b="1" dirty="0" err="1" smtClean="0"/>
              <a:t>Bantuan</a:t>
            </a:r>
            <a:r>
              <a:rPr lang="en-US" b="1" dirty="0" smtClean="0"/>
              <a:t>/</a:t>
            </a:r>
            <a:r>
              <a:rPr lang="id-ID" b="1" dirty="0" smtClean="0"/>
              <a:t>Pertanyaan</a:t>
            </a:r>
            <a:r>
              <a:rPr lang="en-AU" b="1" dirty="0"/>
              <a:t/>
            </a:r>
            <a:br>
              <a:rPr lang="en-AU" b="1" dirty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19250"/>
            <a:ext cx="6121400" cy="43037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Q</a:t>
            </a:r>
            <a:r>
              <a:rPr lang="id-ID" altLang="en-US" sz="3600" dirty="0" smtClean="0"/>
              <a:t>:</a:t>
            </a:r>
            <a:r>
              <a:rPr lang="en-AU" altLang="en-US" sz="3600" dirty="0" smtClean="0"/>
              <a:t>  </a:t>
            </a:r>
            <a:r>
              <a:rPr lang="id-ID" altLang="en-US" sz="3600" dirty="0" smtClean="0"/>
              <a:t>Pertanyaan dengan teks bebas</a:t>
            </a:r>
            <a:endParaRPr lang="en-AU" alt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KODE: </a:t>
            </a:r>
            <a:r>
              <a:rPr lang="id-ID" altLang="en-US" sz="3600" dirty="0" smtClean="0"/>
              <a:t>Bantuan kode</a:t>
            </a:r>
            <a:endParaRPr lang="en-AU" alt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LAPD: </a:t>
            </a:r>
            <a:r>
              <a:rPr lang="id-ID" altLang="en-US" sz="3600" dirty="0" smtClean="0"/>
              <a:t>Laporan kasus desa</a:t>
            </a:r>
            <a:endParaRPr lang="en-AU" alt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LAPK: </a:t>
            </a:r>
            <a:r>
              <a:rPr lang="id-ID" altLang="en-US" sz="3600" dirty="0" smtClean="0"/>
              <a:t>Laporan kasus terperinci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d-ID" altLang="en-US" sz="3600" dirty="0" smtClean="0"/>
              <a:t>LAPSK: Laporan SKKH</a:t>
            </a:r>
            <a:endParaRPr lang="en-AU" alt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CKL: </a:t>
            </a:r>
            <a:r>
              <a:rPr lang="id-ID" altLang="en-US" sz="3600" dirty="0" smtClean="0"/>
              <a:t>Cari kode lokasi</a:t>
            </a:r>
            <a:endParaRPr lang="en-AU" altLang="en-US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3600" dirty="0" smtClean="0"/>
              <a:t>DKL: </a:t>
            </a:r>
            <a:r>
              <a:rPr lang="id-ID" altLang="en-US" sz="3600" dirty="0" smtClean="0"/>
              <a:t>Cari kode desa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AU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 smtClean="0"/>
              <a:t>Modul</a:t>
            </a:r>
            <a:r>
              <a:rPr lang="en-US" altLang="en-US" b="1" dirty="0" smtClean="0"/>
              <a:t> 12. </a:t>
            </a:r>
            <a:r>
              <a:rPr lang="en-US" altLang="en-US" b="1" dirty="0" err="1" smtClean="0"/>
              <a:t>Administrasi</a:t>
            </a:r>
            <a:endParaRPr lang="en-AU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84313"/>
            <a:ext cx="6346825" cy="3168650"/>
          </a:xfrm>
        </p:spPr>
        <p:txBody>
          <a:bodyPr/>
          <a:lstStyle/>
          <a:p>
            <a:pPr eaLnBrk="1" hangingPunct="1"/>
            <a:r>
              <a:rPr lang="en-AU" altLang="en-US" sz="3600" dirty="0" smtClean="0"/>
              <a:t>D: </a:t>
            </a:r>
            <a:r>
              <a:rPr lang="id-ID" altLang="en-US" sz="3600" dirty="0" smtClean="0"/>
              <a:t>Pendaftaran pengguna baru</a:t>
            </a:r>
            <a:endParaRPr lang="en-AU" altLang="en-US" sz="3600" dirty="0" smtClean="0"/>
          </a:p>
          <a:p>
            <a:pPr eaLnBrk="1" hangingPunct="1"/>
            <a:r>
              <a:rPr lang="en-AU" altLang="en-US" sz="3600" dirty="0" smtClean="0"/>
              <a:t>H: </a:t>
            </a:r>
            <a:r>
              <a:rPr lang="id-ID" altLang="en-US" sz="3600" dirty="0" smtClean="0"/>
              <a:t>Hapus pesan terakhir</a:t>
            </a:r>
            <a:endParaRPr lang="en-AU" altLang="en-US" sz="3600" dirty="0" smtClean="0"/>
          </a:p>
          <a:p>
            <a:pPr eaLnBrk="1" hangingPunct="1"/>
            <a:r>
              <a:rPr lang="en-AU" altLang="en-US" sz="3600" dirty="0" smtClean="0"/>
              <a:t>N: </a:t>
            </a:r>
            <a:r>
              <a:rPr lang="id-ID" altLang="en-US" sz="3600" dirty="0" smtClean="0"/>
              <a:t>Ganti nomor telepon </a:t>
            </a:r>
          </a:p>
          <a:p>
            <a:pPr eaLnBrk="1" hangingPunct="1"/>
            <a:r>
              <a:rPr lang="en-AU" altLang="en-US" sz="3600" dirty="0" smtClean="0"/>
              <a:t>LOK: </a:t>
            </a:r>
            <a:r>
              <a:rPr lang="id-ID" altLang="en-US" sz="3600" dirty="0" smtClean="0"/>
              <a:t>Tambah kode lokasi baru</a:t>
            </a:r>
            <a:endParaRPr lang="en-AU" altLang="en-US" sz="3600" dirty="0" smtClean="0"/>
          </a:p>
          <a:p>
            <a:pPr eaLnBrk="1" hangingPunct="1"/>
            <a:endParaRPr lang="en-AU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13.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37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Modul-Modul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14 :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15 :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WIKI </a:t>
            </a:r>
            <a:r>
              <a:rPr lang="en-US" dirty="0" err="1"/>
              <a:t>iSIKHNAS</a:t>
            </a:r>
            <a:r>
              <a:rPr lang="en-US" dirty="0"/>
              <a:t> </a:t>
            </a:r>
          </a:p>
          <a:p>
            <a:r>
              <a:rPr lang="en-US" dirty="0" err="1"/>
              <a:t>Modul</a:t>
            </a:r>
            <a:r>
              <a:rPr lang="en-US" dirty="0"/>
              <a:t> 16 : </a:t>
            </a:r>
            <a:r>
              <a:rPr lang="en-US" dirty="0" err="1"/>
              <a:t>Penggunaan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17 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18 : </a:t>
            </a:r>
            <a:r>
              <a:rPr lang="en-US" dirty="0" err="1"/>
              <a:t>Pengunggahan</a:t>
            </a:r>
            <a:r>
              <a:rPr lang="en-US" dirty="0"/>
              <a:t> </a:t>
            </a:r>
            <a:r>
              <a:rPr lang="en-US" i="1" dirty="0" smtClean="0"/>
              <a:t>spreadsheet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1192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619250" y="2628900"/>
            <a:ext cx="5619750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6000" dirty="0" err="1" smtClean="0">
                <a:latin typeface="+mj-lt"/>
                <a:cs typeface="+mn-cs"/>
              </a:rPr>
              <a:t>Terimakasih</a:t>
            </a:r>
            <a:endParaRPr lang="en-US" altLang="en-US" sz="6000" dirty="0">
              <a:latin typeface="+mj-lt"/>
              <a:cs typeface="+mn-cs"/>
            </a:endParaRP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45 </a:t>
            </a:r>
            <a:r>
              <a:rPr lang="en-US" dirty="0" err="1"/>
              <a:t>ayat</a:t>
            </a:r>
            <a:r>
              <a:rPr lang="en-US" dirty="0"/>
              <a:t> 1 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orang,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hewan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melaporkan</a:t>
            </a:r>
            <a:r>
              <a:rPr lang="en-US" b="1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Daerah, 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d-ID" altLang="en-US" smtClean="0"/>
              <a:t>Lanjutan .................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7675" y="2060848"/>
            <a:ext cx="8229600" cy="1654163"/>
          </a:xfrm>
        </p:spPr>
        <p:txBody>
          <a:bodyPr>
            <a:normAutofit fontScale="90000"/>
          </a:bodyPr>
          <a:lstStyle/>
          <a:p>
            <a:r>
              <a:rPr lang="en-US" sz="8900" b="1" dirty="0" err="1" smtClean="0"/>
              <a:t>Prinsip-prinsip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7" y="3571876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2143116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 smtClean="0"/>
              <a:t>Laporan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aktivitas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bukan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rangkuman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sekali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dilaporkan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kejadian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428892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Laporan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langsung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lapangan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>(</a:t>
            </a:r>
            <a:r>
              <a:rPr lang="en-US" sz="4800" b="1" dirty="0" err="1" smtClean="0"/>
              <a:t>Petugas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peternak</a:t>
            </a:r>
            <a:r>
              <a:rPr lang="en-US" sz="4800" b="1" dirty="0" smtClean="0"/>
              <a:t>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3286148"/>
          </a:xfrm>
        </p:spPr>
        <p:txBody>
          <a:bodyPr>
            <a:normAutofit/>
          </a:bodyPr>
          <a:lstStyle/>
          <a:p>
            <a:r>
              <a:rPr lang="en-US" sz="5300" b="1" dirty="0" err="1" smtClean="0"/>
              <a:t>Mengurangi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beban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kerja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untuk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laporan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rutin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petugas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738</Words>
  <Application>Microsoft Office PowerPoint</Application>
  <PresentationFormat>Tampilan Layar (4:3)</PresentationFormat>
  <Paragraphs>210</Paragraphs>
  <Slides>47</Slides>
  <Notes>10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47</vt:i4>
      </vt:variant>
    </vt:vector>
  </HeadingPairs>
  <TitlesOfParts>
    <vt:vector size="53" baseType="lpstr">
      <vt:lpstr>Arial Unicode MS</vt:lpstr>
      <vt:lpstr>Arial</vt:lpstr>
      <vt:lpstr>Calibri</vt:lpstr>
      <vt:lpstr>Tahoma</vt:lpstr>
      <vt:lpstr>Times New Roman</vt:lpstr>
      <vt:lpstr>Office Theme</vt:lpstr>
      <vt:lpstr>Presentasi PowerPoint</vt:lpstr>
      <vt:lpstr>Apakah itu iSIKHNAS ?</vt:lpstr>
      <vt:lpstr>Dasar Hukum</vt:lpstr>
      <vt:lpstr>Lanjutan .................</vt:lpstr>
      <vt:lpstr>Lanjutan .................</vt:lpstr>
      <vt:lpstr>Prinsip-prinsip  </vt:lpstr>
      <vt:lpstr>Presentasi PowerPoint</vt:lpstr>
      <vt:lpstr>Laporan langsung dari  lapangan  (Petugas/peternak)</vt:lpstr>
      <vt:lpstr>Mengurangi beban  kerja untuk laporan  rutin petugas</vt:lpstr>
      <vt:lpstr>Aman, pengguna harus terdaftar</vt:lpstr>
      <vt:lpstr>Sederhana</vt:lpstr>
      <vt:lpstr>Fleksibel, menyesuaikan kebutuhan</vt:lpstr>
      <vt:lpstr>Umpan balik otomatis dari berbagai portal (sms, email, web)</vt:lpstr>
      <vt:lpstr>Akses data mudah  dan cepat</vt:lpstr>
      <vt:lpstr>Memberikan manfaat untuk semua pengguna disemua tingkatan</vt:lpstr>
      <vt:lpstr>Informasi apa yang dikumpulkan ? </vt:lpstr>
      <vt:lpstr>Data dapat digunakan untuk</vt:lpstr>
      <vt:lpstr>iSIKHNAS membantu membuat keputusan yang lebih baik mengenai:</vt:lpstr>
      <vt:lpstr>Presentasi PowerPoint</vt:lpstr>
      <vt:lpstr>Presentasi PowerPoint</vt:lpstr>
      <vt:lpstr>Pemeriksaan sistem</vt:lpstr>
      <vt:lpstr>Presentasi PowerPoint</vt:lpstr>
      <vt:lpstr>Presentasi PowerPoint</vt:lpstr>
      <vt:lpstr>Presentasi PowerPoint</vt:lpstr>
      <vt:lpstr>Semua laporan, penting  Semua laporan harus direspons, dengan telepon dan/atau kunjungan.  Semua laporan prioritas harus direspons dengan kunjungan.  Semua respons harus dilaporkan.</vt:lpstr>
      <vt:lpstr>Presentasi PowerPoint</vt:lpstr>
      <vt:lpstr>Diskusi Kelompok</vt:lpstr>
      <vt:lpstr>Diskusi Kelompok</vt:lpstr>
      <vt:lpstr>Presentasi PowerPoint</vt:lpstr>
      <vt:lpstr>Modul-modul iSIKHNAS</vt:lpstr>
      <vt:lpstr>Modul-modul iSIKHNAS</vt:lpstr>
      <vt:lpstr>Modul-modul iSIKHNAS</vt:lpstr>
      <vt:lpstr>Modul 1. Pelaporan Penyakit Rutin dan Manajemen Kasus</vt:lpstr>
      <vt:lpstr>Modul 2. Pelsa: Pelapor Desa </vt:lpstr>
      <vt:lpstr>Modul 3. Investigasi dan Laporan Penyakit Prioritas</vt:lpstr>
      <vt:lpstr>Modul 4. Lalu Lintas Hewan</vt:lpstr>
      <vt:lpstr>Modul 5. Program Surveilans Aktif</vt:lpstr>
      <vt:lpstr>Modul 6. Populasi Hewan</vt:lpstr>
      <vt:lpstr>Modul 7. Program Vaksinasi</vt:lpstr>
      <vt:lpstr>Modul 8. Penggunaan Instant Messenger</vt:lpstr>
      <vt:lpstr>Modul 9. Registrasi Peternak dan Identifikasi Hewan</vt:lpstr>
      <vt:lpstr>Modul 10. Inseminasi Buatan</vt:lpstr>
      <vt:lpstr>Modul 11. Bantuan/Pertanyaan </vt:lpstr>
      <vt:lpstr>Modul 12. Administrasi</vt:lpstr>
      <vt:lpstr>Modul 13. Pemotongan Hewan</vt:lpstr>
      <vt:lpstr>Modul-Modul Lain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113</cp:revision>
  <dcterms:created xsi:type="dcterms:W3CDTF">2013-03-15T18:03:41Z</dcterms:created>
  <dcterms:modified xsi:type="dcterms:W3CDTF">2014-10-23T03:06:20Z</dcterms:modified>
</cp:coreProperties>
</file>