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60" r:id="rId3"/>
    <p:sldId id="344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6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00" r:id="rId42"/>
    <p:sldId id="301" r:id="rId43"/>
    <p:sldId id="302" r:id="rId44"/>
    <p:sldId id="303" r:id="rId45"/>
    <p:sldId id="304" r:id="rId46"/>
    <p:sldId id="305" r:id="rId47"/>
    <p:sldId id="307" r:id="rId48"/>
    <p:sldId id="345" r:id="rId49"/>
    <p:sldId id="308" r:id="rId50"/>
    <p:sldId id="309" r:id="rId51"/>
    <p:sldId id="310" r:id="rId52"/>
    <p:sldId id="311" r:id="rId53"/>
    <p:sldId id="312" r:id="rId54"/>
    <p:sldId id="314" r:id="rId55"/>
    <p:sldId id="315" r:id="rId56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5" autoAdjust="0"/>
    <p:restoredTop sz="80214" autoAdjust="0"/>
  </p:normalViewPr>
  <p:slideViewPr>
    <p:cSldViewPr snapToObjects="1">
      <p:cViewPr>
        <p:scale>
          <a:sx n="60" d="100"/>
          <a:sy n="60" d="100"/>
        </p:scale>
        <p:origin x="3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0" d="100"/>
          <a:sy n="50" d="100"/>
        </p:scale>
        <p:origin x="-834" y="-9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210C46C-312A-4E3C-B6DE-33A0630392D8}" type="datetimeFigureOut">
              <a:rPr lang="en-AU" smtClean="0"/>
              <a:t>20/05/2013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9C4F58F-1967-4D27-B127-9038490BA9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543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9DF1106-48D2-46FD-A772-6D42BA8810CB}" type="datetimeFigureOut">
              <a:rPr lang="en-AU" smtClean="0"/>
              <a:t>20/05/2013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5B80650-8A4D-4043-9111-EAFAC4A099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565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tremepresentation.com/design/charts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labs.juiceanalytics.com/chartchooser/index.html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1848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FAODATA (6)</a:t>
            </a:r>
          </a:p>
          <a:p>
            <a:r>
              <a:rPr lang="en-AU" dirty="0"/>
              <a:t>RENAME worksheet</a:t>
            </a:r>
          </a:p>
          <a:p>
            <a:pPr lvl="1"/>
            <a:r>
              <a:rPr lang="en-AU" dirty="0" err="1"/>
              <a:t>FAOChart</a:t>
            </a:r>
            <a:endParaRPr lang="en-AU" dirty="0"/>
          </a:p>
          <a:p>
            <a:r>
              <a:rPr lang="en-AU" dirty="0"/>
              <a:t>SAVE workbook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8704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FAODATA (7)</a:t>
            </a:r>
          </a:p>
          <a:p>
            <a:r>
              <a:rPr lang="en-AU" dirty="0"/>
              <a:t>Chart will be created with default type.</a:t>
            </a:r>
          </a:p>
          <a:p>
            <a:r>
              <a:rPr lang="en-AU" dirty="0"/>
              <a:t>Will this be the type we need?</a:t>
            </a:r>
          </a:p>
          <a:p>
            <a:r>
              <a:rPr lang="en-AU" dirty="0"/>
              <a:t>What types of chart are there?</a:t>
            </a:r>
          </a:p>
          <a:p>
            <a:r>
              <a:rPr lang="en-AU" dirty="0"/>
              <a:t>How do we know which type to choose?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5137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671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CHART CHOICE (1)</a:t>
            </a:r>
          </a:p>
          <a:p>
            <a:r>
              <a:rPr lang="en-AU" dirty="0"/>
              <a:t>Choice of chart depends on what you want to </a:t>
            </a:r>
            <a:r>
              <a:rPr lang="en-AU" b="1" dirty="0"/>
              <a:t>show</a:t>
            </a:r>
            <a:r>
              <a:rPr lang="en-AU" dirty="0"/>
              <a:t> with the data.</a:t>
            </a:r>
          </a:p>
          <a:p>
            <a:r>
              <a:rPr lang="en-AU" dirty="0"/>
              <a:t>What is your message? What do you want to say?</a:t>
            </a:r>
          </a:p>
          <a:p>
            <a:r>
              <a:rPr lang="en-AU" dirty="0"/>
              <a:t>What type of data do you have?</a:t>
            </a:r>
          </a:p>
          <a:p>
            <a:pPr marL="514350" indent="-514350"/>
            <a:r>
              <a:rPr lang="en-AU" dirty="0"/>
              <a:t>What should the viewer remember from this graphic?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9076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CHART RESOURCES (1)</a:t>
            </a:r>
          </a:p>
          <a:p>
            <a:r>
              <a:rPr lang="en-AU" sz="3600" dirty="0"/>
              <a:t>Dr </a:t>
            </a:r>
            <a:r>
              <a:rPr lang="en-AU" sz="3600" dirty="0" err="1"/>
              <a:t>Abela</a:t>
            </a:r>
            <a:endParaRPr lang="en-AU" sz="3600" dirty="0"/>
          </a:p>
          <a:p>
            <a:pPr lvl="1"/>
            <a:r>
              <a:rPr lang="en-AU" sz="3200" dirty="0"/>
              <a:t>chart chooser graphic </a:t>
            </a:r>
            <a:r>
              <a:rPr lang="en-AU" sz="3200" dirty="0">
                <a:hlinkClick r:id="rId3"/>
              </a:rPr>
              <a:t>http://www.extremepresentation.com/design/charts/</a:t>
            </a:r>
            <a:endParaRPr lang="en-AU" sz="3200" dirty="0"/>
          </a:p>
          <a:p>
            <a:pPr lvl="1"/>
            <a:r>
              <a:rPr lang="en-AU" sz="3200" dirty="0"/>
              <a:t>online application </a:t>
            </a:r>
            <a:r>
              <a:rPr lang="en-AU" sz="3200" dirty="0">
                <a:hlinkClick r:id="rId4"/>
              </a:rPr>
              <a:t>http://labs.juiceanalytics.com/chartchooser/index.html</a:t>
            </a:r>
            <a:endParaRPr lang="en-AU" dirty="0"/>
          </a:p>
          <a:p>
            <a:pPr marL="514350" indent="-514350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8248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CHART MESSAGES (1)</a:t>
            </a:r>
          </a:p>
          <a:p>
            <a:r>
              <a:rPr lang="en-AU" dirty="0"/>
              <a:t>Compare</a:t>
            </a:r>
          </a:p>
          <a:p>
            <a:pPr lvl="1"/>
            <a:r>
              <a:rPr lang="en-AU" dirty="0"/>
              <a:t>compares sets of variables, and shows how they are similar or different</a:t>
            </a:r>
          </a:p>
          <a:p>
            <a:pPr lvl="2"/>
            <a:r>
              <a:rPr lang="en-AU" dirty="0"/>
              <a:t>numbers of cattle, pigs, goats reported in 2011  in two Indonesia and in the Philippines</a:t>
            </a:r>
          </a:p>
          <a:p>
            <a:r>
              <a:rPr lang="en-AU" dirty="0"/>
              <a:t>Relationship</a:t>
            </a:r>
          </a:p>
          <a:p>
            <a:pPr lvl="1"/>
            <a:r>
              <a:rPr lang="en-AU" dirty="0"/>
              <a:t>shows connection between two or more variables</a:t>
            </a:r>
          </a:p>
          <a:p>
            <a:pPr lvl="2"/>
            <a:r>
              <a:rPr lang="en-AU" dirty="0"/>
              <a:t>body weight at slaughter by age for cattle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3937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CHART MESSAGES (2)</a:t>
            </a:r>
          </a:p>
          <a:p>
            <a:r>
              <a:rPr lang="en-AU" dirty="0"/>
              <a:t>Distribution</a:t>
            </a:r>
          </a:p>
          <a:p>
            <a:pPr lvl="1"/>
            <a:r>
              <a:rPr lang="en-AU" dirty="0"/>
              <a:t>summarises the data, may relate two (or three) variables together</a:t>
            </a:r>
          </a:p>
          <a:p>
            <a:pPr lvl="2"/>
            <a:r>
              <a:rPr lang="en-AU" dirty="0"/>
              <a:t>age, weight</a:t>
            </a:r>
          </a:p>
          <a:p>
            <a:r>
              <a:rPr lang="en-AU" dirty="0"/>
              <a:t>Composition (parts of a whole)</a:t>
            </a:r>
          </a:p>
          <a:p>
            <a:pPr lvl="1"/>
            <a:r>
              <a:rPr lang="en-AU" dirty="0"/>
              <a:t>collects different type of information that makes up a whole</a:t>
            </a:r>
          </a:p>
          <a:p>
            <a:pPr lvl="2"/>
            <a:r>
              <a:rPr lang="en-AU" dirty="0"/>
              <a:t>relative and absolute contributions to animal totals made by each species, over time (in a country)</a:t>
            </a:r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0899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3840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Top: comparison</a:t>
            </a:r>
          </a:p>
          <a:p>
            <a:r>
              <a:rPr lang="en-AU" dirty="0" smtClean="0"/>
              <a:t>Right: Distribution</a:t>
            </a:r>
          </a:p>
          <a:p>
            <a:r>
              <a:rPr lang="en-AU" dirty="0" smtClean="0"/>
              <a:t>Bottom: Composition</a:t>
            </a:r>
          </a:p>
          <a:p>
            <a:r>
              <a:rPr lang="en-AU" dirty="0" smtClean="0"/>
              <a:t>Left: Relationship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0754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776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Open the ‘Charts.xlsx’ Excel workbook.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0255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COMPARISON AMONG ITEMS (2)</a:t>
            </a:r>
          </a:p>
          <a:p>
            <a:r>
              <a:rPr lang="en-AU" dirty="0"/>
              <a:t>TASK</a:t>
            </a:r>
          </a:p>
          <a:p>
            <a:r>
              <a:rPr lang="en-AU" b="1" dirty="0"/>
              <a:t>Compare</a:t>
            </a:r>
            <a:r>
              <a:rPr lang="en-AU" dirty="0"/>
              <a:t> the numbers  of  animals reported for each species </a:t>
            </a:r>
            <a:r>
              <a:rPr lang="en-AU" b="1" dirty="0"/>
              <a:t>among</a:t>
            </a:r>
            <a:r>
              <a:rPr lang="en-AU" dirty="0"/>
              <a:t> Indonesia and the Philippines in 2011.</a:t>
            </a:r>
          </a:p>
          <a:p>
            <a:r>
              <a:rPr lang="en-AU" dirty="0"/>
              <a:t>Variable</a:t>
            </a:r>
          </a:p>
          <a:p>
            <a:pPr lvl="1"/>
            <a:r>
              <a:rPr lang="en-AU" dirty="0"/>
              <a:t>number of animals (one variable per item)</a:t>
            </a:r>
          </a:p>
          <a:p>
            <a:r>
              <a:rPr lang="en-AU" dirty="0"/>
              <a:t>Category</a:t>
            </a:r>
          </a:p>
          <a:p>
            <a:pPr lvl="1"/>
            <a:r>
              <a:rPr lang="en-AU" dirty="0"/>
              <a:t>countries (few categories)</a:t>
            </a:r>
          </a:p>
          <a:p>
            <a:r>
              <a:rPr lang="en-AU" dirty="0"/>
              <a:t>Item</a:t>
            </a:r>
          </a:p>
          <a:p>
            <a:pPr lvl="1"/>
            <a:r>
              <a:rPr lang="en-AU" dirty="0"/>
              <a:t>animal species (many items)</a:t>
            </a:r>
          </a:p>
          <a:p>
            <a:pPr lvl="1"/>
            <a:endParaRPr lang="en-AU" dirty="0"/>
          </a:p>
          <a:p>
            <a:pPr lvl="1"/>
            <a:endParaRPr lang="en-AU" b="1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3243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COMPARISON AMONG ITEMS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097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COMPARISON AMONG ITEMS (4)</a:t>
            </a:r>
          </a:p>
          <a:p>
            <a:r>
              <a:rPr lang="en-AU" dirty="0"/>
              <a:t>Problem! </a:t>
            </a:r>
          </a:p>
          <a:p>
            <a:pPr lvl="1"/>
            <a:r>
              <a:rPr lang="en-AU" dirty="0"/>
              <a:t>no Excel bar chart with side-by-side categories</a:t>
            </a:r>
          </a:p>
          <a:p>
            <a:r>
              <a:rPr lang="en-AU" dirty="0"/>
              <a:t>this CAN be done in Excel</a:t>
            </a:r>
          </a:p>
          <a:p>
            <a:pPr lvl="1"/>
            <a:r>
              <a:rPr lang="en-AU" dirty="0"/>
              <a:t>an advanced challenge</a:t>
            </a:r>
          </a:p>
          <a:p>
            <a:pPr lvl="1"/>
            <a:r>
              <a:rPr lang="en-AU" dirty="0"/>
              <a:t>will demonstrate if interest or time</a:t>
            </a:r>
          </a:p>
          <a:p>
            <a:r>
              <a:rPr lang="en-AU" dirty="0"/>
              <a:t>instead:</a:t>
            </a:r>
          </a:p>
          <a:p>
            <a:pPr lvl="1"/>
            <a:r>
              <a:rPr lang="en-AU" dirty="0"/>
              <a:t>place the categories VERTICALLY, OR</a:t>
            </a:r>
          </a:p>
          <a:p>
            <a:pPr lvl="1"/>
            <a:r>
              <a:rPr lang="en-AU" dirty="0"/>
              <a:t>use a column chart</a:t>
            </a:r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7386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To</a:t>
            </a:r>
            <a:r>
              <a:rPr lang="en-AU" baseline="0" dirty="0" smtClean="0"/>
              <a:t> show that it can be done in Excel</a:t>
            </a:r>
          </a:p>
          <a:p>
            <a:r>
              <a:rPr lang="en-AU" dirty="0"/>
              <a:t>Livestock numbers reported to FAO for 2011 by Indonesia and the Philippines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385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(1)</a:t>
            </a:r>
          </a:p>
          <a:p>
            <a:r>
              <a:rPr lang="en-AU" dirty="0"/>
              <a:t>Report filter</a:t>
            </a:r>
          </a:p>
          <a:p>
            <a:pPr lvl="1"/>
            <a:r>
              <a:rPr lang="en-AU" dirty="0" err="1"/>
              <a:t>Tahun</a:t>
            </a:r>
            <a:endParaRPr lang="en-AU" dirty="0"/>
          </a:p>
          <a:p>
            <a:pPr lvl="2"/>
            <a:r>
              <a:rPr lang="en-AU" dirty="0"/>
              <a:t>2011</a:t>
            </a:r>
          </a:p>
          <a:p>
            <a:r>
              <a:rPr lang="en-AU" dirty="0"/>
              <a:t>Legend fields (series)</a:t>
            </a:r>
          </a:p>
          <a:p>
            <a:pPr lvl="1"/>
            <a:r>
              <a:rPr lang="en-AU" dirty="0" err="1"/>
              <a:t>Barang</a:t>
            </a:r>
            <a:endParaRPr lang="en-AU" dirty="0"/>
          </a:p>
          <a:p>
            <a:endParaRPr lang="en-AU" dirty="0"/>
          </a:p>
          <a:p>
            <a:pPr lvl="1"/>
            <a:endParaRPr lang="en-AU" dirty="0"/>
          </a:p>
          <a:p>
            <a:r>
              <a:rPr lang="en-AU" dirty="0"/>
              <a:t>Axis fields (categories)</a:t>
            </a:r>
          </a:p>
          <a:p>
            <a:pPr lvl="1"/>
            <a:r>
              <a:rPr lang="en-AU" dirty="0"/>
              <a:t>Negara</a:t>
            </a:r>
          </a:p>
          <a:p>
            <a:pPr lvl="2"/>
            <a:r>
              <a:rPr lang="en-AU" dirty="0"/>
              <a:t>Indonesia</a:t>
            </a:r>
          </a:p>
          <a:p>
            <a:pPr lvl="2"/>
            <a:r>
              <a:rPr lang="en-AU" dirty="0" err="1"/>
              <a:t>Pilipina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036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440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(3) - improvements</a:t>
            </a:r>
          </a:p>
          <a:p>
            <a:r>
              <a:rPr lang="en-AU" dirty="0"/>
              <a:t>hide field buttons on chart</a:t>
            </a:r>
          </a:p>
          <a:p>
            <a:r>
              <a:rPr lang="en-AU" dirty="0"/>
              <a:t>add titles</a:t>
            </a:r>
          </a:p>
          <a:p>
            <a:pPr lvl="1"/>
            <a:r>
              <a:rPr lang="en-AU" dirty="0"/>
              <a:t>chart title might be added in other application (PowerPoint, Word)</a:t>
            </a:r>
          </a:p>
          <a:p>
            <a:r>
              <a:rPr lang="en-AU" dirty="0"/>
              <a:t>format number of animals</a:t>
            </a:r>
          </a:p>
          <a:p>
            <a:pPr lvl="1"/>
            <a:r>
              <a:rPr lang="en-AU" dirty="0"/>
              <a:t>express in thousand animals</a:t>
            </a:r>
          </a:p>
          <a:p>
            <a:pPr lvl="1"/>
            <a:r>
              <a:rPr lang="en-AU" dirty="0"/>
              <a:t>add thousand separator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change order of countries</a:t>
            </a:r>
          </a:p>
          <a:p>
            <a:pPr lvl="1"/>
            <a:r>
              <a:rPr lang="en-AU" dirty="0"/>
              <a:t>Indonesia at top</a:t>
            </a:r>
          </a:p>
          <a:p>
            <a:r>
              <a:rPr lang="en-AU" dirty="0"/>
              <a:t>change species order</a:t>
            </a:r>
          </a:p>
          <a:p>
            <a:pPr lvl="1"/>
            <a:r>
              <a:rPr lang="en-AU" dirty="0"/>
              <a:t>by Indonesia values, descending</a:t>
            </a:r>
          </a:p>
          <a:p>
            <a:r>
              <a:rPr lang="en-AU" dirty="0"/>
              <a:t>enlarge legend box </a:t>
            </a:r>
          </a:p>
          <a:p>
            <a:pPr lvl="1"/>
            <a:r>
              <a:rPr lang="en-AU" dirty="0"/>
              <a:t>if needed</a:t>
            </a:r>
          </a:p>
          <a:p>
            <a:pPr lvl="1"/>
            <a:r>
              <a:rPr lang="en-AU" dirty="0" err="1"/>
              <a:t>Ayam</a:t>
            </a:r>
            <a:r>
              <a:rPr lang="en-AU" dirty="0"/>
              <a:t> not shown</a:t>
            </a:r>
          </a:p>
          <a:p>
            <a:r>
              <a:rPr lang="en-AU" dirty="0"/>
              <a:t>other?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7333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(4) – hide field buttons</a:t>
            </a:r>
          </a:p>
          <a:p>
            <a:r>
              <a:rPr lang="en-AU" dirty="0"/>
              <a:t>right click on any report filter or field button</a:t>
            </a:r>
          </a:p>
          <a:p>
            <a:r>
              <a:rPr lang="en-AU" dirty="0"/>
              <a:t>click ‘Hide All Field Buttons on Chart’</a:t>
            </a:r>
          </a:p>
          <a:p>
            <a:r>
              <a:rPr lang="en-AU" dirty="0"/>
              <a:t>to get them back:</a:t>
            </a:r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80218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7122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(6) – add titles</a:t>
            </a:r>
          </a:p>
          <a:p>
            <a:r>
              <a:rPr lang="en-AU" dirty="0"/>
              <a:t>PivotChart Tools</a:t>
            </a:r>
          </a:p>
          <a:p>
            <a:pPr lvl="1"/>
            <a:r>
              <a:rPr lang="en-AU" dirty="0"/>
              <a:t>Design</a:t>
            </a:r>
          </a:p>
          <a:p>
            <a:pPr lvl="2"/>
            <a:r>
              <a:rPr lang="en-AU" dirty="0"/>
              <a:t>Chart Layouts</a:t>
            </a:r>
          </a:p>
          <a:p>
            <a:r>
              <a:rPr lang="en-AU" dirty="0"/>
              <a:t>Choose one with</a:t>
            </a:r>
          </a:p>
          <a:p>
            <a:pPr lvl="1"/>
            <a:r>
              <a:rPr lang="en-AU" dirty="0"/>
              <a:t>chart title</a:t>
            </a:r>
          </a:p>
          <a:p>
            <a:pPr lvl="1"/>
            <a:r>
              <a:rPr lang="en-AU" dirty="0"/>
              <a:t>axis titles</a:t>
            </a:r>
          </a:p>
          <a:p>
            <a:pPr lvl="1"/>
            <a:r>
              <a:rPr lang="en-AU" dirty="0"/>
              <a:t>legend on side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923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Learning objectives</a:t>
            </a:r>
          </a:p>
          <a:p>
            <a:r>
              <a:rPr lang="en-AU" dirty="0"/>
              <a:t>After completing this section, you will be able to:</a:t>
            </a:r>
          </a:p>
          <a:p>
            <a:r>
              <a:rPr lang="en-AU" dirty="0"/>
              <a:t>choose the appropriate chart for your data and message</a:t>
            </a:r>
          </a:p>
          <a:p>
            <a:r>
              <a:rPr lang="en-AU" dirty="0"/>
              <a:t>construct the appropriate chart in Excel.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6173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99940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(8</a:t>
            </a:r>
            <a:r>
              <a:rPr lang="en-AU" dirty="0" smtClean="0"/>
              <a:t>)</a:t>
            </a:r>
          </a:p>
          <a:p>
            <a:r>
              <a:rPr lang="en-AU" dirty="0"/>
              <a:t>double-click titles to edit</a:t>
            </a:r>
          </a:p>
          <a:p>
            <a:pPr lvl="1"/>
            <a:r>
              <a:rPr lang="en-AU" dirty="0"/>
              <a:t>can delete Chart Title</a:t>
            </a:r>
          </a:p>
          <a:p>
            <a:pPr lvl="2"/>
            <a:r>
              <a:rPr lang="en-AU" dirty="0"/>
              <a:t>right-click, then click delete</a:t>
            </a:r>
          </a:p>
          <a:p>
            <a:pPr lvl="1"/>
            <a:r>
              <a:rPr lang="en-AU" dirty="0"/>
              <a:t>increase font size</a:t>
            </a:r>
          </a:p>
          <a:p>
            <a:pPr lvl="2"/>
            <a:r>
              <a:rPr lang="en-AU" dirty="0"/>
              <a:t>right-click</a:t>
            </a:r>
          </a:p>
          <a:p>
            <a:r>
              <a:rPr lang="en-AU" dirty="0"/>
              <a:t>enter titles </a:t>
            </a:r>
          </a:p>
          <a:p>
            <a:pPr lvl="1"/>
            <a:r>
              <a:rPr lang="en-AU" dirty="0"/>
              <a:t>horizontal axis title: “</a:t>
            </a:r>
            <a:r>
              <a:rPr lang="en-AU" dirty="0" err="1"/>
              <a:t>Ribu</a:t>
            </a:r>
            <a:r>
              <a:rPr lang="en-AU" dirty="0"/>
              <a:t> </a:t>
            </a:r>
            <a:r>
              <a:rPr lang="en-AU" dirty="0" err="1"/>
              <a:t>Hewan</a:t>
            </a:r>
            <a:r>
              <a:rPr lang="en-AU" dirty="0"/>
              <a:t>”</a:t>
            </a:r>
          </a:p>
          <a:p>
            <a:pPr lvl="1"/>
            <a:r>
              <a:rPr lang="en-AU" dirty="0"/>
              <a:t>Vertical axis title: “Negara”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3849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4921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(10) – calculated field</a:t>
            </a:r>
          </a:p>
          <a:p>
            <a:r>
              <a:rPr lang="en-AU" dirty="0"/>
              <a:t>make Pivot Table active (click on it)</a:t>
            </a:r>
          </a:p>
          <a:p>
            <a:r>
              <a:rPr lang="en-AU" dirty="0"/>
              <a:t>PivotTable Tools</a:t>
            </a:r>
          </a:p>
          <a:p>
            <a:pPr lvl="1"/>
            <a:r>
              <a:rPr lang="en-AU" dirty="0"/>
              <a:t>Options</a:t>
            </a:r>
          </a:p>
          <a:p>
            <a:pPr lvl="2"/>
            <a:r>
              <a:rPr lang="en-AU" dirty="0"/>
              <a:t>Fields, Items, &amp; Sets</a:t>
            </a:r>
          </a:p>
          <a:p>
            <a:pPr lvl="3"/>
            <a:r>
              <a:rPr lang="en-AU" dirty="0"/>
              <a:t>Calculated Field…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18336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71185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</a:t>
            </a:r>
            <a:r>
              <a:rPr lang="en-AU" dirty="0" smtClean="0"/>
              <a:t>12)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59415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</a:t>
            </a:r>
            <a:r>
              <a:rPr lang="en-AU" dirty="0" smtClean="0"/>
              <a:t>13)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68640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(14)</a:t>
            </a:r>
          </a:p>
          <a:p>
            <a:r>
              <a:rPr lang="en-AU" dirty="0"/>
              <a:t>click ‘Sum of </a:t>
            </a:r>
            <a:r>
              <a:rPr lang="en-AU" dirty="0" err="1"/>
              <a:t>RibuHewan</a:t>
            </a:r>
            <a:r>
              <a:rPr lang="en-AU" dirty="0"/>
              <a:t>’ in Values</a:t>
            </a:r>
          </a:p>
          <a:p>
            <a:r>
              <a:rPr lang="en-AU" dirty="0"/>
              <a:t>select ‘Value Field Settings…’</a:t>
            </a:r>
          </a:p>
          <a:p>
            <a:endParaRPr lang="en-AU" dirty="0"/>
          </a:p>
          <a:p>
            <a:r>
              <a:rPr lang="en-AU" dirty="0" smtClean="0"/>
              <a:t>click </a:t>
            </a:r>
            <a:r>
              <a:rPr lang="en-AU" dirty="0"/>
              <a:t>‘Number Format’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1264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(15)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47111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</a:t>
            </a:r>
            <a:r>
              <a:rPr lang="en-AU" dirty="0" smtClean="0"/>
              <a:t>16)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637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Introduction to dataset – revision!</a:t>
            </a:r>
          </a:p>
          <a:p>
            <a:r>
              <a:rPr lang="en-AU" dirty="0"/>
              <a:t>go to </a:t>
            </a:r>
            <a:r>
              <a:rPr lang="en-AU" dirty="0" err="1"/>
              <a:t>FAOdata</a:t>
            </a:r>
            <a:r>
              <a:rPr lang="en-AU" dirty="0"/>
              <a:t> worksheet</a:t>
            </a:r>
          </a:p>
          <a:p>
            <a:r>
              <a:rPr lang="en-AU" dirty="0"/>
              <a:t>check the dataset</a:t>
            </a:r>
          </a:p>
          <a:p>
            <a:pPr lvl="1"/>
            <a:r>
              <a:rPr lang="en-AU" dirty="0"/>
              <a:t>check the extent of the data</a:t>
            </a:r>
          </a:p>
          <a:p>
            <a:pPr lvl="1"/>
            <a:r>
              <a:rPr lang="en-AU" dirty="0"/>
              <a:t>use CTRL+           and CTRL+           to check for empty rows or columns</a:t>
            </a:r>
          </a:p>
          <a:p>
            <a:pPr lvl="1"/>
            <a:r>
              <a:rPr lang="en-AU" dirty="0"/>
              <a:t>use </a:t>
            </a:r>
            <a:r>
              <a:rPr lang="en-AU" dirty="0" err="1"/>
              <a:t>autofilter</a:t>
            </a:r>
            <a:r>
              <a:rPr lang="en-AU" dirty="0"/>
              <a:t> to check entries</a:t>
            </a:r>
          </a:p>
          <a:p>
            <a:r>
              <a:rPr lang="en-AU" dirty="0"/>
              <a:t>save your workbook with another name (`Save As’)</a:t>
            </a:r>
          </a:p>
          <a:p>
            <a:pPr lvl="1"/>
            <a:r>
              <a:rPr lang="en-AU" dirty="0"/>
              <a:t>keep the original safe.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78346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(17) – order categories</a:t>
            </a:r>
          </a:p>
          <a:p>
            <a:r>
              <a:rPr lang="en-AU" dirty="0"/>
              <a:t>make Pivot Table active (click on it)</a:t>
            </a:r>
          </a:p>
          <a:p>
            <a:r>
              <a:rPr lang="en-AU" dirty="0"/>
              <a:t>select the cell with ‘</a:t>
            </a:r>
            <a:r>
              <a:rPr lang="en-AU" dirty="0" err="1"/>
              <a:t>Pilipina</a:t>
            </a:r>
            <a:r>
              <a:rPr lang="en-AU" dirty="0"/>
              <a:t>’ (A6)</a:t>
            </a:r>
          </a:p>
          <a:p>
            <a:r>
              <a:rPr lang="en-AU" dirty="0"/>
              <a:t>drag it above the cell with ‘Indonesia’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45327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(18) – order items</a:t>
            </a:r>
          </a:p>
          <a:p>
            <a:r>
              <a:rPr lang="en-AU" dirty="0"/>
              <a:t>make Pivot Table active (click on it)</a:t>
            </a:r>
          </a:p>
          <a:p>
            <a:r>
              <a:rPr lang="en-AU" dirty="0"/>
              <a:t>click the down arrow for ‘Column Labels’</a:t>
            </a:r>
          </a:p>
          <a:p>
            <a:r>
              <a:rPr lang="en-AU" dirty="0"/>
              <a:t>select ‘More Sort Options…’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11901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(19</a:t>
            </a:r>
            <a:r>
              <a:rPr lang="en-AU" dirty="0" smtClean="0"/>
              <a:t>)</a:t>
            </a:r>
            <a:r>
              <a:rPr lang="en-AU" dirty="0"/>
              <a:t> Bar chart (20)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54898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97717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0572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49198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Charts - progress</a:t>
            </a:r>
          </a:p>
          <a:p>
            <a:r>
              <a:rPr lang="en-AU" dirty="0" smtClean="0"/>
              <a:t>Congratulations!</a:t>
            </a:r>
          </a:p>
          <a:p>
            <a:r>
              <a:rPr lang="en-AU" dirty="0" smtClean="0"/>
              <a:t>You have now practised most of the skills needed for successful charting.</a:t>
            </a:r>
          </a:p>
          <a:p>
            <a:r>
              <a:rPr lang="en-AU" dirty="0" smtClean="0"/>
              <a:t>Suggestion</a:t>
            </a:r>
          </a:p>
          <a:p>
            <a:pPr lvl="1"/>
            <a:r>
              <a:rPr lang="en-AU" dirty="0" smtClean="0"/>
              <a:t>Rename the worksheet to ‘BAR_COLUMN’</a:t>
            </a:r>
          </a:p>
          <a:p>
            <a:r>
              <a:rPr lang="en-AU" dirty="0" smtClean="0"/>
              <a:t>If there is time</a:t>
            </a:r>
          </a:p>
          <a:p>
            <a:pPr lvl="1"/>
            <a:r>
              <a:rPr lang="en-AU" dirty="0" smtClean="0"/>
              <a:t>we will continue with some more examples.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90557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COMPARISON OVER TIME (2)</a:t>
            </a:r>
          </a:p>
          <a:p>
            <a:pPr marL="0" indent="0">
              <a:buNone/>
            </a:pPr>
            <a:r>
              <a:rPr lang="en-AU" dirty="0" smtClean="0"/>
              <a:t>TASK</a:t>
            </a:r>
          </a:p>
          <a:p>
            <a:pPr marL="0" indent="0">
              <a:buNone/>
            </a:pPr>
            <a:r>
              <a:rPr lang="en-AU" b="1" dirty="0" smtClean="0"/>
              <a:t>Compare</a:t>
            </a:r>
            <a:r>
              <a:rPr lang="en-AU" dirty="0" smtClean="0"/>
              <a:t> the numbers  of  animals reported for each species </a:t>
            </a:r>
            <a:r>
              <a:rPr lang="en-AU" b="1" dirty="0" smtClean="0"/>
              <a:t>in </a:t>
            </a:r>
            <a:r>
              <a:rPr lang="en-AU" dirty="0" smtClean="0"/>
              <a:t>Indonesia from 2000–11.</a:t>
            </a:r>
          </a:p>
          <a:p>
            <a:r>
              <a:rPr lang="en-AU" dirty="0" smtClean="0"/>
              <a:t>Periods</a:t>
            </a:r>
          </a:p>
          <a:p>
            <a:pPr lvl="1"/>
            <a:r>
              <a:rPr lang="en-AU" dirty="0" smtClean="0"/>
              <a:t>years (few)</a:t>
            </a:r>
          </a:p>
          <a:p>
            <a:r>
              <a:rPr lang="en-AU" dirty="0" smtClean="0"/>
              <a:t>Categories</a:t>
            </a:r>
          </a:p>
          <a:p>
            <a:pPr lvl="1"/>
            <a:r>
              <a:rPr lang="en-AU" dirty="0" smtClean="0"/>
              <a:t>Species (many)</a:t>
            </a:r>
          </a:p>
          <a:p>
            <a:pPr lvl="1"/>
            <a:endParaRPr lang="en-AU" dirty="0" smtClean="0"/>
          </a:p>
          <a:p>
            <a:pPr lvl="1"/>
            <a:endParaRPr lang="en-AU" b="1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41061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uduk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uduk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COMPARISON OVER TIME (3)</a:t>
            </a:r>
          </a:p>
          <a:p>
            <a:r>
              <a:rPr lang="en-AU" dirty="0" smtClean="0"/>
              <a:t>create a new pivot chart from the </a:t>
            </a:r>
            <a:r>
              <a:rPr lang="en-AU" dirty="0" err="1" smtClean="0"/>
              <a:t>FAOTable</a:t>
            </a:r>
            <a:endParaRPr lang="en-AU" dirty="0" smtClean="0"/>
          </a:p>
          <a:p>
            <a:r>
              <a:rPr lang="en-AU" dirty="0" smtClean="0"/>
              <a:t>name the worksheet ‘LINE’</a:t>
            </a:r>
          </a:p>
          <a:p>
            <a:r>
              <a:rPr lang="en-AU" dirty="0" smtClean="0"/>
              <a:t>change the chart type to ‘Line’</a:t>
            </a:r>
          </a:p>
          <a:p>
            <a:endParaRPr lang="en-AU" dirty="0"/>
          </a:p>
        </p:txBody>
      </p:sp>
      <p:sp>
        <p:nvSpPr>
          <p:cNvPr id="4" name="Duduk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50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9813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uduk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uduk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Line chart (1)</a:t>
            </a:r>
          </a:p>
          <a:p>
            <a:r>
              <a:rPr lang="en-AU" dirty="0" smtClean="0"/>
              <a:t>change the chart layout now</a:t>
            </a:r>
          </a:p>
          <a:p>
            <a:r>
              <a:rPr lang="en-AU" dirty="0" smtClean="0"/>
              <a:t>want </a:t>
            </a:r>
          </a:p>
          <a:p>
            <a:pPr lvl="1"/>
            <a:r>
              <a:rPr lang="en-AU" dirty="0" smtClean="0"/>
              <a:t>axis titles</a:t>
            </a:r>
          </a:p>
          <a:p>
            <a:pPr lvl="1"/>
            <a:r>
              <a:rPr lang="en-AU" dirty="0" smtClean="0"/>
              <a:t>legend to the side</a:t>
            </a:r>
          </a:p>
          <a:p>
            <a:endParaRPr lang="en-AU" dirty="0"/>
          </a:p>
        </p:txBody>
      </p:sp>
      <p:sp>
        <p:nvSpPr>
          <p:cNvPr id="4" name="Duduk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51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156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3450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uduk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uduk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Line chart (2)</a:t>
            </a:r>
          </a:p>
          <a:p>
            <a:r>
              <a:rPr lang="en-AU" sz="3200" dirty="0" smtClean="0"/>
              <a:t>Report filter</a:t>
            </a:r>
          </a:p>
          <a:p>
            <a:pPr lvl="1"/>
            <a:r>
              <a:rPr lang="en-AU" sz="2800" dirty="0" smtClean="0"/>
              <a:t>Negara</a:t>
            </a:r>
          </a:p>
          <a:p>
            <a:pPr lvl="2"/>
            <a:r>
              <a:rPr lang="en-AU" sz="2400" dirty="0" smtClean="0"/>
              <a:t>Indonesia</a:t>
            </a:r>
          </a:p>
          <a:p>
            <a:r>
              <a:rPr lang="en-AU" sz="3200" dirty="0" smtClean="0"/>
              <a:t>Legend fields (series)</a:t>
            </a:r>
          </a:p>
          <a:p>
            <a:pPr lvl="1"/>
            <a:r>
              <a:rPr lang="en-AU" sz="2800" dirty="0" err="1" smtClean="0"/>
              <a:t>Barang</a:t>
            </a:r>
            <a:endParaRPr lang="en-AU" sz="2800" dirty="0" smtClean="0"/>
          </a:p>
          <a:p>
            <a:endParaRPr lang="en-AU" sz="3200" dirty="0" smtClean="0"/>
          </a:p>
          <a:p>
            <a:pPr lvl="1"/>
            <a:endParaRPr lang="en-AU" sz="2800" dirty="0" smtClean="0"/>
          </a:p>
          <a:p>
            <a:r>
              <a:rPr lang="en-AU" sz="3200" dirty="0" smtClean="0"/>
              <a:t>Axis fields (categories)</a:t>
            </a:r>
          </a:p>
          <a:p>
            <a:pPr lvl="1"/>
            <a:r>
              <a:rPr lang="en-AU" sz="2800" dirty="0" err="1" smtClean="0"/>
              <a:t>Tahun</a:t>
            </a:r>
            <a:endParaRPr lang="en-AU" sz="2400" dirty="0" smtClean="0"/>
          </a:p>
          <a:p>
            <a:r>
              <a:rPr lang="en-AU" sz="3200" dirty="0" smtClean="0"/>
              <a:t>Values</a:t>
            </a:r>
          </a:p>
          <a:p>
            <a:pPr lvl="1"/>
            <a:r>
              <a:rPr lang="en-AU" sz="2800" dirty="0" err="1" smtClean="0"/>
              <a:t>RibuHewan</a:t>
            </a:r>
            <a:endParaRPr lang="en-AU" sz="2800" dirty="0" smtClean="0"/>
          </a:p>
          <a:p>
            <a:pPr lvl="2"/>
            <a:r>
              <a:rPr lang="en-AU" dirty="0" smtClean="0"/>
              <a:t>If available</a:t>
            </a:r>
          </a:p>
          <a:p>
            <a:endParaRPr lang="en-AU" dirty="0"/>
          </a:p>
        </p:txBody>
      </p:sp>
      <p:sp>
        <p:nvSpPr>
          <p:cNvPr id="4" name="Duduk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52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23064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uduk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uduk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Line chart (3)</a:t>
            </a:r>
            <a:endParaRPr lang="en-AU" dirty="0"/>
          </a:p>
        </p:txBody>
      </p:sp>
      <p:sp>
        <p:nvSpPr>
          <p:cNvPr id="4" name="Duduk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53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92400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uduk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uduk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Line chart (4) - improvements</a:t>
            </a:r>
          </a:p>
          <a:p>
            <a:r>
              <a:rPr lang="en-AU" dirty="0" smtClean="0"/>
              <a:t>hide field buttons on chart</a:t>
            </a:r>
          </a:p>
          <a:p>
            <a:r>
              <a:rPr lang="en-AU" dirty="0" smtClean="0"/>
              <a:t>add titles</a:t>
            </a:r>
          </a:p>
          <a:p>
            <a:pPr lvl="1"/>
            <a:r>
              <a:rPr lang="en-AU" dirty="0" smtClean="0"/>
              <a:t>chart title might be added in other application (PowerPoint, Word)</a:t>
            </a:r>
          </a:p>
          <a:p>
            <a:r>
              <a:rPr lang="en-AU" dirty="0" smtClean="0"/>
              <a:t>format number of animals</a:t>
            </a:r>
          </a:p>
          <a:p>
            <a:pPr lvl="1"/>
            <a:r>
              <a:rPr lang="en-AU" dirty="0" smtClean="0"/>
              <a:t>[express in thousand animals (if not done)]</a:t>
            </a:r>
          </a:p>
          <a:p>
            <a:pPr lvl="1"/>
            <a:r>
              <a:rPr lang="en-AU" dirty="0" smtClean="0"/>
              <a:t>add thousand separator</a:t>
            </a:r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change species order</a:t>
            </a:r>
          </a:p>
          <a:p>
            <a:pPr lvl="1"/>
            <a:r>
              <a:rPr lang="en-AU" dirty="0" smtClean="0"/>
              <a:t>smallest to largest</a:t>
            </a:r>
          </a:p>
          <a:p>
            <a:r>
              <a:rPr lang="en-AU" dirty="0" smtClean="0"/>
              <a:t>enlarge legend box </a:t>
            </a:r>
          </a:p>
          <a:p>
            <a:pPr lvl="1"/>
            <a:r>
              <a:rPr lang="en-AU" dirty="0" smtClean="0"/>
              <a:t>if needed</a:t>
            </a:r>
          </a:p>
          <a:p>
            <a:pPr lvl="1"/>
            <a:r>
              <a:rPr lang="en-AU" dirty="0" err="1" smtClean="0"/>
              <a:t>Kuda</a:t>
            </a:r>
            <a:r>
              <a:rPr lang="en-AU" dirty="0" smtClean="0"/>
              <a:t> and </a:t>
            </a:r>
            <a:r>
              <a:rPr lang="en-AU" dirty="0" err="1" smtClean="0"/>
              <a:t>Ternak</a:t>
            </a:r>
            <a:r>
              <a:rPr lang="en-AU" dirty="0" smtClean="0"/>
              <a:t> not showing</a:t>
            </a:r>
          </a:p>
          <a:p>
            <a:r>
              <a:rPr lang="en-AU" dirty="0" smtClean="0"/>
              <a:t>other?</a:t>
            </a:r>
          </a:p>
          <a:p>
            <a:endParaRPr lang="en-AU" dirty="0"/>
          </a:p>
        </p:txBody>
      </p:sp>
      <p:sp>
        <p:nvSpPr>
          <p:cNvPr id="4" name="Duduk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54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369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uduk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uduk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Line chart (5)</a:t>
            </a:r>
            <a:endParaRPr lang="en-AU"/>
          </a:p>
        </p:txBody>
      </p:sp>
      <p:sp>
        <p:nvSpPr>
          <p:cNvPr id="4" name="Duduk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55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9918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FAODATA (2)</a:t>
            </a:r>
          </a:p>
          <a:p>
            <a:r>
              <a:rPr lang="en-AU" dirty="0"/>
              <a:t>create an Excel table from the data</a:t>
            </a:r>
          </a:p>
          <a:p>
            <a:r>
              <a:rPr lang="en-AU" dirty="0"/>
              <a:t>name it </a:t>
            </a:r>
            <a:r>
              <a:rPr lang="en-AU" dirty="0" err="1"/>
              <a:t>FAOtable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2616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5298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4284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985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06B9-2EFC-41F9-91B0-C7DA2A96B57C}" type="datetime1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usAID kangaroo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467"/>
            <a:ext cx="1401209" cy="64008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9" descr="Logo Kementan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8703" y="274467"/>
            <a:ext cx="814647" cy="822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BF96-A44A-4872-B208-2D333D205315}" type="datetime1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8C43-E502-474B-BF04-99666063C58F}" type="datetime1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BE6A-0F53-4F1B-B62F-0369F5526264}" type="datetime1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7F18-CE20-4DF5-9943-8ACB7D75CA95}" type="datetime1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ogo Kementa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8703" y="274467"/>
            <a:ext cx="814647" cy="822960"/>
          </a:xfrm>
          <a:prstGeom prst="rect">
            <a:avLst/>
          </a:prstGeom>
        </p:spPr>
      </p:pic>
      <p:pic>
        <p:nvPicPr>
          <p:cNvPr id="10" name="Picture 9" descr="AusAID kangaroo 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467"/>
            <a:ext cx="1401209" cy="64008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66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F22B-D3A5-4EC3-AFBC-7AE053433947}" type="datetime1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495-3403-434E-8260-39B1E7F07F17}" type="datetime1">
              <a:rPr lang="en-US" smtClean="0"/>
              <a:t>5/20/2013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861D-DE81-4588-9EFC-9B9D35DC7589}" type="datetime1">
              <a:rPr lang="en-US" smtClean="0"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F98-3AA2-47CF-9555-85A662D1FB16}" type="datetime1">
              <a:rPr lang="en-US" smtClean="0"/>
              <a:t>5/20/2013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5069-CF7A-46B5-8970-D0DFB7653FA7}" type="datetime1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6640-815A-415C-90AA-1F8335790041}" type="datetime1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73DCC-316F-4C2D-9490-05500139FA1E}" type="datetime1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41" y="4869160"/>
            <a:ext cx="2358896" cy="16394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08594"/>
            <a:ext cx="9144000" cy="34940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cap="all" dirty="0" smtClean="0">
                <a:latin typeface="Times New Roman" pitchFamily="18" charset="0"/>
              </a:rPr>
              <a:t>Australia Indonesia Partnership</a:t>
            </a:r>
            <a:r>
              <a:rPr lang="en-AU" sz="1000" cap="all" baseline="0" dirty="0" smtClean="0">
                <a:latin typeface="Times New Roman" pitchFamily="18" charset="0"/>
              </a:rPr>
              <a:t> for Emerging Infectious Diseases</a:t>
            </a:r>
            <a:endParaRPr lang="en-AU" sz="1000" cap="all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366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tremepresentation.com/design/chart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bs.juiceanalytics.com/chartchooser/index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Bagan – Excel tingkat menengah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Lokasi</a:t>
            </a:r>
            <a:endParaRPr lang="en-US" dirty="0" smtClean="0"/>
          </a:p>
          <a:p>
            <a:r>
              <a:rPr lang="id-ID" dirty="0" smtClean="0"/>
              <a:t>Tanggal</a:t>
            </a:r>
            <a:endParaRPr lang="en-US" dirty="0" smtClean="0"/>
          </a:p>
          <a:p>
            <a:r>
              <a:rPr lang="id-ID" dirty="0" smtClean="0"/>
              <a:t>Nama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FAODATA (6)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Beri nama baru (</a:t>
            </a:r>
            <a:r>
              <a:rPr lang="en-AU" dirty="0" smtClean="0"/>
              <a:t>RENAME</a:t>
            </a:r>
            <a:r>
              <a:rPr lang="id-ID" dirty="0" smtClean="0"/>
              <a:t>)</a:t>
            </a:r>
            <a:r>
              <a:rPr lang="en-AU" dirty="0" smtClean="0"/>
              <a:t> </a:t>
            </a:r>
            <a:r>
              <a:rPr lang="id-ID" dirty="0" smtClean="0"/>
              <a:t>lembar kerja Anda</a:t>
            </a:r>
            <a:endParaRPr lang="en-AU" dirty="0" smtClean="0"/>
          </a:p>
          <a:p>
            <a:pPr lvl="1"/>
            <a:r>
              <a:rPr lang="en-AU" dirty="0" err="1" smtClean="0"/>
              <a:t>FAOChart</a:t>
            </a:r>
            <a:endParaRPr lang="en-AU" dirty="0" smtClean="0"/>
          </a:p>
          <a:p>
            <a:r>
              <a:rPr lang="id-ID" dirty="0" smtClean="0"/>
              <a:t>Simpan (</a:t>
            </a:r>
            <a:r>
              <a:rPr lang="en-AU" dirty="0" smtClean="0"/>
              <a:t>SAVE</a:t>
            </a:r>
            <a:r>
              <a:rPr lang="id-ID" dirty="0" smtClean="0"/>
              <a:t>)</a:t>
            </a:r>
            <a:r>
              <a:rPr lang="en-AU" dirty="0" smtClean="0"/>
              <a:t> </a:t>
            </a:r>
            <a:r>
              <a:rPr lang="id-ID" dirty="0" smtClean="0"/>
              <a:t>buku kerja 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11" y="2132856"/>
            <a:ext cx="2721471" cy="90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723" y="3327183"/>
            <a:ext cx="2078357" cy="21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7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FAODATA (7)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Akan dibuat bagan dengan jenis </a:t>
            </a:r>
            <a:r>
              <a:rPr lang="id-ID" i="1" dirty="0" smtClean="0"/>
              <a:t>default.</a:t>
            </a:r>
          </a:p>
          <a:p>
            <a:r>
              <a:rPr lang="id-ID" dirty="0" smtClean="0"/>
              <a:t>Apakah jenis inilah yang kita butuhkan?</a:t>
            </a:r>
            <a:endParaRPr lang="en-AU" dirty="0" smtClean="0"/>
          </a:p>
          <a:p>
            <a:r>
              <a:rPr lang="id-ID" dirty="0" smtClean="0"/>
              <a:t>Ada bagan-bagan jenis apa saja yang tersedia? </a:t>
            </a:r>
            <a:endParaRPr lang="en-AU" dirty="0" smtClean="0"/>
          </a:p>
          <a:p>
            <a:r>
              <a:rPr lang="id-ID" dirty="0" smtClean="0"/>
              <a:t>Bagaimana kita mengetahui jenis mana yang harus dipilih?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7974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62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FAODATA (8)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"/>
          <a:stretch/>
        </p:blipFill>
        <p:spPr bwMode="auto">
          <a:xfrm>
            <a:off x="899592" y="1417638"/>
            <a:ext cx="7235810" cy="492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4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PILIHAN BAGAN </a:t>
            </a:r>
            <a:r>
              <a:rPr lang="en-AU" dirty="0" smtClean="0"/>
              <a:t>(1)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Pilihan bagan yang diambil bergantung pada apa yang ingin Anda </a:t>
            </a:r>
            <a:r>
              <a:rPr lang="id-ID" b="1" dirty="0" smtClean="0"/>
              <a:t>tunjukkan</a:t>
            </a:r>
            <a:r>
              <a:rPr lang="id-ID" dirty="0" smtClean="0"/>
              <a:t> dengan data tersebut. </a:t>
            </a:r>
          </a:p>
          <a:p>
            <a:r>
              <a:rPr lang="id-ID" dirty="0" smtClean="0"/>
              <a:t>Apa pesan Anda? Apa yang ingin Anda katakan? </a:t>
            </a:r>
          </a:p>
          <a:p>
            <a:r>
              <a:rPr lang="id-ID" dirty="0" smtClean="0"/>
              <a:t>Jenis data seperti apa yang Anda miliki? </a:t>
            </a:r>
          </a:p>
          <a:p>
            <a:r>
              <a:rPr lang="id-ID" dirty="0" smtClean="0"/>
              <a:t>Apa yang harus diingat oleh pembaca saat melihat grafik ini? </a:t>
            </a:r>
          </a:p>
          <a:p>
            <a:endParaRPr lang="id-ID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8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SUMBER INFORMASI MENGENAI BAGAN</a:t>
            </a:r>
            <a:r>
              <a:rPr lang="en-AU" dirty="0" smtClean="0"/>
              <a:t> 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Dr </a:t>
            </a:r>
            <a:r>
              <a:rPr lang="en-AU" sz="3600" dirty="0" err="1" smtClean="0"/>
              <a:t>Abela</a:t>
            </a:r>
            <a:endParaRPr lang="en-AU" sz="3600" dirty="0" smtClean="0"/>
          </a:p>
          <a:p>
            <a:pPr lvl="1"/>
            <a:r>
              <a:rPr lang="id-ID" sz="3200" dirty="0" smtClean="0"/>
              <a:t>Grafik pemilihan bagan </a:t>
            </a:r>
            <a:r>
              <a:rPr lang="en-AU" sz="3200" dirty="0" smtClean="0">
                <a:hlinkClick r:id="rId3"/>
              </a:rPr>
              <a:t>http</a:t>
            </a:r>
            <a:r>
              <a:rPr lang="en-AU" sz="3200" dirty="0">
                <a:hlinkClick r:id="rId3"/>
              </a:rPr>
              <a:t>://www.extremepresentation.com/design/charts/</a:t>
            </a:r>
            <a:endParaRPr lang="en-AU" sz="3200" dirty="0" smtClean="0"/>
          </a:p>
          <a:p>
            <a:pPr lvl="1"/>
            <a:r>
              <a:rPr lang="id-ID" sz="3200" dirty="0" smtClean="0"/>
              <a:t>Aplikasi dalam jaringan (</a:t>
            </a:r>
            <a:r>
              <a:rPr lang="en-AU" sz="3200" i="1" dirty="0" smtClean="0"/>
              <a:t>online</a:t>
            </a:r>
            <a:r>
              <a:rPr lang="id-ID" sz="3200" dirty="0" smtClean="0"/>
              <a:t>)</a:t>
            </a:r>
            <a:r>
              <a:rPr lang="en-AU" sz="3200" dirty="0" smtClean="0"/>
              <a:t> </a:t>
            </a:r>
            <a:r>
              <a:rPr lang="en-AU" sz="3200" dirty="0" smtClean="0">
                <a:hlinkClick r:id="rId4"/>
              </a:rPr>
              <a:t>http</a:t>
            </a:r>
            <a:r>
              <a:rPr lang="en-AU" sz="3200" dirty="0">
                <a:hlinkClick r:id="rId4"/>
              </a:rPr>
              <a:t>://</a:t>
            </a:r>
            <a:r>
              <a:rPr lang="en-AU" sz="3200" dirty="0" smtClean="0">
                <a:hlinkClick r:id="rId4"/>
              </a:rPr>
              <a:t>labs.juiceanalytics.com/chartchooser/index.html</a:t>
            </a:r>
            <a:endParaRPr lang="en-AU" dirty="0"/>
          </a:p>
          <a:p>
            <a:pPr marL="514350" indent="-514350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3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PESAN-PESAN BAGAN </a:t>
            </a:r>
            <a:r>
              <a:rPr lang="en-AU" dirty="0" smtClean="0"/>
              <a:t>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Bandingkan </a:t>
            </a:r>
            <a:endParaRPr lang="en-AU" dirty="0" smtClean="0"/>
          </a:p>
          <a:p>
            <a:pPr lvl="1"/>
            <a:r>
              <a:rPr lang="id-ID" dirty="0" smtClean="0"/>
              <a:t>Bandingkan berbagai set variabel, dan tunjukkan bagaimana variabel-variabel ini serupa atau berbeda satu sama lain </a:t>
            </a:r>
            <a:endParaRPr lang="en-AU" dirty="0" smtClean="0"/>
          </a:p>
          <a:p>
            <a:pPr lvl="2"/>
            <a:r>
              <a:rPr lang="id-ID" dirty="0" smtClean="0"/>
              <a:t>Jumlah sapi, babi, dan kambing yang dilaporkan pada 2011 di dua negara: Indonesia dan Filipina </a:t>
            </a:r>
          </a:p>
          <a:p>
            <a:pPr lvl="2"/>
            <a:endParaRPr lang="id-ID" dirty="0" smtClean="0"/>
          </a:p>
          <a:p>
            <a:r>
              <a:rPr lang="id-ID" dirty="0" smtClean="0"/>
              <a:t>Hubungan </a:t>
            </a:r>
            <a:endParaRPr lang="en-AU" dirty="0" smtClean="0"/>
          </a:p>
          <a:p>
            <a:pPr lvl="1"/>
            <a:r>
              <a:rPr lang="id-ID" dirty="0" smtClean="0"/>
              <a:t>Tunjukkan hubungan antara dua atau lebih variabel</a:t>
            </a:r>
            <a:endParaRPr lang="en-AU" dirty="0" smtClean="0"/>
          </a:p>
          <a:p>
            <a:pPr lvl="2"/>
            <a:r>
              <a:rPr lang="id-ID" dirty="0" smtClean="0"/>
              <a:t>Berat badan saat penyembelihan menurut umur pada sapi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PESAN-PESAN BAGAN </a:t>
            </a:r>
            <a:r>
              <a:rPr lang="en-AU" dirty="0" smtClean="0"/>
              <a:t>(2)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Distribusi</a:t>
            </a:r>
            <a:endParaRPr lang="en-AU" dirty="0"/>
          </a:p>
          <a:p>
            <a:pPr lvl="1"/>
            <a:r>
              <a:rPr lang="id-ID" dirty="0" smtClean="0"/>
              <a:t>Merangkum data, mungkin mengaitkan dua atau lebih variabel</a:t>
            </a:r>
            <a:endParaRPr lang="en-AU" dirty="0" smtClean="0"/>
          </a:p>
          <a:p>
            <a:pPr lvl="2"/>
            <a:r>
              <a:rPr lang="id-ID" dirty="0" smtClean="0"/>
              <a:t>Umur, berat</a:t>
            </a:r>
            <a:endParaRPr lang="en-AU" dirty="0"/>
          </a:p>
          <a:p>
            <a:r>
              <a:rPr lang="id-ID" dirty="0" smtClean="0"/>
              <a:t>Komposisi </a:t>
            </a:r>
            <a:r>
              <a:rPr lang="en-AU" dirty="0" smtClean="0"/>
              <a:t>(</a:t>
            </a:r>
            <a:r>
              <a:rPr lang="id-ID" dirty="0" smtClean="0"/>
              <a:t>bagian-bagian dari suatu keseluruhan</a:t>
            </a:r>
            <a:r>
              <a:rPr lang="en-AU" dirty="0" smtClean="0"/>
              <a:t>)</a:t>
            </a:r>
          </a:p>
          <a:p>
            <a:pPr lvl="1"/>
            <a:r>
              <a:rPr lang="id-ID" dirty="0" smtClean="0"/>
              <a:t>Mengumpulkan berbagai jenis informasi yang membentuk suatu keseluruhan</a:t>
            </a:r>
            <a:endParaRPr lang="en-AU" dirty="0" smtClean="0"/>
          </a:p>
          <a:p>
            <a:pPr lvl="2"/>
            <a:r>
              <a:rPr lang="id-ID" dirty="0" smtClean="0"/>
              <a:t>Kontribusi relatif dan absolut terhadap jumlah keseluruhan hewan, yang terbentuk oleh setiap spesies yang berbeda, sejalan dengan waktu (dalam suatu negeri)</a:t>
            </a:r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6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59226" cy="67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0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PESAN-PESAN DALAM BAGAN </a:t>
            </a:r>
            <a:r>
              <a:rPr lang="en-AU" dirty="0" smtClean="0"/>
              <a:t>(4)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2833191"/>
            <a:ext cx="223224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A</a:t>
            </a:r>
            <a:r>
              <a:rPr lang="id-ID" sz="2800" dirty="0" smtClean="0"/>
              <a:t>pa yang ingin Anda tunjukkan? 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3140968"/>
            <a:ext cx="280831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dirty="0" smtClean="0"/>
              <a:t>Hubungan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48" y="4725144"/>
            <a:ext cx="280831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dirty="0" smtClean="0"/>
              <a:t>Komposisi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6228184" y="3140968"/>
            <a:ext cx="280831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dirty="0" smtClean="0"/>
              <a:t>Persebaran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3259832" y="1556792"/>
            <a:ext cx="32933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dirty="0" smtClean="0"/>
              <a:t>Perbandingan</a:t>
            </a:r>
            <a:endParaRPr lang="en-AU" dirty="0"/>
          </a:p>
        </p:txBody>
      </p:sp>
      <p:sp>
        <p:nvSpPr>
          <p:cNvPr id="16" name="Up Arrow 15"/>
          <p:cNvSpPr/>
          <p:nvPr/>
        </p:nvSpPr>
        <p:spPr>
          <a:xfrm>
            <a:off x="4427984" y="2264678"/>
            <a:ext cx="360040" cy="56851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Down Arrow 16"/>
          <p:cNvSpPr/>
          <p:nvPr/>
        </p:nvSpPr>
        <p:spPr>
          <a:xfrm>
            <a:off x="4427984" y="4218186"/>
            <a:ext cx="360040" cy="50695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ight Arrow 17"/>
          <p:cNvSpPr/>
          <p:nvPr/>
        </p:nvSpPr>
        <p:spPr>
          <a:xfrm>
            <a:off x="5724128" y="3356992"/>
            <a:ext cx="504056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Left Arrow 18"/>
          <p:cNvSpPr/>
          <p:nvPr/>
        </p:nvSpPr>
        <p:spPr>
          <a:xfrm>
            <a:off x="3059832" y="3356992"/>
            <a:ext cx="432048" cy="3600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PERBANDINGAN ANTARA BERBAGAI HAL </a:t>
            </a:r>
            <a:r>
              <a:rPr lang="en-AU" dirty="0" smtClean="0"/>
              <a:t>(1)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8848"/>
            <a:ext cx="9144000" cy="37918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971600" y="5131356"/>
            <a:ext cx="28083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Di antara berbagai butir informasi</a:t>
            </a:r>
            <a:endParaRPr lang="en-A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635896" y="4581128"/>
            <a:ext cx="50509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Satu variabel per butir informasi</a:t>
            </a:r>
            <a:endParaRPr lang="en-A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3789040"/>
            <a:ext cx="1800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Dua variabel untuk setiap butir informasi</a:t>
            </a:r>
            <a:endParaRPr lang="en-A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591780" y="3717032"/>
            <a:ext cx="16201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Banyak kategori</a:t>
            </a:r>
            <a:endParaRPr lang="en-A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156176" y="4077072"/>
            <a:ext cx="18053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Sedikit kategori </a:t>
            </a:r>
            <a:endParaRPr lang="en-A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788024" y="3460938"/>
            <a:ext cx="16561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Banyak butir informasi</a:t>
            </a:r>
            <a:endParaRPr lang="en-A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236296" y="3429000"/>
            <a:ext cx="14505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Sedikit butir informasi</a:t>
            </a:r>
            <a:endParaRPr lang="en-A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635896" y="4941168"/>
            <a:ext cx="536932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</a:rPr>
              <a:t>Contoh</a:t>
            </a:r>
            <a:endParaRPr lang="en-A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</a:rPr>
              <a:t>Butir informasi</a:t>
            </a:r>
            <a:r>
              <a:rPr lang="en-AU" sz="24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</a:rPr>
              <a:t>spesies hewan</a:t>
            </a:r>
            <a:endParaRPr lang="en-A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</a:rPr>
              <a:t>Variabel</a:t>
            </a:r>
            <a:r>
              <a:rPr lang="en-AU" sz="24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</a:rPr>
              <a:t>jumlah</a:t>
            </a:r>
            <a:r>
              <a:rPr lang="en-AU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</a:rPr>
              <a:t>nilai produksi</a:t>
            </a:r>
            <a:endParaRPr lang="en-A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</a:rPr>
              <a:t>Kategori</a:t>
            </a:r>
            <a:r>
              <a:rPr lang="en-AU" sz="24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</a:rPr>
              <a:t>negara </a:t>
            </a:r>
            <a:endParaRPr lang="en-AU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PENGANTAR KE BAGAN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2400" dirty="0" smtClean="0"/>
              <a:t>Buka buku kerja Excel </a:t>
            </a:r>
            <a:r>
              <a:rPr lang="en-AU" sz="2400" dirty="0" smtClean="0"/>
              <a:t>‘Charts.xlsx’.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PERBANDINGAN ANTARA BERBAGAI BUTIR INFORMASI </a:t>
            </a:r>
            <a:r>
              <a:rPr lang="en-AU" dirty="0" smtClean="0"/>
              <a:t>(2)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dirty="0" smtClean="0"/>
              <a:t>TUGAS</a:t>
            </a:r>
            <a:endParaRPr lang="en-AU" dirty="0" smtClean="0"/>
          </a:p>
          <a:p>
            <a:pPr marL="0" indent="0">
              <a:buNone/>
            </a:pPr>
            <a:r>
              <a:rPr lang="id-ID" b="1" dirty="0" smtClean="0"/>
              <a:t>Bandingkan </a:t>
            </a:r>
            <a:r>
              <a:rPr lang="id-ID" dirty="0" smtClean="0"/>
              <a:t>jumlah hewan yang dilaporkan pada 2011 per spesies </a:t>
            </a:r>
            <a:r>
              <a:rPr lang="id-ID" b="1" dirty="0" smtClean="0"/>
              <a:t>antara </a:t>
            </a:r>
            <a:r>
              <a:rPr lang="id-ID" dirty="0" smtClean="0"/>
              <a:t>Indonesia dan Filipina</a:t>
            </a:r>
            <a:r>
              <a:rPr lang="en-AU" dirty="0" smtClean="0"/>
              <a:t>.</a:t>
            </a:r>
          </a:p>
          <a:p>
            <a:r>
              <a:rPr lang="id-ID" dirty="0" smtClean="0"/>
              <a:t>Variabel</a:t>
            </a:r>
            <a:endParaRPr lang="en-AU" dirty="0" smtClean="0"/>
          </a:p>
          <a:p>
            <a:pPr lvl="1"/>
            <a:r>
              <a:rPr lang="id-ID" dirty="0" smtClean="0"/>
              <a:t>Jumlah hewan </a:t>
            </a:r>
            <a:r>
              <a:rPr lang="en-AU" dirty="0" smtClean="0"/>
              <a:t>(</a:t>
            </a:r>
            <a:r>
              <a:rPr lang="id-ID" dirty="0" smtClean="0"/>
              <a:t>satu variabel per butir informasi</a:t>
            </a:r>
            <a:r>
              <a:rPr lang="en-AU" dirty="0" smtClean="0"/>
              <a:t>)</a:t>
            </a:r>
          </a:p>
          <a:p>
            <a:r>
              <a:rPr lang="id-ID" dirty="0" smtClean="0"/>
              <a:t>Kategori </a:t>
            </a:r>
            <a:endParaRPr lang="en-AU" dirty="0"/>
          </a:p>
          <a:p>
            <a:pPr lvl="1"/>
            <a:r>
              <a:rPr lang="id-ID" dirty="0" smtClean="0"/>
              <a:t>Negara </a:t>
            </a:r>
            <a:r>
              <a:rPr lang="en-AU" dirty="0" smtClean="0"/>
              <a:t>(</a:t>
            </a:r>
            <a:r>
              <a:rPr lang="id-ID" dirty="0" smtClean="0"/>
              <a:t>beberapa kategori</a:t>
            </a:r>
            <a:r>
              <a:rPr lang="en-AU" dirty="0" smtClean="0"/>
              <a:t>)</a:t>
            </a:r>
          </a:p>
          <a:p>
            <a:r>
              <a:rPr lang="id-ID" dirty="0" smtClean="0"/>
              <a:t>Butir informasi</a:t>
            </a:r>
            <a:endParaRPr lang="en-AU" dirty="0"/>
          </a:p>
          <a:p>
            <a:pPr lvl="1"/>
            <a:r>
              <a:rPr lang="id-ID" dirty="0" smtClean="0"/>
              <a:t>Spesies hewan </a:t>
            </a:r>
            <a:r>
              <a:rPr lang="en-AU" dirty="0" smtClean="0"/>
              <a:t>(</a:t>
            </a:r>
            <a:r>
              <a:rPr lang="id-ID" dirty="0" smtClean="0"/>
              <a:t>banyak butir informasi</a:t>
            </a:r>
            <a:r>
              <a:rPr lang="en-AU" dirty="0" smtClean="0"/>
              <a:t>)</a:t>
            </a:r>
          </a:p>
          <a:p>
            <a:pPr lvl="1"/>
            <a:endParaRPr lang="en-AU" dirty="0" smtClean="0"/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08104" y="4006805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BAGAN YANG MANA</a:t>
            </a:r>
            <a:r>
              <a:rPr lang="en-AU" sz="2800" dirty="0" smtClean="0"/>
              <a:t>?</a:t>
            </a:r>
            <a:endParaRPr lang="en-A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16048" y="4640924"/>
            <a:ext cx="1312335" cy="161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PERBANDINGAN ANTARHAL </a:t>
            </a:r>
            <a:r>
              <a:rPr lang="en-AU" dirty="0" smtClean="0"/>
              <a:t>(3)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191344"/>
            <a:ext cx="76485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5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PERBANDINGAN ANTARHAL </a:t>
            </a:r>
            <a:r>
              <a:rPr lang="en-AU" dirty="0" smtClean="0"/>
              <a:t>(4)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Masalah</a:t>
            </a:r>
            <a:r>
              <a:rPr lang="en-AU" dirty="0" smtClean="0"/>
              <a:t>! </a:t>
            </a:r>
          </a:p>
          <a:p>
            <a:pPr lvl="1"/>
            <a:r>
              <a:rPr lang="id-ID" dirty="0" smtClean="0"/>
              <a:t>Tidak ada bagan </a:t>
            </a:r>
            <a:r>
              <a:rPr lang="en-AU" dirty="0" smtClean="0"/>
              <a:t>Excel </a:t>
            </a:r>
            <a:r>
              <a:rPr lang="id-ID" dirty="0" smtClean="0"/>
              <a:t>dengan kategori yang berdampingan</a:t>
            </a:r>
            <a:endParaRPr lang="en-AU" dirty="0" smtClean="0"/>
          </a:p>
          <a:p>
            <a:r>
              <a:rPr lang="id-ID" dirty="0" smtClean="0"/>
              <a:t>Ini BISA dilakukan dalam </a:t>
            </a:r>
            <a:r>
              <a:rPr lang="en-AU" dirty="0" smtClean="0"/>
              <a:t>Excel</a:t>
            </a:r>
          </a:p>
          <a:p>
            <a:pPr lvl="1"/>
            <a:r>
              <a:rPr lang="id-ID" dirty="0" smtClean="0"/>
              <a:t>Suatu tantangan tingkat lanjut!</a:t>
            </a:r>
          </a:p>
          <a:p>
            <a:pPr lvl="1"/>
            <a:r>
              <a:rPr lang="id-ID" dirty="0" smtClean="0"/>
              <a:t>Akan didemonstrasikan apabila ada minat atau waktu</a:t>
            </a:r>
            <a:endParaRPr lang="en-AU" dirty="0" smtClean="0"/>
          </a:p>
          <a:p>
            <a:r>
              <a:rPr lang="id-ID" dirty="0" smtClean="0"/>
              <a:t>Jadi, lakukanlah ini</a:t>
            </a:r>
            <a:r>
              <a:rPr lang="en-AU" dirty="0" smtClean="0"/>
              <a:t>:</a:t>
            </a:r>
          </a:p>
          <a:p>
            <a:pPr lvl="1"/>
            <a:r>
              <a:rPr lang="id-ID" dirty="0" smtClean="0"/>
              <a:t>Tempatkan kategori-kategori tersebut secara VERTIKAL, ATAU</a:t>
            </a:r>
          </a:p>
          <a:p>
            <a:pPr lvl="1"/>
            <a:r>
              <a:rPr lang="id-ID" dirty="0" smtClean="0"/>
              <a:t>Gunakan diagram batang</a:t>
            </a:r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4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PERBANDINGAN ANTARHAL </a:t>
            </a:r>
            <a:r>
              <a:rPr lang="en-AU" dirty="0" smtClean="0"/>
              <a:t>(5)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" y="2420888"/>
            <a:ext cx="902917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41763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Jumlah ternak yang dilaporkan oleh Indonesia dan Filipina kepada FAO pada 2011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51421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en-AU" dirty="0" smtClean="0"/>
              <a:t> </a:t>
            </a:r>
            <a:r>
              <a:rPr lang="en-AU" dirty="0" smtClean="0"/>
              <a:t>(1)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Filter laporan</a:t>
            </a:r>
            <a:endParaRPr lang="en-AU" sz="3200" dirty="0" smtClean="0"/>
          </a:p>
          <a:p>
            <a:pPr lvl="1"/>
            <a:r>
              <a:rPr lang="en-AU" sz="2800" dirty="0" err="1" smtClean="0"/>
              <a:t>Tahun</a:t>
            </a:r>
            <a:endParaRPr lang="en-AU" sz="2800" dirty="0" smtClean="0"/>
          </a:p>
          <a:p>
            <a:pPr lvl="2"/>
            <a:r>
              <a:rPr lang="en-AU" sz="2400" dirty="0" smtClean="0"/>
              <a:t>2011</a:t>
            </a:r>
          </a:p>
          <a:p>
            <a:r>
              <a:rPr lang="id-ID" sz="3200" dirty="0" smtClean="0"/>
              <a:t>Kotak legenda</a:t>
            </a:r>
            <a:r>
              <a:rPr lang="en-AU" sz="3200" i="1" dirty="0" smtClean="0"/>
              <a:t> </a:t>
            </a:r>
            <a:r>
              <a:rPr lang="id-ID" sz="3200" dirty="0" smtClean="0"/>
              <a:t>(serial, judul)</a:t>
            </a:r>
            <a:endParaRPr lang="en-AU" sz="3200" dirty="0" smtClean="0"/>
          </a:p>
          <a:p>
            <a:pPr lvl="1"/>
            <a:r>
              <a:rPr lang="en-AU" sz="2800" dirty="0" err="1" smtClean="0"/>
              <a:t>Barang</a:t>
            </a:r>
            <a:endParaRPr lang="en-AU" sz="2800" dirty="0" smtClean="0"/>
          </a:p>
          <a:p>
            <a:endParaRPr lang="en-AU" sz="3200" dirty="0" smtClean="0"/>
          </a:p>
          <a:p>
            <a:pPr lvl="1"/>
            <a:endParaRPr lang="en-AU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Sumbu y </a:t>
            </a:r>
            <a:r>
              <a:rPr lang="en-AU" sz="3200" dirty="0" smtClean="0"/>
              <a:t>(</a:t>
            </a:r>
            <a:r>
              <a:rPr lang="id-ID" sz="3200" dirty="0" smtClean="0"/>
              <a:t>kategori</a:t>
            </a:r>
            <a:r>
              <a:rPr lang="en-AU" sz="3200" dirty="0" smtClean="0"/>
              <a:t>)</a:t>
            </a:r>
            <a:endParaRPr lang="en-AU" sz="3200" dirty="0"/>
          </a:p>
          <a:p>
            <a:pPr lvl="1"/>
            <a:r>
              <a:rPr lang="en-AU" sz="2800" dirty="0" smtClean="0"/>
              <a:t>Negara</a:t>
            </a:r>
          </a:p>
          <a:p>
            <a:pPr lvl="2"/>
            <a:r>
              <a:rPr lang="en-AU" sz="2400" dirty="0" smtClean="0"/>
              <a:t>Indonesia</a:t>
            </a:r>
          </a:p>
          <a:p>
            <a:pPr lvl="2"/>
            <a:r>
              <a:rPr lang="en-AU" sz="2400" dirty="0" err="1" smtClean="0"/>
              <a:t>Pilipina</a:t>
            </a:r>
            <a:endParaRPr lang="en-AU" sz="2400" dirty="0"/>
          </a:p>
          <a:p>
            <a:r>
              <a:rPr lang="id-ID" sz="3200" dirty="0" smtClean="0"/>
              <a:t>Nilai </a:t>
            </a:r>
            <a:endParaRPr lang="en-AU" sz="3200" dirty="0"/>
          </a:p>
          <a:p>
            <a:pPr lvl="1"/>
            <a:r>
              <a:rPr lang="en-AU" sz="2800" dirty="0" err="1"/>
              <a:t>Nilai</a:t>
            </a:r>
            <a:endParaRPr lang="en-AU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(2)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33249"/>
            <a:ext cx="7488832" cy="479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0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(3) - </a:t>
            </a:r>
            <a:r>
              <a:rPr lang="id-ID" dirty="0" smtClean="0"/>
              <a:t>peningkatan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Sembunyikan tombol bidang pada diagram</a:t>
            </a:r>
            <a:endParaRPr lang="en-AU" dirty="0" smtClean="0"/>
          </a:p>
          <a:p>
            <a:r>
              <a:rPr lang="id-ID" dirty="0" smtClean="0"/>
              <a:t>Tambahkan judul</a:t>
            </a:r>
            <a:endParaRPr lang="en-AU" dirty="0" smtClean="0"/>
          </a:p>
          <a:p>
            <a:pPr lvl="1"/>
            <a:r>
              <a:rPr lang="id-ID" dirty="0" smtClean="0"/>
              <a:t>Judul diagram bisa jadi ditambahkan dalam aplikasi lain </a:t>
            </a:r>
            <a:r>
              <a:rPr lang="en-AU" dirty="0" smtClean="0"/>
              <a:t>(PowerPoint, Word)</a:t>
            </a:r>
          </a:p>
          <a:p>
            <a:r>
              <a:rPr lang="id-ID" dirty="0" smtClean="0"/>
              <a:t>Format jumlah hewan</a:t>
            </a:r>
            <a:endParaRPr lang="en-AU" dirty="0" smtClean="0"/>
          </a:p>
          <a:p>
            <a:pPr lvl="1"/>
            <a:r>
              <a:rPr lang="id-ID" dirty="0" smtClean="0"/>
              <a:t>Nyatakan dalam ribu hewan</a:t>
            </a:r>
            <a:endParaRPr lang="en-AU" dirty="0"/>
          </a:p>
          <a:p>
            <a:pPr lvl="1"/>
            <a:r>
              <a:rPr lang="id-ID" dirty="0" smtClean="0"/>
              <a:t>Tambahkan pemisah ribuan</a:t>
            </a:r>
            <a:endParaRPr lang="en-AU" dirty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756150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Ubah urutan negara</a:t>
            </a:r>
            <a:endParaRPr lang="en-AU" dirty="0"/>
          </a:p>
          <a:p>
            <a:pPr lvl="1"/>
            <a:r>
              <a:rPr lang="en-AU" dirty="0"/>
              <a:t>Indonesia </a:t>
            </a:r>
            <a:r>
              <a:rPr lang="id-ID" dirty="0" smtClean="0"/>
              <a:t>di atas</a:t>
            </a:r>
            <a:endParaRPr lang="en-AU" dirty="0"/>
          </a:p>
          <a:p>
            <a:r>
              <a:rPr lang="id-ID" dirty="0" smtClean="0"/>
              <a:t>Ubah urutan spesies</a:t>
            </a:r>
            <a:endParaRPr lang="en-AU" dirty="0"/>
          </a:p>
          <a:p>
            <a:pPr lvl="1"/>
            <a:r>
              <a:rPr lang="id-ID" dirty="0" smtClean="0"/>
              <a:t>Menurut nilai Indonesia, menurun</a:t>
            </a:r>
            <a:endParaRPr lang="en-AU" dirty="0" smtClean="0"/>
          </a:p>
          <a:p>
            <a:r>
              <a:rPr lang="id-ID" dirty="0" smtClean="0"/>
              <a:t>Perbesar kotak legenda</a:t>
            </a:r>
            <a:endParaRPr lang="en-AU" dirty="0"/>
          </a:p>
          <a:p>
            <a:pPr lvl="1"/>
            <a:r>
              <a:rPr lang="id-ID" dirty="0" smtClean="0"/>
              <a:t>Bila diperlukan</a:t>
            </a:r>
            <a:endParaRPr lang="en-AU" dirty="0"/>
          </a:p>
          <a:p>
            <a:pPr lvl="1"/>
            <a:r>
              <a:rPr lang="en-AU" dirty="0" err="1"/>
              <a:t>Ayam</a:t>
            </a:r>
            <a:r>
              <a:rPr lang="en-AU" dirty="0"/>
              <a:t> </a:t>
            </a:r>
            <a:r>
              <a:rPr lang="id-ID" dirty="0" smtClean="0"/>
              <a:t>tidak diperlihatkan</a:t>
            </a:r>
            <a:endParaRPr lang="en-AU" dirty="0" smtClean="0"/>
          </a:p>
          <a:p>
            <a:r>
              <a:rPr lang="id-ID" dirty="0" smtClean="0"/>
              <a:t>Lainnya</a:t>
            </a:r>
            <a:r>
              <a:rPr lang="en-AU" dirty="0" smtClean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(4) – </a:t>
            </a:r>
            <a:r>
              <a:rPr lang="id-ID" dirty="0" smtClean="0"/>
              <a:t>sembunyikan tombol-tombol bidang (</a:t>
            </a:r>
            <a:r>
              <a:rPr lang="id-ID" i="1" dirty="0" smtClean="0"/>
              <a:t>field buttons</a:t>
            </a:r>
            <a:r>
              <a:rPr lang="id-ID" dirty="0" smtClean="0"/>
              <a:t>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sz="2400" dirty="0" smtClean="0"/>
              <a:t>Klik kanan pada filter laporan atau </a:t>
            </a:r>
            <a:r>
              <a:rPr lang="id-ID" sz="2400" i="1" dirty="0" smtClean="0"/>
              <a:t>field button</a:t>
            </a:r>
            <a:r>
              <a:rPr lang="id-ID" sz="2400" dirty="0" smtClean="0"/>
              <a:t> mana pun</a:t>
            </a:r>
            <a:endParaRPr lang="en-AU" sz="2400" dirty="0" smtClean="0"/>
          </a:p>
          <a:p>
            <a:r>
              <a:rPr lang="id-ID" sz="2400" dirty="0" smtClean="0"/>
              <a:t>Klik </a:t>
            </a:r>
            <a:r>
              <a:rPr lang="en-AU" sz="2400" dirty="0" smtClean="0"/>
              <a:t>‘Hide All Field Buttons on Chart’</a:t>
            </a:r>
          </a:p>
          <a:p>
            <a:r>
              <a:rPr lang="id-ID" sz="2400" dirty="0" smtClean="0"/>
              <a:t>Untuk memperolehnya lagi</a:t>
            </a:r>
            <a:r>
              <a:rPr lang="en-AU" sz="2400" dirty="0" smtClean="0"/>
              <a:t>:</a:t>
            </a:r>
          </a:p>
          <a:p>
            <a:pPr lvl="1"/>
            <a:endParaRPr lang="en-AU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03" y="1600200"/>
            <a:ext cx="4438679" cy="42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64" y="4038619"/>
            <a:ext cx="2602632" cy="24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2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(5)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95290"/>
            <a:ext cx="7715200" cy="481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38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(6) – </a:t>
            </a:r>
            <a:r>
              <a:rPr lang="id-ID" dirty="0" smtClean="0"/>
              <a:t>tambahkan judul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828800"/>
          </a:xfrm>
        </p:spPr>
        <p:txBody>
          <a:bodyPr>
            <a:normAutofit/>
          </a:bodyPr>
          <a:lstStyle/>
          <a:p>
            <a:r>
              <a:rPr lang="id-ID" dirty="0" smtClean="0"/>
              <a:t>Perangkat </a:t>
            </a:r>
            <a:r>
              <a:rPr lang="en-AU" dirty="0" smtClean="0"/>
              <a:t>PivotChart</a:t>
            </a:r>
          </a:p>
          <a:p>
            <a:pPr lvl="1"/>
            <a:r>
              <a:rPr lang="id-ID" dirty="0" smtClean="0"/>
              <a:t>Desain </a:t>
            </a:r>
            <a:endParaRPr lang="en-AU" dirty="0" smtClean="0"/>
          </a:p>
          <a:p>
            <a:pPr lvl="2"/>
            <a:r>
              <a:rPr lang="id-ID" dirty="0" smtClean="0"/>
              <a:t>Rancangan diagram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044824"/>
          </a:xfrm>
        </p:spPr>
        <p:txBody>
          <a:bodyPr>
            <a:normAutofit/>
          </a:bodyPr>
          <a:lstStyle/>
          <a:p>
            <a:r>
              <a:rPr lang="id-ID" dirty="0" smtClean="0"/>
              <a:t>Pilih satu dengan</a:t>
            </a:r>
            <a:endParaRPr lang="en-AU" dirty="0" smtClean="0"/>
          </a:p>
          <a:p>
            <a:pPr lvl="1"/>
            <a:r>
              <a:rPr lang="id-ID" dirty="0" smtClean="0"/>
              <a:t>Judul diagram</a:t>
            </a:r>
            <a:endParaRPr lang="en-AU" dirty="0" smtClean="0"/>
          </a:p>
          <a:p>
            <a:pPr lvl="1"/>
            <a:r>
              <a:rPr lang="id-ID" dirty="0" smtClean="0"/>
              <a:t>Judul sumbu</a:t>
            </a:r>
            <a:endParaRPr lang="en-AU" dirty="0" smtClean="0"/>
          </a:p>
          <a:p>
            <a:pPr lvl="1"/>
            <a:r>
              <a:rPr lang="id-ID" dirty="0" smtClean="0"/>
              <a:t>Legenda di samping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71" y="3429001"/>
            <a:ext cx="6653589" cy="242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p Arrow 5"/>
          <p:cNvSpPr/>
          <p:nvPr/>
        </p:nvSpPr>
        <p:spPr>
          <a:xfrm>
            <a:off x="2419681" y="5661248"/>
            <a:ext cx="648072" cy="69510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350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Sasaran pembelajaran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Setelah menuntaskan bagian ini, Anda akan mampu:</a:t>
            </a:r>
          </a:p>
          <a:p>
            <a:r>
              <a:rPr lang="id-ID" dirty="0" smtClean="0"/>
              <a:t>Memilih bagan yang tepat dan sesuai untuk data dan pesan yang ingin Anda sampaikan</a:t>
            </a:r>
          </a:p>
          <a:p>
            <a:r>
              <a:rPr lang="id-ID" dirty="0" smtClean="0"/>
              <a:t>Mengembangkan bagan-bagan yang tepat dengan menggunakan Excel. </a:t>
            </a:r>
          </a:p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9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(7)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6066"/>
            <a:ext cx="7272808" cy="455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72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(8)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Klik dua kali untuk menyunting</a:t>
            </a:r>
            <a:endParaRPr lang="en-AU" dirty="0" smtClean="0"/>
          </a:p>
          <a:p>
            <a:pPr lvl="1"/>
            <a:r>
              <a:rPr lang="id-ID" dirty="0" smtClean="0"/>
              <a:t>Bisa menghapus Judul Bagan</a:t>
            </a:r>
            <a:endParaRPr lang="en-AU" dirty="0" smtClean="0"/>
          </a:p>
          <a:p>
            <a:pPr lvl="2"/>
            <a:r>
              <a:rPr lang="id-ID" dirty="0" smtClean="0"/>
              <a:t>Klik-kanan, lalu klik ‘hapus’ (</a:t>
            </a:r>
            <a:r>
              <a:rPr lang="id-ID" i="1" dirty="0" smtClean="0"/>
              <a:t>delete</a:t>
            </a:r>
            <a:r>
              <a:rPr lang="id-ID" dirty="0" smtClean="0"/>
              <a:t>)</a:t>
            </a:r>
            <a:endParaRPr lang="en-AU" dirty="0" smtClean="0"/>
          </a:p>
          <a:p>
            <a:pPr lvl="1"/>
            <a:r>
              <a:rPr lang="id-ID" dirty="0" smtClean="0"/>
              <a:t>Perbesar ukuran huruf </a:t>
            </a:r>
          </a:p>
          <a:p>
            <a:pPr lvl="2"/>
            <a:r>
              <a:rPr lang="id-ID" dirty="0" smtClean="0"/>
              <a:t>Klik kanan</a:t>
            </a:r>
            <a:endParaRPr lang="en-AU" dirty="0" smtClean="0"/>
          </a:p>
          <a:p>
            <a:r>
              <a:rPr lang="id-ID" dirty="0" smtClean="0"/>
              <a:t>Masukkan judul</a:t>
            </a:r>
            <a:endParaRPr lang="en-AU" dirty="0" smtClean="0"/>
          </a:p>
          <a:p>
            <a:pPr lvl="1"/>
            <a:r>
              <a:rPr lang="id-ID" dirty="0" smtClean="0"/>
              <a:t>Judul sumbu x</a:t>
            </a:r>
            <a:r>
              <a:rPr lang="en-AU" dirty="0" smtClean="0"/>
              <a:t>: “</a:t>
            </a:r>
            <a:r>
              <a:rPr lang="en-AU" dirty="0" err="1" smtClean="0"/>
              <a:t>Ribu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r>
              <a:rPr lang="en-AU" dirty="0" smtClean="0"/>
              <a:t>”</a:t>
            </a:r>
          </a:p>
          <a:p>
            <a:pPr lvl="1"/>
            <a:r>
              <a:rPr lang="id-ID" dirty="0" smtClean="0"/>
              <a:t>Judul sumbu y</a:t>
            </a:r>
            <a:r>
              <a:rPr lang="en-AU" dirty="0" smtClean="0"/>
              <a:t>: “Negara”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92" y="3133293"/>
            <a:ext cx="3744416" cy="127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87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(9)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3" y="1340768"/>
            <a:ext cx="8017235" cy="485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6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(10) –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bidang yang dihitung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Aktifkan Tabel Pivot </a:t>
            </a:r>
            <a:r>
              <a:rPr lang="en-AU" dirty="0" smtClean="0"/>
              <a:t>(</a:t>
            </a:r>
            <a:r>
              <a:rPr lang="id-ID" dirty="0" smtClean="0"/>
              <a:t>klik pada tabel</a:t>
            </a:r>
            <a:r>
              <a:rPr lang="en-AU" dirty="0" smtClean="0"/>
              <a:t>)</a:t>
            </a:r>
          </a:p>
          <a:p>
            <a:r>
              <a:rPr lang="id-ID" dirty="0" smtClean="0"/>
              <a:t>Perangkat (</a:t>
            </a:r>
            <a:r>
              <a:rPr lang="id-ID" i="1" dirty="0" smtClean="0"/>
              <a:t>tools</a:t>
            </a:r>
            <a:r>
              <a:rPr lang="id-ID" dirty="0" smtClean="0"/>
              <a:t>) </a:t>
            </a:r>
            <a:r>
              <a:rPr lang="en-AU" dirty="0" smtClean="0"/>
              <a:t>PivotTable</a:t>
            </a:r>
          </a:p>
          <a:p>
            <a:pPr lvl="1"/>
            <a:r>
              <a:rPr lang="id-ID" dirty="0" smtClean="0"/>
              <a:t>Pilihan</a:t>
            </a:r>
            <a:endParaRPr lang="en-AU" dirty="0" smtClean="0"/>
          </a:p>
          <a:p>
            <a:pPr lvl="2"/>
            <a:r>
              <a:rPr lang="id-ID" dirty="0" smtClean="0"/>
              <a:t>Bidang, Butir informasi (</a:t>
            </a:r>
            <a:r>
              <a:rPr lang="id-ID" i="1" dirty="0" smtClean="0"/>
              <a:t>fields</a:t>
            </a:r>
            <a:r>
              <a:rPr lang="id-ID" dirty="0" smtClean="0"/>
              <a:t>)</a:t>
            </a:r>
            <a:r>
              <a:rPr lang="en-AU" dirty="0" smtClean="0"/>
              <a:t>, &amp; Set</a:t>
            </a:r>
          </a:p>
          <a:p>
            <a:pPr lvl="3"/>
            <a:r>
              <a:rPr lang="id-ID" dirty="0" smtClean="0"/>
              <a:t>Bidang yang dihitung</a:t>
            </a:r>
            <a:r>
              <a:rPr lang="en-AU" dirty="0" smtClean="0"/>
              <a:t>…</a:t>
            </a:r>
          </a:p>
          <a:p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23" y="4005065"/>
            <a:ext cx="734828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2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 </a:t>
            </a:r>
            <a:r>
              <a:rPr lang="en-AU" dirty="0" smtClean="0"/>
              <a:t>(11)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68" y="1340768"/>
            <a:ext cx="7502548" cy="50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7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en-AU" dirty="0" smtClean="0"/>
              <a:t> </a:t>
            </a:r>
            <a:r>
              <a:rPr lang="en-AU" dirty="0" smtClean="0"/>
              <a:t>(12)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92304"/>
            <a:ext cx="6264696" cy="263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79974"/>
            <a:ext cx="4464496" cy="164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4479974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REMOVE ‘Sum of </a:t>
            </a:r>
            <a:r>
              <a:rPr lang="en-AU" sz="2400" dirty="0" err="1" smtClean="0"/>
              <a:t>Nilai</a:t>
            </a:r>
            <a:r>
              <a:rPr lang="en-AU" sz="2400" dirty="0" smtClean="0"/>
              <a:t>’:</a:t>
            </a:r>
          </a:p>
          <a:p>
            <a:r>
              <a:rPr lang="id-ID" sz="2400" dirty="0" smtClean="0"/>
              <a:t>Tariklah menjauh dari </a:t>
            </a:r>
            <a:r>
              <a:rPr lang="id-ID" sz="2400" i="1" dirty="0" smtClean="0"/>
              <a:t>Values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2673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en-AU" dirty="0" smtClean="0"/>
              <a:t> </a:t>
            </a:r>
            <a:r>
              <a:rPr lang="en-AU" dirty="0" smtClean="0"/>
              <a:t>(13)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3119" r="1721" b="2512"/>
          <a:stretch/>
        </p:blipFill>
        <p:spPr bwMode="auto">
          <a:xfrm>
            <a:off x="1087821" y="1560786"/>
            <a:ext cx="7031420" cy="447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95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(14)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Klik </a:t>
            </a:r>
            <a:r>
              <a:rPr lang="en-AU" dirty="0" smtClean="0"/>
              <a:t>‘Sum of </a:t>
            </a:r>
            <a:r>
              <a:rPr lang="en-AU" dirty="0" err="1" smtClean="0"/>
              <a:t>RibuHewan</a:t>
            </a:r>
            <a:r>
              <a:rPr lang="en-AU" dirty="0" smtClean="0"/>
              <a:t>’ </a:t>
            </a:r>
            <a:r>
              <a:rPr lang="id-ID" dirty="0" smtClean="0"/>
              <a:t>di bagian </a:t>
            </a:r>
            <a:r>
              <a:rPr lang="en-AU" dirty="0" smtClean="0"/>
              <a:t>Values</a:t>
            </a:r>
          </a:p>
          <a:p>
            <a:r>
              <a:rPr lang="id-ID" dirty="0" smtClean="0"/>
              <a:t>Pilih </a:t>
            </a:r>
            <a:r>
              <a:rPr lang="en-AU" dirty="0" smtClean="0"/>
              <a:t>‘Value Field Settings…’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id-ID" dirty="0" smtClean="0"/>
              <a:t>Klik </a:t>
            </a:r>
            <a:r>
              <a:rPr lang="en-AU" dirty="0" smtClean="0"/>
              <a:t>‘Number Format’</a:t>
            </a:r>
            <a:endParaRPr lang="en-AU" dirty="0"/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1536"/>
            <a:ext cx="380566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132856"/>
            <a:ext cx="4192513" cy="37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4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(15)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931224" cy="390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62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en-AU" dirty="0" smtClean="0"/>
              <a:t> </a:t>
            </a:r>
            <a:r>
              <a:rPr lang="en-AU" dirty="0" smtClean="0"/>
              <a:t>(16)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t="2453" r="1853" b="2498"/>
          <a:stretch/>
        </p:blipFill>
        <p:spPr bwMode="auto">
          <a:xfrm>
            <a:off x="1087821" y="1813034"/>
            <a:ext cx="6526924" cy="435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34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Pengantar ke set data </a:t>
            </a:r>
            <a:r>
              <a:rPr lang="en-AU" dirty="0" smtClean="0"/>
              <a:t>– </a:t>
            </a:r>
            <a:r>
              <a:rPr lang="en-AU" dirty="0" err="1" smtClean="0"/>
              <a:t>revisi</a:t>
            </a:r>
            <a:r>
              <a:rPr lang="en-AU" dirty="0" smtClean="0"/>
              <a:t>!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Lihat lembar kerja FAOdata</a:t>
            </a:r>
          </a:p>
          <a:p>
            <a:r>
              <a:rPr lang="id-ID" dirty="0" smtClean="0"/>
              <a:t>Periksa set data</a:t>
            </a:r>
          </a:p>
          <a:p>
            <a:pPr lvl="1"/>
            <a:r>
              <a:rPr lang="id-ID" dirty="0" smtClean="0"/>
              <a:t>Periksa cakupan data</a:t>
            </a:r>
            <a:endParaRPr lang="en-AU" dirty="0" smtClean="0"/>
          </a:p>
          <a:p>
            <a:pPr lvl="1"/>
            <a:r>
              <a:rPr lang="id-ID" dirty="0" smtClean="0"/>
              <a:t>Gunakan </a:t>
            </a:r>
            <a:r>
              <a:rPr lang="en-AU" dirty="0" smtClean="0"/>
              <a:t>CTRL+           </a:t>
            </a:r>
            <a:r>
              <a:rPr lang="id-ID" dirty="0" smtClean="0"/>
              <a:t>dan</a:t>
            </a:r>
            <a:r>
              <a:rPr lang="en-AU" dirty="0" smtClean="0"/>
              <a:t> CTRL+           </a:t>
            </a:r>
            <a:r>
              <a:rPr lang="id-ID" dirty="0" smtClean="0"/>
              <a:t> untuk memeriksa apakah ada baris atau kolom yang kosong</a:t>
            </a:r>
            <a:endParaRPr lang="en-AU" dirty="0" smtClean="0"/>
          </a:p>
          <a:p>
            <a:pPr lvl="1"/>
            <a:r>
              <a:rPr lang="id-ID" dirty="0" smtClean="0"/>
              <a:t>Gunakan </a:t>
            </a:r>
            <a:r>
              <a:rPr lang="en-AU" i="1" dirty="0" err="1" smtClean="0"/>
              <a:t>autofilter</a:t>
            </a:r>
            <a:r>
              <a:rPr lang="en-AU" i="1" dirty="0" smtClean="0"/>
              <a:t> </a:t>
            </a:r>
            <a:r>
              <a:rPr lang="id-ID" dirty="0" smtClean="0"/>
              <a:t>untuk memeriksa entri</a:t>
            </a:r>
            <a:endParaRPr lang="en-AU" dirty="0" smtClean="0"/>
          </a:p>
          <a:p>
            <a:r>
              <a:rPr lang="id-ID" dirty="0" smtClean="0"/>
              <a:t>Simpan buku kerja dengan nama lain </a:t>
            </a:r>
            <a:r>
              <a:rPr lang="en-AU" dirty="0" smtClean="0"/>
              <a:t>(`Save As’)</a:t>
            </a:r>
          </a:p>
          <a:p>
            <a:pPr lvl="1"/>
            <a:r>
              <a:rPr lang="id-ID" dirty="0" smtClean="0"/>
              <a:t>Jaga agar berkas aslinya tetap aman</a:t>
            </a:r>
            <a:r>
              <a:rPr lang="en-AU" dirty="0" smtClean="0"/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35424"/>
            <a:ext cx="60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94273"/>
            <a:ext cx="628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33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en-AU" dirty="0" smtClean="0"/>
              <a:t> </a:t>
            </a:r>
            <a:r>
              <a:rPr lang="en-AU" dirty="0" smtClean="0"/>
              <a:t>(17) – </a:t>
            </a:r>
            <a:r>
              <a:rPr lang="id-ID" dirty="0" smtClean="0"/>
              <a:t>urutkan kategori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Aktifkan Tabel Pivot </a:t>
            </a:r>
            <a:r>
              <a:rPr lang="en-AU" dirty="0" smtClean="0"/>
              <a:t>(</a:t>
            </a:r>
            <a:r>
              <a:rPr lang="id-ID" dirty="0" smtClean="0"/>
              <a:t>klik pada tabel</a:t>
            </a:r>
            <a:r>
              <a:rPr lang="en-AU" dirty="0" smtClean="0"/>
              <a:t>)</a:t>
            </a:r>
          </a:p>
          <a:p>
            <a:r>
              <a:rPr lang="id-ID" dirty="0" smtClean="0"/>
              <a:t>Pilih sel yang menampilkan </a:t>
            </a:r>
            <a:r>
              <a:rPr lang="en-AU" dirty="0" smtClean="0"/>
              <a:t>‘</a:t>
            </a:r>
            <a:r>
              <a:rPr lang="en-AU" dirty="0" err="1" smtClean="0"/>
              <a:t>Pilipina</a:t>
            </a:r>
            <a:r>
              <a:rPr lang="en-AU" dirty="0" smtClean="0"/>
              <a:t>’ (A6)</a:t>
            </a:r>
          </a:p>
          <a:p>
            <a:r>
              <a:rPr lang="id-ID" dirty="0" smtClean="0"/>
              <a:t>Tarik ke atas sel yang menampilkan </a:t>
            </a:r>
            <a:r>
              <a:rPr lang="en-AU" dirty="0" smtClean="0"/>
              <a:t>‘Indonesia’</a:t>
            </a:r>
          </a:p>
          <a:p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44785"/>
            <a:ext cx="4824536" cy="320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(18) – </a:t>
            </a:r>
            <a:r>
              <a:rPr lang="id-ID" dirty="0" smtClean="0"/>
              <a:t>urutkan butir informasi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43120"/>
            <a:ext cx="4618856" cy="2938208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Aktifkan Tabel </a:t>
            </a:r>
            <a:r>
              <a:rPr lang="en-AU" dirty="0" smtClean="0"/>
              <a:t>Pivot (</a:t>
            </a:r>
            <a:r>
              <a:rPr lang="en-AU" dirty="0"/>
              <a:t>click on it</a:t>
            </a:r>
            <a:r>
              <a:rPr lang="en-AU" dirty="0" smtClean="0"/>
              <a:t>)</a:t>
            </a:r>
          </a:p>
          <a:p>
            <a:r>
              <a:rPr lang="id-ID" dirty="0" smtClean="0"/>
              <a:t>Klik tanda panah ke bawah untuk </a:t>
            </a:r>
            <a:r>
              <a:rPr lang="en-AU" dirty="0" smtClean="0"/>
              <a:t>‘Column Labels’</a:t>
            </a:r>
          </a:p>
          <a:p>
            <a:r>
              <a:rPr lang="id-ID" dirty="0" smtClean="0"/>
              <a:t>Pilih </a:t>
            </a:r>
            <a:r>
              <a:rPr lang="en-AU" dirty="0" smtClean="0"/>
              <a:t>‘More Sort Options…’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600400" cy="203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" y="1437797"/>
            <a:ext cx="8924925" cy="191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48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(19)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48" y="1417638"/>
            <a:ext cx="3991496" cy="445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7638"/>
            <a:ext cx="4608512" cy="446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0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(20)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08968"/>
            <a:ext cx="6408712" cy="43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3122" y="1185133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Jumlah ternak yang dilaporkan ke FAO pada 2011 oleh Indonesia dan Filipina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234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kolom</a:t>
            </a:r>
            <a:r>
              <a:rPr lang="id-ID" dirty="0" smtClean="0"/>
              <a:t> </a:t>
            </a:r>
            <a:r>
              <a:rPr lang="en-AU" dirty="0" smtClean="0"/>
              <a:t>(1)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0" y="1628800"/>
            <a:ext cx="811323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48" y="274638"/>
            <a:ext cx="8229600" cy="1143000"/>
          </a:xfrm>
        </p:spPr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kolom</a:t>
            </a:r>
            <a:r>
              <a:rPr lang="id-ID" dirty="0" smtClean="0"/>
              <a:t> </a:t>
            </a:r>
            <a:r>
              <a:rPr lang="en-AU" dirty="0" smtClean="0"/>
              <a:t>(2)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93122" y="1185133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Jumlah ternak yang dilaporkan kepada FAO pada 2011 oleh Indonesia dan Filipina</a:t>
            </a:r>
            <a:endParaRPr lang="en-A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50166"/>
            <a:ext cx="6408712" cy="437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51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Diagram </a:t>
            </a:r>
            <a:r>
              <a:rPr lang="en-AU" dirty="0" smtClean="0"/>
              <a:t>- </a:t>
            </a:r>
            <a:r>
              <a:rPr lang="id-ID" dirty="0" smtClean="0"/>
              <a:t>perkembangan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5"/>
          </a:xfrm>
        </p:spPr>
        <p:txBody>
          <a:bodyPr>
            <a:normAutofit fontScale="92500"/>
          </a:bodyPr>
          <a:lstStyle/>
          <a:p>
            <a:r>
              <a:rPr lang="id-ID" dirty="0" smtClean="0"/>
              <a:t>Selamat</a:t>
            </a:r>
            <a:r>
              <a:rPr lang="en-AU" dirty="0" smtClean="0"/>
              <a:t>!</a:t>
            </a:r>
          </a:p>
          <a:p>
            <a:r>
              <a:rPr lang="id-ID" dirty="0" smtClean="0"/>
              <a:t>Sekarang Anda telah mempraktikkan sebagian besar keterampilan yang Anda butuhkan untuk pembuatan diagram dengan sukses.</a:t>
            </a:r>
            <a:endParaRPr lang="en-AU" dirty="0" smtClean="0"/>
          </a:p>
          <a:p>
            <a:r>
              <a:rPr lang="id-ID" dirty="0" smtClean="0"/>
              <a:t>Saran</a:t>
            </a:r>
            <a:endParaRPr lang="en-AU" dirty="0" smtClean="0"/>
          </a:p>
          <a:p>
            <a:pPr lvl="1"/>
            <a:r>
              <a:rPr lang="id-ID" dirty="0" smtClean="0"/>
              <a:t>Namai ulang lembar kerja menjadi </a:t>
            </a:r>
            <a:r>
              <a:rPr lang="en-AU" dirty="0" smtClean="0"/>
              <a:t>‘BAR_COLUMN’</a:t>
            </a:r>
          </a:p>
          <a:p>
            <a:r>
              <a:rPr lang="id-ID" dirty="0" smtClean="0"/>
              <a:t>Kalau ada waktu:</a:t>
            </a:r>
            <a:endParaRPr lang="en-AU" dirty="0"/>
          </a:p>
          <a:p>
            <a:pPr lvl="1"/>
            <a:r>
              <a:rPr lang="id-ID" dirty="0" smtClean="0"/>
              <a:t>Kita akan meneruskan dengan beberapa contoh lain. </a:t>
            </a:r>
            <a:endParaRPr lang="en-AU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4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59226" cy="676663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572000" y="332656"/>
            <a:ext cx="4114800" cy="2088232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374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PERBANDINGAN SEIRING WAKTU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65051"/>
            <a:ext cx="9144001" cy="345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4941168"/>
            <a:ext cx="16561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Berjalan seiring waktu</a:t>
            </a:r>
            <a:endParaRPr lang="en-A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4293096"/>
            <a:ext cx="18362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Banyak periode </a:t>
            </a:r>
            <a:endParaRPr lang="en-A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4293096"/>
            <a:ext cx="15121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Sedikit periode</a:t>
            </a:r>
            <a:endParaRPr lang="en-A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645024"/>
            <a:ext cx="16561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Data Siklis (berulang)</a:t>
            </a:r>
            <a:endParaRPr lang="en-A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375756" y="3594762"/>
            <a:ext cx="19082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Data non-siklis (tak berulang)</a:t>
            </a:r>
            <a:endParaRPr lang="en-A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391981" y="3585210"/>
            <a:ext cx="27723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Kategori tunggal atau sedikit kategori</a:t>
            </a:r>
            <a:endParaRPr lang="en-A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236296" y="3645024"/>
            <a:ext cx="15121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Banyak kategori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3397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PERBANDINGAN SEIRING WAKTU </a:t>
            </a:r>
            <a:r>
              <a:rPr lang="en-AU" dirty="0" smtClean="0"/>
              <a:t>(2)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TUGAS</a:t>
            </a:r>
            <a:endParaRPr lang="en-AU" dirty="0" smtClean="0"/>
          </a:p>
          <a:p>
            <a:pPr marL="0" indent="0">
              <a:buNone/>
            </a:pPr>
            <a:r>
              <a:rPr lang="id-ID" b="1" dirty="0" smtClean="0"/>
              <a:t>Bandingkan </a:t>
            </a:r>
            <a:r>
              <a:rPr lang="id-ID" dirty="0" smtClean="0"/>
              <a:t>jumlah hewan yang dilaporkan menurut spesiesnya </a:t>
            </a:r>
            <a:r>
              <a:rPr lang="id-ID" b="1" dirty="0" smtClean="0"/>
              <a:t>di </a:t>
            </a:r>
            <a:r>
              <a:rPr lang="id-ID" dirty="0" smtClean="0"/>
              <a:t>Indonesia dari 2000 sampai 2011</a:t>
            </a:r>
            <a:r>
              <a:rPr lang="en-AU" dirty="0" smtClean="0"/>
              <a:t>.</a:t>
            </a:r>
          </a:p>
          <a:p>
            <a:r>
              <a:rPr lang="id-ID" dirty="0" smtClean="0"/>
              <a:t>Periode </a:t>
            </a:r>
            <a:endParaRPr lang="en-AU" dirty="0" smtClean="0"/>
          </a:p>
          <a:p>
            <a:pPr lvl="1"/>
            <a:r>
              <a:rPr lang="id-ID" dirty="0" smtClean="0"/>
              <a:t>Tahun </a:t>
            </a:r>
            <a:r>
              <a:rPr lang="en-AU" dirty="0" smtClean="0"/>
              <a:t>(</a:t>
            </a:r>
            <a:r>
              <a:rPr lang="id-ID" dirty="0" smtClean="0"/>
              <a:t>beberapa tahun</a:t>
            </a:r>
            <a:r>
              <a:rPr lang="en-AU" dirty="0" smtClean="0"/>
              <a:t>)</a:t>
            </a:r>
          </a:p>
          <a:p>
            <a:r>
              <a:rPr lang="id-ID" dirty="0" smtClean="0"/>
              <a:t>Kategori </a:t>
            </a:r>
            <a:endParaRPr lang="en-AU" dirty="0"/>
          </a:p>
          <a:p>
            <a:pPr lvl="1"/>
            <a:r>
              <a:rPr lang="id-ID" dirty="0" smtClean="0"/>
              <a:t>Spesies</a:t>
            </a:r>
            <a:r>
              <a:rPr lang="en-AU" dirty="0" smtClean="0"/>
              <a:t> (</a:t>
            </a:r>
            <a:r>
              <a:rPr lang="id-ID" dirty="0" smtClean="0"/>
              <a:t>banyak</a:t>
            </a:r>
            <a:r>
              <a:rPr lang="en-AU" dirty="0" smtClean="0"/>
              <a:t>)</a:t>
            </a:r>
          </a:p>
          <a:p>
            <a:pPr lvl="1"/>
            <a:endParaRPr lang="en-AU" dirty="0" smtClean="0"/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91200" y="357301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/>
              <a:t>DIAGRAM YANG MANA</a:t>
            </a:r>
            <a:r>
              <a:rPr lang="en-AU" sz="3600" dirty="0" smtClean="0"/>
              <a:t>?</a:t>
            </a:r>
            <a:endParaRPr lang="en-AU" sz="36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93" y="4653135"/>
            <a:ext cx="1230886" cy="147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42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FAODATA (1)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268760"/>
            <a:ext cx="80105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5812185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DELETE THE MISSING ROW!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39794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PERBANDINGAN SEIRING WAKTU </a:t>
            </a:r>
            <a:r>
              <a:rPr lang="en-AU" dirty="0" smtClean="0"/>
              <a:t>(3)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Buat tabel pivot yang baru dari FAOTable</a:t>
            </a:r>
          </a:p>
          <a:p>
            <a:r>
              <a:rPr lang="id-ID" dirty="0" smtClean="0"/>
              <a:t>Namai lembar kerja tersebut ‘LINE’</a:t>
            </a:r>
          </a:p>
          <a:p>
            <a:r>
              <a:rPr lang="id-ID" dirty="0" smtClean="0"/>
              <a:t>Ubah jenis diagram jadi </a:t>
            </a:r>
            <a:r>
              <a:rPr lang="en-AU" dirty="0" smtClean="0"/>
              <a:t>‘Line’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809" y="1360018"/>
            <a:ext cx="3384376" cy="509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0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Diagram garis </a:t>
            </a:r>
            <a:r>
              <a:rPr lang="en-AU" dirty="0" smtClean="0"/>
              <a:t>(1)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/>
          </a:bodyPr>
          <a:lstStyle/>
          <a:p>
            <a:r>
              <a:rPr lang="id-ID" dirty="0" smtClean="0"/>
              <a:t>Sekarang, ubah desain diagram</a:t>
            </a:r>
            <a:endParaRPr lang="en-AU" dirty="0" smtClean="0"/>
          </a:p>
          <a:p>
            <a:r>
              <a:rPr lang="id-ID" dirty="0" smtClean="0"/>
              <a:t>Yang dibutuhkan</a:t>
            </a:r>
            <a:endParaRPr lang="en-AU" dirty="0" smtClean="0"/>
          </a:p>
          <a:p>
            <a:pPr lvl="1"/>
            <a:r>
              <a:rPr lang="id-ID" dirty="0" smtClean="0"/>
              <a:t>Judul-judul sumbu</a:t>
            </a:r>
            <a:endParaRPr lang="en-AU" dirty="0" smtClean="0"/>
          </a:p>
          <a:p>
            <a:pPr lvl="1"/>
            <a:r>
              <a:rPr lang="id-ID" dirty="0" smtClean="0"/>
              <a:t>Legenda di samping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2" y="3861048"/>
            <a:ext cx="6013648" cy="245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5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Diagram garis </a:t>
            </a:r>
            <a:r>
              <a:rPr lang="en-AU" dirty="0" smtClean="0"/>
              <a:t>(2)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Filter laporan</a:t>
            </a:r>
            <a:endParaRPr lang="en-AU" sz="3200" dirty="0" smtClean="0"/>
          </a:p>
          <a:p>
            <a:pPr lvl="1"/>
            <a:r>
              <a:rPr lang="en-AU" sz="2800" dirty="0" smtClean="0"/>
              <a:t>Negara</a:t>
            </a:r>
          </a:p>
          <a:p>
            <a:pPr lvl="2"/>
            <a:r>
              <a:rPr lang="en-AU" sz="2400" dirty="0" smtClean="0"/>
              <a:t>Indonesia</a:t>
            </a:r>
          </a:p>
          <a:p>
            <a:r>
              <a:rPr lang="id-ID" sz="3200" dirty="0" smtClean="0"/>
              <a:t>Bidang legenda </a:t>
            </a:r>
            <a:r>
              <a:rPr lang="en-AU" sz="3200" dirty="0" smtClean="0"/>
              <a:t>(</a:t>
            </a:r>
            <a:r>
              <a:rPr lang="id-ID" sz="3200" dirty="0" smtClean="0"/>
              <a:t>serangkaian </a:t>
            </a:r>
            <a:r>
              <a:rPr lang="en-AU" sz="3200" dirty="0" smtClean="0"/>
              <a:t>)</a:t>
            </a:r>
          </a:p>
          <a:p>
            <a:pPr lvl="1"/>
            <a:r>
              <a:rPr lang="en-AU" sz="2800" dirty="0" err="1" smtClean="0"/>
              <a:t>Barang</a:t>
            </a:r>
            <a:endParaRPr lang="en-AU" sz="2800" dirty="0" smtClean="0"/>
          </a:p>
          <a:p>
            <a:endParaRPr lang="en-AU" sz="3200" dirty="0" smtClean="0"/>
          </a:p>
          <a:p>
            <a:pPr lvl="1"/>
            <a:endParaRPr lang="en-AU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Bidang sumbu </a:t>
            </a:r>
            <a:r>
              <a:rPr lang="en-AU" sz="3200" dirty="0" smtClean="0"/>
              <a:t>(</a:t>
            </a:r>
            <a:r>
              <a:rPr lang="id-ID" sz="3200" dirty="0" smtClean="0"/>
              <a:t>kategori</a:t>
            </a:r>
            <a:r>
              <a:rPr lang="en-AU" sz="3200" dirty="0" smtClean="0"/>
              <a:t>)</a:t>
            </a:r>
            <a:endParaRPr lang="en-AU" sz="3200" dirty="0"/>
          </a:p>
          <a:p>
            <a:pPr lvl="1"/>
            <a:r>
              <a:rPr lang="en-AU" sz="2800" dirty="0" err="1" smtClean="0"/>
              <a:t>Tahun</a:t>
            </a:r>
            <a:endParaRPr lang="en-AU" sz="2400" dirty="0"/>
          </a:p>
          <a:p>
            <a:r>
              <a:rPr lang="id-ID" sz="3200" dirty="0" smtClean="0"/>
              <a:t>Nilai </a:t>
            </a:r>
            <a:endParaRPr lang="en-AU" sz="3200" dirty="0"/>
          </a:p>
          <a:p>
            <a:pPr lvl="1"/>
            <a:r>
              <a:rPr lang="en-AU" sz="2800" dirty="0" err="1" smtClean="0"/>
              <a:t>RibuHewan</a:t>
            </a:r>
            <a:endParaRPr lang="en-AU" sz="2800" dirty="0" smtClean="0"/>
          </a:p>
          <a:p>
            <a:pPr lvl="2"/>
            <a:r>
              <a:rPr lang="id-ID" dirty="0" smtClean="0"/>
              <a:t>Jika tersedia</a:t>
            </a:r>
            <a:endParaRPr lang="en-AU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Diagram garis </a:t>
            </a:r>
            <a:r>
              <a:rPr lang="en-AU" dirty="0" smtClean="0"/>
              <a:t>(3)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7637"/>
            <a:ext cx="7776864" cy="462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78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Diagram garis </a:t>
            </a:r>
            <a:r>
              <a:rPr lang="en-AU" dirty="0" smtClean="0"/>
              <a:t>(4) – </a:t>
            </a:r>
            <a:r>
              <a:rPr lang="id-ID" dirty="0" smtClean="0"/>
              <a:t>perbaikan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Sembunyikan tombol </a:t>
            </a:r>
          </a:p>
          <a:p>
            <a:r>
              <a:rPr lang="id-ID" dirty="0" smtClean="0"/>
              <a:t>Sembunyikan tombol bidang pada diagram</a:t>
            </a:r>
            <a:endParaRPr lang="en-AU" dirty="0" smtClean="0"/>
          </a:p>
          <a:p>
            <a:r>
              <a:rPr lang="id-ID" dirty="0" smtClean="0"/>
              <a:t>Tambahkan judul</a:t>
            </a:r>
            <a:endParaRPr lang="en-AU" dirty="0" smtClean="0"/>
          </a:p>
          <a:p>
            <a:pPr lvl="1"/>
            <a:r>
              <a:rPr lang="id-ID" dirty="0" smtClean="0"/>
              <a:t>Judul diagram bisa ditambahkan dalam aplikasi lain </a:t>
            </a:r>
            <a:r>
              <a:rPr lang="en-AU" dirty="0" smtClean="0"/>
              <a:t>(PowerPoint, Word)</a:t>
            </a:r>
          </a:p>
          <a:p>
            <a:r>
              <a:rPr lang="en-AU" dirty="0"/>
              <a:t>format </a:t>
            </a:r>
            <a:r>
              <a:rPr lang="id-ID" dirty="0" smtClean="0"/>
              <a:t>jumlah hewan</a:t>
            </a:r>
            <a:endParaRPr lang="en-AU" dirty="0" smtClean="0"/>
          </a:p>
          <a:p>
            <a:pPr lvl="1"/>
            <a:r>
              <a:rPr lang="en-AU" dirty="0" smtClean="0"/>
              <a:t>[</a:t>
            </a:r>
            <a:r>
              <a:rPr lang="id-ID" dirty="0" smtClean="0"/>
              <a:t>tuliskan dalam bentuk ribuan hewan </a:t>
            </a:r>
            <a:r>
              <a:rPr lang="en-AU" dirty="0" smtClean="0"/>
              <a:t>(</a:t>
            </a:r>
            <a:r>
              <a:rPr lang="id-ID" dirty="0" smtClean="0"/>
              <a:t>kalau belum dilakukan</a:t>
            </a:r>
            <a:r>
              <a:rPr lang="en-AU" dirty="0" smtClean="0"/>
              <a:t>)]</a:t>
            </a:r>
            <a:endParaRPr lang="en-AU" dirty="0"/>
          </a:p>
          <a:p>
            <a:pPr lvl="1"/>
            <a:r>
              <a:rPr lang="id-ID" dirty="0" smtClean="0"/>
              <a:t>Tambahkan pemisah seribuan</a:t>
            </a:r>
            <a:endParaRPr lang="en-AU" dirty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756150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Ubah urutan spesies</a:t>
            </a:r>
            <a:endParaRPr lang="en-AU" dirty="0"/>
          </a:p>
          <a:p>
            <a:pPr lvl="1"/>
            <a:r>
              <a:rPr lang="id-ID" dirty="0" smtClean="0"/>
              <a:t>Dari paling kecil ke paling besar</a:t>
            </a:r>
            <a:endParaRPr lang="en-AU" dirty="0" smtClean="0"/>
          </a:p>
          <a:p>
            <a:r>
              <a:rPr lang="id-ID" dirty="0" smtClean="0"/>
              <a:t>Perbesar kotak legenda</a:t>
            </a:r>
            <a:endParaRPr lang="en-AU" dirty="0"/>
          </a:p>
          <a:p>
            <a:pPr lvl="1"/>
            <a:r>
              <a:rPr lang="id-ID" dirty="0" smtClean="0"/>
              <a:t>Jika dibutuhkan</a:t>
            </a:r>
            <a:endParaRPr lang="en-AU" dirty="0"/>
          </a:p>
          <a:p>
            <a:pPr lvl="1"/>
            <a:r>
              <a:rPr lang="en-AU" dirty="0" err="1" smtClean="0"/>
              <a:t>Kuda</a:t>
            </a:r>
            <a:r>
              <a:rPr lang="en-AU" dirty="0" smtClean="0"/>
              <a:t> </a:t>
            </a:r>
            <a:r>
              <a:rPr lang="id-ID" dirty="0" smtClean="0"/>
              <a:t>dan </a:t>
            </a:r>
            <a:r>
              <a:rPr lang="en-AU" dirty="0" err="1" smtClean="0"/>
              <a:t>Ternak</a:t>
            </a:r>
            <a:r>
              <a:rPr lang="en-AU" dirty="0" smtClean="0"/>
              <a:t> </a:t>
            </a:r>
            <a:r>
              <a:rPr lang="id-ID" dirty="0" smtClean="0"/>
              <a:t>tidak ditunjukkan</a:t>
            </a:r>
            <a:endParaRPr lang="en-AU" dirty="0" smtClean="0"/>
          </a:p>
          <a:p>
            <a:r>
              <a:rPr lang="id-ID" dirty="0" smtClean="0"/>
              <a:t>lainnya</a:t>
            </a:r>
            <a:r>
              <a:rPr lang="en-AU" dirty="0" smtClean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8200" y="4800054"/>
            <a:ext cx="3812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>
                <a:solidFill>
                  <a:srgbClr val="3366CC"/>
                </a:solidFill>
              </a:rPr>
              <a:t>ANDA BISA MELAKUKAN SEMUA TUGAS TERSEBUT</a:t>
            </a:r>
            <a:r>
              <a:rPr lang="en-AU" sz="3200" dirty="0" smtClean="0">
                <a:solidFill>
                  <a:srgbClr val="3366CC"/>
                </a:solidFill>
              </a:rPr>
              <a:t>!</a:t>
            </a:r>
            <a:endParaRPr lang="en-AU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2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Diagram Garis </a:t>
            </a:r>
            <a:r>
              <a:rPr lang="en-AU" dirty="0" smtClean="0"/>
              <a:t>(5)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88" y="2288853"/>
            <a:ext cx="6405048" cy="40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1250757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Jumlah hewan </a:t>
            </a:r>
            <a:r>
              <a:rPr lang="en-AU" sz="2800" dirty="0" smtClean="0"/>
              <a:t>(</a:t>
            </a:r>
            <a:r>
              <a:rPr lang="id-ID" sz="2800" dirty="0" smtClean="0"/>
              <a:t>ribuan</a:t>
            </a:r>
            <a:r>
              <a:rPr lang="en-AU" sz="2800" dirty="0" smtClean="0"/>
              <a:t>) </a:t>
            </a:r>
            <a:r>
              <a:rPr lang="id-ID" sz="2800" dirty="0" smtClean="0"/>
              <a:t>yang dilaporkan kepada </a:t>
            </a:r>
            <a:r>
              <a:rPr lang="en-AU" sz="2800" dirty="0" smtClean="0"/>
              <a:t>FAO </a:t>
            </a:r>
            <a:r>
              <a:rPr lang="id-ID" sz="2800" dirty="0" smtClean="0"/>
              <a:t>oleh </a:t>
            </a:r>
            <a:r>
              <a:rPr lang="en-AU" sz="2800" dirty="0" smtClean="0"/>
              <a:t>Indonesia, 2000–11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292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FAODATA (2)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Buat tabel </a:t>
            </a:r>
            <a:r>
              <a:rPr lang="en-AU" dirty="0" smtClean="0"/>
              <a:t>Excel </a:t>
            </a:r>
            <a:r>
              <a:rPr lang="id-ID" dirty="0" smtClean="0"/>
              <a:t>dari </a:t>
            </a:r>
            <a:r>
              <a:rPr lang="en-AU" dirty="0" smtClean="0"/>
              <a:t>data</a:t>
            </a:r>
          </a:p>
          <a:p>
            <a:r>
              <a:rPr lang="id-ID" sz="2800" dirty="0" smtClean="0"/>
              <a:t>Beri nama </a:t>
            </a:r>
            <a:r>
              <a:rPr lang="en-AU" sz="2800" dirty="0" err="1" smtClean="0"/>
              <a:t>FAOtable</a:t>
            </a:r>
            <a:endParaRPr lang="en-AU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98589"/>
            <a:ext cx="5184576" cy="415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2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FAODATA (3)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264696" cy="463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82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FAODATA (4)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264696" cy="454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89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FAODATA (5)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469"/>
            <a:ext cx="9180512" cy="514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51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12956</TotalTime>
  <Words>2393</Words>
  <Application>Microsoft Office PowerPoint</Application>
  <PresentationFormat>On-screen Show (4:3)</PresentationFormat>
  <Paragraphs>563</Paragraphs>
  <Slides>55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Bagan – Excel tingkat menengah</vt:lpstr>
      <vt:lpstr>PENGANTAR KE BAGAN</vt:lpstr>
      <vt:lpstr>Sasaran pembelajaran</vt:lpstr>
      <vt:lpstr>Pengantar ke set data – revisi!</vt:lpstr>
      <vt:lpstr>FAODATA (1)</vt:lpstr>
      <vt:lpstr>FAODATA (2)</vt:lpstr>
      <vt:lpstr>FAODATA (3)</vt:lpstr>
      <vt:lpstr>FAODATA (4)</vt:lpstr>
      <vt:lpstr>FAODATA (5)</vt:lpstr>
      <vt:lpstr>FAODATA (6)</vt:lpstr>
      <vt:lpstr>FAODATA (7)</vt:lpstr>
      <vt:lpstr>FAODATA (8)</vt:lpstr>
      <vt:lpstr>PILIHAN BAGAN (1)</vt:lpstr>
      <vt:lpstr>SUMBER INFORMASI MENGENAI BAGAN (1)</vt:lpstr>
      <vt:lpstr>PESAN-PESAN BAGAN (1)</vt:lpstr>
      <vt:lpstr>PESAN-PESAN BAGAN (2)</vt:lpstr>
      <vt:lpstr>PowerPoint Presentation</vt:lpstr>
      <vt:lpstr>PESAN-PESAN DALAM BAGAN (4)</vt:lpstr>
      <vt:lpstr>PERBANDINGAN ANTARA BERBAGAI HAL (1)</vt:lpstr>
      <vt:lpstr>PERBANDINGAN ANTARA BERBAGAI BUTIR INFORMASI (2)</vt:lpstr>
      <vt:lpstr>PERBANDINGAN ANTARHAL (3)</vt:lpstr>
      <vt:lpstr>PERBANDINGAN ANTARHAL (4)</vt:lpstr>
      <vt:lpstr>PERBANDINGAN ANTARHAL (5)</vt:lpstr>
      <vt:lpstr>Bagan bilah (1)</vt:lpstr>
      <vt:lpstr>Bagan bilah (2)</vt:lpstr>
      <vt:lpstr>Bagan bilah (3) - peningkatan</vt:lpstr>
      <vt:lpstr>Bagan bilah (4) – sembunyikan tombol-tombol bidang (field buttons)</vt:lpstr>
      <vt:lpstr>Bagan bilah (5)</vt:lpstr>
      <vt:lpstr>Bagan bilah (6) – tambahkan judul</vt:lpstr>
      <vt:lpstr>Bagan bilah (7)</vt:lpstr>
      <vt:lpstr>Bagan bilah (8)</vt:lpstr>
      <vt:lpstr>Bagan bilah (9)</vt:lpstr>
      <vt:lpstr>Bagan bilah (10) – bidang yang dihitung</vt:lpstr>
      <vt:lpstr>Bagan bilah  (11)</vt:lpstr>
      <vt:lpstr>Bagan bilah (12)</vt:lpstr>
      <vt:lpstr>Bagan bilah (13)</vt:lpstr>
      <vt:lpstr>Bagan bilah (14)</vt:lpstr>
      <vt:lpstr>Bagan bilah (15)</vt:lpstr>
      <vt:lpstr>Bagan bilah (16)</vt:lpstr>
      <vt:lpstr>Bagan bilah (17) – urutkan kategori</vt:lpstr>
      <vt:lpstr>Bagan bilah (18) – urutkan butir informasi</vt:lpstr>
      <vt:lpstr>Bagan bilah (19)</vt:lpstr>
      <vt:lpstr>Bagan bilah (20)</vt:lpstr>
      <vt:lpstr>Bagan kolom (1)</vt:lpstr>
      <vt:lpstr>Bagan kolom (2)</vt:lpstr>
      <vt:lpstr>Diagram - perkembangan</vt:lpstr>
      <vt:lpstr>PowerPoint Presentation</vt:lpstr>
      <vt:lpstr>PERBANDINGAN SEIRING WAKTU</vt:lpstr>
      <vt:lpstr>PERBANDINGAN SEIRING WAKTU (2)</vt:lpstr>
      <vt:lpstr>PERBANDINGAN SEIRING WAKTU (3)</vt:lpstr>
      <vt:lpstr>Diagram garis (1)</vt:lpstr>
      <vt:lpstr>Diagram garis (2)</vt:lpstr>
      <vt:lpstr>Diagram garis (3)</vt:lpstr>
      <vt:lpstr>Diagram garis (4) – perbaikan </vt:lpstr>
      <vt:lpstr>Diagram Garis (5)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Jenny Hutchison</dc:creator>
  <cp:lastModifiedBy>Jenny Hutchison</cp:lastModifiedBy>
  <cp:revision>392</cp:revision>
  <cp:lastPrinted>2013-05-03T09:04:49Z</cp:lastPrinted>
  <dcterms:created xsi:type="dcterms:W3CDTF">2013-03-15T18:03:41Z</dcterms:created>
  <dcterms:modified xsi:type="dcterms:W3CDTF">2013-05-20T02:07:21Z</dcterms:modified>
  <cp:category>Intermediate Excel</cp:category>
</cp:coreProperties>
</file>