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7" r:id="rId2"/>
    <p:sldId id="266" r:id="rId3"/>
    <p:sldId id="331" r:id="rId4"/>
    <p:sldId id="332" r:id="rId5"/>
    <p:sldId id="334" r:id="rId6"/>
    <p:sldId id="258" r:id="rId7"/>
    <p:sldId id="263" r:id="rId8"/>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726" autoAdjust="0"/>
  </p:normalViewPr>
  <p:slideViewPr>
    <p:cSldViewPr snapToObjects="1">
      <p:cViewPr varScale="1">
        <p:scale>
          <a:sx n="75" d="100"/>
          <a:sy n="75" d="100"/>
        </p:scale>
        <p:origin x="263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2E298CE-2AFF-4FAA-A26E-39AED356E737}" type="datetimeFigureOut">
              <a:rPr lang="en-AU" smtClean="0"/>
              <a:t>24/06/2014</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8A7CADE-9420-48EF-9FDA-CBD63633A01C}" type="slidenum">
              <a:rPr lang="en-AU" smtClean="0"/>
              <a:t>‹#›</a:t>
            </a:fld>
            <a:endParaRPr lang="en-AU"/>
          </a:p>
        </p:txBody>
      </p:sp>
    </p:spTree>
    <p:extLst>
      <p:ext uri="{BB962C8B-B14F-4D97-AF65-F5344CB8AC3E}">
        <p14:creationId xmlns:p14="http://schemas.microsoft.com/office/powerpoint/2010/main" val="112698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a:t>
            </a:fld>
            <a:endParaRPr lang="en-AU"/>
          </a:p>
        </p:txBody>
      </p:sp>
    </p:spTree>
    <p:extLst>
      <p:ext uri="{BB962C8B-B14F-4D97-AF65-F5344CB8AC3E}">
        <p14:creationId xmlns:p14="http://schemas.microsoft.com/office/powerpoint/2010/main" val="1287898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smtClean="0">
                <a:solidFill>
                  <a:schemeClr val="tx1"/>
                </a:solidFill>
                <a:effectLst/>
                <a:latin typeface="+mn-lt"/>
                <a:ea typeface="+mn-ea"/>
                <a:cs typeface="+mn-cs"/>
              </a:rPr>
              <a:t>VOICE OVER</a:t>
            </a:r>
          </a:p>
          <a:p>
            <a:endParaRPr lang="en-AU"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During this session we are</a:t>
            </a:r>
            <a:r>
              <a:rPr lang="en-AU" sz="1200" kern="1200" baseline="0" dirty="0" smtClean="0">
                <a:solidFill>
                  <a:schemeClr val="tx1"/>
                </a:solidFill>
                <a:effectLst/>
                <a:latin typeface="+mn-lt"/>
                <a:ea typeface="+mn-ea"/>
                <a:cs typeface="+mn-cs"/>
              </a:rPr>
              <a:t> going to look at s</a:t>
            </a:r>
            <a:r>
              <a:rPr lang="en-AU" dirty="0" smtClean="0"/>
              <a:t>ome ideas on how to collect data and count cases of disease</a:t>
            </a:r>
          </a:p>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The numbered list at the bottom of the slide shows where</a:t>
            </a:r>
            <a:r>
              <a:rPr lang="en-AU" baseline="0" dirty="0" smtClean="0"/>
              <a:t> this steps lies within the broader disease investigation process</a:t>
            </a: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2</a:t>
            </a:fld>
            <a:endParaRPr lang="en-AU"/>
          </a:p>
        </p:txBody>
      </p:sp>
    </p:spTree>
    <p:extLst>
      <p:ext uri="{BB962C8B-B14F-4D97-AF65-F5344CB8AC3E}">
        <p14:creationId xmlns:p14="http://schemas.microsoft.com/office/powerpoint/2010/main" val="1209761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smtClean="0">
                <a:solidFill>
                  <a:schemeClr val="tx1"/>
                </a:solidFill>
                <a:effectLst/>
                <a:latin typeface="+mn-lt"/>
                <a:ea typeface="+mn-ea"/>
                <a:cs typeface="+mn-cs"/>
              </a:rPr>
              <a:t>VOICE OVER</a:t>
            </a:r>
          </a:p>
          <a:p>
            <a:endParaRPr lang="en-AU" sz="1200" b="1" kern="1200" dirty="0" smtClean="0">
              <a:solidFill>
                <a:schemeClr val="tx1"/>
              </a:solidFill>
              <a:effectLst/>
              <a:latin typeface="+mn-lt"/>
              <a:ea typeface="+mn-ea"/>
              <a:cs typeface="+mn-cs"/>
            </a:endParaRPr>
          </a:p>
          <a:p>
            <a:r>
              <a:rPr lang="en-AU" sz="1200" b="0" i="0" kern="1200" dirty="0" smtClean="0">
                <a:solidFill>
                  <a:schemeClr val="tx1"/>
                </a:solidFill>
                <a:effectLst/>
                <a:latin typeface="+mn-lt"/>
                <a:ea typeface="+mn-ea"/>
                <a:cs typeface="+mn-cs"/>
              </a:rPr>
              <a:t>Pak Paimin thinks about the most important information he needs to find out. He will ring Budi and ask him what was happening the 2 weeks before these animals became sick and where the calf came from.</a:t>
            </a:r>
          </a:p>
          <a:p>
            <a:r>
              <a:rPr lang="en-AU" sz="1200" b="0" i="0" kern="1200" dirty="0" smtClean="0">
                <a:solidFill>
                  <a:schemeClr val="tx1"/>
                </a:solidFill>
                <a:effectLst/>
                <a:latin typeface="+mn-lt"/>
                <a:ea typeface="+mn-ea"/>
                <a:cs typeface="+mn-cs"/>
              </a:rPr>
              <a:t> </a:t>
            </a:r>
          </a:p>
          <a:p>
            <a:r>
              <a:rPr lang="en-AU" sz="1200" b="0" i="0" kern="1200" dirty="0" smtClean="0">
                <a:solidFill>
                  <a:schemeClr val="tx1"/>
                </a:solidFill>
                <a:effectLst/>
                <a:latin typeface="+mn-lt"/>
                <a:ea typeface="+mn-ea"/>
                <a:cs typeface="+mn-cs"/>
              </a:rPr>
              <a:t>Budi finally tells Pak Paimin that he was away from the farm for 10 days and came back 4 days before the animals got sick. His brother in law was looking after the farm.</a:t>
            </a:r>
          </a:p>
          <a:p>
            <a:r>
              <a:rPr lang="en-AU" sz="1200" b="0" i="0" kern="1200" dirty="0" smtClean="0">
                <a:solidFill>
                  <a:schemeClr val="tx1"/>
                </a:solidFill>
                <a:effectLst/>
                <a:latin typeface="+mn-lt"/>
                <a:ea typeface="+mn-ea"/>
                <a:cs typeface="+mn-cs"/>
              </a:rPr>
              <a:t> </a:t>
            </a:r>
          </a:p>
          <a:p>
            <a:r>
              <a:rPr lang="en-AU" sz="1200" b="0" i="0" kern="1200" dirty="0" smtClean="0">
                <a:solidFill>
                  <a:schemeClr val="tx1"/>
                </a:solidFill>
                <a:effectLst/>
                <a:latin typeface="+mn-lt"/>
                <a:ea typeface="+mn-ea"/>
                <a:cs typeface="+mn-cs"/>
              </a:rPr>
              <a:t>The calf was given to him from a friend in another village called </a:t>
            </a:r>
            <a:r>
              <a:rPr lang="en-AU" sz="1200" b="0" i="0" kern="1200" dirty="0" err="1" smtClean="0">
                <a:solidFill>
                  <a:schemeClr val="tx1"/>
                </a:solidFill>
                <a:effectLst/>
                <a:latin typeface="+mn-lt"/>
                <a:ea typeface="+mn-ea"/>
                <a:cs typeface="+mn-cs"/>
              </a:rPr>
              <a:t>Soleh</a:t>
            </a:r>
            <a:r>
              <a:rPr lang="en-AU" sz="1200" b="0" i="0" kern="1200" dirty="0" smtClean="0">
                <a:solidFill>
                  <a:schemeClr val="tx1"/>
                </a:solidFill>
                <a:effectLst/>
                <a:latin typeface="+mn-lt"/>
                <a:ea typeface="+mn-ea"/>
                <a:cs typeface="+mn-cs"/>
              </a:rPr>
              <a:t>. </a:t>
            </a:r>
          </a:p>
          <a:p>
            <a:r>
              <a:rPr lang="en-AU" sz="1200" b="0" i="0" kern="1200" dirty="0" smtClean="0">
                <a:solidFill>
                  <a:schemeClr val="tx1"/>
                </a:solidFill>
                <a:effectLst/>
                <a:latin typeface="+mn-lt"/>
                <a:ea typeface="+mn-ea"/>
                <a:cs typeface="+mn-cs"/>
              </a:rPr>
              <a:t> </a:t>
            </a:r>
          </a:p>
          <a:p>
            <a:r>
              <a:rPr lang="en-AU" sz="1200" b="0" i="0" kern="1200" dirty="0" smtClean="0">
                <a:solidFill>
                  <a:schemeClr val="tx1"/>
                </a:solidFill>
                <a:effectLst/>
                <a:latin typeface="+mn-lt"/>
                <a:ea typeface="+mn-ea"/>
                <a:cs typeface="+mn-cs"/>
              </a:rPr>
              <a:t>Now Pak Paimin must ring Soleh and find out some information from him about the calf. But first he logs onto iSIKHNAS and see if there are any reports of sickness from that village or area of diarrhoea.</a:t>
            </a:r>
          </a:p>
          <a:p>
            <a:r>
              <a:rPr lang="en-AU" sz="1200" b="0" i="0" kern="1200" dirty="0" smtClean="0">
                <a:solidFill>
                  <a:schemeClr val="tx1"/>
                </a:solidFill>
                <a:effectLst/>
                <a:latin typeface="+mn-lt"/>
                <a:ea typeface="+mn-ea"/>
                <a:cs typeface="+mn-cs"/>
              </a:rPr>
              <a:t> </a:t>
            </a:r>
          </a:p>
          <a:p>
            <a:r>
              <a:rPr lang="en-AU" sz="1200" b="0" i="0" kern="1200" dirty="0" smtClean="0">
                <a:solidFill>
                  <a:schemeClr val="tx1"/>
                </a:solidFill>
                <a:effectLst/>
                <a:latin typeface="+mn-lt"/>
                <a:ea typeface="+mn-ea"/>
                <a:cs typeface="+mn-cs"/>
              </a:rPr>
              <a:t> </a:t>
            </a:r>
          </a:p>
          <a:p>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3</a:t>
            </a:fld>
            <a:endParaRPr lang="en-AU"/>
          </a:p>
        </p:txBody>
      </p:sp>
    </p:spTree>
    <p:extLst>
      <p:ext uri="{BB962C8B-B14F-4D97-AF65-F5344CB8AC3E}">
        <p14:creationId xmlns:p14="http://schemas.microsoft.com/office/powerpoint/2010/main" val="25344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VOICE OVER</a:t>
            </a:r>
          </a:p>
          <a:p>
            <a:endParaRPr lang="en-AU" b="1" dirty="0" smtClean="0"/>
          </a:p>
          <a:p>
            <a:r>
              <a:rPr lang="en-AU" sz="1200" b="0" i="0" kern="1200" dirty="0" smtClean="0">
                <a:solidFill>
                  <a:schemeClr val="tx1"/>
                </a:solidFill>
                <a:effectLst/>
                <a:latin typeface="+mn-lt"/>
                <a:ea typeface="+mn-ea"/>
                <a:cs typeface="+mn-cs"/>
              </a:rPr>
              <a:t>To collect data on cases and non-cases we target questions and observations to classify and animals as a case or non-case. This is similar to history taking in the clinical examination.</a:t>
            </a:r>
          </a:p>
          <a:p>
            <a:r>
              <a:rPr lang="en-AU" sz="1200" b="0" i="0" kern="1200" dirty="0" smtClean="0">
                <a:solidFill>
                  <a:schemeClr val="tx1"/>
                </a:solidFill>
                <a:effectLst/>
                <a:latin typeface="+mn-lt"/>
                <a:ea typeface="+mn-ea"/>
                <a:cs typeface="+mn-cs"/>
              </a:rPr>
              <a:t> </a:t>
            </a:r>
          </a:p>
          <a:p>
            <a:r>
              <a:rPr lang="en-AU" sz="1200" b="0" i="0" kern="1200" dirty="0" smtClean="0">
                <a:solidFill>
                  <a:schemeClr val="tx1"/>
                </a:solidFill>
                <a:effectLst/>
                <a:latin typeface="+mn-lt"/>
                <a:ea typeface="+mn-ea"/>
                <a:cs typeface="+mn-cs"/>
              </a:rPr>
              <a:t>We ask the farmer questions about their animals and also make direct observations to collect data on the animals.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Some questions or information that you might consider trying to obtain are:</a:t>
            </a:r>
          </a:p>
          <a:p>
            <a:r>
              <a:rPr lang="en-AU"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When did the first case of this disease become apparent?</a:t>
            </a:r>
          </a:p>
          <a:p>
            <a:pPr marL="0" indent="0">
              <a:buFont typeface="Arial" panose="020B0604020202020204" pitchFamily="34" charset="0"/>
              <a:buNone/>
            </a:pPr>
            <a:r>
              <a:rPr lang="en-AU"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Is it possible to get the date when each affected animal first showed clinical signs?</a:t>
            </a:r>
          </a:p>
          <a:p>
            <a:pPr marL="0" indent="0">
              <a:buFont typeface="Arial" panose="020B0604020202020204" pitchFamily="34" charset="0"/>
              <a:buNone/>
            </a:pPr>
            <a:r>
              <a:rPr lang="en-AU"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Where were animals when they got sick and where were they in the days to weeks before they got sick?</a:t>
            </a:r>
          </a:p>
          <a:p>
            <a:pPr marL="0" indent="0">
              <a:buFont typeface="Arial" panose="020B0604020202020204" pitchFamily="34" charset="0"/>
              <a:buNone/>
            </a:pPr>
            <a:r>
              <a:rPr lang="en-AU"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Is it possible to collect information on all the animals on the affected farm (or that mix together in a village population) over the days or weeks before cases started to occur?</a:t>
            </a:r>
          </a:p>
          <a:p>
            <a:pPr marL="0" indent="0">
              <a:buFont typeface="Arial" panose="020B0604020202020204" pitchFamily="34" charset="0"/>
              <a:buNone/>
            </a:pPr>
            <a:r>
              <a:rPr lang="en-AU"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Any animal movements into this group or out of this group?</a:t>
            </a:r>
          </a:p>
          <a:p>
            <a:pPr marL="0" indent="0">
              <a:buFont typeface="Arial" panose="020B0604020202020204" pitchFamily="34" charset="0"/>
              <a:buNone/>
            </a:pPr>
            <a:r>
              <a:rPr lang="en-AU"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Any treatments that were applied to animals (what was administered and when)?</a:t>
            </a:r>
          </a:p>
          <a:p>
            <a:pPr marL="0" indent="0">
              <a:buFont typeface="Arial" panose="020B0604020202020204" pitchFamily="34" charset="0"/>
              <a:buNone/>
            </a:pPr>
            <a:r>
              <a:rPr lang="en-AU"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Any other changes such as change of feed, or chemicals dumped in the paddock or river, or new fence erected, etc.?</a:t>
            </a:r>
          </a:p>
          <a:p>
            <a:pPr marL="0" lvl="0" indent="0">
              <a:buFont typeface="Arial" panose="020B0604020202020204" pitchFamily="34" charset="0"/>
              <a:buNone/>
            </a:pPr>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4</a:t>
            </a:fld>
            <a:endParaRPr lang="en-AU"/>
          </a:p>
        </p:txBody>
      </p:sp>
    </p:spTree>
    <p:extLst>
      <p:ext uri="{BB962C8B-B14F-4D97-AF65-F5344CB8AC3E}">
        <p14:creationId xmlns:p14="http://schemas.microsoft.com/office/powerpoint/2010/main" val="292666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VOICE OVER</a:t>
            </a:r>
          </a:p>
          <a:p>
            <a:endParaRPr lang="en-AU" b="1" dirty="0" smtClean="0"/>
          </a:p>
          <a:p>
            <a:r>
              <a:rPr lang="en-AU" sz="1200" kern="1200" dirty="0" smtClean="0">
                <a:solidFill>
                  <a:schemeClr val="tx1"/>
                </a:solidFill>
                <a:effectLst/>
                <a:latin typeface="+mn-lt"/>
                <a:ea typeface="+mn-ea"/>
                <a:cs typeface="+mn-cs"/>
              </a:rPr>
              <a:t>Data can also be collected from:</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 direct</a:t>
            </a:r>
            <a:r>
              <a:rPr lang="en-AU" sz="1200" kern="1200" baseline="0" dirty="0" smtClean="0">
                <a:solidFill>
                  <a:schemeClr val="tx1"/>
                </a:solidFill>
                <a:effectLst/>
                <a:latin typeface="+mn-lt"/>
                <a:ea typeface="+mn-ea"/>
                <a:cs typeface="+mn-cs"/>
              </a:rPr>
              <a:t> observations of signs of disease from animals </a:t>
            </a:r>
          </a:p>
          <a:p>
            <a:pPr marL="171450" indent="-171450">
              <a:buFont typeface="Arial" panose="020B0604020202020204" pitchFamily="34" charset="0"/>
              <a:buChar char="•"/>
            </a:pPr>
            <a:r>
              <a:rPr lang="en-AU" sz="1200" kern="1200" baseline="0" dirty="0" smtClean="0">
                <a:solidFill>
                  <a:schemeClr val="tx1"/>
                </a:solidFill>
                <a:effectLst/>
                <a:latin typeface="+mn-lt"/>
                <a:ea typeface="+mn-ea"/>
                <a:cs typeface="+mn-cs"/>
              </a:rPr>
              <a:t>or from laboratory results</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5</a:t>
            </a:fld>
            <a:endParaRPr lang="en-AU"/>
          </a:p>
        </p:txBody>
      </p:sp>
    </p:spTree>
    <p:extLst>
      <p:ext uri="{BB962C8B-B14F-4D97-AF65-F5344CB8AC3E}">
        <p14:creationId xmlns:p14="http://schemas.microsoft.com/office/powerpoint/2010/main" val="3609392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VOICE OVER</a:t>
            </a:r>
          </a:p>
          <a:p>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During this session we </a:t>
            </a:r>
            <a:r>
              <a:rPr lang="en-AU" sz="1200" kern="1200" baseline="0" dirty="0" smtClean="0">
                <a:solidFill>
                  <a:schemeClr val="tx1"/>
                </a:solidFill>
                <a:effectLst/>
                <a:latin typeface="+mn-lt"/>
                <a:ea typeface="+mn-ea"/>
                <a:cs typeface="+mn-cs"/>
              </a:rPr>
              <a:t>looked </a:t>
            </a:r>
            <a:r>
              <a:rPr lang="en-AU" sz="1200" kern="1200" dirty="0" smtClean="0">
                <a:solidFill>
                  <a:schemeClr val="tx1"/>
                </a:solidFill>
                <a:effectLst/>
                <a:latin typeface="+mn-lt"/>
                <a:ea typeface="+mn-ea"/>
                <a:cs typeface="+mn-cs"/>
              </a:rPr>
              <a:t>at the different ways</a:t>
            </a:r>
            <a:r>
              <a:rPr lang="en-AU" sz="1200" kern="1200" baseline="0" dirty="0" smtClean="0">
                <a:solidFill>
                  <a:schemeClr val="tx1"/>
                </a:solidFill>
                <a:effectLst/>
                <a:latin typeface="+mn-lt"/>
                <a:ea typeface="+mn-ea"/>
                <a:cs typeface="+mn-cs"/>
              </a:rPr>
              <a:t> to collect data on cases and non-cases</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6</a:t>
            </a:fld>
            <a:endParaRPr lang="en-AU"/>
          </a:p>
        </p:txBody>
      </p:sp>
    </p:spTree>
    <p:extLst>
      <p:ext uri="{BB962C8B-B14F-4D97-AF65-F5344CB8AC3E}">
        <p14:creationId xmlns:p14="http://schemas.microsoft.com/office/powerpoint/2010/main" val="1142701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7</a:t>
            </a:fld>
            <a:endParaRPr lang="en-AU"/>
          </a:p>
        </p:txBody>
      </p:sp>
    </p:spTree>
    <p:extLst>
      <p:ext uri="{BB962C8B-B14F-4D97-AF65-F5344CB8AC3E}">
        <p14:creationId xmlns:p14="http://schemas.microsoft.com/office/powerpoint/2010/main" val="39536671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137A7-B7EB-C947-BB67-ECE9659E37BE}"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1137A7-B7EB-C947-BB67-ECE9659E37BE}" type="datetimeFigureOut">
              <a:rPr lang="en-US" smtClean="0"/>
              <a:pPr/>
              <a:t>6/24/2014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137A7-B7EB-C947-BB67-ECE9659E37BE}" type="datetimeFigureOut">
              <a:rPr lang="en-US" smtClean="0"/>
              <a:pPr/>
              <a:t>6/24/2014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1137A7-B7EB-C947-BB67-ECE9659E37BE}" type="datetimeFigureOut">
              <a:rPr lang="en-US" smtClean="0"/>
              <a:pPr/>
              <a:t>6/24/2014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137A7-B7EB-C947-BB67-ECE9659E37BE}" type="datetimeFigureOut">
              <a:rPr lang="en-US" smtClean="0"/>
              <a:pPr/>
              <a:t>6/24/2014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6/24/2014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6/24/2014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137A7-B7EB-C947-BB67-ECE9659E37BE}" type="datetimeFigureOut">
              <a:rPr lang="en-US" smtClean="0"/>
              <a:pPr/>
              <a:t>6/24/2014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75944-69F3-7C46-87A7-373989550ADE}" type="slidenum">
              <a:rPr lang="en-US" smtClean="0"/>
              <a:pPr/>
              <a:t>‹#›</a:t>
            </a:fld>
            <a:endParaRPr lang="en-US"/>
          </a:p>
        </p:txBody>
      </p:sp>
      <p:pic>
        <p:nvPicPr>
          <p:cNvPr id="9" name="Picture 8"/>
          <p:cNvPicPr>
            <a:picLocks noChangeAspect="1"/>
          </p:cNvPicPr>
          <p:nvPr userDrawn="1"/>
        </p:nvPicPr>
        <p:blipFill>
          <a:blip r:embed="rId13">
            <a:lum bright="70000" contrast="-70000"/>
            <a:extLst>
              <a:ext uri="{28A0092B-C50C-407E-A947-70E740481C1C}">
                <a14:useLocalDpi xmlns:a14="http://schemas.microsoft.com/office/drawing/2010/main" val="0"/>
              </a:ext>
            </a:extLst>
          </a:blip>
          <a:stretch>
            <a:fillRect/>
          </a:stretch>
        </p:blipFill>
        <p:spPr>
          <a:xfrm>
            <a:off x="6808341" y="4869160"/>
            <a:ext cx="2358896" cy="1639434"/>
          </a:xfrm>
          <a:prstGeom prst="rect">
            <a:avLst/>
          </a:prstGeom>
        </p:spPr>
      </p:pic>
      <p:sp>
        <p:nvSpPr>
          <p:cNvPr id="11" name="Rectangle 10"/>
          <p:cNvSpPr/>
          <p:nvPr userDrawn="1"/>
        </p:nvSpPr>
        <p:spPr>
          <a:xfrm>
            <a:off x="0" y="6508594"/>
            <a:ext cx="9144000" cy="349406"/>
          </a:xfrm>
          <a:prstGeom prst="rect">
            <a:avLst/>
          </a:prstGeom>
          <a:gradFill flip="none" rotWithShape="1">
            <a:gsLst>
              <a:gs pos="0">
                <a:schemeClr val="accent1"/>
              </a:gs>
              <a:gs pos="100000">
                <a:schemeClr val="accent1">
                  <a:tint val="50000"/>
                  <a:shade val="100000"/>
                  <a:satMod val="350000"/>
                </a:schemeClr>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cap="all" dirty="0" smtClean="0">
                <a:latin typeface="Times New Roman" pitchFamily="18" charset="0"/>
              </a:rPr>
              <a:t>Australia Indonesia Partnership</a:t>
            </a:r>
            <a:r>
              <a:rPr lang="en-AU" sz="1000" cap="all" baseline="0" dirty="0" smtClean="0">
                <a:latin typeface="Times New Roman" pitchFamily="18" charset="0"/>
              </a:rPr>
              <a:t> for Emerging Infectious Diseases</a:t>
            </a:r>
            <a:endParaRPr lang="en-AU" sz="1000" cap="all"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AU" dirty="0" smtClean="0"/>
              <a:t>Basic Field Epidemiology</a:t>
            </a:r>
            <a:endParaRPr lang="en-AU" dirty="0"/>
          </a:p>
        </p:txBody>
      </p:sp>
      <p:sp>
        <p:nvSpPr>
          <p:cNvPr id="11" name="Subtitle 10"/>
          <p:cNvSpPr>
            <a:spLocks noGrp="1"/>
          </p:cNvSpPr>
          <p:nvPr>
            <p:ph type="subTitle" idx="1"/>
          </p:nvPr>
        </p:nvSpPr>
        <p:spPr>
          <a:xfrm>
            <a:off x="827584" y="3886200"/>
            <a:ext cx="6944816" cy="1752600"/>
          </a:xfrm>
        </p:spPr>
        <p:txBody>
          <a:bodyPr>
            <a:normAutofit/>
          </a:bodyPr>
          <a:lstStyle/>
          <a:p>
            <a:r>
              <a:rPr lang="en-AU" dirty="0"/>
              <a:t>Session </a:t>
            </a:r>
            <a:r>
              <a:rPr lang="en-AU" dirty="0" smtClean="0"/>
              <a:t>9 </a:t>
            </a:r>
            <a:r>
              <a:rPr lang="en-AU" dirty="0"/>
              <a:t>– </a:t>
            </a:r>
            <a:r>
              <a:rPr lang="en-AU" dirty="0" smtClean="0"/>
              <a:t>Collecting data and counting cases</a:t>
            </a:r>
            <a:endParaRPr lang="en-AU" dirty="0"/>
          </a:p>
          <a:p>
            <a:r>
              <a:rPr lang="en-AU" dirty="0" smtClean="0"/>
              <a:t>Recorded PowerPoint file</a:t>
            </a:r>
            <a:endParaRPr lang="en-AU" dirty="0"/>
          </a:p>
        </p:txBody>
      </p:sp>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251520" y="228601"/>
            <a:ext cx="1584325" cy="71120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2833" y="146457"/>
            <a:ext cx="990996" cy="986592"/>
          </a:xfrm>
          <a:prstGeom prst="rect">
            <a:avLst/>
          </a:prstGeom>
        </p:spPr>
      </p:pic>
    </p:spTree>
    <p:extLst>
      <p:ext uri="{BB962C8B-B14F-4D97-AF65-F5344CB8AC3E}">
        <p14:creationId xmlns:p14="http://schemas.microsoft.com/office/powerpoint/2010/main" val="6415455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In Session 9</a:t>
            </a:r>
            <a:r>
              <a:rPr lang="en-AU" b="1" dirty="0" smtClean="0"/>
              <a:t> </a:t>
            </a:r>
            <a:r>
              <a:rPr lang="en-AU" b="1" dirty="0"/>
              <a:t>we will explore:</a:t>
            </a:r>
          </a:p>
        </p:txBody>
      </p:sp>
      <p:sp>
        <p:nvSpPr>
          <p:cNvPr id="3" name="Content Placeholder 2"/>
          <p:cNvSpPr>
            <a:spLocks noGrp="1"/>
          </p:cNvSpPr>
          <p:nvPr>
            <p:ph idx="1"/>
          </p:nvPr>
        </p:nvSpPr>
        <p:spPr/>
        <p:txBody>
          <a:bodyPr>
            <a:normAutofit/>
          </a:bodyPr>
          <a:lstStyle/>
          <a:p>
            <a:r>
              <a:rPr lang="en-AU" dirty="0" smtClean="0"/>
              <a:t>Ideas on how to collect </a:t>
            </a:r>
            <a:r>
              <a:rPr lang="en-AU" dirty="0"/>
              <a:t>data and </a:t>
            </a:r>
            <a:r>
              <a:rPr lang="en-AU" dirty="0" smtClean="0"/>
              <a:t>count cases of disease</a:t>
            </a:r>
            <a:endParaRPr lang="en-AU" dirty="0"/>
          </a:p>
          <a:p>
            <a:endParaRPr lang="en-AU" dirty="0" smtClean="0"/>
          </a:p>
          <a:p>
            <a:endParaRPr lang="en-AU" dirty="0"/>
          </a:p>
          <a:p>
            <a:pPr marL="0" indent="0">
              <a:buNone/>
            </a:pPr>
            <a:endParaRPr lang="en-AU" dirty="0"/>
          </a:p>
        </p:txBody>
      </p:sp>
      <p:sp>
        <p:nvSpPr>
          <p:cNvPr id="4" name="TextBox 3"/>
          <p:cNvSpPr txBox="1"/>
          <p:nvPr/>
        </p:nvSpPr>
        <p:spPr>
          <a:xfrm>
            <a:off x="251520" y="4651958"/>
            <a:ext cx="7560840" cy="2031325"/>
          </a:xfrm>
          <a:prstGeom prst="rect">
            <a:avLst/>
          </a:prstGeom>
          <a:noFill/>
        </p:spPr>
        <p:txBody>
          <a:bodyPr wrap="square" rtlCol="0">
            <a:spAutoFit/>
          </a:bodyPr>
          <a:lstStyle/>
          <a:p>
            <a:pPr marL="742950" lvl="1" indent="-342900">
              <a:buAutoNum type="arabicPeriod"/>
            </a:pPr>
            <a:r>
              <a:rPr lang="en-AU" dirty="0" smtClean="0"/>
              <a:t>Complete initial disease investigation (Session 4)</a:t>
            </a:r>
          </a:p>
          <a:p>
            <a:pPr marL="742950" lvl="1" indent="-342900">
              <a:buAutoNum type="arabicPeriod"/>
            </a:pPr>
            <a:r>
              <a:rPr lang="en-AU" dirty="0" smtClean="0"/>
              <a:t>Develop </a:t>
            </a:r>
            <a:r>
              <a:rPr lang="en-AU" dirty="0"/>
              <a:t>a case definition and assign animals to cases and </a:t>
            </a:r>
            <a:r>
              <a:rPr lang="en-AU" dirty="0" smtClean="0"/>
              <a:t>non-cases</a:t>
            </a:r>
          </a:p>
          <a:p>
            <a:pPr marL="742950" lvl="1" indent="-342900">
              <a:buAutoNum type="arabicPeriod"/>
            </a:pPr>
            <a:r>
              <a:rPr lang="en-AU" b="1" dirty="0" smtClean="0">
                <a:solidFill>
                  <a:schemeClr val="accent2">
                    <a:lumMod val="75000"/>
                  </a:schemeClr>
                </a:solidFill>
              </a:rPr>
              <a:t>Collect </a:t>
            </a:r>
            <a:r>
              <a:rPr lang="en-AU" b="1" dirty="0">
                <a:solidFill>
                  <a:schemeClr val="accent2">
                    <a:lumMod val="75000"/>
                  </a:schemeClr>
                </a:solidFill>
              </a:rPr>
              <a:t>data on cases and </a:t>
            </a:r>
            <a:r>
              <a:rPr lang="en-AU" b="1" dirty="0" smtClean="0">
                <a:solidFill>
                  <a:schemeClr val="accent2">
                    <a:lumMod val="75000"/>
                  </a:schemeClr>
                </a:solidFill>
              </a:rPr>
              <a:t>non-cases</a:t>
            </a:r>
          </a:p>
          <a:p>
            <a:pPr marL="742950" lvl="1" indent="-342900">
              <a:buAutoNum type="arabicPeriod"/>
            </a:pPr>
            <a:r>
              <a:rPr lang="en-AU" dirty="0" smtClean="0"/>
              <a:t>Apply </a:t>
            </a:r>
            <a:r>
              <a:rPr lang="en-AU" dirty="0"/>
              <a:t>simple analyses to data on cases and non-cases </a:t>
            </a:r>
            <a:r>
              <a:rPr lang="en-AU" dirty="0" smtClean="0"/>
              <a:t>to describe </a:t>
            </a:r>
            <a:r>
              <a:rPr lang="en-AU" dirty="0"/>
              <a:t>the disease and identify possible </a:t>
            </a:r>
            <a:r>
              <a:rPr lang="en-AU" dirty="0" smtClean="0"/>
              <a:t>causes</a:t>
            </a:r>
          </a:p>
          <a:p>
            <a:pPr marL="742950" lvl="1" indent="-342900">
              <a:buAutoNum type="arabicPeriod"/>
            </a:pPr>
            <a:r>
              <a:rPr lang="en-AU" dirty="0" smtClean="0"/>
              <a:t>Describe </a:t>
            </a:r>
            <a:r>
              <a:rPr lang="en-AU" dirty="0"/>
              <a:t>initial findings and make recommendations</a:t>
            </a:r>
          </a:p>
          <a:p>
            <a:endParaRPr lang="en-AU" dirty="0"/>
          </a:p>
        </p:txBody>
      </p:sp>
    </p:spTree>
    <p:extLst>
      <p:ext uri="{BB962C8B-B14F-4D97-AF65-F5344CB8AC3E}">
        <p14:creationId xmlns:p14="http://schemas.microsoft.com/office/powerpoint/2010/main" val="296719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96952"/>
            <a:ext cx="8229600" cy="3129211"/>
          </a:xfrm>
        </p:spPr>
        <p:txBody>
          <a:bodyPr>
            <a:normAutofit/>
          </a:bodyPr>
          <a:lstStyle/>
          <a:p>
            <a:r>
              <a:rPr lang="fr-FR" dirty="0" smtClean="0"/>
              <a:t>2 cows have diarrhoea</a:t>
            </a:r>
          </a:p>
          <a:p>
            <a:endParaRPr lang="fr-FR" dirty="0" smtClean="0"/>
          </a:p>
          <a:p>
            <a:r>
              <a:rPr lang="fr-FR" dirty="0" err="1" smtClean="0"/>
              <a:t>Pak</a:t>
            </a:r>
            <a:r>
              <a:rPr lang="fr-FR" dirty="0" smtClean="0"/>
              <a:t> Paimin (para-</a:t>
            </a:r>
            <a:r>
              <a:rPr lang="fr-FR" dirty="0" err="1" smtClean="0"/>
              <a:t>veterinarian</a:t>
            </a:r>
            <a:r>
              <a:rPr lang="fr-FR" dirty="0"/>
              <a:t>)</a:t>
            </a:r>
            <a:r>
              <a:rPr lang="fr-FR" dirty="0" smtClean="0"/>
              <a:t> </a:t>
            </a:r>
            <a:r>
              <a:rPr lang="fr-FR" dirty="0" err="1" smtClean="0"/>
              <a:t>visits</a:t>
            </a:r>
            <a:r>
              <a:rPr lang="fr-FR" dirty="0" smtClean="0"/>
              <a:t> the </a:t>
            </a:r>
            <a:r>
              <a:rPr lang="fr-FR" dirty="0" err="1" smtClean="0"/>
              <a:t>farm</a:t>
            </a:r>
            <a:endParaRPr lang="fr-FR" dirty="0" smtClean="0"/>
          </a:p>
          <a:p>
            <a:endParaRPr lang="fr-FR" dirty="0"/>
          </a:p>
        </p:txBody>
      </p:sp>
      <p:sp>
        <p:nvSpPr>
          <p:cNvPr id="4" name="Rectangle 2"/>
          <p:cNvSpPr>
            <a:spLocks noChangeArrowheads="1"/>
          </p:cNvSpPr>
          <p:nvPr/>
        </p:nvSpPr>
        <p:spPr bwMode="auto">
          <a:xfrm>
            <a:off x="2195735" y="76614"/>
            <a:ext cx="1876591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graphicFrame>
        <p:nvGraphicFramePr>
          <p:cNvPr id="5" name="Object 4"/>
          <p:cNvGraphicFramePr>
            <a:graphicFrameLocks noChangeAspect="1"/>
          </p:cNvGraphicFramePr>
          <p:nvPr>
            <p:extLst/>
          </p:nvPr>
        </p:nvGraphicFramePr>
        <p:xfrm>
          <a:off x="2195736" y="76615"/>
          <a:ext cx="3702472" cy="2348880"/>
        </p:xfrm>
        <a:graphic>
          <a:graphicData uri="http://schemas.openxmlformats.org/presentationml/2006/ole">
            <mc:AlternateContent xmlns:mc="http://schemas.openxmlformats.org/markup-compatibility/2006">
              <mc:Choice xmlns:v="urn:schemas-microsoft-com:vml" Requires="v">
                <p:oleObj spid="_x0000_s42006" r:id="rId4" imgW="4941651" imgH="3167149" progId="Unknown">
                  <p:embed/>
                </p:oleObj>
              </mc:Choice>
              <mc:Fallback>
                <p:oleObj r:id="rId4" imgW="4941651" imgH="3167149" progId="Unknown">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76615"/>
                        <a:ext cx="3702472" cy="2348880"/>
                      </a:xfrm>
                      <a:prstGeom prst="rect">
                        <a:avLst/>
                      </a:prstGeom>
                      <a:noFill/>
                    </p:spPr>
                  </p:pic>
                </p:oleObj>
              </mc:Fallback>
            </mc:AlternateContent>
          </a:graphicData>
        </a:graphic>
      </p:graphicFrame>
      <p:sp>
        <p:nvSpPr>
          <p:cNvPr id="6" name="TextBox 5"/>
          <p:cNvSpPr txBox="1"/>
          <p:nvPr/>
        </p:nvSpPr>
        <p:spPr>
          <a:xfrm>
            <a:off x="30708" y="125538"/>
            <a:ext cx="3744416" cy="492443"/>
          </a:xfrm>
          <a:prstGeom prst="rect">
            <a:avLst/>
          </a:prstGeom>
          <a:noFill/>
        </p:spPr>
        <p:txBody>
          <a:bodyPr wrap="square" rtlCol="0">
            <a:spAutoFit/>
          </a:bodyPr>
          <a:lstStyle/>
          <a:p>
            <a:r>
              <a:rPr lang="en-AU" sz="2600" b="1" dirty="0" smtClean="0"/>
              <a:t>Budi’s place</a:t>
            </a:r>
            <a:endParaRPr lang="en-AU" sz="2600" b="1" dirty="0"/>
          </a:p>
        </p:txBody>
      </p:sp>
    </p:spTree>
    <p:extLst>
      <p:ext uri="{BB962C8B-B14F-4D97-AF65-F5344CB8AC3E}">
        <p14:creationId xmlns:p14="http://schemas.microsoft.com/office/powerpoint/2010/main" val="3486079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1"/>
            <a:ext cx="102060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
        <p:nvSpPr>
          <p:cNvPr id="9" name="Content Placeholder 2"/>
          <p:cNvSpPr>
            <a:spLocks noGrp="1"/>
          </p:cNvSpPr>
          <p:nvPr>
            <p:ph idx="1"/>
          </p:nvPr>
        </p:nvSpPr>
        <p:spPr>
          <a:xfrm>
            <a:off x="457200" y="1484784"/>
            <a:ext cx="8229600" cy="4641379"/>
          </a:xfrm>
        </p:spPr>
        <p:txBody>
          <a:bodyPr>
            <a:normAutofit fontScale="62500" lnSpcReduction="20000"/>
          </a:bodyPr>
          <a:lstStyle/>
          <a:p>
            <a:r>
              <a:rPr lang="en-AU" dirty="0" smtClean="0"/>
              <a:t>When (date) </a:t>
            </a:r>
            <a:r>
              <a:rPr lang="en-AU" dirty="0"/>
              <a:t>did the first case of this disease become apparent</a:t>
            </a:r>
          </a:p>
          <a:p>
            <a:pPr marL="0" indent="0">
              <a:buNone/>
            </a:pPr>
            <a:r>
              <a:rPr lang="en-AU" dirty="0"/>
              <a:t> </a:t>
            </a:r>
          </a:p>
          <a:p>
            <a:r>
              <a:rPr lang="en-AU" dirty="0" smtClean="0"/>
              <a:t>Date </a:t>
            </a:r>
            <a:r>
              <a:rPr lang="en-AU" dirty="0"/>
              <a:t>when each affected animal first showed clinical signs</a:t>
            </a:r>
          </a:p>
          <a:p>
            <a:pPr marL="0" indent="0">
              <a:buNone/>
            </a:pPr>
            <a:r>
              <a:rPr lang="en-AU" dirty="0"/>
              <a:t> </a:t>
            </a:r>
          </a:p>
          <a:p>
            <a:r>
              <a:rPr lang="en-AU" dirty="0" smtClean="0"/>
              <a:t>Animal location when they first showed signs of disease and in the days to weeks before they got sick (where were they?)</a:t>
            </a:r>
            <a:endParaRPr lang="en-AU" dirty="0"/>
          </a:p>
          <a:p>
            <a:pPr marL="0" indent="0">
              <a:buNone/>
            </a:pPr>
            <a:r>
              <a:rPr lang="en-AU" dirty="0"/>
              <a:t> </a:t>
            </a:r>
          </a:p>
          <a:p>
            <a:r>
              <a:rPr lang="en-AU" dirty="0" smtClean="0"/>
              <a:t>Location of all other healthy animals on the farm over the same period (non-cases)</a:t>
            </a:r>
            <a:endParaRPr lang="en-AU" dirty="0"/>
          </a:p>
          <a:p>
            <a:pPr marL="0" indent="0">
              <a:buNone/>
            </a:pPr>
            <a:r>
              <a:rPr lang="en-AU" dirty="0"/>
              <a:t> </a:t>
            </a:r>
          </a:p>
          <a:p>
            <a:r>
              <a:rPr lang="en-AU" dirty="0"/>
              <a:t>Any animal </a:t>
            </a:r>
            <a:r>
              <a:rPr lang="en-AU" dirty="0" smtClean="0"/>
              <a:t>movements onto or off the farm over the same period</a:t>
            </a:r>
            <a:endParaRPr lang="en-AU" dirty="0"/>
          </a:p>
          <a:p>
            <a:pPr marL="0" indent="0">
              <a:buNone/>
            </a:pPr>
            <a:r>
              <a:rPr lang="en-AU" dirty="0"/>
              <a:t> </a:t>
            </a:r>
          </a:p>
          <a:p>
            <a:r>
              <a:rPr lang="en-AU" dirty="0"/>
              <a:t>Any treatments that were applied to animals </a:t>
            </a:r>
          </a:p>
          <a:p>
            <a:pPr marL="0" indent="0">
              <a:buNone/>
            </a:pPr>
            <a:r>
              <a:rPr lang="en-AU" dirty="0"/>
              <a:t> </a:t>
            </a:r>
          </a:p>
          <a:p>
            <a:r>
              <a:rPr lang="en-AU" dirty="0"/>
              <a:t>Any other changes </a:t>
            </a:r>
          </a:p>
          <a:p>
            <a:pPr marL="457200" lvl="1" indent="0">
              <a:buNone/>
            </a:pPr>
            <a:endParaRPr lang="fr-FR" sz="1600" dirty="0"/>
          </a:p>
        </p:txBody>
      </p:sp>
      <p:sp>
        <p:nvSpPr>
          <p:cNvPr id="3" name="Rectangle 42"/>
          <p:cNvSpPr>
            <a:spLocks noChangeArrowheads="1"/>
          </p:cNvSpPr>
          <p:nvPr/>
        </p:nvSpPr>
        <p:spPr bwMode="auto">
          <a:xfrm>
            <a:off x="0" y="64436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en-AU" sz="12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en-AU"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Arial" panose="020B0604020202020204" pitchFamily="34" charset="0"/>
            </a:endParaRPr>
          </a:p>
        </p:txBody>
      </p:sp>
      <p:sp>
        <p:nvSpPr>
          <p:cNvPr id="69" name="Title 1"/>
          <p:cNvSpPr>
            <a:spLocks noGrp="1"/>
          </p:cNvSpPr>
          <p:nvPr>
            <p:ph type="title"/>
          </p:nvPr>
        </p:nvSpPr>
        <p:spPr>
          <a:xfrm>
            <a:off x="457200" y="274638"/>
            <a:ext cx="8229600" cy="850106"/>
          </a:xfrm>
        </p:spPr>
        <p:txBody>
          <a:bodyPr>
            <a:normAutofit fontScale="90000"/>
          </a:bodyPr>
          <a:lstStyle/>
          <a:p>
            <a:pPr algn="l"/>
            <a:r>
              <a:rPr lang="en-AU" b="1" dirty="0" smtClean="0"/>
              <a:t>Collecting data on cases and non-cases</a:t>
            </a:r>
            <a:endParaRPr lang="en-AU" b="1" dirty="0"/>
          </a:p>
        </p:txBody>
      </p:sp>
      <p:sp>
        <p:nvSpPr>
          <p:cNvPr id="2" name="Rectangle 3"/>
          <p:cNvSpPr>
            <a:spLocks noChangeArrowheads="1"/>
          </p:cNvSpPr>
          <p:nvPr/>
        </p:nvSpPr>
        <p:spPr bwMode="auto">
          <a:xfrm>
            <a:off x="2339752" y="-1746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sp>
        <p:nvSpPr>
          <p:cNvPr id="4" name="Rectangle 4"/>
          <p:cNvSpPr>
            <a:spLocks noChangeArrowheads="1"/>
          </p:cNvSpPr>
          <p:nvPr/>
        </p:nvSpPr>
        <p:spPr bwMode="auto">
          <a:xfrm>
            <a:off x="2339752" y="3487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GB" sz="1800" b="0" i="0" u="none" strike="noStrike" cap="none" normalizeH="0" baseline="0" smtClean="0">
              <a:ln>
                <a:noFill/>
              </a:ln>
              <a:solidFill>
                <a:schemeClr val="tx1"/>
              </a:solidFill>
              <a:effectLst/>
              <a:latin typeface="Arial" panose="020B0604020202020204" pitchFamily="34" charset="0"/>
            </a:endParaRPr>
          </a:p>
        </p:txBody>
      </p:sp>
      <p:sp>
        <p:nvSpPr>
          <p:cNvPr id="6" name="Rectangle 5"/>
          <p:cNvSpPr>
            <a:spLocks noChangeArrowheads="1"/>
          </p:cNvSpPr>
          <p:nvPr/>
        </p:nvSpPr>
        <p:spPr bwMode="auto">
          <a:xfrm>
            <a:off x="2339752" y="62690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spTree>
    <p:extLst>
      <p:ext uri="{BB962C8B-B14F-4D97-AF65-F5344CB8AC3E}">
        <p14:creationId xmlns:p14="http://schemas.microsoft.com/office/powerpoint/2010/main" val="2743605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1"/>
            <a:ext cx="102060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
        <p:nvSpPr>
          <p:cNvPr id="9" name="Content Placeholder 2"/>
          <p:cNvSpPr>
            <a:spLocks noGrp="1"/>
          </p:cNvSpPr>
          <p:nvPr>
            <p:ph idx="1"/>
          </p:nvPr>
        </p:nvSpPr>
        <p:spPr>
          <a:xfrm>
            <a:off x="457200" y="2969568"/>
            <a:ext cx="8229600" cy="3156595"/>
          </a:xfrm>
        </p:spPr>
        <p:txBody>
          <a:bodyPr>
            <a:normAutofit/>
          </a:bodyPr>
          <a:lstStyle/>
          <a:p>
            <a:pPr marL="0" indent="0">
              <a:buNone/>
            </a:pPr>
            <a:endParaRPr lang="en-AU" sz="2000" dirty="0" smtClean="0"/>
          </a:p>
          <a:p>
            <a:pPr marL="457200" lvl="1" indent="0">
              <a:buNone/>
            </a:pPr>
            <a:endParaRPr lang="en-AU" sz="2000" dirty="0"/>
          </a:p>
          <a:p>
            <a:endParaRPr lang="en-AU" sz="2000" dirty="0" smtClean="0"/>
          </a:p>
          <a:p>
            <a:pPr lvl="1"/>
            <a:endParaRPr lang="fr-FR" sz="2000" dirty="0"/>
          </a:p>
        </p:txBody>
      </p:sp>
      <p:sp>
        <p:nvSpPr>
          <p:cNvPr id="2" name="Rectangle 10"/>
          <p:cNvSpPr>
            <a:spLocks noChangeArrowheads="1"/>
          </p:cNvSpPr>
          <p:nvPr/>
        </p:nvSpPr>
        <p:spPr bwMode="auto">
          <a:xfrm>
            <a:off x="2195735" y="302027"/>
            <a:ext cx="2188072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graphicFrame>
        <p:nvGraphicFramePr>
          <p:cNvPr id="3" name="Object 2"/>
          <p:cNvGraphicFramePr>
            <a:graphicFrameLocks noChangeAspect="1"/>
          </p:cNvGraphicFramePr>
          <p:nvPr>
            <p:extLst>
              <p:ext uri="{D42A27DB-BD31-4B8C-83A1-F6EECF244321}">
                <p14:modId xmlns:p14="http://schemas.microsoft.com/office/powerpoint/2010/main" val="1760623303"/>
              </p:ext>
            </p:extLst>
          </p:nvPr>
        </p:nvGraphicFramePr>
        <p:xfrm>
          <a:off x="2646040" y="1104527"/>
          <a:ext cx="3851920" cy="2461582"/>
        </p:xfrm>
        <a:graphic>
          <a:graphicData uri="http://schemas.openxmlformats.org/presentationml/2006/ole">
            <mc:AlternateContent xmlns:mc="http://schemas.openxmlformats.org/markup-compatibility/2006">
              <mc:Choice xmlns:v="urn:schemas-microsoft-com:vml" Requires="v">
                <p:oleObj spid="_x0000_s43017" r:id="rId4" imgW="9883302" imgH="6334298" progId="Unknown">
                  <p:embed/>
                </p:oleObj>
              </mc:Choice>
              <mc:Fallback>
                <p:oleObj r:id="rId4" imgW="9883302" imgH="6334298" progId="Unknown">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46040" y="1104527"/>
                        <a:ext cx="3851920" cy="2461582"/>
                      </a:xfrm>
                      <a:prstGeom prst="rect">
                        <a:avLst/>
                      </a:prstGeom>
                      <a:noFill/>
                    </p:spPr>
                  </p:pic>
                </p:oleObj>
              </mc:Fallback>
            </mc:AlternateContent>
          </a:graphicData>
        </a:graphic>
      </p:graphicFrame>
      <p:sp>
        <p:nvSpPr>
          <p:cNvPr id="10" name="Title 1"/>
          <p:cNvSpPr>
            <a:spLocks noGrp="1"/>
          </p:cNvSpPr>
          <p:nvPr>
            <p:ph type="title"/>
          </p:nvPr>
        </p:nvSpPr>
        <p:spPr>
          <a:xfrm>
            <a:off x="457200" y="274638"/>
            <a:ext cx="8229600" cy="850106"/>
          </a:xfrm>
        </p:spPr>
        <p:txBody>
          <a:bodyPr>
            <a:normAutofit fontScale="90000"/>
          </a:bodyPr>
          <a:lstStyle/>
          <a:p>
            <a:pPr algn="l"/>
            <a:r>
              <a:rPr lang="en-AU" b="1" dirty="0" smtClean="0"/>
              <a:t>Collecting data on cases and non-cases</a:t>
            </a:r>
            <a:endParaRPr lang="en-AU" b="1" dirty="0"/>
          </a:p>
        </p:txBody>
      </p:sp>
    </p:spTree>
    <p:extLst>
      <p:ext uri="{BB962C8B-B14F-4D97-AF65-F5344CB8AC3E}">
        <p14:creationId xmlns:p14="http://schemas.microsoft.com/office/powerpoint/2010/main" val="5600692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smtClean="0"/>
              <a:t>Session </a:t>
            </a:r>
            <a:r>
              <a:rPr lang="en-AU" b="1" dirty="0"/>
              <a:t>9</a:t>
            </a:r>
            <a:r>
              <a:rPr lang="en-AU" b="1" smtClean="0"/>
              <a:t> </a:t>
            </a:r>
            <a:r>
              <a:rPr lang="en-AU" b="1" dirty="0" smtClean="0"/>
              <a:t>- Summary</a:t>
            </a:r>
            <a:endParaRPr lang="en-AU" b="1" dirty="0"/>
          </a:p>
        </p:txBody>
      </p:sp>
      <p:sp>
        <p:nvSpPr>
          <p:cNvPr id="3" name="Content Placeholder 2"/>
          <p:cNvSpPr>
            <a:spLocks noGrp="1"/>
          </p:cNvSpPr>
          <p:nvPr>
            <p:ph idx="1"/>
          </p:nvPr>
        </p:nvSpPr>
        <p:spPr>
          <a:xfrm>
            <a:off x="251520" y="1268760"/>
            <a:ext cx="8712968" cy="4857403"/>
          </a:xfrm>
        </p:spPr>
        <p:txBody>
          <a:bodyPr>
            <a:normAutofit/>
          </a:bodyPr>
          <a:lstStyle/>
          <a:p>
            <a:r>
              <a:rPr lang="en-AU" dirty="0" smtClean="0"/>
              <a:t>Data on cases and non-cases comes from</a:t>
            </a:r>
          </a:p>
          <a:p>
            <a:pPr lvl="1"/>
            <a:r>
              <a:rPr lang="en-AU" dirty="0" smtClean="0"/>
              <a:t>Asking the farmer questions</a:t>
            </a:r>
          </a:p>
          <a:p>
            <a:pPr lvl="1"/>
            <a:r>
              <a:rPr lang="en-AU" dirty="0" smtClean="0"/>
              <a:t>Direct observation of signs of disease from the animal</a:t>
            </a:r>
          </a:p>
          <a:p>
            <a:pPr lvl="1"/>
            <a:r>
              <a:rPr lang="en-AU" dirty="0" smtClean="0"/>
              <a:t>Laboratory results</a:t>
            </a:r>
            <a:endParaRPr lang="en-AU" dirty="0"/>
          </a:p>
        </p:txBody>
      </p:sp>
      <p:sp>
        <p:nvSpPr>
          <p:cNvPr id="4" name="TextBox 3"/>
          <p:cNvSpPr txBox="1"/>
          <p:nvPr/>
        </p:nvSpPr>
        <p:spPr>
          <a:xfrm>
            <a:off x="683568" y="4509119"/>
            <a:ext cx="8136904" cy="1569660"/>
          </a:xfrm>
          <a:prstGeom prst="rect">
            <a:avLst/>
          </a:prstGeom>
          <a:noFill/>
        </p:spPr>
        <p:txBody>
          <a:bodyPr wrap="square" rtlCol="0">
            <a:spAutoFit/>
          </a:bodyPr>
          <a:lstStyle/>
          <a:p>
            <a:r>
              <a:rPr lang="en-AU" sz="2400" b="1" dirty="0" smtClean="0">
                <a:solidFill>
                  <a:srgbClr val="7030A0"/>
                </a:solidFill>
              </a:rPr>
              <a:t>To collect data on cases and non-cases you need to either have a large farm (lots of animals) or be working over multiple farms (across a village with shared grazing or opportunities for animals to mix).</a:t>
            </a:r>
            <a:endParaRPr lang="en-AU" sz="2400" b="1" dirty="0">
              <a:solidFill>
                <a:srgbClr val="7030A0"/>
              </a:solidFill>
            </a:endParaRPr>
          </a:p>
        </p:txBody>
      </p:sp>
    </p:spTree>
    <p:extLst>
      <p:ext uri="{BB962C8B-B14F-4D97-AF65-F5344CB8AC3E}">
        <p14:creationId xmlns:p14="http://schemas.microsoft.com/office/powerpoint/2010/main" val="37931301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Close of video</a:t>
            </a:r>
            <a:endParaRPr lang="en-AU" b="1" dirty="0"/>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2651158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3543</TotalTime>
  <Words>355</Words>
  <Application>Microsoft Office PowerPoint</Application>
  <PresentationFormat>On-screen Show (4:3)</PresentationFormat>
  <Paragraphs>95</Paragraphs>
  <Slides>7</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2" baseType="lpstr">
      <vt:lpstr>Arial</vt:lpstr>
      <vt:lpstr>Calibri</vt:lpstr>
      <vt:lpstr>Times New Roman</vt:lpstr>
      <vt:lpstr>Office Theme</vt:lpstr>
      <vt:lpstr>Unknown</vt:lpstr>
      <vt:lpstr>Basic Field Epidemiology</vt:lpstr>
      <vt:lpstr>In Session 9 we will explore:</vt:lpstr>
      <vt:lpstr>PowerPoint Presentation</vt:lpstr>
      <vt:lpstr>Collecting data on cases and non-cases</vt:lpstr>
      <vt:lpstr>Collecting data on cases and non-cases</vt:lpstr>
      <vt:lpstr>Session 9 - Summary</vt:lpstr>
      <vt:lpstr>Close of video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JKTCMK-DMX0001</dc:creator>
  <cp:lastModifiedBy>Nigel Perkins</cp:lastModifiedBy>
  <cp:revision>153</cp:revision>
  <cp:lastPrinted>2014-03-03T00:14:40Z</cp:lastPrinted>
  <dcterms:created xsi:type="dcterms:W3CDTF">2013-03-15T18:03:41Z</dcterms:created>
  <dcterms:modified xsi:type="dcterms:W3CDTF">2014-06-24T06:45:32Z</dcterms:modified>
</cp:coreProperties>
</file>