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6" r:id="rId3"/>
    <p:sldId id="318" r:id="rId4"/>
    <p:sldId id="305" r:id="rId5"/>
    <p:sldId id="319" r:id="rId6"/>
    <p:sldId id="320" r:id="rId7"/>
    <p:sldId id="321" r:id="rId8"/>
    <p:sldId id="322" r:id="rId9"/>
    <p:sldId id="270" r:id="rId10"/>
    <p:sldId id="328" r:id="rId11"/>
    <p:sldId id="324" r:id="rId12"/>
    <p:sldId id="325" r:id="rId13"/>
    <p:sldId id="326" r:id="rId14"/>
    <p:sldId id="258" r:id="rId15"/>
    <p:sldId id="263"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26" autoAdjust="0"/>
  </p:normalViewPr>
  <p:slideViewPr>
    <p:cSldViewPr snapToObjects="1">
      <p:cViewPr varScale="1">
        <p:scale>
          <a:sx n="75" d="100"/>
          <a:sy n="75" d="100"/>
        </p:scale>
        <p:origin x="263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E298CE-2AFF-4FAA-A26E-39AED356E737}" type="datetimeFigureOut">
              <a:rPr lang="en-AU" smtClean="0"/>
              <a:t>24/06/2014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Spread of</a:t>
            </a:r>
            <a:r>
              <a:rPr lang="en-AU" sz="1200" kern="1200" baseline="0" dirty="0" smtClean="0">
                <a:solidFill>
                  <a:schemeClr val="tx1"/>
                </a:solidFill>
                <a:effectLst/>
                <a:latin typeface="+mn-lt"/>
                <a:ea typeface="+mn-ea"/>
                <a:cs typeface="+mn-cs"/>
              </a:rPr>
              <a:t> infectious agents between population of animals occurs commonly through:</a:t>
            </a:r>
          </a:p>
          <a:p>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Movement of infected animals into a new population</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Movement of contaminated materials</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Spread via contaminated equipment such as veterinary, farming, etc.</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Movement of intermediate</a:t>
            </a:r>
            <a:r>
              <a:rPr lang="en-AU" sz="1200" kern="1200" baseline="0" dirty="0" smtClean="0">
                <a:solidFill>
                  <a:schemeClr val="tx1"/>
                </a:solidFill>
                <a:effectLst/>
                <a:latin typeface="+mn-lt"/>
                <a:ea typeface="+mn-ea"/>
                <a:cs typeface="+mn-cs"/>
              </a:rPr>
              <a:t> hosts </a:t>
            </a:r>
            <a:r>
              <a:rPr lang="en-AU" sz="1200" kern="1200" dirty="0" smtClean="0">
                <a:solidFill>
                  <a:schemeClr val="tx1"/>
                </a:solidFill>
                <a:effectLst/>
                <a:latin typeface="+mn-lt"/>
                <a:ea typeface="+mn-ea"/>
                <a:cs typeface="+mn-cs"/>
              </a:rPr>
              <a:t>between populations</a:t>
            </a:r>
          </a:p>
          <a:p>
            <a:pPr lvl="0"/>
            <a:r>
              <a:rPr lang="en-AU" sz="1200" kern="1200" dirty="0" smtClean="0">
                <a:solidFill>
                  <a:schemeClr val="tx1"/>
                </a:solidFill>
                <a:effectLst/>
                <a:latin typeface="+mn-lt"/>
                <a:ea typeface="+mn-ea"/>
                <a:cs typeface="+mn-cs"/>
              </a:rPr>
              <a:t>or</a:t>
            </a:r>
          </a:p>
          <a:p>
            <a:pPr lvl="0"/>
            <a:r>
              <a:rPr lang="en-AU" sz="1200" kern="1200" dirty="0" smtClean="0">
                <a:solidFill>
                  <a:schemeClr val="tx1"/>
                </a:solidFill>
                <a:effectLst/>
                <a:latin typeface="+mn-lt"/>
                <a:ea typeface="+mn-ea"/>
                <a:cs typeface="+mn-cs"/>
              </a:rPr>
              <a:t>Airborne spread of bacteria, viruses (foot and mouth disease), or fungi from one population to another</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427342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The anthrax</a:t>
            </a:r>
            <a:r>
              <a:rPr lang="en-AU" sz="1200" b="0" i="0" kern="1200" baseline="0" dirty="0" smtClean="0">
                <a:solidFill>
                  <a:schemeClr val="tx1"/>
                </a:solidFill>
                <a:effectLst/>
                <a:latin typeface="+mn-lt"/>
                <a:ea typeface="+mn-ea"/>
                <a:cs typeface="+mn-cs"/>
              </a:rPr>
              <a:t> example shows how a disease can maintain itself in the environment.</a:t>
            </a:r>
          </a:p>
          <a:p>
            <a:endParaRPr lang="en-AU" sz="1200" b="0" i="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Maintenance</a:t>
            </a:r>
            <a:r>
              <a:rPr lang="en-AU" sz="1200" kern="1200" dirty="0" smtClean="0">
                <a:solidFill>
                  <a:schemeClr val="tx1"/>
                </a:solidFill>
                <a:effectLst/>
                <a:latin typeface="+mn-lt"/>
                <a:ea typeface="+mn-ea"/>
                <a:cs typeface="+mn-cs"/>
              </a:rPr>
              <a:t> refers to strategies developed by infectious agents to ensure that the agent continues to survive over time.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There are several strategies that infectious agents use for maintenance: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Some viruses depend on continual spread to susceptible host animal either through rapid infections that cause little immune response or by altering their genetic makeup to avoid immunity that may have developed to previous forms.</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Some infectious agents develop resistant forms that are capable of surviving for long periods in the environment.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Such as </a:t>
            </a:r>
            <a:r>
              <a:rPr lang="en-AU" sz="1200" kern="1200" dirty="0" err="1" smtClean="0">
                <a:solidFill>
                  <a:schemeClr val="tx1"/>
                </a:solidFill>
                <a:effectLst/>
                <a:latin typeface="+mn-lt"/>
                <a:ea typeface="+mn-ea"/>
                <a:cs typeface="+mn-cs"/>
              </a:rPr>
              <a:t>Helminth</a:t>
            </a:r>
            <a:r>
              <a:rPr lang="en-AU" sz="1200" kern="1200" dirty="0" smtClean="0">
                <a:solidFill>
                  <a:schemeClr val="tx1"/>
                </a:solidFill>
                <a:effectLst/>
                <a:latin typeface="+mn-lt"/>
                <a:ea typeface="+mn-ea"/>
                <a:cs typeface="+mn-cs"/>
              </a:rPr>
              <a:t> eggs, Toxoplasma cysts, and anthrax spores.</a:t>
            </a:r>
          </a:p>
          <a:p>
            <a:r>
              <a:rPr lang="en-AU" sz="1200" kern="1200" dirty="0" smtClean="0">
                <a:solidFill>
                  <a:schemeClr val="tx1"/>
                </a:solidFill>
                <a:effectLst/>
                <a:latin typeface="+mn-lt"/>
                <a:ea typeface="+mn-ea"/>
                <a:cs typeface="+mn-cs"/>
              </a:rPr>
              <a:t> </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361577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Back to our anthrax diagram,</a:t>
            </a:r>
          </a:p>
          <a:p>
            <a:r>
              <a:rPr lang="en-AU" sz="1200" kern="1200" dirty="0" smtClean="0">
                <a:solidFill>
                  <a:schemeClr val="tx1"/>
                </a:solidFill>
                <a:effectLst/>
                <a:latin typeface="+mn-lt"/>
                <a:ea typeface="+mn-ea"/>
                <a:cs typeface="+mn-cs"/>
              </a:rPr>
              <a:t>After infection disease and death occur in the host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Then Step 3 illustrates</a:t>
            </a:r>
            <a:r>
              <a:rPr lang="en-AU" sz="1200" kern="1200" baseline="0" dirty="0" smtClean="0">
                <a:solidFill>
                  <a:schemeClr val="tx1"/>
                </a:solidFill>
                <a:effectLst/>
                <a:latin typeface="+mn-lt"/>
                <a:ea typeface="+mn-ea"/>
                <a:cs typeface="+mn-cs"/>
              </a:rPr>
              <a:t> v</a:t>
            </a:r>
            <a:r>
              <a:rPr lang="en-AU" sz="1200" kern="1200" dirty="0" smtClean="0">
                <a:solidFill>
                  <a:schemeClr val="tx1"/>
                </a:solidFill>
                <a:effectLst/>
                <a:latin typeface="+mn-lt"/>
                <a:ea typeface="+mn-ea"/>
                <a:cs typeface="+mn-cs"/>
              </a:rPr>
              <a:t>egetative cells are then released into the environment following death of the host</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Step 4 shows Anthrax infection can occur from contact with animals that have died from anthrax</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Step 5 shows Vegetative cells in the environment turn into spores and become infective to hosts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anthrax uses spores as a method of maintenance to survive in the environment over a long period of time </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6062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infectious agents form persistent infections in host animals allowing survival for long periods. Johnes disease, Tapeworm, </a:t>
            </a:r>
            <a:r>
              <a:rPr lang="en-AU" sz="1200" kern="1200" dirty="0" err="1" smtClean="0">
                <a:solidFill>
                  <a:schemeClr val="tx1"/>
                </a:solidFill>
                <a:effectLst/>
                <a:latin typeface="+mn-lt"/>
                <a:ea typeface="+mn-ea"/>
                <a:cs typeface="+mn-cs"/>
              </a:rPr>
              <a:t>MaediVisna</a:t>
            </a:r>
            <a:r>
              <a:rPr lang="en-AU" sz="1200" kern="1200" dirty="0" smtClean="0">
                <a:solidFill>
                  <a:schemeClr val="tx1"/>
                </a:solidFill>
                <a:effectLst/>
                <a:latin typeface="+mn-lt"/>
                <a:ea typeface="+mn-ea"/>
                <a:cs typeface="+mn-cs"/>
              </a:rPr>
              <a:t> virus, and BVD are examples of this.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Variations of this strategy include</a:t>
            </a:r>
          </a:p>
          <a:p>
            <a:r>
              <a:rPr lang="en-AU" sz="1200" kern="1200" dirty="0" smtClean="0">
                <a:solidFill>
                  <a:schemeClr val="tx1"/>
                </a:solidFill>
                <a:effectLst/>
                <a:latin typeface="+mn-lt"/>
                <a:ea typeface="+mn-ea"/>
                <a:cs typeface="+mn-cs"/>
              </a:rPr>
              <a:t>Carrier states where animals are infected and may shed the infectious agent for prolonged periods but show little evidence of disease. Like with Salmonellosis.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Latent infections occur when an animal may be infected but not show signs of disease and then have signs of disease or shedding recur at some future date, often following stress. Herpes virus is an example that uses this strategy.</a:t>
            </a:r>
          </a:p>
          <a:p>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Other infectious agents have developed the capacity to infect multiple different species of hosts to increase likelihood of survival over time. These agents include Nipah virus, SARS, and Rabies.</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427449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t>
            </a:r>
            <a:r>
              <a:rPr lang="en-AU" sz="1200" kern="1200" baseline="0" dirty="0" smtClean="0">
                <a:solidFill>
                  <a:schemeClr val="tx1"/>
                </a:solidFill>
                <a:effectLst/>
                <a:latin typeface="+mn-lt"/>
                <a:ea typeface="+mn-ea"/>
                <a:cs typeface="+mn-cs"/>
              </a:rPr>
              <a:t>looked </a:t>
            </a:r>
            <a:r>
              <a:rPr lang="en-AU" sz="1200" kern="1200" dirty="0" smtClean="0">
                <a:solidFill>
                  <a:schemeClr val="tx1"/>
                </a:solidFill>
                <a:effectLst/>
                <a:latin typeface="+mn-lt"/>
                <a:ea typeface="+mn-ea"/>
                <a:cs typeface="+mn-cs"/>
              </a:rPr>
              <a:t>at the different methods that infectious agents use to get between animals and populations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the types of strategies they use to survive over time.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a:r>
            <a:r>
              <a:rPr lang="en-AU" sz="1200" kern="1200" dirty="0" smtClean="0">
                <a:solidFill>
                  <a:schemeClr val="tx1"/>
                </a:solidFill>
                <a:effectLst/>
                <a:latin typeface="+mn-lt"/>
                <a:ea typeface="+mn-ea"/>
                <a:cs typeface="+mn-cs"/>
              </a:rPr>
              <a:t>how infections get into and out of an individual, how infections can be maintained over time, and how they get between populations.</a:t>
            </a: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will introduce some concepts using rabies as an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When</a:t>
            </a:r>
            <a:r>
              <a:rPr lang="en-AU" sz="1200" kern="1200" baseline="0" dirty="0" smtClean="0">
                <a:solidFill>
                  <a:schemeClr val="tx1"/>
                </a:solidFill>
                <a:effectLst/>
                <a:latin typeface="+mn-lt"/>
                <a:ea typeface="+mn-ea"/>
                <a:cs typeface="+mn-cs"/>
              </a:rPr>
              <a:t> a dog with rabies bites another animal (or person) and infects it with rabies, this is an example of disease transmission – infection moving from one animal to another animal.</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there</a:t>
            </a:r>
            <a:r>
              <a:rPr lang="en-AU" sz="1200" kern="1200" baseline="0" dirty="0" smtClean="0">
                <a:solidFill>
                  <a:schemeClr val="tx1"/>
                </a:solidFill>
                <a:effectLst/>
                <a:latin typeface="+mn-lt"/>
                <a:ea typeface="+mn-ea"/>
                <a:cs typeface="+mn-cs"/>
              </a:rPr>
              <a:t> were only two dogs infected with rabies in a population and they both died without transmitting the disease to any other animals, the disease would disappear from that area.</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621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order for transmission to occur, an infectious agent must first leave the infected animal.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Some common ways are:</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body surface – such as hair, pus or scabs. A disease example is ringworm</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nose via secretions. A disease</a:t>
            </a:r>
            <a:r>
              <a:rPr lang="en-AU" sz="1200" kern="1200" baseline="0" dirty="0" smtClean="0">
                <a:solidFill>
                  <a:schemeClr val="tx1"/>
                </a:solidFill>
                <a:effectLst/>
                <a:latin typeface="+mn-lt"/>
                <a:ea typeface="+mn-ea"/>
                <a:cs typeface="+mn-cs"/>
              </a:rPr>
              <a:t> example is i</a:t>
            </a:r>
            <a:r>
              <a:rPr lang="en-AU" sz="1200" kern="1200" dirty="0" smtClean="0">
                <a:solidFill>
                  <a:schemeClr val="tx1"/>
                </a:solidFill>
                <a:effectLst/>
                <a:latin typeface="+mn-lt"/>
                <a:ea typeface="+mn-ea"/>
                <a:cs typeface="+mn-cs"/>
              </a:rPr>
              <a:t>nfluenza virus</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mouth via saliva. Disease</a:t>
            </a:r>
            <a:r>
              <a:rPr lang="en-AU" sz="1200" kern="1200" baseline="0" dirty="0" smtClean="0">
                <a:solidFill>
                  <a:schemeClr val="tx1"/>
                </a:solidFill>
                <a:effectLst/>
                <a:latin typeface="+mn-lt"/>
                <a:ea typeface="+mn-ea"/>
                <a:cs typeface="+mn-cs"/>
              </a:rPr>
              <a:t> example include: foot and mouth disease and tuberculosis</a:t>
            </a:r>
            <a:endParaRPr lang="en-AU" sz="1200" kern="1200" dirty="0" smtClean="0">
              <a:solidFill>
                <a:schemeClr val="tx1"/>
              </a:solidFill>
              <a:effectLst/>
              <a:latin typeface="+mn-lt"/>
              <a:ea typeface="+mn-ea"/>
              <a:cs typeface="+mn-cs"/>
            </a:endParaRP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mammary gland via milk.  Streptococcus bacteria which can cause mastitis use this way to get out of</a:t>
            </a:r>
            <a:r>
              <a:rPr lang="en-AU" sz="1200" kern="1200" baseline="0" dirty="0" smtClean="0">
                <a:solidFill>
                  <a:schemeClr val="tx1"/>
                </a:solidFill>
                <a:effectLst/>
                <a:latin typeface="+mn-lt"/>
                <a:ea typeface="+mn-ea"/>
                <a:cs typeface="+mn-cs"/>
              </a:rPr>
              <a:t> the body</a:t>
            </a:r>
            <a:r>
              <a:rPr lang="en-AU" sz="1200" kern="1200" dirty="0" smtClean="0">
                <a:solidFill>
                  <a:schemeClr val="tx1"/>
                </a:solidFill>
                <a:effectLst/>
                <a:latin typeface="+mn-lt"/>
                <a:ea typeface="+mn-ea"/>
                <a:cs typeface="+mn-cs"/>
              </a:rPr>
              <a:t>.</a:t>
            </a: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anus via faeces.  Salmonella bacteria and many parasites use this method.</a:t>
            </a: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urogenital tract via urine and sperm. Leptospirosis exits via urine, and Campylobacter uses sperm to get out.</a:t>
            </a:r>
          </a:p>
          <a:p>
            <a:pPr marL="457200" lvl="1" indent="0">
              <a:buFont typeface="Arial" panose="020B0604020202020204" pitchFamily="34" charset="0"/>
              <a:buNone/>
            </a:pPr>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eyes via tears. Moraxella bovis which causes pinkeye uses tears to get out</a:t>
            </a:r>
            <a:r>
              <a:rPr lang="en-AU" sz="1200" kern="1200" baseline="0" dirty="0" smtClean="0">
                <a:solidFill>
                  <a:schemeClr val="tx1"/>
                </a:solidFill>
                <a:effectLst/>
                <a:latin typeface="+mn-lt"/>
                <a:ea typeface="+mn-ea"/>
                <a:cs typeface="+mn-cs"/>
              </a:rPr>
              <a:t> of the animal</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Blood is used as a portal of exit by Q fever when it is spread by ticks.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Infectious disease agents can have more than way of</a:t>
            </a:r>
            <a:r>
              <a:rPr lang="en-AU" sz="1200" kern="1200" baseline="0" dirty="0" smtClean="0">
                <a:solidFill>
                  <a:schemeClr val="tx1"/>
                </a:solidFill>
                <a:effectLst/>
                <a:latin typeface="+mn-lt"/>
                <a:ea typeface="+mn-ea"/>
                <a:cs typeface="+mn-cs"/>
              </a:rPr>
              <a:t> getting out of the body</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323923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Then in order for transmission to occur, an infectious agent must gain entry into a susceptible animal.</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Common portals of entry include:</a:t>
            </a:r>
          </a:p>
          <a:p>
            <a:endParaRPr lang="en-AU"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Orally through ingestion.</a:t>
            </a:r>
            <a:r>
              <a:rPr lang="en-AU" sz="1200"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Many parasites use to get into a new animal</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the respiratory system by breathing the infectious agent into the upper airways, nose and throat. </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Influenza virus can enter the host this way.</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Additionally breathing the infectious agent into the lower airways and lungs like with </a:t>
            </a:r>
            <a:r>
              <a:rPr lang="en-AU" sz="1200" kern="1200" dirty="0" err="1" smtClean="0">
                <a:solidFill>
                  <a:schemeClr val="tx1"/>
                </a:solidFill>
                <a:effectLst/>
                <a:latin typeface="+mn-lt"/>
                <a:ea typeface="+mn-ea"/>
                <a:cs typeface="+mn-cs"/>
              </a:rPr>
              <a:t>Mannheimia</a:t>
            </a:r>
            <a:r>
              <a:rPr lang="en-AU" sz="1200" kern="1200" dirty="0" smtClean="0">
                <a:solidFill>
                  <a:schemeClr val="tx1"/>
                </a:solidFill>
                <a:effectLst/>
                <a:latin typeface="+mn-lt"/>
                <a:ea typeface="+mn-ea"/>
                <a:cs typeface="+mn-cs"/>
              </a:rPr>
              <a:t> haemolytic which is one cause of pneumonia in cattle</a:t>
            </a:r>
          </a:p>
          <a:p>
            <a:endParaRPr lang="en-AU"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Through contact with mucous membranes of the eye, mouth or nose. </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Moraxella bovis the infectious agent involved in pinkeye gains entry to the host through the mucous membranes of the eye</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287415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b="0" i="0" kern="1200" dirty="0" smtClean="0">
                <a:solidFill>
                  <a:schemeClr val="tx1"/>
                </a:solidFill>
                <a:effectLst/>
                <a:latin typeface="+mn-lt"/>
                <a:ea typeface="+mn-ea"/>
                <a:cs typeface="+mn-cs"/>
              </a:rPr>
              <a:t>Through contact with the skin. </a:t>
            </a:r>
          </a:p>
          <a:p>
            <a:pPr marL="1085850" lvl="2" indent="-171450">
              <a:buFont typeface="Arial" panose="020B0604020202020204" pitchFamily="34" charset="0"/>
              <a:buChar char="•"/>
            </a:pPr>
            <a:r>
              <a:rPr lang="en-AU" sz="1200" b="0" i="0" kern="1200" dirty="0" smtClean="0">
                <a:solidFill>
                  <a:schemeClr val="tx1"/>
                </a:solidFill>
                <a:effectLst/>
                <a:latin typeface="+mn-lt"/>
                <a:ea typeface="+mn-ea"/>
                <a:cs typeface="+mn-cs"/>
              </a:rPr>
              <a:t>Some infectious agents can infect a host through contact with intact skin such as ringworm. </a:t>
            </a:r>
          </a:p>
          <a:p>
            <a:pPr marL="1085850" lvl="2" indent="-171450">
              <a:buFont typeface="Arial" panose="020B0604020202020204" pitchFamily="34" charset="0"/>
              <a:buChar char="•"/>
            </a:pPr>
            <a:r>
              <a:rPr lang="en-AU" sz="1200" b="0" i="0" kern="1200" dirty="0" smtClean="0">
                <a:solidFill>
                  <a:schemeClr val="tx1"/>
                </a:solidFill>
                <a:effectLst/>
                <a:latin typeface="+mn-lt"/>
                <a:ea typeface="+mn-ea"/>
                <a:cs typeface="+mn-cs"/>
              </a:rPr>
              <a:t>Others infectious agents may require damaged skin (wounds or abrasions) to allow entry such as human anthrax. </a:t>
            </a:r>
          </a:p>
          <a:p>
            <a:pPr marL="1085850" lvl="2" indent="-171450">
              <a:buFont typeface="Arial" panose="020B0604020202020204" pitchFamily="34" charset="0"/>
              <a:buChar char="•"/>
            </a:pPr>
            <a:r>
              <a:rPr lang="en-AU" sz="1200" b="0" i="0" kern="1200" dirty="0" smtClean="0">
                <a:solidFill>
                  <a:schemeClr val="tx1"/>
                </a:solidFill>
                <a:effectLst/>
                <a:latin typeface="+mn-lt"/>
                <a:ea typeface="+mn-ea"/>
                <a:cs typeface="+mn-cs"/>
              </a:rPr>
              <a:t>Other infections are transmitted through the skin by biting insects or animal bites such as rabies</a:t>
            </a:r>
          </a:p>
          <a:p>
            <a:pPr lvl="1"/>
            <a:r>
              <a:rPr lang="en-AU" sz="1200" b="1"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Through coitus, there are a number of infectious agents transmitted when animals breed. An example is brucellosis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Lastly infectious agents can be transmitted to a host </a:t>
            </a:r>
            <a:r>
              <a:rPr lang="en-AU" sz="1200" kern="1200" dirty="0" err="1" smtClean="0">
                <a:solidFill>
                  <a:schemeClr val="tx1"/>
                </a:solidFill>
                <a:effectLst/>
                <a:latin typeface="+mn-lt"/>
                <a:ea typeface="+mn-ea"/>
                <a:cs typeface="+mn-cs"/>
              </a:rPr>
              <a:t>iatrogenically</a:t>
            </a:r>
            <a:r>
              <a:rPr lang="en-AU" sz="1200" kern="1200" dirty="0" smtClean="0">
                <a:solidFill>
                  <a:schemeClr val="tx1"/>
                </a:solidFill>
                <a:effectLst/>
                <a:latin typeface="+mn-lt"/>
                <a:ea typeface="+mn-ea"/>
                <a:cs typeface="+mn-cs"/>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This refers to transmission during some management or veterinary procedure (surgery, vaccination, dehorning, castration, injections) such as Bluetongue virus</a:t>
            </a:r>
            <a:r>
              <a:rPr lang="en-AU" sz="1200" kern="1200" baseline="0" dirty="0" smtClean="0">
                <a:solidFill>
                  <a:schemeClr val="tx1"/>
                </a:solidFill>
                <a:effectLst/>
                <a:latin typeface="+mn-lt"/>
                <a:ea typeface="+mn-ea"/>
                <a:cs typeface="+mn-cs"/>
              </a:rPr>
              <a:t> in animals or</a:t>
            </a:r>
            <a:r>
              <a:rPr lang="en-AU" sz="1200" kern="1200" dirty="0" smtClean="0">
                <a:solidFill>
                  <a:schemeClr val="tx1"/>
                </a:solidFill>
                <a:effectLst/>
                <a:latin typeface="+mn-lt"/>
                <a:ea typeface="+mn-ea"/>
                <a:cs typeface="+mn-cs"/>
              </a:rPr>
              <a:t> HIV/AIDS in humans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338581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Transmission of infectious agents has been classified into two groups:</a:t>
            </a:r>
          </a:p>
          <a:p>
            <a:r>
              <a:rPr lang="en-AU" sz="1200" kern="1200" dirty="0" smtClean="0">
                <a:solidFill>
                  <a:schemeClr val="tx1"/>
                </a:solidFill>
                <a:effectLst/>
                <a:latin typeface="+mn-lt"/>
                <a:ea typeface="+mn-ea"/>
                <a:cs typeface="+mn-cs"/>
              </a:rPr>
              <a:t>Direct and Indirect</a:t>
            </a:r>
          </a:p>
          <a:p>
            <a:endParaRPr lang="en-AU" sz="1200" b="1"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Direct transmission</a:t>
            </a:r>
            <a:r>
              <a:rPr lang="en-AU" sz="1200" kern="1200" dirty="0" smtClean="0">
                <a:solidFill>
                  <a:schemeClr val="tx1"/>
                </a:solidFill>
                <a:effectLst/>
                <a:latin typeface="+mn-lt"/>
                <a:ea typeface="+mn-ea"/>
                <a:cs typeface="+mn-cs"/>
              </a:rPr>
              <a:t> occurs when an infectious agent is passed from one animal to another by</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Either by animal-to-animal contact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Or by one animal contacting infected discharge from another animal (nasal secretions, urine, faeces)</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Or</a:t>
            </a:r>
            <a:r>
              <a:rPr lang="en-AU" sz="1200" kern="1200" baseline="0" dirty="0" smtClean="0">
                <a:solidFill>
                  <a:schemeClr val="tx1"/>
                </a:solidFill>
                <a:effectLst/>
                <a:latin typeface="+mn-lt"/>
                <a:ea typeface="+mn-ea"/>
                <a:cs typeface="+mn-cs"/>
              </a:rPr>
              <a:t> infection of young through the reproduction process such as the embryo in the pregnant uterus or through the milk</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64993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Indirect transmission</a:t>
            </a:r>
            <a:r>
              <a:rPr lang="en-AU" sz="1200" kern="1200" dirty="0" smtClean="0">
                <a:solidFill>
                  <a:schemeClr val="tx1"/>
                </a:solidFill>
                <a:effectLst/>
                <a:latin typeface="+mn-lt"/>
                <a:ea typeface="+mn-ea"/>
                <a:cs typeface="+mn-cs"/>
              </a:rPr>
              <a:t> is when another living</a:t>
            </a:r>
            <a:r>
              <a:rPr lang="en-AU" sz="1200" kern="1200" baseline="0" dirty="0" smtClean="0">
                <a:solidFill>
                  <a:schemeClr val="tx1"/>
                </a:solidFill>
                <a:effectLst/>
                <a:latin typeface="+mn-lt"/>
                <a:ea typeface="+mn-ea"/>
                <a:cs typeface="+mn-cs"/>
              </a:rPr>
              <a:t> or non-living thing </a:t>
            </a:r>
            <a:r>
              <a:rPr lang="en-AU" sz="1200" kern="1200" dirty="0" smtClean="0">
                <a:solidFill>
                  <a:schemeClr val="tx1"/>
                </a:solidFill>
                <a:effectLst/>
                <a:latin typeface="+mn-lt"/>
                <a:ea typeface="+mn-ea"/>
                <a:cs typeface="+mn-cs"/>
              </a:rPr>
              <a:t>passes the infection between animals. </a:t>
            </a:r>
          </a:p>
          <a:p>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202085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Life cycle diagram can be used to represent transmission and maintenance pathways.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t>
            </a:r>
            <a:r>
              <a:rPr lang="en-AU" sz="1200" kern="1200" dirty="0" err="1" smtClean="0">
                <a:solidFill>
                  <a:schemeClr val="tx1"/>
                </a:solidFill>
                <a:effectLst/>
                <a:latin typeface="+mn-lt"/>
                <a:ea typeface="+mn-ea"/>
                <a:cs typeface="+mn-cs"/>
              </a:rPr>
              <a:t>Trichostrongylus</a:t>
            </a:r>
            <a:r>
              <a:rPr lang="en-AU" sz="1200" kern="1200" dirty="0" smtClean="0">
                <a:solidFill>
                  <a:schemeClr val="tx1"/>
                </a:solidFill>
                <a:effectLst/>
                <a:latin typeface="+mn-lt"/>
                <a:ea typeface="+mn-ea"/>
                <a:cs typeface="+mn-cs"/>
              </a:rPr>
              <a:t> spp. life cycle in sheep and cattle depict a direct transmission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Step 1 is eggs being passed in faeces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Steps 2, 3, 4 &amp; 5 show numerous stages of larvae development in the environment.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 sheep then ingest grass and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stage larvae. The method</a:t>
            </a:r>
            <a:r>
              <a:rPr lang="en-AU" sz="1200" kern="1200" baseline="0" dirty="0" smtClean="0">
                <a:solidFill>
                  <a:schemeClr val="tx1"/>
                </a:solidFill>
                <a:effectLst/>
                <a:latin typeface="+mn-lt"/>
                <a:ea typeface="+mn-ea"/>
                <a:cs typeface="+mn-cs"/>
              </a:rPr>
              <a:t> of </a:t>
            </a:r>
            <a:r>
              <a:rPr lang="en-AU" sz="1200" kern="1200" dirty="0" smtClean="0">
                <a:solidFill>
                  <a:schemeClr val="tx1"/>
                </a:solidFill>
                <a:effectLst/>
                <a:latin typeface="+mn-lt"/>
                <a:ea typeface="+mn-ea"/>
                <a:cs typeface="+mn-cs"/>
              </a:rPr>
              <a:t>entry into a new animal.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Once ingested the worms mature into adults and the cycle begins again.</a:t>
            </a: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136861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6/24/2014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9.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a:t>Session </a:t>
            </a:r>
            <a:r>
              <a:rPr lang="en-AU" dirty="0" smtClean="0"/>
              <a:t>7 </a:t>
            </a:r>
            <a:r>
              <a:rPr lang="en-AU" dirty="0"/>
              <a:t>– </a:t>
            </a:r>
            <a:r>
              <a:rPr lang="en-AU" dirty="0" smtClean="0"/>
              <a:t>Transmission and spread of disease</a:t>
            </a:r>
            <a:endParaRPr lang="en-AU" dirty="0"/>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293211" y="274021"/>
            <a:ext cx="8229600" cy="850106"/>
          </a:xfrm>
        </p:spPr>
        <p:txBody>
          <a:bodyPr>
            <a:normAutofit fontScale="90000"/>
          </a:bodyPr>
          <a:lstStyle/>
          <a:p>
            <a:pPr algn="l"/>
            <a:r>
              <a:rPr lang="en-AU" b="1" dirty="0" smtClean="0"/>
              <a:t>How disease gets between populations - Spread</a:t>
            </a:r>
            <a:endParaRPr lang="en-AU" b="1" dirty="0"/>
          </a:p>
        </p:txBody>
      </p:sp>
      <p:sp>
        <p:nvSpPr>
          <p:cNvPr id="4" name="Rectangle 4"/>
          <p:cNvSpPr>
            <a:spLocks noChangeArrowheads="1"/>
          </p:cNvSpPr>
          <p:nvPr/>
        </p:nvSpPr>
        <p:spPr bwMode="auto">
          <a:xfrm>
            <a:off x="2339752" y="348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656339" y="2290313"/>
            <a:ext cx="7831321" cy="3580710"/>
          </a:xfrm>
          <a:prstGeom prst="rect">
            <a:avLst/>
          </a:prstGeom>
        </p:spPr>
      </p:pic>
      <p:sp>
        <p:nvSpPr>
          <p:cNvPr id="8" name="TextBox 7"/>
          <p:cNvSpPr txBox="1"/>
          <p:nvPr/>
        </p:nvSpPr>
        <p:spPr>
          <a:xfrm>
            <a:off x="6228184" y="1569132"/>
            <a:ext cx="1584176" cy="646331"/>
          </a:xfrm>
          <a:prstGeom prst="rect">
            <a:avLst/>
          </a:prstGeom>
          <a:noFill/>
        </p:spPr>
        <p:txBody>
          <a:bodyPr wrap="square" rtlCol="0">
            <a:spAutoFit/>
          </a:bodyPr>
          <a:lstStyle/>
          <a:p>
            <a:r>
              <a:rPr lang="en-AU" dirty="0" smtClean="0"/>
              <a:t>Population 1 (infected)</a:t>
            </a:r>
            <a:endParaRPr lang="en-AU" dirty="0"/>
          </a:p>
        </p:txBody>
      </p:sp>
      <p:sp>
        <p:nvSpPr>
          <p:cNvPr id="12" name="TextBox 11"/>
          <p:cNvSpPr txBox="1"/>
          <p:nvPr/>
        </p:nvSpPr>
        <p:spPr>
          <a:xfrm>
            <a:off x="1512640" y="1537308"/>
            <a:ext cx="1584176" cy="646331"/>
          </a:xfrm>
          <a:prstGeom prst="rect">
            <a:avLst/>
          </a:prstGeom>
          <a:noFill/>
        </p:spPr>
        <p:txBody>
          <a:bodyPr wrap="square" rtlCol="0">
            <a:spAutoFit/>
          </a:bodyPr>
          <a:lstStyle/>
          <a:p>
            <a:r>
              <a:rPr lang="en-AU" dirty="0" smtClean="0"/>
              <a:t>Population 2 not infected</a:t>
            </a:r>
            <a:endParaRPr lang="en-AU" dirty="0"/>
          </a:p>
        </p:txBody>
      </p:sp>
      <p:sp>
        <p:nvSpPr>
          <p:cNvPr id="14" name="TextBox 13"/>
          <p:cNvSpPr txBox="1"/>
          <p:nvPr/>
        </p:nvSpPr>
        <p:spPr>
          <a:xfrm>
            <a:off x="4067944" y="3286413"/>
            <a:ext cx="1584176" cy="646331"/>
          </a:xfrm>
          <a:prstGeom prst="rect">
            <a:avLst/>
          </a:prstGeom>
          <a:noFill/>
        </p:spPr>
        <p:txBody>
          <a:bodyPr wrap="square" rtlCol="0">
            <a:spAutoFit/>
          </a:bodyPr>
          <a:lstStyle/>
          <a:p>
            <a:r>
              <a:rPr lang="en-AU" dirty="0" smtClean="0"/>
              <a:t>Infectious disease</a:t>
            </a:r>
            <a:endParaRPr lang="en-AU" dirty="0"/>
          </a:p>
        </p:txBody>
      </p:sp>
      <p:sp>
        <p:nvSpPr>
          <p:cNvPr id="9" name="Oval 8"/>
          <p:cNvSpPr/>
          <p:nvPr/>
        </p:nvSpPr>
        <p:spPr>
          <a:xfrm>
            <a:off x="6767736" y="4685164"/>
            <a:ext cx="144016" cy="144016"/>
          </a:xfrm>
          <a:prstGeom prst="ellipse">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8419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AU" b="1" dirty="0"/>
              <a:t>How infectious agents can survive or continue to </a:t>
            </a:r>
            <a:r>
              <a:rPr lang="en-AU" b="1" dirty="0" smtClean="0"/>
              <a:t>occur - Maintenance</a:t>
            </a:r>
            <a:endParaRPr lang="en-AU" b="1" dirty="0"/>
          </a:p>
        </p:txBody>
      </p:sp>
      <p:sp>
        <p:nvSpPr>
          <p:cNvPr id="6" name="Content Placeholder 2"/>
          <p:cNvSpPr>
            <a:spLocks noGrp="1"/>
          </p:cNvSpPr>
          <p:nvPr>
            <p:ph idx="1"/>
          </p:nvPr>
        </p:nvSpPr>
        <p:spPr>
          <a:xfrm>
            <a:off x="282352" y="1628800"/>
            <a:ext cx="8579296" cy="4824536"/>
          </a:xfrm>
        </p:spPr>
        <p:txBody>
          <a:bodyPr>
            <a:normAutofit/>
          </a:bodyPr>
          <a:lstStyle/>
          <a:p>
            <a:r>
              <a:rPr lang="en-AU" dirty="0" smtClean="0"/>
              <a:t>Maintenance </a:t>
            </a:r>
            <a:r>
              <a:rPr lang="en-AU" dirty="0"/>
              <a:t>of infectious </a:t>
            </a:r>
            <a:r>
              <a:rPr lang="en-AU" dirty="0" smtClean="0"/>
              <a:t>agents</a:t>
            </a:r>
          </a:p>
          <a:p>
            <a:pPr lvl="1"/>
            <a:r>
              <a:rPr lang="en-AU" dirty="0" smtClean="0"/>
              <a:t>Rapid spread</a:t>
            </a:r>
          </a:p>
          <a:p>
            <a:pPr lvl="1"/>
            <a:endParaRPr lang="en-AU" dirty="0" smtClean="0"/>
          </a:p>
          <a:p>
            <a:pPr lvl="1"/>
            <a:r>
              <a:rPr lang="en-AU" dirty="0" smtClean="0"/>
              <a:t>Resistant form that can survive in the environment for long periods</a:t>
            </a:r>
          </a:p>
          <a:p>
            <a:pPr lvl="1"/>
            <a:endParaRPr lang="en-AU" dirty="0" smtClean="0"/>
          </a:p>
          <a:p>
            <a:pPr lvl="1"/>
            <a:endParaRPr lang="en-AU"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975622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Life cycle diagrams</a:t>
            </a:r>
            <a:endParaRPr lang="en-AU" b="1" dirty="0"/>
          </a:p>
        </p:txBody>
      </p:sp>
      <p:sp>
        <p:nvSpPr>
          <p:cNvPr id="3" name="Content Placeholder 2"/>
          <p:cNvSpPr>
            <a:spLocks noGrp="1"/>
          </p:cNvSpPr>
          <p:nvPr>
            <p:ph idx="1"/>
          </p:nvPr>
        </p:nvSpPr>
        <p:spPr>
          <a:xfrm>
            <a:off x="282352" y="4509120"/>
            <a:ext cx="8579296" cy="1944216"/>
          </a:xfrm>
        </p:spPr>
        <p:txBody>
          <a:bodyPr>
            <a:normAutofit fontScale="55000" lnSpcReduction="20000"/>
          </a:bodyPr>
          <a:lstStyle/>
          <a:p>
            <a:pPr marL="514350" lvl="0" indent="-514350">
              <a:buFont typeface="+mj-lt"/>
              <a:buAutoNum type="arabicPeriod"/>
            </a:pPr>
            <a:r>
              <a:rPr lang="en-AU" dirty="0"/>
              <a:t>Anthrax spores are ingested, inhaled, or contacted by the host (human or animal) </a:t>
            </a:r>
          </a:p>
          <a:p>
            <a:pPr marL="514350" lvl="0" indent="-514350">
              <a:buFont typeface="+mj-lt"/>
              <a:buAutoNum type="arabicPeriod"/>
            </a:pPr>
            <a:r>
              <a:rPr lang="en-AU" dirty="0"/>
              <a:t>Disease and death occur in the host</a:t>
            </a:r>
          </a:p>
          <a:p>
            <a:pPr marL="514350" lvl="0" indent="-514350">
              <a:buFont typeface="+mj-lt"/>
              <a:buAutoNum type="arabicPeriod"/>
            </a:pPr>
            <a:r>
              <a:rPr lang="en-AU" dirty="0"/>
              <a:t>Vegetative cells are released into the environment following death of the host</a:t>
            </a:r>
          </a:p>
          <a:p>
            <a:pPr marL="514350" lvl="0" indent="-514350">
              <a:buFont typeface="+mj-lt"/>
              <a:buAutoNum type="arabicPeriod"/>
            </a:pPr>
            <a:r>
              <a:rPr lang="en-AU" dirty="0"/>
              <a:t>Anthrax infection can occur from contact with animals that have died from anthrax</a:t>
            </a:r>
          </a:p>
          <a:p>
            <a:pPr marL="514350" lvl="0" indent="-514350">
              <a:buFont typeface="+mj-lt"/>
              <a:buAutoNum type="arabicPeriod"/>
            </a:pPr>
            <a:r>
              <a:rPr lang="en-AU" dirty="0"/>
              <a:t>Vegetative cells in the environment turn into spores and remain infective to hosts for many </a:t>
            </a:r>
            <a:r>
              <a:rPr lang="en-AU" dirty="0" smtClean="0"/>
              <a:t>years</a:t>
            </a:r>
            <a:endParaRPr lang="en-AU" dirty="0"/>
          </a:p>
        </p:txBody>
      </p:sp>
      <p:sp>
        <p:nvSpPr>
          <p:cNvPr id="5" name="Rectangle 2"/>
          <p:cNvSpPr>
            <a:spLocks noChangeArrowheads="1"/>
          </p:cNvSpPr>
          <p:nvPr/>
        </p:nvSpPr>
        <p:spPr bwMode="auto">
          <a:xfrm>
            <a:off x="2411761" y="1124742"/>
            <a:ext cx="12751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475656" y="1055766"/>
            <a:ext cx="6192688" cy="3384378"/>
          </a:xfrm>
          <a:prstGeom prst="rect">
            <a:avLst/>
          </a:prstGeom>
        </p:spPr>
      </p:pic>
    </p:spTree>
    <p:extLst>
      <p:ext uri="{BB962C8B-B14F-4D97-AF65-F5344CB8AC3E}">
        <p14:creationId xmlns:p14="http://schemas.microsoft.com/office/powerpoint/2010/main" val="2692510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AU" b="1" dirty="0"/>
              <a:t>How infectious agents can survive or continue to </a:t>
            </a:r>
            <a:r>
              <a:rPr lang="en-AU" b="1" dirty="0" smtClean="0"/>
              <a:t>occur - Maintenance</a:t>
            </a:r>
            <a:endParaRPr lang="en-AU" b="1" dirty="0"/>
          </a:p>
        </p:txBody>
      </p:sp>
      <p:sp>
        <p:nvSpPr>
          <p:cNvPr id="6" name="Content Placeholder 2"/>
          <p:cNvSpPr>
            <a:spLocks noGrp="1"/>
          </p:cNvSpPr>
          <p:nvPr>
            <p:ph idx="1"/>
          </p:nvPr>
        </p:nvSpPr>
        <p:spPr>
          <a:xfrm>
            <a:off x="282352" y="1628800"/>
            <a:ext cx="8579296" cy="4824536"/>
          </a:xfrm>
        </p:spPr>
        <p:txBody>
          <a:bodyPr>
            <a:normAutofit/>
          </a:bodyPr>
          <a:lstStyle/>
          <a:p>
            <a:r>
              <a:rPr lang="en-AU" dirty="0" smtClean="0"/>
              <a:t>Maintenance </a:t>
            </a:r>
            <a:r>
              <a:rPr lang="en-AU" dirty="0"/>
              <a:t>of infectious </a:t>
            </a:r>
            <a:r>
              <a:rPr lang="en-AU" dirty="0" smtClean="0"/>
              <a:t>agents</a:t>
            </a:r>
          </a:p>
          <a:p>
            <a:pPr lvl="1"/>
            <a:r>
              <a:rPr lang="en-AU" dirty="0" smtClean="0"/>
              <a:t>Continual transmission</a:t>
            </a:r>
            <a:endParaRPr lang="en-AU" dirty="0"/>
          </a:p>
          <a:p>
            <a:pPr lvl="1"/>
            <a:endParaRPr lang="en-AU" dirty="0"/>
          </a:p>
          <a:p>
            <a:pPr lvl="1"/>
            <a:r>
              <a:rPr lang="en-AU" dirty="0"/>
              <a:t>Resistant form that can survive in the environment for long </a:t>
            </a:r>
            <a:r>
              <a:rPr lang="en-AU" dirty="0" smtClean="0"/>
              <a:t>periods</a:t>
            </a:r>
            <a:endParaRPr lang="en-AU" dirty="0"/>
          </a:p>
          <a:p>
            <a:pPr lvl="1"/>
            <a:endParaRPr lang="en-AU" dirty="0" smtClean="0"/>
          </a:p>
          <a:p>
            <a:pPr lvl="1"/>
            <a:r>
              <a:rPr lang="en-AU" dirty="0" smtClean="0"/>
              <a:t>Persistent infections (carriers)</a:t>
            </a:r>
          </a:p>
          <a:p>
            <a:pPr lvl="1"/>
            <a:endParaRPr lang="en-AU" dirty="0"/>
          </a:p>
          <a:p>
            <a:pPr lvl="1"/>
            <a:r>
              <a:rPr lang="en-AU" dirty="0" smtClean="0"/>
              <a:t>Ability to infect multiple- species</a:t>
            </a:r>
            <a:endParaRPr lang="en-AU"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586561"/>
            <a:ext cx="1934210" cy="866775"/>
          </a:xfrm>
          <a:prstGeom prst="rect">
            <a:avLst/>
          </a:prstGeom>
          <a:noFill/>
          <a:ln>
            <a:noFill/>
          </a:ln>
        </p:spPr>
      </p:pic>
    </p:spTree>
    <p:extLst>
      <p:ext uri="{BB962C8B-B14F-4D97-AF65-F5344CB8AC3E}">
        <p14:creationId xmlns:p14="http://schemas.microsoft.com/office/powerpoint/2010/main" val="3646337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7 - Summary</a:t>
            </a:r>
            <a:endParaRPr lang="en-AU" b="1" dirty="0"/>
          </a:p>
        </p:txBody>
      </p:sp>
      <p:sp>
        <p:nvSpPr>
          <p:cNvPr id="3" name="Content Placeholder 2"/>
          <p:cNvSpPr>
            <a:spLocks noGrp="1"/>
          </p:cNvSpPr>
          <p:nvPr>
            <p:ph idx="1"/>
          </p:nvPr>
        </p:nvSpPr>
        <p:spPr>
          <a:xfrm>
            <a:off x="251520" y="1268760"/>
            <a:ext cx="8712968" cy="4857403"/>
          </a:xfrm>
        </p:spPr>
        <p:txBody>
          <a:bodyPr>
            <a:normAutofit lnSpcReduction="10000"/>
          </a:bodyPr>
          <a:lstStyle/>
          <a:p>
            <a:r>
              <a:rPr lang="en-AU" b="1" i="1" dirty="0"/>
              <a:t>Transmission</a:t>
            </a:r>
            <a:r>
              <a:rPr lang="en-AU" dirty="0"/>
              <a:t> describes how an infectious agent can move from one animal to </a:t>
            </a:r>
            <a:r>
              <a:rPr lang="en-AU" dirty="0" smtClean="0"/>
              <a:t>another</a:t>
            </a:r>
          </a:p>
          <a:p>
            <a:endParaRPr lang="en-AU" dirty="0"/>
          </a:p>
          <a:p>
            <a:r>
              <a:rPr lang="en-AU" b="1" i="1" dirty="0"/>
              <a:t>Spread </a:t>
            </a:r>
            <a:r>
              <a:rPr lang="en-AU" dirty="0"/>
              <a:t>describes how an infectious agent moves from one population to another</a:t>
            </a:r>
          </a:p>
          <a:p>
            <a:endParaRPr lang="en-AU" dirty="0"/>
          </a:p>
          <a:p>
            <a:r>
              <a:rPr lang="en-AU" b="1" i="1" dirty="0"/>
              <a:t>Maintenance</a:t>
            </a:r>
            <a:r>
              <a:rPr lang="en-AU" dirty="0"/>
              <a:t> refers to how an infectious agent can survive or continue to occur in a population over </a:t>
            </a:r>
            <a:r>
              <a:rPr lang="en-AU" dirty="0" smtClean="0"/>
              <a:t>time</a:t>
            </a:r>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7 </a:t>
            </a:r>
            <a:r>
              <a:rPr lang="en-AU" b="1" dirty="0"/>
              <a:t>we will explore:</a:t>
            </a:r>
          </a:p>
        </p:txBody>
      </p:sp>
      <p:sp>
        <p:nvSpPr>
          <p:cNvPr id="3" name="Content Placeholder 2"/>
          <p:cNvSpPr>
            <a:spLocks noGrp="1"/>
          </p:cNvSpPr>
          <p:nvPr>
            <p:ph idx="1"/>
          </p:nvPr>
        </p:nvSpPr>
        <p:spPr/>
        <p:txBody>
          <a:bodyPr>
            <a:normAutofit/>
          </a:bodyPr>
          <a:lstStyle/>
          <a:p>
            <a:r>
              <a:rPr lang="en-AU" dirty="0" smtClean="0"/>
              <a:t>How infectious agents move from one animal to another within a population</a:t>
            </a:r>
          </a:p>
          <a:p>
            <a:endParaRPr lang="en-AU" dirty="0" smtClean="0"/>
          </a:p>
          <a:p>
            <a:r>
              <a:rPr lang="en-AU" dirty="0"/>
              <a:t>How infectious agents move between populations of animals</a:t>
            </a:r>
          </a:p>
          <a:p>
            <a:endParaRPr lang="en-AU" dirty="0"/>
          </a:p>
          <a:p>
            <a:r>
              <a:rPr lang="en-AU" dirty="0" smtClean="0"/>
              <a:t>How infectious agents can survive or continue to occur in a population over time</a:t>
            </a:r>
          </a:p>
          <a:p>
            <a:endParaRPr lang="en-AU" dirty="0"/>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Rabies</a:t>
            </a:r>
            <a:endParaRPr lang="en-AU" b="1"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76756" y="1297816"/>
            <a:ext cx="3390488" cy="2103288"/>
          </a:xfrm>
          <a:prstGeom prst="rect">
            <a:avLst/>
          </a:prstGeom>
          <a:noFill/>
          <a:ln>
            <a:noFill/>
          </a:ln>
        </p:spPr>
      </p:pic>
      <p:grpSp>
        <p:nvGrpSpPr>
          <p:cNvPr id="7" name="Group 6"/>
          <p:cNvGrpSpPr/>
          <p:nvPr/>
        </p:nvGrpSpPr>
        <p:grpSpPr>
          <a:xfrm>
            <a:off x="1657806" y="3833585"/>
            <a:ext cx="4895300" cy="1008112"/>
            <a:chOff x="0" y="0"/>
            <a:chExt cx="4388304" cy="595746"/>
          </a:xfrm>
        </p:grpSpPr>
        <p:sp>
          <p:nvSpPr>
            <p:cNvPr id="8" name="Rectangle 7"/>
            <p:cNvSpPr/>
            <p:nvPr/>
          </p:nvSpPr>
          <p:spPr>
            <a:xfrm>
              <a:off x="3178629" y="10886"/>
              <a:ext cx="1209675" cy="5524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600">
                  <a:solidFill>
                    <a:srgbClr val="000000"/>
                  </a:solidFill>
                  <a:effectLst/>
                  <a:ea typeface="Times New Roman" panose="02020603050405020304" pitchFamily="18" charset="0"/>
                  <a:cs typeface="Times New Roman" panose="02020603050405020304" pitchFamily="18" charset="0"/>
                </a:rPr>
                <a:t>Susceptible animal</a:t>
              </a:r>
              <a:endParaRPr lang="en-AU" sz="1600">
                <a:effectLst/>
                <a:ea typeface="Times New Roman" panose="02020603050405020304" pitchFamily="18" charset="0"/>
                <a:cs typeface="Times New Roman" panose="02020603050405020304" pitchFamily="18" charset="0"/>
              </a:endParaRPr>
            </a:p>
          </p:txBody>
        </p:sp>
        <p:sp>
          <p:nvSpPr>
            <p:cNvPr id="9" name="Rectangle 8"/>
            <p:cNvSpPr/>
            <p:nvPr/>
          </p:nvSpPr>
          <p:spPr>
            <a:xfrm>
              <a:off x="0" y="0"/>
              <a:ext cx="1209675" cy="5524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600">
                  <a:solidFill>
                    <a:srgbClr val="000000"/>
                  </a:solidFill>
                  <a:effectLst/>
                  <a:ea typeface="Times New Roman" panose="02020603050405020304" pitchFamily="18" charset="0"/>
                  <a:cs typeface="Times New Roman" panose="02020603050405020304" pitchFamily="18" charset="0"/>
                </a:rPr>
                <a:t>Infected animal</a:t>
              </a:r>
              <a:endParaRPr lang="en-AU" sz="1600">
                <a:effectLst/>
                <a:ea typeface="Times New Roman" panose="02020603050405020304" pitchFamily="18" charset="0"/>
                <a:cs typeface="Times New Roman" panose="02020603050405020304" pitchFamily="18" charset="0"/>
              </a:endParaRPr>
            </a:p>
          </p:txBody>
        </p:sp>
        <p:sp>
          <p:nvSpPr>
            <p:cNvPr id="10" name="Right Arrow 9"/>
            <p:cNvSpPr/>
            <p:nvPr/>
          </p:nvSpPr>
          <p:spPr>
            <a:xfrm>
              <a:off x="1436915" y="108857"/>
              <a:ext cx="1590675" cy="486889"/>
            </a:xfrm>
            <a:prstGeom prst="rightArrow">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600">
                  <a:solidFill>
                    <a:srgbClr val="000000"/>
                  </a:solidFill>
                  <a:effectLst/>
                  <a:ea typeface="Times New Roman" panose="02020603050405020304" pitchFamily="18" charset="0"/>
                  <a:cs typeface="Times New Roman" panose="02020603050405020304" pitchFamily="18" charset="0"/>
                </a:rPr>
                <a:t>Transmission</a:t>
              </a:r>
              <a:endParaRPr lang="en-AU" sz="1600">
                <a:effectLst/>
                <a:ea typeface="Times New Roman" panose="02020603050405020304" pitchFamily="18" charset="0"/>
                <a:cs typeface="Times New Roman" panose="02020603050405020304" pitchFamily="18" charset="0"/>
              </a:endParaRPr>
            </a:p>
          </p:txBody>
        </p:sp>
      </p:grpSp>
      <p:sp>
        <p:nvSpPr>
          <p:cNvPr id="11" name="Content Placeholder 2"/>
          <p:cNvSpPr>
            <a:spLocks noGrp="1"/>
          </p:cNvSpPr>
          <p:nvPr>
            <p:ph idx="1"/>
          </p:nvPr>
        </p:nvSpPr>
        <p:spPr>
          <a:xfrm>
            <a:off x="282352" y="5237754"/>
            <a:ext cx="8579296" cy="1215581"/>
          </a:xfrm>
        </p:spPr>
        <p:txBody>
          <a:bodyPr>
            <a:normAutofit/>
          </a:bodyPr>
          <a:lstStyle/>
          <a:p>
            <a:r>
              <a:rPr lang="en-AU" b="1" i="1" dirty="0"/>
              <a:t>Transmission</a:t>
            </a:r>
            <a:r>
              <a:rPr lang="en-AU" dirty="0"/>
              <a:t> describes how an infectious agent can move from one animal to </a:t>
            </a:r>
            <a:r>
              <a:rPr lang="en-AU" dirty="0" smtClean="0"/>
              <a:t>another</a:t>
            </a:r>
            <a:endParaRPr lang="en-AU" dirty="0"/>
          </a:p>
        </p:txBody>
      </p:sp>
    </p:spTree>
    <p:extLst>
      <p:ext uri="{BB962C8B-B14F-4D97-AF65-F5344CB8AC3E}">
        <p14:creationId xmlns:p14="http://schemas.microsoft.com/office/powerpoint/2010/main" val="263043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How agents get out of the animal</a:t>
            </a:r>
            <a:endParaRPr lang="en-AU" b="1" dirty="0"/>
          </a:p>
        </p:txBody>
      </p:sp>
      <p:sp>
        <p:nvSpPr>
          <p:cNvPr id="3" name="Content Placeholder 2"/>
          <p:cNvSpPr>
            <a:spLocks noGrp="1"/>
          </p:cNvSpPr>
          <p:nvPr>
            <p:ph idx="1"/>
          </p:nvPr>
        </p:nvSpPr>
        <p:spPr>
          <a:xfrm>
            <a:off x="282352" y="1052736"/>
            <a:ext cx="8579296" cy="5400600"/>
          </a:xfrm>
        </p:spPr>
        <p:txBody>
          <a:bodyPr>
            <a:normAutofit fontScale="70000" lnSpcReduction="20000"/>
          </a:bodyPr>
          <a:lstStyle/>
          <a:p>
            <a:r>
              <a:rPr lang="en-AU" b="1" dirty="0"/>
              <a:t>Body surface </a:t>
            </a:r>
            <a:r>
              <a:rPr lang="en-AU" dirty="0" smtClean="0"/>
              <a:t>– hair</a:t>
            </a:r>
            <a:r>
              <a:rPr lang="en-AU" dirty="0"/>
              <a:t>, pus or scabs </a:t>
            </a:r>
            <a:r>
              <a:rPr lang="en-AU" dirty="0" smtClean="0"/>
              <a:t>(ringworm)</a:t>
            </a:r>
          </a:p>
          <a:p>
            <a:endParaRPr lang="en-AU" dirty="0"/>
          </a:p>
          <a:p>
            <a:r>
              <a:rPr lang="en-AU" b="1" dirty="0"/>
              <a:t>Nose </a:t>
            </a:r>
            <a:r>
              <a:rPr lang="en-AU" b="1" dirty="0" smtClean="0"/>
              <a:t>secretions </a:t>
            </a:r>
            <a:r>
              <a:rPr lang="en-AU" dirty="0" smtClean="0"/>
              <a:t>(influenza </a:t>
            </a:r>
            <a:r>
              <a:rPr lang="en-AU" dirty="0"/>
              <a:t>virus</a:t>
            </a:r>
            <a:r>
              <a:rPr lang="en-AU" dirty="0" smtClean="0"/>
              <a:t>)</a:t>
            </a:r>
          </a:p>
          <a:p>
            <a:endParaRPr lang="en-AU" dirty="0"/>
          </a:p>
          <a:p>
            <a:r>
              <a:rPr lang="en-AU" b="1" dirty="0"/>
              <a:t>Mouth </a:t>
            </a:r>
            <a:r>
              <a:rPr lang="en-AU" dirty="0"/>
              <a:t>– saliva </a:t>
            </a:r>
            <a:r>
              <a:rPr lang="en-AU" dirty="0" smtClean="0"/>
              <a:t>(rabies </a:t>
            </a:r>
            <a:r>
              <a:rPr lang="en-AU" dirty="0"/>
              <a:t>and foot and mouth viruses, tuberculosis</a:t>
            </a:r>
            <a:r>
              <a:rPr lang="en-AU" dirty="0" smtClean="0"/>
              <a:t>)</a:t>
            </a:r>
          </a:p>
          <a:p>
            <a:endParaRPr lang="en-AU" dirty="0"/>
          </a:p>
          <a:p>
            <a:r>
              <a:rPr lang="en-AU" b="1" dirty="0"/>
              <a:t>Mammary </a:t>
            </a:r>
            <a:r>
              <a:rPr lang="en-AU" dirty="0"/>
              <a:t>– milk </a:t>
            </a:r>
            <a:r>
              <a:rPr lang="en-AU" dirty="0" smtClean="0"/>
              <a:t>(bacteria causing mastitis)</a:t>
            </a:r>
          </a:p>
          <a:p>
            <a:endParaRPr lang="en-AU" dirty="0"/>
          </a:p>
          <a:p>
            <a:r>
              <a:rPr lang="en-AU" b="1" dirty="0"/>
              <a:t>Anus </a:t>
            </a:r>
            <a:r>
              <a:rPr lang="en-AU" dirty="0"/>
              <a:t>– faeces </a:t>
            </a:r>
            <a:r>
              <a:rPr lang="en-AU" dirty="0" smtClean="0"/>
              <a:t>(salmonella </a:t>
            </a:r>
            <a:r>
              <a:rPr lang="en-AU" dirty="0"/>
              <a:t>bacteria</a:t>
            </a:r>
            <a:r>
              <a:rPr lang="en-AU" dirty="0" smtClean="0"/>
              <a:t>)</a:t>
            </a:r>
          </a:p>
          <a:p>
            <a:endParaRPr lang="en-AU" dirty="0"/>
          </a:p>
          <a:p>
            <a:r>
              <a:rPr lang="en-AU" b="1" dirty="0"/>
              <a:t>Urogenital tract </a:t>
            </a:r>
            <a:r>
              <a:rPr lang="en-AU" dirty="0"/>
              <a:t>– urine and sperm </a:t>
            </a:r>
            <a:r>
              <a:rPr lang="en-AU" dirty="0" smtClean="0"/>
              <a:t>(leptospirosis</a:t>
            </a:r>
            <a:r>
              <a:rPr lang="en-AU" dirty="0"/>
              <a:t>, campylobacter</a:t>
            </a:r>
            <a:r>
              <a:rPr lang="en-AU" dirty="0" smtClean="0"/>
              <a:t>)</a:t>
            </a:r>
          </a:p>
          <a:p>
            <a:endParaRPr lang="en-AU" dirty="0"/>
          </a:p>
          <a:p>
            <a:r>
              <a:rPr lang="en-AU" b="1" dirty="0"/>
              <a:t>Eyes </a:t>
            </a:r>
            <a:r>
              <a:rPr lang="en-AU" dirty="0"/>
              <a:t>– tears </a:t>
            </a:r>
            <a:r>
              <a:rPr lang="en-AU" dirty="0" smtClean="0"/>
              <a:t>(pinkeye)</a:t>
            </a:r>
          </a:p>
          <a:p>
            <a:endParaRPr lang="en-AU" dirty="0"/>
          </a:p>
          <a:p>
            <a:r>
              <a:rPr lang="en-AU" b="1" dirty="0"/>
              <a:t>Blood </a:t>
            </a:r>
            <a:r>
              <a:rPr lang="en-AU" dirty="0"/>
              <a:t>– </a:t>
            </a:r>
            <a:r>
              <a:rPr lang="en-AU" dirty="0" smtClean="0"/>
              <a:t>(Q </a:t>
            </a:r>
            <a:r>
              <a:rPr lang="en-AU" dirty="0"/>
              <a:t>fever by tick vectors)</a:t>
            </a:r>
          </a:p>
          <a:p>
            <a:endParaRPr lang="en-AU" b="1" dirty="0" smtClean="0"/>
          </a:p>
        </p:txBody>
      </p:sp>
    </p:spTree>
    <p:extLst>
      <p:ext uri="{BB962C8B-B14F-4D97-AF65-F5344CB8AC3E}">
        <p14:creationId xmlns:p14="http://schemas.microsoft.com/office/powerpoint/2010/main" val="144030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How agents get into an animal</a:t>
            </a:r>
            <a:endParaRPr lang="en-AU" b="1" dirty="0"/>
          </a:p>
        </p:txBody>
      </p:sp>
      <p:sp>
        <p:nvSpPr>
          <p:cNvPr id="6" name="Content Placeholder 2"/>
          <p:cNvSpPr>
            <a:spLocks noGrp="1"/>
          </p:cNvSpPr>
          <p:nvPr>
            <p:ph idx="1"/>
          </p:nvPr>
        </p:nvSpPr>
        <p:spPr>
          <a:xfrm>
            <a:off x="282352" y="1052736"/>
            <a:ext cx="8579296" cy="5400600"/>
          </a:xfrm>
        </p:spPr>
        <p:txBody>
          <a:bodyPr>
            <a:normAutofit/>
          </a:bodyPr>
          <a:lstStyle/>
          <a:p>
            <a:r>
              <a:rPr lang="en-AU" b="1" dirty="0" smtClean="0"/>
              <a:t>Oral – </a:t>
            </a:r>
            <a:r>
              <a:rPr lang="en-AU" dirty="0" smtClean="0"/>
              <a:t>(parasites)</a:t>
            </a:r>
          </a:p>
          <a:p>
            <a:endParaRPr lang="en-AU" dirty="0" smtClean="0"/>
          </a:p>
          <a:p>
            <a:endParaRPr lang="en-AU" dirty="0"/>
          </a:p>
          <a:p>
            <a:r>
              <a:rPr lang="en-AU" b="1" dirty="0" smtClean="0"/>
              <a:t>Respiratory </a:t>
            </a:r>
          </a:p>
          <a:p>
            <a:pPr lvl="1"/>
            <a:r>
              <a:rPr lang="en-AU" dirty="0" smtClean="0"/>
              <a:t>upper (influenza virus)</a:t>
            </a:r>
          </a:p>
          <a:p>
            <a:pPr lvl="1"/>
            <a:r>
              <a:rPr lang="en-AU" dirty="0" smtClean="0"/>
              <a:t>Lower (pneumonia in cattle – </a:t>
            </a:r>
            <a:r>
              <a:rPr lang="en-AU" dirty="0" err="1" smtClean="0"/>
              <a:t>Mannheimia</a:t>
            </a:r>
            <a:r>
              <a:rPr lang="en-AU" dirty="0" smtClean="0"/>
              <a:t> </a:t>
            </a:r>
            <a:r>
              <a:rPr lang="en-AU" dirty="0" err="1" smtClean="0"/>
              <a:t>haemolytica</a:t>
            </a:r>
            <a:r>
              <a:rPr lang="en-AU" dirty="0" smtClean="0"/>
              <a:t>)</a:t>
            </a:r>
          </a:p>
          <a:p>
            <a:endParaRPr lang="en-AU" dirty="0"/>
          </a:p>
          <a:p>
            <a:r>
              <a:rPr lang="en-AU" b="1" dirty="0" smtClean="0"/>
              <a:t>Mucous membranes – </a:t>
            </a:r>
            <a:r>
              <a:rPr lang="en-AU" dirty="0" smtClean="0"/>
              <a:t>(pinkeye)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1123662778"/>
              </p:ext>
            </p:extLst>
          </p:nvPr>
        </p:nvGraphicFramePr>
        <p:xfrm>
          <a:off x="6539098" y="1117358"/>
          <a:ext cx="2440929" cy="1124742"/>
        </p:xfrm>
        <a:graphic>
          <a:graphicData uri="http://schemas.openxmlformats.org/presentationml/2006/ole">
            <mc:AlternateContent xmlns:mc="http://schemas.openxmlformats.org/markup-compatibility/2006">
              <mc:Choice xmlns:v="urn:schemas-microsoft-com:vml" Requires="v">
                <p:oleObj spid="_x0000_s35895" r:id="rId4" imgW="16472170" imgH="6334298" progId="Unknown">
                  <p:embed/>
                </p:oleObj>
              </mc:Choice>
              <mc:Fallback>
                <p:oleObj r:id="rId4" imgW="16472170" imgH="6334298"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098" y="1117358"/>
                        <a:ext cx="2440929" cy="1124742"/>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p:cNvGraphicFramePr>
            <a:graphicFrameLocks noChangeAspect="1"/>
          </p:cNvGraphicFramePr>
          <p:nvPr>
            <p:extLst>
              <p:ext uri="{D42A27DB-BD31-4B8C-83A1-F6EECF244321}">
                <p14:modId xmlns:p14="http://schemas.microsoft.com/office/powerpoint/2010/main" val="780471196"/>
              </p:ext>
            </p:extLst>
          </p:nvPr>
        </p:nvGraphicFramePr>
        <p:xfrm>
          <a:off x="6595775" y="2811129"/>
          <a:ext cx="2331793" cy="1109784"/>
        </p:xfrm>
        <a:graphic>
          <a:graphicData uri="http://schemas.openxmlformats.org/presentationml/2006/ole">
            <mc:AlternateContent xmlns:mc="http://schemas.openxmlformats.org/markup-compatibility/2006">
              <mc:Choice xmlns:v="urn:schemas-microsoft-com:vml" Requires="v">
                <p:oleObj spid="_x0000_s35896" r:id="rId6" imgW="13177736" imgH="6334298" progId="Unknown">
                  <p:embed/>
                </p:oleObj>
              </mc:Choice>
              <mc:Fallback>
                <p:oleObj r:id="rId6" imgW="13177736" imgH="6334298" progId="Unknown">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5775" y="2811129"/>
                        <a:ext cx="2331793" cy="1109784"/>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0" name="Object 9"/>
          <p:cNvGraphicFramePr>
            <a:graphicFrameLocks noChangeAspect="1"/>
          </p:cNvGraphicFramePr>
          <p:nvPr>
            <p:extLst>
              <p:ext uri="{D42A27DB-BD31-4B8C-83A1-F6EECF244321}">
                <p14:modId xmlns:p14="http://schemas.microsoft.com/office/powerpoint/2010/main" val="155650790"/>
              </p:ext>
            </p:extLst>
          </p:nvPr>
        </p:nvGraphicFramePr>
        <p:xfrm>
          <a:off x="6948264" y="4377736"/>
          <a:ext cx="2195736" cy="1844871"/>
        </p:xfrm>
        <a:graphic>
          <a:graphicData uri="http://schemas.openxmlformats.org/presentationml/2006/ole">
            <mc:AlternateContent xmlns:mc="http://schemas.openxmlformats.org/markup-compatibility/2006">
              <mc:Choice xmlns:v="urn:schemas-microsoft-com:vml" Requires="v">
                <p:oleObj spid="_x0000_s35897" r:id="rId8" imgW="13177736" imgH="11085022" progId="Unknown">
                  <p:embed/>
                </p:oleObj>
              </mc:Choice>
              <mc:Fallback>
                <p:oleObj r:id="rId8" imgW="13177736" imgH="11085022" progId="Unknown">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4377736"/>
                        <a:ext cx="2195736" cy="1844871"/>
                      </a:xfrm>
                      <a:prstGeom prst="rect">
                        <a:avLst/>
                      </a:prstGeom>
                      <a:noFill/>
                    </p:spPr>
                  </p:pic>
                </p:oleObj>
              </mc:Fallback>
            </mc:AlternateContent>
          </a:graphicData>
        </a:graphic>
      </p:graphicFrame>
    </p:spTree>
    <p:extLst>
      <p:ext uri="{BB962C8B-B14F-4D97-AF65-F5344CB8AC3E}">
        <p14:creationId xmlns:p14="http://schemas.microsoft.com/office/powerpoint/2010/main" val="282318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How agents get into an animal</a:t>
            </a:r>
            <a:endParaRPr lang="en-AU" b="1" dirty="0"/>
          </a:p>
        </p:txBody>
      </p:sp>
      <p:sp>
        <p:nvSpPr>
          <p:cNvPr id="6" name="Content Placeholder 2"/>
          <p:cNvSpPr>
            <a:spLocks noGrp="1"/>
          </p:cNvSpPr>
          <p:nvPr>
            <p:ph idx="1"/>
          </p:nvPr>
        </p:nvSpPr>
        <p:spPr>
          <a:xfrm>
            <a:off x="282352" y="1052736"/>
            <a:ext cx="8579296" cy="5400600"/>
          </a:xfrm>
        </p:spPr>
        <p:txBody>
          <a:bodyPr>
            <a:normAutofit/>
          </a:bodyPr>
          <a:lstStyle/>
          <a:p>
            <a:r>
              <a:rPr lang="en-AU" b="1" dirty="0" smtClean="0"/>
              <a:t>Skin – </a:t>
            </a:r>
            <a:r>
              <a:rPr lang="en-AU" dirty="0" smtClean="0"/>
              <a:t>(rabies)</a:t>
            </a:r>
          </a:p>
          <a:p>
            <a:endParaRPr lang="en-AU" dirty="0"/>
          </a:p>
          <a:p>
            <a:r>
              <a:rPr lang="en-AU" b="1" dirty="0" smtClean="0"/>
              <a:t>Coitus </a:t>
            </a:r>
            <a:r>
              <a:rPr lang="en-AU" dirty="0" smtClean="0"/>
              <a:t>– (brucellosis)</a:t>
            </a:r>
          </a:p>
          <a:p>
            <a:endParaRPr lang="en-AU" dirty="0"/>
          </a:p>
          <a:p>
            <a:r>
              <a:rPr lang="en-AU" b="1" dirty="0" smtClean="0"/>
              <a:t>Iatrogenic </a:t>
            </a:r>
            <a:r>
              <a:rPr lang="en-AU" dirty="0" smtClean="0"/>
              <a:t>– (bluetongue virus)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744196" y="1124744"/>
            <a:ext cx="1934210" cy="866775"/>
          </a:xfrm>
          <a:prstGeom prst="rect">
            <a:avLst/>
          </a:prstGeom>
          <a:noFill/>
          <a:ln>
            <a:noFill/>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0" name="Object 9"/>
          <p:cNvGraphicFramePr>
            <a:graphicFrameLocks noChangeAspect="1"/>
          </p:cNvGraphicFramePr>
          <p:nvPr>
            <p:extLst>
              <p:ext uri="{D42A27DB-BD31-4B8C-83A1-F6EECF244321}">
                <p14:modId xmlns:p14="http://schemas.microsoft.com/office/powerpoint/2010/main" val="2099805087"/>
              </p:ext>
            </p:extLst>
          </p:nvPr>
        </p:nvGraphicFramePr>
        <p:xfrm>
          <a:off x="7101701" y="3157723"/>
          <a:ext cx="1219200" cy="1190625"/>
        </p:xfrm>
        <a:graphic>
          <a:graphicData uri="http://schemas.openxmlformats.org/presentationml/2006/ole">
            <mc:AlternateContent xmlns:mc="http://schemas.openxmlformats.org/markup-compatibility/2006">
              <mc:Choice xmlns:v="urn:schemas-microsoft-com:vml" Requires="v">
                <p:oleObj spid="_x0000_s36882" r:id="rId5" imgW="4941651" imgH="4750724" progId="Unknown">
                  <p:embed/>
                </p:oleObj>
              </mc:Choice>
              <mc:Fallback>
                <p:oleObj r:id="rId5" imgW="4941651" imgH="4750724"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1701" y="3157723"/>
                        <a:ext cx="12192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57202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pPr algn="l"/>
            <a:r>
              <a:rPr lang="en-AU" b="1" dirty="0" smtClean="0"/>
              <a:t>Type of contact between infected and susceptible animals during </a:t>
            </a:r>
            <a:r>
              <a:rPr lang="en-AU" b="1" dirty="0" err="1" smtClean="0"/>
              <a:t>transmisison</a:t>
            </a:r>
            <a:endParaRPr lang="en-AU" b="1" dirty="0"/>
          </a:p>
        </p:txBody>
      </p:sp>
      <p:sp>
        <p:nvSpPr>
          <p:cNvPr id="6" name="Content Placeholder 2"/>
          <p:cNvSpPr>
            <a:spLocks noGrp="1"/>
          </p:cNvSpPr>
          <p:nvPr>
            <p:ph idx="1"/>
          </p:nvPr>
        </p:nvSpPr>
        <p:spPr>
          <a:xfrm>
            <a:off x="282352" y="2348880"/>
            <a:ext cx="8579296" cy="4824536"/>
          </a:xfrm>
        </p:spPr>
        <p:txBody>
          <a:bodyPr>
            <a:normAutofit/>
          </a:bodyPr>
          <a:lstStyle/>
          <a:p>
            <a:r>
              <a:rPr lang="en-AU" dirty="0" smtClean="0"/>
              <a:t>Direct contact between animals</a:t>
            </a:r>
          </a:p>
          <a:p>
            <a:pPr lvl="2"/>
            <a:r>
              <a:rPr lang="en-AU" dirty="0" smtClean="0"/>
              <a:t>Infected animal sheds infectious agent in saliva, faeces, milk,…</a:t>
            </a:r>
          </a:p>
          <a:p>
            <a:pPr lvl="2"/>
            <a:r>
              <a:rPr lang="en-AU" dirty="0" smtClean="0"/>
              <a:t>Susceptible animal licks the infected animal and gets exposed</a:t>
            </a:r>
          </a:p>
          <a:p>
            <a:pPr lvl="2"/>
            <a:r>
              <a:rPr lang="en-AU" dirty="0" smtClean="0"/>
              <a:t>Calves may get infected with some diseases during pregnancy or from close contact with mother after birth</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97828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AU" b="1" dirty="0" smtClean="0"/>
              <a:t>How agents get from one animal to another - Transmission</a:t>
            </a:r>
            <a:endParaRPr lang="en-AU" b="1" dirty="0"/>
          </a:p>
        </p:txBody>
      </p:sp>
      <p:sp>
        <p:nvSpPr>
          <p:cNvPr id="6" name="Content Placeholder 2"/>
          <p:cNvSpPr>
            <a:spLocks noGrp="1"/>
          </p:cNvSpPr>
          <p:nvPr>
            <p:ph idx="1"/>
          </p:nvPr>
        </p:nvSpPr>
        <p:spPr>
          <a:xfrm>
            <a:off x="282352" y="1628800"/>
            <a:ext cx="8579296" cy="4824536"/>
          </a:xfrm>
        </p:spPr>
        <p:txBody>
          <a:bodyPr>
            <a:normAutofit/>
          </a:bodyPr>
          <a:lstStyle/>
          <a:p>
            <a:r>
              <a:rPr lang="en-AU" dirty="0"/>
              <a:t>Transmission of infectious </a:t>
            </a:r>
            <a:r>
              <a:rPr lang="en-AU" dirty="0" smtClean="0"/>
              <a:t>agents</a:t>
            </a:r>
            <a:endParaRPr lang="en-AU" dirty="0"/>
          </a:p>
          <a:p>
            <a:pPr lvl="1"/>
            <a:r>
              <a:rPr lang="en-AU" dirty="0" smtClean="0"/>
              <a:t>Indirect</a:t>
            </a:r>
            <a:endParaRPr lang="en-AU" dirty="0"/>
          </a:p>
          <a:p>
            <a:pPr lvl="2"/>
            <a:r>
              <a:rPr lang="en-AU" dirty="0" smtClean="0"/>
              <a:t>Living things (intermediate host)</a:t>
            </a:r>
          </a:p>
          <a:p>
            <a:pPr lvl="3"/>
            <a:r>
              <a:rPr lang="en-AU" dirty="0" smtClean="0"/>
              <a:t>Mosquitoes (</a:t>
            </a:r>
            <a:r>
              <a:rPr lang="en-AU" dirty="0" err="1" smtClean="0"/>
              <a:t>Babesia</a:t>
            </a:r>
            <a:r>
              <a:rPr lang="en-AU" dirty="0" smtClean="0"/>
              <a:t> in cattle, Malaria in humans)</a:t>
            </a:r>
          </a:p>
          <a:p>
            <a:pPr lvl="3"/>
            <a:r>
              <a:rPr lang="en-AU" dirty="0" smtClean="0"/>
              <a:t>Flies (pinkeye)</a:t>
            </a:r>
          </a:p>
          <a:p>
            <a:pPr lvl="3"/>
            <a:endParaRPr lang="en-AU" dirty="0" smtClean="0"/>
          </a:p>
          <a:p>
            <a:pPr lvl="2"/>
            <a:r>
              <a:rPr lang="en-AU" dirty="0" smtClean="0"/>
              <a:t>Non-living</a:t>
            </a:r>
          </a:p>
          <a:p>
            <a:pPr lvl="3"/>
            <a:r>
              <a:rPr lang="en-AU" dirty="0" smtClean="0"/>
              <a:t>Feed</a:t>
            </a:r>
          </a:p>
          <a:p>
            <a:pPr lvl="3"/>
            <a:r>
              <a:rPr lang="en-AU" dirty="0" smtClean="0"/>
              <a:t>Equipment</a:t>
            </a:r>
          </a:p>
          <a:p>
            <a:pPr lvl="3"/>
            <a:r>
              <a:rPr lang="en-AU" dirty="0" smtClean="0"/>
              <a:t>Clothing</a:t>
            </a:r>
          </a:p>
          <a:p>
            <a:pPr lvl="3"/>
            <a:r>
              <a:rPr lang="en-AU" dirty="0" smtClean="0"/>
              <a:t>Needles, syringes</a:t>
            </a:r>
          </a:p>
          <a:p>
            <a:pPr lvl="3"/>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p:cNvGraphicFramePr>
            <a:graphicFrameLocks noChangeAspect="1"/>
          </p:cNvGraphicFramePr>
          <p:nvPr>
            <p:extLst>
              <p:ext uri="{D42A27DB-BD31-4B8C-83A1-F6EECF244321}">
                <p14:modId xmlns:p14="http://schemas.microsoft.com/office/powerpoint/2010/main" val="2816080409"/>
              </p:ext>
            </p:extLst>
          </p:nvPr>
        </p:nvGraphicFramePr>
        <p:xfrm>
          <a:off x="4716016" y="3553349"/>
          <a:ext cx="1296144" cy="1089028"/>
        </p:xfrm>
        <a:graphic>
          <a:graphicData uri="http://schemas.openxmlformats.org/presentationml/2006/ole">
            <mc:AlternateContent xmlns:mc="http://schemas.openxmlformats.org/markup-compatibility/2006">
              <mc:Choice xmlns:v="urn:schemas-microsoft-com:vml" Requires="v">
                <p:oleObj spid="_x0000_s38943"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553349"/>
                        <a:ext cx="1296144" cy="1089028"/>
                      </a:xfrm>
                      <a:prstGeom prst="rect">
                        <a:avLst/>
                      </a:prstGeom>
                      <a:noFill/>
                    </p:spPr>
                  </p:pic>
                </p:oleObj>
              </mc:Fallback>
            </mc:AlternateContent>
          </a:graphicData>
        </a:graphic>
      </p:graphicFrame>
      <p:sp>
        <p:nvSpPr>
          <p:cNvPr id="5" name="Rectangle 2"/>
          <p:cNvSpPr>
            <a:spLocks noChangeArrowheads="1"/>
          </p:cNvSpPr>
          <p:nvPr/>
        </p:nvSpPr>
        <p:spPr bwMode="auto">
          <a:xfrm>
            <a:off x="3995936" y="51821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9" name="Object 8"/>
          <p:cNvGraphicFramePr>
            <a:graphicFrameLocks noChangeAspect="1"/>
          </p:cNvGraphicFramePr>
          <p:nvPr>
            <p:extLst>
              <p:ext uri="{D42A27DB-BD31-4B8C-83A1-F6EECF244321}">
                <p14:modId xmlns:p14="http://schemas.microsoft.com/office/powerpoint/2010/main" val="144220644"/>
              </p:ext>
            </p:extLst>
          </p:nvPr>
        </p:nvGraphicFramePr>
        <p:xfrm>
          <a:off x="4754488" y="5222430"/>
          <a:ext cx="1219200" cy="1190625"/>
        </p:xfrm>
        <a:graphic>
          <a:graphicData uri="http://schemas.openxmlformats.org/presentationml/2006/ole">
            <mc:AlternateContent xmlns:mc="http://schemas.openxmlformats.org/markup-compatibility/2006">
              <mc:Choice xmlns:v="urn:schemas-microsoft-com:vml" Requires="v">
                <p:oleObj spid="_x0000_s38944" r:id="rId6" imgW="4941651" imgH="4750724" progId="Unknown">
                  <p:embed/>
                </p:oleObj>
              </mc:Choice>
              <mc:Fallback>
                <p:oleObj r:id="rId6" imgW="4941651" imgH="4750724" progId="Unknown">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4488" y="5222430"/>
                        <a:ext cx="12192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1963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Life cycle diagrams</a:t>
            </a:r>
            <a:endParaRPr lang="en-AU" b="1" dirty="0"/>
          </a:p>
        </p:txBody>
      </p:sp>
      <p:sp>
        <p:nvSpPr>
          <p:cNvPr id="3" name="Content Placeholder 2"/>
          <p:cNvSpPr>
            <a:spLocks noGrp="1"/>
          </p:cNvSpPr>
          <p:nvPr>
            <p:ph idx="1"/>
          </p:nvPr>
        </p:nvSpPr>
        <p:spPr>
          <a:xfrm>
            <a:off x="282352" y="4509120"/>
            <a:ext cx="8579296" cy="1944216"/>
          </a:xfrm>
        </p:spPr>
        <p:txBody>
          <a:bodyPr>
            <a:normAutofit fontScale="62500" lnSpcReduction="20000"/>
          </a:bodyPr>
          <a:lstStyle/>
          <a:p>
            <a:pPr marL="514350" lvl="0" indent="-514350">
              <a:buFont typeface="+mj-lt"/>
              <a:buAutoNum type="arabicPeriod"/>
            </a:pPr>
            <a:r>
              <a:rPr lang="en-AU" dirty="0"/>
              <a:t>Eggs passed in faeces </a:t>
            </a:r>
          </a:p>
          <a:p>
            <a:pPr marL="514350" lvl="0" indent="-514350">
              <a:buFont typeface="+mj-lt"/>
              <a:buAutoNum type="arabicPeriod"/>
            </a:pPr>
            <a:r>
              <a:rPr lang="en-AU" dirty="0"/>
              <a:t>1</a:t>
            </a:r>
            <a:r>
              <a:rPr lang="en-AU" baseline="30000" dirty="0"/>
              <a:t>st</a:t>
            </a:r>
            <a:r>
              <a:rPr lang="en-AU" dirty="0"/>
              <a:t> stage larvae hatch from eggs in faeces</a:t>
            </a:r>
          </a:p>
          <a:p>
            <a:pPr marL="514350" lvl="0" indent="-514350">
              <a:buFont typeface="+mj-lt"/>
              <a:buAutoNum type="arabicPeriod"/>
            </a:pPr>
            <a:r>
              <a:rPr lang="en-AU" dirty="0"/>
              <a:t>1</a:t>
            </a:r>
            <a:r>
              <a:rPr lang="en-AU" baseline="30000" dirty="0"/>
              <a:t>st</a:t>
            </a:r>
            <a:r>
              <a:rPr lang="en-AU" dirty="0"/>
              <a:t> and 2</a:t>
            </a:r>
            <a:r>
              <a:rPr lang="en-AU" baseline="30000" dirty="0"/>
              <a:t>nd</a:t>
            </a:r>
            <a:r>
              <a:rPr lang="en-AU" dirty="0"/>
              <a:t> stage larvae feed on bacteria in faecal pallets</a:t>
            </a:r>
          </a:p>
          <a:p>
            <a:pPr marL="514350" lvl="0" indent="-514350">
              <a:buFont typeface="+mj-lt"/>
              <a:buAutoNum type="arabicPeriod"/>
            </a:pPr>
            <a:r>
              <a:rPr lang="en-AU" dirty="0"/>
              <a:t>3</a:t>
            </a:r>
            <a:r>
              <a:rPr lang="en-AU" baseline="30000" dirty="0"/>
              <a:t>rd</a:t>
            </a:r>
            <a:r>
              <a:rPr lang="en-AU" dirty="0"/>
              <a:t> stage larvae is protected from drying out by its outer shell</a:t>
            </a:r>
          </a:p>
          <a:p>
            <a:pPr marL="514350" lvl="0" indent="-514350">
              <a:buFont typeface="+mj-lt"/>
              <a:buAutoNum type="arabicPeriod"/>
            </a:pPr>
            <a:r>
              <a:rPr lang="en-AU" dirty="0"/>
              <a:t>3</a:t>
            </a:r>
            <a:r>
              <a:rPr lang="en-AU" baseline="30000" dirty="0"/>
              <a:t>rd</a:t>
            </a:r>
            <a:r>
              <a:rPr lang="en-AU" dirty="0"/>
              <a:t> stage larvae move out of faeces and onto grass. The free living stage in the environment of the life cycle can take from 2 -12 weeks to complete</a:t>
            </a:r>
          </a:p>
        </p:txBody>
      </p:sp>
      <p:sp>
        <p:nvSpPr>
          <p:cNvPr id="5" name="Rectangle 2"/>
          <p:cNvSpPr>
            <a:spLocks noChangeArrowheads="1"/>
          </p:cNvSpPr>
          <p:nvPr/>
        </p:nvSpPr>
        <p:spPr bwMode="auto">
          <a:xfrm>
            <a:off x="2411761" y="1124742"/>
            <a:ext cx="12751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7" name="Picture 6" descr="sheep_worm-life-cycle copy"/>
          <p:cNvPicPr/>
          <p:nvPr/>
        </p:nvPicPr>
        <p:blipFill>
          <a:blip r:embed="rId3">
            <a:extLst>
              <a:ext uri="{28A0092B-C50C-407E-A947-70E740481C1C}">
                <a14:useLocalDpi xmlns:a14="http://schemas.microsoft.com/office/drawing/2010/main" val="0"/>
              </a:ext>
            </a:extLst>
          </a:blip>
          <a:srcRect/>
          <a:stretch>
            <a:fillRect/>
          </a:stretch>
        </p:blipFill>
        <p:spPr bwMode="auto">
          <a:xfrm>
            <a:off x="3008487" y="980728"/>
            <a:ext cx="3127026" cy="3163731"/>
          </a:xfrm>
          <a:prstGeom prst="rect">
            <a:avLst/>
          </a:prstGeom>
          <a:noFill/>
          <a:ln>
            <a:noFill/>
          </a:ln>
        </p:spPr>
      </p:pic>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3281</TotalTime>
  <Words>1264</Words>
  <Application>Microsoft Office PowerPoint</Application>
  <PresentationFormat>On-screen Show (4:3)</PresentationFormat>
  <Paragraphs>246</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 New Roman</vt:lpstr>
      <vt:lpstr>Office Theme</vt:lpstr>
      <vt:lpstr>Unknown</vt:lpstr>
      <vt:lpstr>Basic Field Epidemiology</vt:lpstr>
      <vt:lpstr>In Session 7 we will explore:</vt:lpstr>
      <vt:lpstr>Rabies</vt:lpstr>
      <vt:lpstr>How agents get out of the animal</vt:lpstr>
      <vt:lpstr>How agents get into an animal</vt:lpstr>
      <vt:lpstr>How agents get into an animal</vt:lpstr>
      <vt:lpstr>Type of contact between infected and susceptible animals during transmisison</vt:lpstr>
      <vt:lpstr>How agents get from one animal to another - Transmission</vt:lpstr>
      <vt:lpstr>Life cycle diagrams</vt:lpstr>
      <vt:lpstr>How disease gets between populations - Spread</vt:lpstr>
      <vt:lpstr>How infectious agents can survive or continue to occur - Maintenance</vt:lpstr>
      <vt:lpstr>Life cycle diagrams</vt:lpstr>
      <vt:lpstr>How infectious agents can survive or continue to occur - Maintenance</vt:lpstr>
      <vt:lpstr>Session 7 -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Nigel Perkins</cp:lastModifiedBy>
  <cp:revision>137</cp:revision>
  <cp:lastPrinted>2014-03-03T00:14:40Z</cp:lastPrinted>
  <dcterms:created xsi:type="dcterms:W3CDTF">2013-03-15T18:03:41Z</dcterms:created>
  <dcterms:modified xsi:type="dcterms:W3CDTF">2014-06-24T04:46:07Z</dcterms:modified>
</cp:coreProperties>
</file>