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75" r:id="rId3"/>
    <p:sldId id="266" r:id="rId4"/>
    <p:sldId id="271" r:id="rId5"/>
    <p:sldId id="272" r:id="rId6"/>
    <p:sldId id="267" r:id="rId7"/>
    <p:sldId id="258" r:id="rId8"/>
    <p:sldId id="269" r:id="rId9"/>
    <p:sldId id="273" r:id="rId10"/>
    <p:sldId id="270" r:id="rId11"/>
    <p:sldId id="274" r:id="rId12"/>
    <p:sldId id="259" r:id="rId13"/>
    <p:sldId id="260" r:id="rId14"/>
    <p:sldId id="26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475" autoAdjust="0"/>
  </p:normalViewPr>
  <p:slideViewPr>
    <p:cSldViewPr snapToObjects="1">
      <p:cViewPr>
        <p:scale>
          <a:sx n="55" d="100"/>
          <a:sy n="55" d="100"/>
        </p:scale>
        <p:origin x="-2232" y="-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98CE-2AFF-4FAA-A26E-39AED356E737}" type="datetimeFigureOut">
              <a:rPr lang="en-AU" smtClean="0"/>
              <a:t>5/11/2014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7CADE-9420-48EF-9FDA-CBD63633A0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982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f</a:t>
            </a:r>
            <a:r>
              <a:rPr lang="en-AU" b="1" dirty="0" smtClean="0"/>
              <a:t>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1: </a:t>
            </a:r>
            <a:r>
              <a:rPr lang="id-ID" b="1" baseline="0" dirty="0" smtClean="0"/>
              <a:t>Pengantar pelatihan </a:t>
            </a:r>
          </a:p>
          <a:p>
            <a:endParaRPr lang="en-AU" dirty="0" smtClean="0"/>
          </a:p>
          <a:p>
            <a:r>
              <a:rPr lang="id-ID" dirty="0" smtClean="0"/>
              <a:t>Memberi salam kepada semua yang hadir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err="1" smtClean="0"/>
              <a:t>Fa</a:t>
            </a:r>
            <a:r>
              <a:rPr lang="id-ID" dirty="0" smtClean="0"/>
              <a:t>s</a:t>
            </a:r>
            <a:r>
              <a:rPr lang="en-AU" dirty="0" err="1" smtClean="0"/>
              <a:t>ilitator</a:t>
            </a:r>
            <a:r>
              <a:rPr lang="id-ID" dirty="0" smtClean="0"/>
              <a:t> memperkenalkan diri </a:t>
            </a:r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98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Fasilitator </a:t>
            </a:r>
            <a:endParaRPr lang="en-AU" b="1" dirty="0" smtClean="0"/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5: </a:t>
            </a:r>
            <a:r>
              <a:rPr lang="id-ID" b="1" baseline="0" dirty="0" smtClean="0"/>
              <a:t>Kegiatan kelompok </a:t>
            </a:r>
            <a:r>
              <a:rPr lang="en-AU" b="1" baseline="0" dirty="0" smtClean="0"/>
              <a:t>– </a:t>
            </a:r>
            <a:r>
              <a:rPr lang="id-ID" b="1" baseline="0" dirty="0" smtClean="0"/>
              <a:t>membuat peraturan untuk pelatihan </a:t>
            </a:r>
            <a:endParaRPr lang="en-AU" b="1" dirty="0" smtClean="0"/>
          </a:p>
          <a:p>
            <a:endParaRPr lang="en-AU" dirty="0" smtClean="0"/>
          </a:p>
          <a:p>
            <a:r>
              <a:rPr lang="id-ID" dirty="0" smtClean="0"/>
              <a:t>Minta bantuan peserta</a:t>
            </a:r>
            <a:r>
              <a:rPr lang="id-ID" baseline="0" dirty="0" smtClean="0"/>
              <a:t> untuk membuat aturan dalam pelatihan: </a:t>
            </a:r>
            <a:endParaRPr lang="en-AU" dirty="0" smtClean="0"/>
          </a:p>
          <a:p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dirty="0" smtClean="0"/>
              <a:t>Minta satu peserta untuk menuliskan aturan-aturan yang diajukan para peserta </a:t>
            </a: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Sebagai contoh</a:t>
            </a:r>
            <a:r>
              <a:rPr lang="en-AU" baseline="0" dirty="0" smtClean="0"/>
              <a:t>– </a:t>
            </a:r>
            <a:r>
              <a:rPr lang="id-ID" baseline="0" dirty="0" smtClean="0"/>
              <a:t>dilarang merokok, memasang mode getar pada hp, satu orang bicara yang lain mendengarkan, selalu sopan terhadap yang lain, tidak ada yang boleh mendominasi dalam kelompok, setiap orang berkontribusi </a:t>
            </a:r>
            <a:r>
              <a:rPr lang="en-AU" baseline="0" dirty="0" smtClean="0"/>
              <a:t>…</a:t>
            </a:r>
          </a:p>
          <a:p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Di akhir latihan ini, buat daftar peraturan yang disestujui dan tulis di kertas dan tempel di dinding yang dapat dilihat semua orang.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733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</a:t>
            </a:r>
            <a:r>
              <a:rPr lang="en-AU" b="1" dirty="0" err="1" smtClean="0"/>
              <a:t>Fa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6: </a:t>
            </a:r>
            <a:r>
              <a:rPr lang="id-ID" b="1" baseline="0" dirty="0" smtClean="0"/>
              <a:t>Ringkasan sesi </a:t>
            </a:r>
            <a:endParaRPr lang="en-AU" b="1" dirty="0" smtClean="0"/>
          </a:p>
          <a:p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aseline="0" dirty="0" smtClean="0"/>
              <a:t>Jika ada waktu, diskusikan </a:t>
            </a:r>
            <a:r>
              <a:rPr lang="id-ID" baseline="0" smtClean="0"/>
              <a:t>hal apa pun yang telah disampaikan.</a:t>
            </a:r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245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f</a:t>
            </a:r>
            <a:r>
              <a:rPr lang="en-AU" b="1" dirty="0" smtClean="0"/>
              <a:t>a</a:t>
            </a:r>
            <a:r>
              <a:rPr lang="id-ID" b="1" dirty="0" smtClean="0"/>
              <a:t>si</a:t>
            </a:r>
            <a:r>
              <a:rPr lang="en-AU" b="1" dirty="0" err="1" smtClean="0"/>
              <a:t>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1: </a:t>
            </a:r>
            <a:r>
              <a:rPr lang="id-ID" b="1" baseline="0" dirty="0" smtClean="0"/>
              <a:t>Sambutan resmi </a:t>
            </a:r>
            <a:endParaRPr lang="en-AU" b="1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 gambaran umum mengenai kursus pelatihan secara singkat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761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</a:t>
            </a:r>
            <a:r>
              <a:rPr lang="en-AU" b="1" dirty="0" err="1" smtClean="0"/>
              <a:t>Fa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2: </a:t>
            </a:r>
            <a:r>
              <a:rPr lang="id-ID" b="1" baseline="0" dirty="0" smtClean="0"/>
              <a:t>Pengantar pelatihan </a:t>
            </a:r>
            <a:endParaRPr lang="en-AU" b="1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 gambaran umu secara singkat mengenai kursus perlatihan </a:t>
            </a: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63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</a:t>
            </a:r>
            <a:r>
              <a:rPr lang="id-ID" b="1" baseline="0" dirty="0" smtClean="0"/>
              <a:t> </a:t>
            </a:r>
            <a:r>
              <a:rPr lang="en-AU" b="1" dirty="0" err="1" smtClean="0"/>
              <a:t>Fa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2: </a:t>
            </a:r>
            <a:r>
              <a:rPr lang="id-ID" b="1" baseline="0" dirty="0" smtClean="0"/>
              <a:t>Pengantar pelatihan </a:t>
            </a:r>
            <a:endParaRPr lang="en-AU" b="1" dirty="0" smtClean="0"/>
          </a:p>
          <a:p>
            <a:endParaRPr lang="en-AU" dirty="0" smtClean="0"/>
          </a:p>
          <a:p>
            <a:r>
              <a:rPr lang="id-ID" dirty="0" smtClean="0"/>
              <a:t>Menjelaskan</a:t>
            </a:r>
            <a:r>
              <a:rPr lang="id-ID" baseline="0" dirty="0" smtClean="0"/>
              <a:t> kepada para peserta informasi umum mengenai tempat dan jalannya pelatihan </a:t>
            </a:r>
            <a:endParaRPr lang="fr-FR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345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</a:t>
            </a:r>
            <a:r>
              <a:rPr lang="en-AU" b="1" dirty="0" err="1" smtClean="0"/>
              <a:t>Fa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Latihan</a:t>
            </a:r>
            <a:r>
              <a:rPr lang="en-AU" b="1" baseline="0" dirty="0" smtClean="0"/>
              <a:t> 2: </a:t>
            </a:r>
            <a:r>
              <a:rPr lang="id-ID" b="1" baseline="0" dirty="0" smtClean="0"/>
              <a:t>Pengantar pelatihan </a:t>
            </a:r>
            <a:endParaRPr lang="en-AU" b="1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id-ID" baseline="0" dirty="0" smtClean="0"/>
              <a:t>Menjelaskan peran fasilitator dan jika memungkinkan menceritakan mengenai pengalaman sendiri </a:t>
            </a:r>
            <a:r>
              <a:rPr lang="en-AU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70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</a:t>
            </a:r>
            <a:r>
              <a:rPr lang="en-AU" b="1" dirty="0" err="1" smtClean="0"/>
              <a:t>Fa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2: </a:t>
            </a:r>
            <a:r>
              <a:rPr lang="id-ID" b="1" baseline="0" dirty="0" smtClean="0"/>
              <a:t>Pengantar pelatihan </a:t>
            </a:r>
            <a:endParaRPr lang="en-AU" b="1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r>
              <a:rPr lang="id-ID" baseline="0" dirty="0" smtClean="0"/>
              <a:t>Jelaskan bagaimana setiap sesi akan berjalan </a:t>
            </a: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22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f</a:t>
            </a:r>
            <a:r>
              <a:rPr lang="en-AU" b="1" dirty="0" smtClean="0"/>
              <a:t>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2: </a:t>
            </a:r>
            <a:r>
              <a:rPr lang="id-ID" b="1" baseline="0" dirty="0" smtClean="0"/>
              <a:t>Pengantar pelatihan </a:t>
            </a:r>
            <a:endParaRPr lang="en-AU" b="1" dirty="0" smtClean="0"/>
          </a:p>
          <a:p>
            <a:endParaRPr lang="en-AU" baseline="0" dirty="0" smtClean="0"/>
          </a:p>
          <a:p>
            <a:r>
              <a:rPr lang="id-ID" baseline="0" dirty="0" smtClean="0"/>
              <a:t>Menyampaikan kepada peserta bahwa </a:t>
            </a:r>
            <a:r>
              <a:rPr lang="id-ID" i="1" baseline="0" dirty="0" smtClean="0"/>
              <a:t>slide-slide</a:t>
            </a:r>
            <a:r>
              <a:rPr lang="id-ID" baseline="0" dirty="0" smtClean="0"/>
              <a:t> ini menjelaskan mengenai: </a:t>
            </a:r>
            <a:endParaRPr lang="en-AU" baseline="0" dirty="0" smtClean="0"/>
          </a:p>
          <a:p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apa yang tujuan yang ingin dicapai pelatihan ini</a:t>
            </a:r>
            <a:r>
              <a:rPr lang="en-AU" baseline="0" dirty="0" smtClean="0"/>
              <a:t> –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gambaran tentang apa yang dapat dilakukan paravet setelah mereka menyelesaikan pelatihan ini. </a:t>
            </a: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perincian pelatihan dapat dilihat di bagian depan Panduan Peserta </a:t>
            </a: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212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</a:t>
            </a:r>
            <a:r>
              <a:rPr lang="en-AU" b="1" dirty="0" err="1" smtClean="0"/>
              <a:t>Fa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3: </a:t>
            </a:r>
            <a:r>
              <a:rPr lang="id-ID" b="1" baseline="0" dirty="0" smtClean="0"/>
              <a:t>Kegiatan kelompok </a:t>
            </a:r>
            <a:r>
              <a:rPr lang="en-AU" b="1" baseline="0" dirty="0" smtClean="0"/>
              <a:t>– </a:t>
            </a:r>
            <a:r>
              <a:rPr lang="id-ID" b="1" baseline="0" dirty="0" smtClean="0"/>
              <a:t>pengenalan dengan </a:t>
            </a:r>
            <a:r>
              <a:rPr lang="en-AU" b="1" i="1" baseline="0" dirty="0" smtClean="0"/>
              <a:t>icebreaker</a:t>
            </a:r>
            <a:endParaRPr lang="en-AU" b="1" i="1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id-ID" dirty="0" smtClean="0"/>
              <a:t>Ini adalah </a:t>
            </a:r>
            <a:r>
              <a:rPr lang="id-ID" i="1" dirty="0" smtClean="0"/>
              <a:t>icebreaker</a:t>
            </a:r>
            <a:r>
              <a:rPr lang="id-ID" dirty="0" smtClean="0"/>
              <a:t>, yang</a:t>
            </a:r>
            <a:r>
              <a:rPr lang="id-ID" baseline="0" dirty="0" smtClean="0"/>
              <a:t> bertujuan agar para peserta berbicara di kelompok dan berbagi pengalaman mereka mengenai bagaimana pendekatan mereka terhadap kasus hewan sakit dan bagaimana mereka membuat keputusan. </a:t>
            </a: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Minta kelompok membaca pertanyaan dan memikirkan tentang setiap pertanyaan itu lalu membuat catatan di buku mereka masing-masing. </a:t>
            </a:r>
            <a:endParaRPr lang="en-AU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Kemudian tanyakan apakah mereka bersedia berbagi pengalaman mereka dengan kelompok. </a:t>
            </a:r>
            <a:r>
              <a:rPr lang="en-AU" baseline="0" dirty="0" smtClean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Katakan kepada mereka bahwa tidak ada penilaian mengenai apa yang sudah mereka lakukan – semua peserta berada di situasi yang sama</a:t>
            </a:r>
            <a:r>
              <a:rPr lang="en-AU" baseline="0" dirty="0" smtClean="0"/>
              <a:t>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id-ID" baseline="0" dirty="0" smtClean="0"/>
              <a:t>Setelah setiap peserta menceritakan pengalaman, ucapkan terima kasih dan buat ringkasan mengenai pengalaman mereka.  </a:t>
            </a:r>
            <a:endParaRPr lang="en-AU" baseline="0" dirty="0" smtClean="0"/>
          </a:p>
          <a:p>
            <a:pPr marL="0" indent="0">
              <a:buNone/>
            </a:pPr>
            <a:endParaRPr lang="fr-FR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610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1" dirty="0" smtClean="0"/>
              <a:t>Catatan f</a:t>
            </a:r>
            <a:r>
              <a:rPr lang="en-AU" b="1" dirty="0" smtClean="0"/>
              <a:t>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r>
              <a:rPr lang="en-AU" b="1" dirty="0" smtClean="0"/>
              <a:t> </a:t>
            </a:r>
          </a:p>
          <a:p>
            <a:r>
              <a:rPr lang="id-ID" b="1" baseline="0" dirty="0" smtClean="0"/>
              <a:t>Langkah</a:t>
            </a:r>
            <a:r>
              <a:rPr lang="en-AU" b="1" baseline="0" dirty="0" smtClean="0"/>
              <a:t> 4: </a:t>
            </a:r>
            <a:r>
              <a:rPr lang="id-ID" b="1" baseline="0" dirty="0" smtClean="0"/>
              <a:t>Metode memonitor pembelajaran dan keikutsertaan </a:t>
            </a:r>
            <a:endParaRPr lang="en-AU" b="1" dirty="0" smtClean="0"/>
          </a:p>
          <a:p>
            <a:endParaRPr lang="en-AU" dirty="0" smtClean="0"/>
          </a:p>
          <a:p>
            <a:r>
              <a:rPr lang="id-ID" dirty="0" smtClean="0"/>
              <a:t>Menjelaskan</a:t>
            </a:r>
            <a:r>
              <a:rPr lang="id-ID" baseline="0" dirty="0" smtClean="0"/>
              <a:t> </a:t>
            </a:r>
            <a:r>
              <a:rPr lang="id-ID" dirty="0" smtClean="0"/>
              <a:t>kepada peserta </a:t>
            </a:r>
            <a:r>
              <a:rPr lang="id-ID" baseline="0" dirty="0" smtClean="0"/>
              <a:t>bahwa terdapat dua jenis evaluasi</a:t>
            </a:r>
            <a:r>
              <a:rPr lang="id-ID" dirty="0" smtClean="0"/>
              <a:t> : </a:t>
            </a:r>
            <a:endParaRPr lang="en-AU" baseline="0" dirty="0" smtClean="0"/>
          </a:p>
          <a:p>
            <a:pPr marL="228600" indent="-228600">
              <a:buAutoNum type="arabicPeriod"/>
            </a:pPr>
            <a:r>
              <a:rPr lang="id-ID" baseline="0" dirty="0" smtClean="0"/>
              <a:t>Para peserta akan diminta memberikan evaluasi mereka mengenai pelatihan, apa yang bagus dan apa yang harus ditingkatkan. Informasi ini akan memberi masukan untuk meningkatkan pelatihan ke depan. </a:t>
            </a:r>
            <a:endParaRPr lang="en-AU" baseline="0" dirty="0" smtClean="0"/>
          </a:p>
          <a:p>
            <a:pPr marL="228600" indent="-228600">
              <a:buAutoNum type="arabicPeriod" startAt="2"/>
            </a:pPr>
            <a:r>
              <a:rPr lang="id-ID" baseline="0" dirty="0" smtClean="0"/>
              <a:t>Fasilitator juga akan mengevaluasi peserta </a:t>
            </a:r>
            <a:endParaRPr lang="en-AU" baseline="0" dirty="0" smtClean="0"/>
          </a:p>
          <a:p>
            <a:pPr marL="0" indent="0">
              <a:buNone/>
            </a:pPr>
            <a:r>
              <a:rPr lang="id-ID" baseline="0" dirty="0" smtClean="0"/>
              <a:t>Di akhir pelatihan, sertifikat akan diberikan kepada peserta yang berhasil menyelesaikan pelatihan.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CADE-9420-48EF-9FDA-CBD63633A01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21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Epidemiologi Lapangan</a:t>
            </a:r>
            <a:br>
              <a:rPr lang="id-ID" dirty="0" smtClean="0"/>
            </a:br>
            <a:r>
              <a:rPr lang="id-ID" dirty="0" smtClean="0"/>
              <a:t>Tingkat Dasar </a:t>
            </a:r>
            <a:endParaRPr lang="en-AU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Ses</a:t>
            </a:r>
            <a:r>
              <a:rPr lang="id-ID" dirty="0" smtClean="0"/>
              <a:t>i</a:t>
            </a:r>
            <a:r>
              <a:rPr lang="en-AU" dirty="0" smtClean="0"/>
              <a:t> 1: </a:t>
            </a:r>
            <a:r>
              <a:rPr lang="id-ID" dirty="0" smtClean="0"/>
              <a:t>Sambutan dan pengantar 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8601"/>
            <a:ext cx="1584325" cy="711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833" y="146457"/>
            <a:ext cx="990996" cy="9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d-ID" b="1" dirty="0" smtClean="0"/>
              <a:t>Di akhir pelatihan</a:t>
            </a:r>
            <a:r>
              <a:rPr lang="en-AU" b="1" dirty="0" smtClean="0"/>
              <a:t>…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b="1" dirty="0" smtClean="0">
                <a:solidFill>
                  <a:srgbClr val="002060"/>
                </a:solidFill>
              </a:rPr>
              <a:t>Anda akan mempelajari bagaimana menerapkan keterampilan epidemiologi dan kemampuan klinis veteriner untuk memberikan pelayanan terbaik bagi ternak dan pemiliknya</a:t>
            </a:r>
            <a:r>
              <a:rPr lang="en-AU" b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66550"/>
            <a:ext cx="8229600" cy="2854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endParaRPr lang="en-A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b="1" dirty="0">
                <a:solidFill>
                  <a:srgbClr val="002060"/>
                </a:solidFill>
              </a:rPr>
              <a:t>Untuk melakukan ini, Anda akan belajar untuk: </a:t>
            </a:r>
            <a:endParaRPr lang="en-AU" b="1" dirty="0">
              <a:solidFill>
                <a:srgbClr val="002060"/>
              </a:solidFill>
            </a:endParaRPr>
          </a:p>
          <a:p>
            <a:pPr algn="just"/>
            <a:r>
              <a:rPr lang="id-ID" dirty="0">
                <a:solidFill>
                  <a:srgbClr val="002060"/>
                </a:solidFill>
              </a:rPr>
              <a:t>Menjelaskan perbedaan antara tanda, sindrom, penyakit, dan diagnosis; </a:t>
            </a:r>
            <a:endParaRPr lang="en-AU" dirty="0">
              <a:solidFill>
                <a:srgbClr val="002060"/>
              </a:solidFill>
            </a:endParaRPr>
          </a:p>
          <a:p>
            <a:pPr algn="just"/>
            <a:r>
              <a:rPr lang="id-ID" dirty="0">
                <a:solidFill>
                  <a:srgbClr val="002060"/>
                </a:solidFill>
              </a:rPr>
              <a:t>Melakukan investigasi penyakit menyeluruh</a:t>
            </a:r>
            <a:r>
              <a:rPr lang="en-AU" dirty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id-ID" dirty="0">
                <a:solidFill>
                  <a:srgbClr val="002060"/>
                </a:solidFill>
              </a:rPr>
              <a:t>Menjelaskan beberapa pilihan kepada peternak untuk mengobati dan mencegah penyakit </a:t>
            </a:r>
            <a:endParaRPr lang="en-AU" dirty="0">
              <a:solidFill>
                <a:srgbClr val="002060"/>
              </a:solidFill>
            </a:endParaRPr>
          </a:p>
          <a:p>
            <a:pPr algn="just"/>
            <a:r>
              <a:rPr lang="id-ID" dirty="0">
                <a:solidFill>
                  <a:srgbClr val="002060"/>
                </a:solidFill>
              </a:rPr>
              <a:t>Menggunakan </a:t>
            </a:r>
            <a:r>
              <a:rPr lang="en-AU" dirty="0" err="1">
                <a:solidFill>
                  <a:srgbClr val="002060"/>
                </a:solidFill>
              </a:rPr>
              <a:t>iSIKHNAS</a:t>
            </a:r>
            <a:r>
              <a:rPr lang="id-ID" dirty="0">
                <a:solidFill>
                  <a:srgbClr val="002060"/>
                </a:solidFill>
              </a:rPr>
              <a:t> untuk membantu kerja Anda </a:t>
            </a:r>
            <a:endParaRPr lang="en-AU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Kegiatan </a:t>
            </a:r>
            <a:r>
              <a:rPr lang="en-AU" b="1" dirty="0" smtClean="0"/>
              <a:t>– </a:t>
            </a:r>
            <a:r>
              <a:rPr lang="id-ID" b="1" dirty="0" smtClean="0"/>
              <a:t>berbagi pengalaman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Pikirkan pengalaman Anda sendiri saat bekerja dengan hewan sakit </a:t>
            </a:r>
            <a:r>
              <a:rPr lang="en-AU" dirty="0" smtClean="0"/>
              <a:t>.</a:t>
            </a:r>
          </a:p>
          <a:p>
            <a:pPr marL="514350" indent="-514350">
              <a:buAutoNum type="arabicPeriod"/>
            </a:pPr>
            <a:r>
              <a:rPr lang="id-ID" dirty="0" smtClean="0"/>
              <a:t>Pilih satu kasus dan pikirkan apa yang Anda lakukan pada hewan itu. </a:t>
            </a:r>
            <a:endParaRPr lang="en-AU" dirty="0" smtClean="0"/>
          </a:p>
          <a:p>
            <a:pPr marL="514350" indent="-514350">
              <a:buAutoNum type="arabicPeriod"/>
            </a:pPr>
            <a:r>
              <a:rPr lang="id-ID" dirty="0" smtClean="0"/>
              <a:t>Mengingat-ingat kembali: </a:t>
            </a:r>
            <a:endParaRPr lang="en-AU" dirty="0" smtClean="0"/>
          </a:p>
          <a:p>
            <a:pPr marL="914400" lvl="1" indent="-514350"/>
            <a:r>
              <a:rPr lang="id-ID" dirty="0" smtClean="0"/>
              <a:t>Apa yang Anda dapat lakukan dengan lebih baik</a:t>
            </a:r>
            <a:r>
              <a:rPr lang="en-AU" dirty="0" smtClean="0"/>
              <a:t>?</a:t>
            </a:r>
          </a:p>
          <a:p>
            <a:pPr marL="914400" lvl="1" indent="-514350"/>
            <a:r>
              <a:rPr lang="id-ID" dirty="0" smtClean="0"/>
              <a:t>Pelatihan atau fasilitas apa yang dapat membantu meningkatkan kerja Anda di masa mendatang </a:t>
            </a:r>
            <a:r>
              <a:rPr lang="en-AU" dirty="0" smtClean="0"/>
              <a:t>?</a:t>
            </a:r>
            <a:endParaRPr lang="fr-FR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82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d-ID" b="1" dirty="0" smtClean="0"/>
              <a:t>Pelatihan </a:t>
            </a:r>
            <a:r>
              <a:rPr lang="en-AU" b="1" dirty="0" smtClean="0"/>
              <a:t>- </a:t>
            </a:r>
            <a:r>
              <a:rPr lang="en-AU" b="1" dirty="0" err="1" smtClean="0"/>
              <a:t>evalua</a:t>
            </a:r>
            <a:r>
              <a:rPr lang="id-ID" b="1" dirty="0" smtClean="0"/>
              <a:t>si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Para peserta akan diminta mengisi formulir di akhir pelatihan untuk memberikan penilaian mengenai seberapa bagus pelatihan yang mereka terima dan apa yang dapat ditingkatkan. </a:t>
            </a:r>
            <a:endParaRPr lang="en-AU" dirty="0" smtClean="0"/>
          </a:p>
          <a:p>
            <a:pPr marL="514350" indent="-514350">
              <a:buAutoNum type="arabicPeriod"/>
            </a:pP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Selama pelatihan, para peserta juga dinilai berdasarkan: </a:t>
            </a:r>
            <a:endParaRPr lang="en-AU" dirty="0" smtClean="0"/>
          </a:p>
          <a:p>
            <a:pPr marL="914400" lvl="1" indent="-514350"/>
            <a:r>
              <a:rPr lang="id-ID" dirty="0" smtClean="0"/>
              <a:t>Kehadiran setiap hari </a:t>
            </a:r>
            <a:endParaRPr lang="en-AU" dirty="0" smtClean="0"/>
          </a:p>
          <a:p>
            <a:pPr marL="914400" lvl="1" indent="-514350"/>
            <a:r>
              <a:rPr lang="id-ID" dirty="0" smtClean="0"/>
              <a:t>Partisipasi dalam diskusi dan latihan </a:t>
            </a:r>
            <a:endParaRPr lang="en-AU" dirty="0" smtClean="0"/>
          </a:p>
          <a:p>
            <a:pPr marL="400050" lvl="1" indent="0">
              <a:buNone/>
            </a:pPr>
            <a:endParaRPr lang="en-AU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Sertifikat akan diberikan kepada semua peserta yang menghadiri dan berkontribusi dalam pelatihan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6925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Kegiatan </a:t>
            </a:r>
            <a:r>
              <a:rPr lang="en-AU" b="1" dirty="0" smtClean="0"/>
              <a:t>– </a:t>
            </a:r>
            <a:r>
              <a:rPr lang="id-ID" b="1" dirty="0" smtClean="0"/>
              <a:t>peraturan dalam partisipasi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1. </a:t>
            </a:r>
            <a:r>
              <a:rPr lang="id-ID" dirty="0" smtClean="0"/>
              <a:t>Daftarkan aturan apa saja yang menurut Anda sebaiknya berlaku dalam kelompok untuk memastikan semua peserta menikmati pelatihan dan mendapat sebanyak mungkin manfaat dari pelatihan</a:t>
            </a:r>
            <a:r>
              <a:rPr lang="id-ID" dirty="0"/>
              <a:t>.</a:t>
            </a:r>
            <a:endParaRPr lang="en-AU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AU" dirty="0" smtClean="0"/>
              <a:t>2. </a:t>
            </a:r>
            <a:r>
              <a:rPr lang="id-ID" dirty="0" smtClean="0"/>
              <a:t>Dapatkah kita membuat daftar peraturan yang dapat disepakati semua peserta dan menampilkannya selama pelatihan berlangsung?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27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15278"/>
            <a:ext cx="8229600" cy="1143000"/>
          </a:xfrm>
        </p:spPr>
        <p:txBody>
          <a:bodyPr/>
          <a:lstStyle/>
          <a:p>
            <a:r>
              <a:rPr lang="id-ID" b="1" dirty="0" smtClean="0"/>
              <a:t>Ringkasan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74" y="2762390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Tampilkan agenda terakhir di sini </a:t>
            </a:r>
            <a:endParaRPr lang="en-AU" dirty="0" smtClean="0"/>
          </a:p>
        </p:txBody>
      </p:sp>
      <p:sp>
        <p:nvSpPr>
          <p:cNvPr id="8" name="Rectangle 7"/>
          <p:cNvSpPr/>
          <p:nvPr/>
        </p:nvSpPr>
        <p:spPr>
          <a:xfrm>
            <a:off x="4891110" y="23065"/>
            <a:ext cx="40586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id-ID" sz="2800" b="1" cap="none" spc="0" dirty="0" smtClean="0">
                <a:ln/>
                <a:solidFill>
                  <a:schemeClr val="accent3"/>
                </a:solidFill>
                <a:effectLst/>
              </a:rPr>
              <a:t>Belajar keterampilan baru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5724166"/>
            <a:ext cx="39547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Bersenang-senanglah!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037" y="5816499"/>
            <a:ext cx="35297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Tingkatkan kepuasan kerja Anda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7272" y="92076"/>
            <a:ext cx="30243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Kesehatan hewan yang lebih baik bagi 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Indonesia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AutoShape 2" descr="data:image/jpeg;base64,/9j/4AAQSkZJRgABAQAAAQABAAD/2wCEAAkGBxQTERUTExMWFRQXFRsXFxYYFhwbHhsgHhgiISEfHBwaICohHhslHxwfITQiJiksLy4vHCAzODMtNyouLysBCgoKDg0OGhAQGzQkICQsLCwsLywvLDAsNCwsLCwsLCwsLC00LCwsLCwvLCwsLSwsLCw0LCw0LCwsLCwsLCwsLP/AABEIAOEA4QMBIgACEQEDEQH/xAAbAAACAwEBAQAAAAAAAAAAAAAABAMFBgIBB//EAEoQAAICAQMDAgUCBAMEBAsJAAECAxEEABIhBRMxIkEGFDJRYSNxB0KBkTNSYhUkocElQ3LwNFNzgpKTorGy0fEXNURVY3Sj0tP/xAAYAQEBAQEBAAAAAAAAAAAAAAAAAQIDBP/EACwRAQEAAgEDAgMIAwEAAAAAAAABAhExAxIhQfBRcaETMmGBscHR4SOR8SL/2gAMAwEAAhEDEQA/APuOjRo0Bo0aNAaNGjQGjRrxmoEk0B5Og91zJIFBY8AAkn8DVRN12m9KboweZFNgCvqJAqvPv/KbrUa9cLCiiq3AKM1GyDwbFe1VYPn20XVWS9TiIsSLVE3fsKv/AOIf31zl5QMTsjfS1WBZtWorVHm+PGstHIjY+54fmFLmmO6uQORt7g2mh4of1B1FizNvSMFVjfHyZO2NxWxlRbbpQxamIurtj++pbqNdPHuy0uGzJO7BbtTjaUTyDZBY2lMo4B+nbV83pKWaQIUkaR3eNOzuXkuZHDD0qB9Ozg+Bz9zrjruR24MNWnONG+SVkdX7dL25WHqbwCyr55PF86u/h1ItjNDlNkqTW5pllAI9gV4HnkftqS+jefT1O73yyzWVhIaQqzJ3ma12sY5LXdsPFheK4IUWN2rCTLyu26XICIciSN0jH8rr21NqfUosVXqUg8m68+H+rzNl75HJx8vufLrxSdpqFffuJb/011sE2VliXMmiEciKiJMEFGJT4I+5POncXo2XVvp/X6rTp0zjLkiaR5BtseKQAKKcbRTEkkMCd3q4G0auzr59J1TKMapBP3Sud2opmqp0ERYq5QAEbrjLAfy35GrvqPXO5i480JZN+Vjxup4ZbnVXjYexHKkad8W9DKWfis8frKFXMhCbSOCedrGlNf6jYFXftqxikDKGUgqQCCPBB8EawudP2pVcKikMFDN6gxsg7gGT1IDuAq/Wa86vsOWVFVI0JC+kIyMgChDtIajyaWxzRNcau2Lju3S/0azqdWmICkVKLJTttz6QVH4BPBa+PxrQK4urF+40l2zlhceXWjRo1WRo0aNAaNGjQGjRo0Bo0aNAaNGjQGjRo0HLyACz9r1VZvU42RkYSDcpB9PIB4v7Dz7/AGN6qMlpJdzbbpV30gNAE8gHlrG6gL5H3F6rsY75OyituK7trRyKQACthpVFAgj3HJNAkaCyhzlkmmx8hjC9bqbaBLGjWJEbxVGmQ8r78EEpYvUO8/8AuoeSBPU+WfSnoU/4VeqVmNBmUbSPcnVf8bYNxNDkr0+KEyb4WlyHV1KgBWFp9QAFjkHkGxq8+Feo5cqR2+DNEq7Xlx5GJ4XghQu0G64/+mpqN9+RGSMGIrthDI7SXK7swVV5dZFG7dRXlj4P2IGutzCTHl2TyqMeaJmEYdlfvxMA67Vr/DPlQePvpPIlP+7xFxCkk7HvuoZkIRCq1IgVHkbkWvt4BqtIvTsqDHlEU/ekD92PdEiludzI5UbTvNjcFBG78alu/Dp08e3WW55+fyV/U5C64rjHyGSHKLOrQ+raYZACF9wCwF6dzs15MWZcbHlikICLui2cyHbvH3CD1H9te4PXTlzQjGNRKndyCRyNwIWHnw92ze4CD/NqHo/WZWz5opGBhcuMcUBtMO1ZBY5Nl75+xrWW7L6zjz9fd+RHqPw9mJBEUnjkGKySRRJjbGbtitgbuH6ktfHN6fxfh6KafMfIxkcSSLsaSNSdvZUHaSLFG/63rzpHWpZOoyxsR8uVkEIoXcDoshvybaQj7ej86qR1LKXDOZ8+GcbmGM0UW1yGIEa7FEm5qAHJN/fU8N/5L43Jf58+k+MPYmDOExIXRj8tl7e5XDRiJ9j/ANmVT/qB0fE3RZRPE+Ou6OXKx3yEH8pjlU94fuq7W/ZT7G7HrWbM0sWNC3ZZo2mmloM0aLQpQw2l2Y1ZsAKTXjSmJlTY8sG+aSfHyH7QMqoHjeiVNoBaNtIoiwa55rV1OExyy33ePl9f7iCAyGV+yN77NrK6KwCBm21cijcx33yQdvNVzz0rMBmhRGmES7Ap7lh/SK3221f/ACajdx7DjSMearqDO4i5mp0RLap3Xaw/yBUW/vfnjTvRJTKIx9MJkDGIE7QwfcaIhPpEg3AdyvAuuNbnDzdTxlVVPJEISSkq5nzhLTLjyGQJ82QSJO2QQIOALIoAVrQ4suMkROMHvuJ3HZJFd7NAs8oDOf6nXXS8I5id+aaYBnfZHFK0axhXKgHtkFm9NncTySPA1FNO8ZyMdneftpFJExK7/wBRmXtk1TEbLuiSG9z5xjPL0dXKWWes59/g1ujVLidW2RRGXe7OzISI+QQGPKRgkfTX9r1ZYuWsgJUOK/zRsn9t4F66beXtutmNGjRog0aNGgNGjRoDRo0aA0aNGgNU3Xs2WNk7YJ3WAAASWsUCDztqydvPvxWrnWf+KIwXhsqDuobtn3BPJpgDtrg+44PFAtgZAjXNcmtrMd0fLfzeFfjd+SKJ+40dBx5seREmJ/Vv1bkdnYLf6rCNDuoEirX01wKB7hR+zlssXcdgdsbgkPw3B3m2HJG26qqq6EXRoSJ0lRGMLl0TutK7ooS9wMjkIGZduwKDW0nwQAi+CMSKXvzyKsmWciVJmcAtHtkISMX9KBNpAHm93N3o69jRxZ+G0AVMiV3SRUAHchETFjIoqwjbSGPgmr9WkuuLDk5MnyuJNLNGe3NkQTnFUMo+hpVYGRlvwA23wSDxqf4bfHxpWjlxZMbJdGPcnl73dVBbBZyzEhRyUNEDmqGgmxsiKGAx5UDCOVjY7DsgpVFMPVtB9uSODz7aY+ClrviISjEDr8uJQwI9Pq2b/V2rqr/NcaR7SwJNM8MEKSxu8boWLIBjWQB2lI4Vmqx7++km6wrOJJY5YRLNEyyywOI1O3aAWKeD7FiBbcFTzqa87dJnrC4+/wDTR/CeNs+b9G3dmSt9NXe3n8j86oVhlj6dDlrEzTxzSZPaohiJpH3LXmwknj/TqDMkCvJjiKWRoqRmhgZ+3uBbarirLK4DHgkedx51YdalEUUQdpZJpTKYYVjuViVFekn0lF+prUAnyLrU7Wp1rvevh/GvzNRdNbHfpwosV7kUjAe7xF2Zq8Aul/uRrP4C4AxNsuIzZA33sxZO7u3tW11S93imB/rp3pBeWT5ctLjyoodYchPUyhQhKskhRwLYWCSN62LFlMdXTtyOVyHhKsqzvjSMIwF2bgw3E+OWocAHnnU7Wp176/S6+P8AK125GOMbInRpScTsZW0FmVuCrkKCWW9wahxYPi9dYr/MvjRRK5ihl78spRlS1B2ohYDcSzAmroDk2dPfNLxGspBGMkwMYtdobyhG1Tur7DjSmd1XtBbad3kftqsSGRrRA5ra9bSosn9/2015anUlm/fubUKZ7LGItzKElnLxtFLtYmdiL2xNuFHxdc8g8Vp8XMlCLGWG7vAmYMmzaZ6K7OHvzFW2r5vR02VpF3F8iABtgWZChJI4q2Jb7fmvvo6lghX3jHVP1o/1TISDc6n6PFkn+hN/nVx25dW427nqrYupYLl3+dGHIZZBJGuSi2VkZdxRrALBd1gA8jT0Xypx5BiTRSHuI0svzALWSPW0h3EMAOP2AGmelPGMe4FbZ8w43OB6rmYuR/o3FgDxwB/XvqvUU2ZEQXa8YQkFYyGV/DAOwUrYZeSDanjxcxdOrZ5k3/v3+qFHcQwdllLF5OXZqb0vbFu3Zo82VF/c3ynD1CWRdzPzuhXahfwQfWAyoafyCOPSfsdezH/dYR24ZAS9IzuGLbiCqLHHZFEgigALBtbOncqFjEkksSxzF1LqrB6Ck7RZ2i6+wNEmr861q7cu7Hs1ryvcXIEi7lurI5/BrU2kOiIRCoP3b/4j+Bp/Vcxo0aNAaNGjQGjRo0Bo0aNBXdelKQswbbRB5YLfPjcfF/15rg+DTRdRykij7cBlBUsSTuK+o0thjdCuTz96PA6+JWqRzYH6YA3kbL3WLscn/T5I9xpAdQdFjU95F7cZHZ2uCWlYSEkIwG1aahXmhoOpJ2bDkDSnaYsh3YAkKWkf0lWp7SylX/L4HGmOiYvZymLLBckrINivcZEKkqm7hVIXcdoFlvvzrnL2rCBjozAwyBBIPqkcsfUsgBLsdx54NnXPwwceOZl7Ko279KVkhVipRbBMdc7tw8eK0EPR+sJ05XxsxWiAnleOcRs0cqvIzglkBCP6qKtXIsWDozeprnywGCJ3x8d3nlmeNkVqidRHGJAC5bdyQNu0HnnUOd8SZvaycyEQHHhlkhSFg25+25jL9wGl9YJC7T6R5s8TucrCnxTLmPkJkO0UyuiBUbsvIHi2KCqgxkbSWsH7jQVM2YsuLkKZkft4c2xfmN+3djE+hdoZiqsVLuxPBryasZMfPzMNcV8aCCGWJUeb5kysEKi9sfaX1keLagTfNamlxWbeJ5hOkkMkJbey8vFuH6Q9Cfp36gbo3rpss47CXtblWNaJXb6fQpKsLB4Ja25IQ+BzqWtY472jwosv57P+WkgVRLED3Udjfy6eCrDitWC//fJ31ZwR2b8/4x7tf/x3/TVH1WSIZee+/JhEcPeZ459qyNHGN67dp2lFMXPvu/GpuryCbswNGRPHOIop2yGRkb5ZZGPdVbLMGKbapqN6rK1+Kh/vfTdv+J80/jz2/l5N9/6b2f1rVL8L5XUDhJHDiwbD3FWaTJPgyN6jEIuf+zu5++munYU8OT6Yknyzj7nlny3O1TIQEjIhoKSu40q+13Wm+ldT2QQ4+LD+sXlQxyuai7b/AKjMwFsoLDbQ9W9fAJIBTp3ThiTiAEuIelpHdlS22Qi7XkE/jxqHPSYy4Py+1HOROVMwLCjAbvbtJ5sX+NddbQuciSYSx5WPjj0wTFUmR2bZRZfd1KkEHb+QRambHEIcCjkl5Jw1icK8IfbFISQvKo7qhFeWPOpry13f+dNNmJMIovmGjaTu+Y0IU+aG1ix/c6ROBeR3ChM3zH/i07Wzf537b3bOfq3b/auNd4+MUi5llk/X/wCsk3kBfySKFGzwf299N42Hvd4lk/SScSldg3bjJ3KDhvp388rdcXp6rfuz8yuPj5GOvaiiXJgEjNEyyqjLbk7GDCiFJI3A3QAq9cT4Uh702QUE0nZXtxvfbjV2K0xK7nLM5s0D4o1yhhpkNH2IBiydrMeViMo3/wCENJtZRGdp9VcnVlL0zJkfIlkhiBkhhjSMSs4OyR2JJ2pX1+PxrEd+pNS8fvfM/H154IdShCrCrxROdgWLuhWKqJhZJptoZCBe7bdeNWz47RYhUqsY71iNSV9JlsIDEpO4/wCkG7rXkPw1vgCF5YLjaN0RkfcCxPLMh+5Ppqrr21ZZWA5hC72kkVgyuxRWvdf8qbeASK28j8863eHnw+9FT8Pfpl2ZShWMdwfqM7nd/iMHQE0LFjd9vataLCy1lQOllT9LVQYfcX5U+x9/I41nM2OTbJ3wWcoqgitlGUApxW0saBYnxzxWnvhdtsfaIAkUnfXIJAWzYNc2PH/v0x4a6t3lteaNGjVcxo0aNAaNGjQGuJZAoLMQAOSSaA/c670l1j/BevIAI+/BBoeeftwea4Ogput45kfeqb0eIBSCeCTwaHNVR4BBoeNJSYzI63ap2UUJ8pLPTB5CxsL6bDLx54/a8xJOyfES0x9PSiRXiwCfB48j31rOo9ZkQRqZZFmMZbtrHF6qJs73IQH/AEBifwdA/HgiSFJIpAzCipVQqWCQfR/KQGYVfB/I0gOinaAI0u/5pDwDV7TuJ+5B42nxeqD4ulePpUyqxUPiSTN6iW3OWYncFVfUXJIAAB8cAXS/C38Nenz4eNLLPkCSWKNmAlobnTdQ9PHHNXoNHN8HFo5VMuQkcjs7RrkgR27FmFeylyOfsTxfGncD4auVGlnnlkjUyxJLNvTcVdLYAeKb2PudI9I+DsHC7r480ru6doq8t2C4uhwLtfJNCjfvrXdO+uI/eADwa4+3t/3+2goYOhslS9kR8FWT0sQBCVMlhj6y1KADQTzXt4MESxyxsSndhkgJoKQe0QS3JbcKJ3UB/wACflfXeuZMnUJusxSMcXEy44AoJop4avbaff8A8oNfa4YmaRsgG4ZI7BDVYKiuOd1/utfY6ldOn6/JRzfDssmJB6ojM0rHJJa1KTNcqK3vQCgX7IBqzy8Nh8wDBDkxzz7jG0ij09mNQaZSCdyH3HsRrAfGvT1zOpdKxpXftSrPv2HZ4s8cVxQF17HTy/wx6URYkzCNpew7eB7/AEfg6bZuF3ZGp6X07Mx2R+2sx7JjIM/0frMyrvdSXCqwXd59OpoeizxFMhdkmRvleaPdtVhLttUYjymyMAkchTdE8YjDM/RM/FiE8s/TsxhGqy/VE7EAefFWDxVgmxYB0j/GDNyoutYsmIWMsWKZQgPDBXkLjb72qmx5IH3rVZfQuodKml3zSgRl5MVRGrbtkcOQJGsgepnJIIHAFfnS/wDsF3ObtdSDxijkbCz917J8bph7eyrp3D69F1DpgyIfpkUAqRZVtwDKQfsff7UdZL+LrlekZBUkXPFZBr+bx/Sh+PtqLJ4re4kMZd42NlH3+eBuAoEj3/H7a86P/jT+fqFWKHlvpN8jz49wdfNP4rSELiUxDfOY91Y4KHyaG7kfc1+NJfxkbIOThpjlll+YkEW07SzekqSfBPNAn9v3qbfROsNFO52YbPICUGQ3+7hTdUsxqQ8/5ARpbpmFkSRkHI74ViAjbgIrUbT3HG6XbV2wunvyBrj4W+LV6hgpIRtnjlWOeM2u2QfceaPkD78WKJCfxLJ/0X1KmJZYWUkHjx4sAEnyCeb4/I1mY+dul6luPbOPfvwuh0XJ7bbZKc2PrIDbpLLenwQAKJs+R4N68zcOZEVpXRVi8M81I3qJ3PdcAV73fI8C0PgPrfb6djmU1HFhLI7nyAEBJsnn9q/r7axnQukv16Rs7qMrR4QZhj4wfaCFNEk/YGgW8k3yABrTm+kZnxRhzxvFBmYzystKqzIxJ/AEik/0YaY6DjPGVSS7CuQCysaLCvpUADzxyfydZPN/hZ0WSIhE7XsJFnewTYH1sQTYPBHsdWX8N+kZOF3sXIy0yI1YfL8kuqi9wa/A8emzVH20G40aNGgNGjRoDRo0aA1Dlwb0K3V+4r7376m0aD5Nmps+JtoP09LYAmvYN5vj+/GtJN1Ro41Vo0eF4422u0IupW7p2uy2Nu3aAKs6oeoIW+KSB5PTWA5rk7vf21edYwAjq5ZoyAjVUZrZK7JtGwjdb0QCFHp50FF8Xux6ZP6VCHFmKBQCAndOwBktQQu0EX/N/an+GPjZ0wseP/Y2bNtgjQSor7WCqQGQhfHJII++r/4lmQ9GzU2nesLPvYAMe65kNelSBbfavFE+dTfCWTkr02BoyyxpjQizsC0YUNr6S28M17jagA8EjQWHRc8ZOFLK2HNhlZAu2ewSODuG8jj1sP3J8nR8a9V+T6ZJmbj3PlxFH45ZzQPH2vd/TTi9QyCVT/ER5lRXChuBAGYFgu02b2vtAsEGrA1gP4uZksmRgdOigbJaMDImgTnfXCqTXC0Gvj3H40Gr+GPgkDoHyLinmhZnJ9nf1D/0TtH/AJukf4VdYM3SDBLxJiSdhwfNKQV/4en/AM06j/8AtB6t/wDkUv8A6xv/APPWa+CupTRdclXKxGxE6irEQvddwcgg0Ls7uP8AX+2lXG6uz3xz1ePE6r0vIkDGONZydg3MQbHAvnk/fTw/ij0tWZymZbAhyYl5BFffj+lX73qX4kgK9e6Or0Ttnuhx9LeBrWPGki5EUw7kcrCLaf5Q7MtKfccXu+/H8tCaauVlumLhebreZi5Agkg6dht3kaQU07KQRtH+XgCxYrdzfAY6vMH+KOmuPDYbkf2m17/CzMfFlyui5DEvAWfHYg+qM/b7+Q1f6m+3EOaCPiXpgIIPyTg2KPibk/v5/rqsI87HHROpEkV0rPanFkCCT78eFJ/b03/kGmP4yrXScmubyIj/AO0R/wC4X/X9idZ1DEHUIZcLJXhlIYiOQbSD6WDMu2xwRzzr5B8V9alj6VkdJzT/ALzjSxdpz/1sW70lb80K/pXuDosvjTQfxZnBGEgLHbmQWCeATH7Vzz+f6e+pP4gxV1Xph9jmMR+fWl1RNDivbxyL1J/FuP8ASwmJs/O44A59Nxnge3NDUn8SYAvU+lkE85p8gf8A6Z4oDj1e/P50Qz8aYr9J6gvV4FJxpSI86Me1kASAff8A5/8AaOrv4zRT0XMkSXupLjl1c0bBFij7j3/qdXWQTPNLizqGgdGXaUKhgVF8ndu8nn01xwfOvk/U8t+mY3UOj5LExNA8mDKx8qT/AId/5vx97+40EvWckr8ODaDZwYU3c1tZ47H7/c/Yga+h/BPRom6VgqRwuOCCPvJH6iPydxOsz0roZy+ix44ABm6eoRjXLKFZF8+Aw3cgeTqb+EnWTl9OTE7piycS45F5DbQSFNWDwKU37ryPGgX+I/iCWLJli/2Xn5ChwWkVPRKVumG2MjbRqgeQBfN6m+CfjFZM9cSTEysSR1eVFmP1GjZIKqxG1SB5Fr99bluly8/7w1EVXPHN8G7/AB+2sD0OUZ/xLLkx+qHCx+x3B4ZySODzfLP/AG0H1bRo0aA0aNGgNGjRoDRqOaZVFswUfckD3r3/ACR/fWa6kScphbKoKWWk3rRAHpjRrSzxbUL5o+8t03hj3Vjfi7pMs+enUMLN+XkOMVoxAkBZNvljtG4t71wpN6hTo3WHaj1hdylRRx1JG9QQQQCCKNWCdavPZMeRxlRNDCXBjy0begpQqiUEfpVVkkFCeb5rT65mCSCMuKSRWMg2zIWYiMAjahFjagO0CrAPtqeW/wDH6M3D0+SXAnwsvM72TOrrFKcV02rtFgegWBX/ABA1n8HonVoI0hj6sFjjjARVhBFKopVNeo8gef319C6aZIpVZyzCQorSuF3MWWwvpFbAePQaB9vJ0YmRkwybpYpijbhI7SxFQxkARkUyWqbSRQAv08E6su2epjMb4UHwtF1KDILZeecmLa47YhUWR4bdxQHH/pD817i9OMHU8rMqTIyMhCsMaItwxoQjMxdwpG4AAA2QDQPtqYIZZKZMlSAdpKktRXhhXiyRZvx4970h8QRxx9syNkrOA3ayII5JCCfKkAMpXi9sg2cXwRYrHCXM6xMpVI1kmmZO52kRVZVJoF+6VVOeNpaztar8rSfE3Qj1E4g7hhyoZPmUZ4qIRGVXUgHg79pFEg155vVjg50uNJ38uJrnxoO4YY2l7cqBtyFI9z7TvsEAjhrPi2J8RsrKhlByIU+WkFqdhsypQarokDdXn76mluW1X8S4aSdSxc0OxbEkeDsKlvNI8W8CMkgcK24k0AFJvi9P4mUg77y74GjZJpYpVXciAsQVMTMrhiCPSTzYIvjS0eC+NM0xEsqR5bFtx3OyPiopdBVuVYVQ5276siidTBzmaaFWASNBEJAYmmZJ0lK7JAGVf0wlsBe8+3OqzpX9c6f8z1HCywk2FNEx5lVCMiJfUyDtu219u6lfaaZuPTxan4eGX1HC6vHLUS4tCMqbYOrFTd8cScj8aYzss5jwrFDMoikMsjSwvHtqJ1CrvA3sWerS1oNz4uX4J6mvy2NjFJlljxo1cPjyoAVjUEb2QLd+OefIsaBCCRjJKdzbijdxS5Kgg8FfUSefxQA8A8Ff+I38O06rFEyuIp4wAJCu61PlWAIuvIPtz99TdLrvyKxKq25S5G0g3e7ngE8At5J2j2Gu+tdTbIngwI3eESNJ3XQkN24l9Sq1elmLILF0DwbPBd+NI/i/4NfN7aCTtiGeCXcy3uEasCBXj6v+Gpvib4UbNy8WYS7BiZHcKkXuBCmhR45T3+/40thw9MxctVhzDDMJNjwnJdxIW4CusrN6rIIIo3786remNhSCd8rPkjmGXkgr8/JHtC5DhajEgAAUDitBp8eQDLeQRgFS6sw3+oeDwRtv0p4Ps2qz+I3QIepYwhcOkqndFJsvaeeCAeVIHI/K+9aWws/JyIMHFeWRGyDO8kwHbkeCFqU+AY3kV4rIogFqo+OpMMYSR5WM0gUZCRZETSyyLIjyBNwEzMVdSwcEHkAg+dCWep34fwPlIseNdzyJAsRZgQpCgCwFBIDfk/Y+2kfi/wDhoJ8j53CyGw8u7Z1va5/IBBBNc+QfcHU0GY7fNqzuQM+VB66AQRx8VXqX1fQCCbNarfiHNkafPiM0ixjP6dGNsjJtSQRbwrKQVDWbo++iUtkfBvW51MWT1VVhqn7Keth7jhV8jjz7+DrZ/APR8bFxFjxVITcdzMQWdhwWYrwTx/YCtUuZCmJkYyYuTLKZpGSWB52nBj7bEyfqMWTYQvIIB3V761nRFAQ0SfVySCL9K+zEngUP6aCx0aNGgNGjRoDRo1XdfRmgcKCxNcL5rcLr81oKn4ukA2MrDeQyCxa8EHklGC0R5q/w3jS7QBZTKpG2J1G0spa2SMekNGTyFWrazZ8caX6jIiY0TMpUBZN0Z3insbjvsAEG6DHm7F1p3uBJCzy7nVgDUSEoAibjZ5CW18f5uBrOTr0eaT+IRirP/wBIZJm53w4aqSoUHhmhjtpTf8z+m/AGrXpXUcGYO2OIi8a7mQRBZF490YBhf7c6oOgfEuBjzZhycmKPJbMlD9xqfYrbYxzyECAUPHJPvrjrXxHh5GXgnEyYnye+0ZMbW3baGTcGrym4K3PggHWnKH+lUssLKQ8YKrYFqjSISFjBkIBAIsoOAw9rqCfqe89tlyixZPSUl2Fu9RWwlbQAG3bqo6e6fnSM0anYqF1ZXHcAbahLbCYlVi1FvPIsi9CYq/NGbsYm0AKaf1CpCd9dn6vxfkedZxd+tLbwkPS5J5zOjDEWyu+Eq0k1WPXYaIAH2IZuPK8jVd8WdLnBwlSdpX+ac7541dVHykwNrAIyQRx58kftpzpWAUjps94jvkOxWgIW5GIA3IT4PudHVciVFhggzGeTJyBF3mETGJRE8jFQqhdxWMgbgaJvUxOrxrf0/f8AtUtgZXFzYftR+UyPaiP/AMR7UP7V+NWcXzKRgo5Jr9TtRMqFu6gtVcSP/hk+CR6bA13iQyplHClyZZ43h78cjhBIpRwrKWRVVlO5SPTYo+ddfEifJw96MtJLvSKJHPpMkkiqtnyFsi6/lB++tOUk15pqfvvvU7wu6PtnYtkbwH3blNGia4HHP31X4smRR3I60SVZYBe7aNq0UHpsGz4+n1+aZ63k5Ry8fGhnSEvBLI7doOCyGMAUx4X1n3vxzpaLq8kgeGcKuVjTqjNGSEbcm9HUMCaZTWy7sMN3vqs7My5WZ/IrF7berJSL9W3ttt9QI55J52glbOlRnS42ZlP8llTJMIWV4kjP0xUd2+RSGv2rTWZKKnTdYDc1Y8yeLYsv78VXmtHw9PJLm5xd3AhMcEcVkKAYlcvt8bmZiL+y1oMyMnKfpUeE+BmmcJCjyMIypKupYlu6WI4PNXq3zMGR5vmcUBpseYt22IAkRwVdFaqBICsG8WoB9zqs/wBjN0/psGUC8WZEsXeXuFlmZnVWR1sqzNuNMOQ1EHWhnm2mcKzR3MFsFTyQ3FngJ448g399BBlNkZ7xRtiS40KTJNM8xj3N223KkYjdrtwtsa4B9zx3074VWXCyIMiMK0uRksGobgHyXeNww8EAqw9xxpzGlZJ0AAIcrGx8ihCzek+fK+TqLM67KryUF2Rnn9Mkbd9Eswb0gLZuj7muKOe50+yt4Ky4eY8WHlNGvzuNvWSLcAJVb0PsbwN21ZFv7AGvZeLFyMsR45xpcfHWdZ5nm7YZ9r7xGixSPdsBbMR6QR5PFnh9ffcxkrYomZ/02TasbkAqxJD+KND3vjwYh8RuUW2QMpkEpjjaUDaquKCm62uCTp3RfsctkMjFmxsjIvDlyoJpxkRtA6BkYqoZXV3WxaAg8jn20pl/DU+RFNLNAofKzsWV8csrhIYmjUhyfSx2KzMBY5rnWrwuoTNJHG6KC0YlYjkBdtMvn6t5FHxR+45SwK+cNrGWPcooo9IHmypI3eLLc2fbxq7T7PnZbo+JFCV7EMEayOEZooFjDijYPFn2/wCWtJ0vBEKbQb5JJoDz+37eSSfuTqk6Jh7gpQUqyBjYq6BB2+eTQ4FCuBrT6rmNGjRoDRo0aA0n1bDMsTRggXV2LBAIJHBB5AqweNOaNBleppLAsKJ7KQ/bQhD6l52hWq7JP43VeuMttkoBWUKqx75FLfqbVHm6UKP2JNn6ffW6yvUkWTKAAdmEi0G2Mlqq7qDMCgpxyPJvg++cnbo835FsmKeSWQx9SyI0uwox8cqtqW2gtGWNAHk/31DFkZMD4/dyWysbKk+XIkijjkjZlYqytEArKStVXuDftpbqeXktK7RT45QzPGoOEzMpjbaVJ7g3EE1YGvcdJZZo5MrI7zQlmhjix+3GshG0O1uxZgGauQPPvqsXXoa6p1VIZ48NXyMrIRVkXGUQoKHClpGVBX7NfHjUW/NlzoceXs4ivDJORABK/wCnJGuwySKF57nJVPbz76uc+PGytsEyRzOvb7isoJXeCVN1wTtPIPGqqfoKQFc/GznVI4ygEhOTH23dSwU3v5KrzuNV486Qyt9XCZMUkQRIsZsyaeRNvaQ9oCRtzSL5OxRzdbmIH82oJcSMTx4cpbcuSvangCQsGbFlb9TYACQisOB4deNWDZs6gZiiNu5P2BDsCkgymNLl5bddMbBFWAPfR17ANQPkZQgnOUph7EIb1tG0e0Bwxk9DEliBQW6AGsY8u/VusbPe/wCnkPw5A+XIoys3vwxKGYztwkpJABrmzGSf2GpIcVMzpzx9ySPZM6pNK4d0eGc7ZCTQIDoDR9uNQRfDs6ZE0g6lP3GjjMjdiA2qbtoA2eRbeBzepvhjBx/lipkGTjSRmZnlVQrb5XdtyEALRPIIFVzVa6PKjHXeoKNhhwJGArvDMKKfyYzGzC/sGP76MLpaxp3JslZcjIykMksaenftARVAb0qiqByTdWRzqvbpWNmEpgYWKkPhs18ZCD/+3Qr+qf8AWfQPbd41Y5Pw5i4eLHBCJYy2TGUaLYZWlJ+omQFSAu5jYoKpoeBoJswxiPOlLACElpq9RXYvdqgF5MbKfJ8gXY0v8XJjJJHKJsiDLdAqfKqZJJEXmmj2srKt/Uw4vzzqmzcIhs9XmzGxe528yQPjWd2NHudk7IIjETICUNjaTXvq3XqsWL1DKeVJzvSBYnTGmlBRUJIDRoQBuJNfc6BToqwSZUQzJ8yTIUlsePLjEKFgOSixqsbuBzySR5AHnV31/FEce52DK0ynw3mm5O0nnkDxXA41TfF/xJDk4xjhjyWmEsTxXh5C0yzK17mjAFAH38WNaPqvUY3hlkDgRwSMJSxdBaDmmUWdrV4uypHnQVufKgDyTfy9miGbcGYhOAD6frI81yb41zlIAXBiVuSvk8mm4cbvWOFPqBsbvuLSyl+fhnijDrJUBKSK8MgXuKxenAIBCMQQfKkcNen0+GY2J2y5TAGrXOkPv7+rg++s6de7zz9UqZI53QGWNb2LEoZvU/qNWPTY5/P9NcZvxJBCwkkw8lGYiNT2BbE+FChrYn8Dx+2pTjz4sEvykZnmsECfKLAEgeWayFA5oVf/AB1TdA6pczMI0yswAh3+cx2dQTyqIrfppY8Dk0NxY86rFtaLJmMcgESRhY4kFtuDIrMRQABsWo4v2P40t0yUHLNhQRvHp2ckk2Dsf7KDytk34rg+IJF+Zh3CioVhy1kljwtAr7c+5tRY1cwdJjV943WCSAXYgEgjwTXhj/fSxrHPUuzONipGCEUKDzQ1No0armNGjRoDRo0aA0aNGgNZXqXT5WyiQE5IZT48BaJqM3W1+C3Nr+K1WqfNH++Qnn6WvjzweLvj7+P66lm2sM7jdxmB8NFGlaQ5m6XKncLj5cqKFaS1JVGABIYX/UnUmDgosh2tmsV3fXmTSx/T5ZHaipvixya8aVxuqS4y5eKkMp6hNlStG3aYxsJGpJTJWwIke0EEg+iq1JlfCsWLJgDHRjkNPtnmAO6VDE5laZvcE0ef5ttaqTlLk42TjzSZSDE7MkWPbT5DQ7DEjDn9NhR3ffVV0OPLn6eMGFunSoqhGlizGkIG672rFV/i9WmSsT9SlWdUlXFhgWCOR1CqZA5d9r8FztVbrgD2s6Piv5cRfNRLFFkQEPHJG6BjTgFGC/UjrwVNjn7ixFvnyajwMZ44naOT9XJKBVyJQqt3XpgN1A2u7gCidJ9XxzDlRyxRyyx4cokkQO8rlZoHQsquSSU4O1fI3e+nMz4f7bPI2HiZMZdn4UQyKCSf5yUdvyWS7vjU/RxFkQt/s5/lCJKlKwIbIBG31WjV/mUnxrM5ejqecbZbZ7/H9kB+O8ESu65CysUCrFGC8rMCfSIgNwP7gefxqHE6Z2ulSnJjhDSNJK8c7lI0Es5kCSOoagu+iQCL/Gl+qS5aSmDGzmyMurMa48AEYPhppNtIvvXLEA7QdaqBpIMO8tzkSKv6hjh+sk+FjW781/xNa28rHRfCc20ben9N20NtZmRVe1VDVatIOgvHAAVxsOYZCvAY5JJUZ9pADh1QncCykL7Gwb1W4XTsmORnjkPTIHBK4oQT/neQbSEn/wAXHY9/N6sp45XjCNm75kmSZHkx12jbxt2xsoa7uw2puNTDK+g6nDkywzpkDDxsdlb5uWOR5HK7BvFGNApMYrexJArg8VJH8UY+PmZcWRlxxKBCYUkkC8GLnaGPi9UfUMOcY/UN+bAI8iKWWcjCewox1jbZ/vPnYgIu+b9taaaKRt52SkGxDR20wRACRf02GIux5+4ttZhbdXwzEnx5FL0iM/OxDNeOHcqSqsm8yLuAVTYNXx9r1bt06L9aR8r/AHGHJeeWIx0BIh3sDJ/NEsnq2gfUKsgVqPq8uRj42VJbKQY9rEeCcijt3M1gow5AAoDj7SjpUbMxbLHyQzSxgMW0mfvUEMhb1R94ghdvJobivGku0yx7bpX9dzopkzMhJJI3aLFx2jeN4HSJpz6vXTU4kcBhwNpHkHXHVum4sWZix4c0eEk0cyTtjGNCyoFZbNUGuwHrcAzUedaHO+WTLypMmRNoxIBIkiDYsfdl2li1hiz7uPbaPvqkzcnHaNnw+jxzIqlzLLAmPHQBNjuJ3G8cbUo/cedVk31np+LDiosQBxfmEOYVYuXTaeZmBLOu7ZuLE+m79N6l+JpcA4hEZhaQoflBB2zJ3Np2GDb4a/BHAF3xeoenloMON2kgxjlSxlTj46IkYeOwH3kh+BRc0fAA1JBhIjF06lAjHyyw4oJ/cgWdA/ntJvUMpZzHFuIS9tMdzIdwF3wR55Xz41pdV3SZCTKC26pKB/oPb21Y6A0aNGgNGjRoDRo0aA0aNGgNQS4aM4crbAUDzx5/+Z/vqfRoMvlK6rzONxVgHMpFFSwYbR9R8LwLBH3HPvf3MZO+qFfWwMhpF3RnkcA+kN+28D31GnTon7kjBoe33HYygUQ+5iWB9OwWeQfbzqIRY/aNyl14LSNL6iAVFFWHG5gtgC2O3zes6jrc8pdF+sdKMj7mbpzkAoWyIO49qSSC28UACOPYapGxdrHbB01yh3Mq4ZVgqruZ/U9gAcAny1DWhwulwTlF7zbtshreu96KgsysoO5NwF1/MLvjUfUcpTv35bMrIXTZ6SW7NoVKuLi9wvu/vVDWnO8o5pImkLTY7ZBDkr3sqAqOeNsRcKtfldw99N9aypsjDk7M6dPCEb5maKQBK5oo+1Pbk+B4+4VzurY8jtEgii2mpciSEE379tSvqb/U3pB/zeNJ9SiwkOHsKnDGUWymbw0hibtNMSKK9yvPAbZ4rWMeXp6v3PM/X/ir6b1BI0WKLOwkjBNMcTIVWLeSZmlAdmPlixJ1p+qM2NiyO6xTTKilSoZEZ3k2ISNzEKLW+fY60+dNCsLNM0Yh2ncXI2ba5u+KrWH6VgGTpbhknMJBOOsIXu9tclmh2CTjiPYQG9tbeVdx/CkjLcufltMRy8cgjUH/AERgbQo9gwP5vSmL1qURz480x7+PMIu+kSnuBohKpKH0hmDBDXG6qq+KQ5mT9uv/APqsD/8Arp3pzY64s88eTmySzZCK9pEMnuqqosXbaIKrbVX6lHHqsDnQe9eyC+JkiXMmaM40pdRBCC6CN92w/cqpr/tLpj4i+GjLN3h0/BylKKLmZkl4XwW7bqR/bVfndNlWJhl/OJiupWVllxW2owIYyBIVKpRIZlJIBJ8WRafFfwzJLKJlzAIwgX5adnEBoef0nQ2fud37e2gz3e6XBPHFP0mOKYuoURCCYg3wSsbbwPyV1oI+h/M99YsuRYlzTIR2UrupKsp2sRbKsgo/kMNVnRvi7FxXTHGLjhmYJ/0fJHOoJNW6qFkA/O06v8VMnDaVI8f5mBpXkjMciq6GRizK6yEAgMSQwN0QCOLIe9N6ZG+VlLPKciQwwxyRyRIqmPdIykKBTKWdxf3Uj21DnfCMccbrjZUmGjKVKbg8VEUR25bCij/IV10vQJcn5mTJZsd54kgRYJfVFGjMwJeq7jFzdCqoc+dZzO+HYsKmyY+nZUfgNkntzf3lMiOx+wCf10F/0PDGRjpFPNjTriypTQMGVtkdASq1hD6rqz7HjxrzM6105WWOKBMmR2KIsMKMC20ttMhAjU0pNFroHjjXuAMPqOCytjSY0PcA2OnYtgRtK7TtdSaryD4I9tc9R6FlxnGaOeKaPGm7oSdRE5uN467sQ2eJDQ7Ys1yNBqMPECFiBW87iPsdNa8U8c8HXugNGjRoDRo0aA0aNGgNGjRoDXjeNe6NBk8EoFmikALNDzFK+wkU24CySE/1eR99LyY8qESyyR/pFWRZpV3bC42q7+LNPtbnkLZJBOrTqHSpXknqu3NGEIL8VW1rXbyavm9VTdGeGRC0oQk7d6rZCRMBELZSthC137u1ffU4aytzy29TG3zh2yI1lCu0AaVXdL7ZHPlkcI5avZ6B4B0nkY/bSFJEiZYY4o5GEwU7wo9JbyFHmhRPvxYNyDjqxUuGjSCSOQMCSd8i2eBRBN3Xi/Faq3wBHEGVw79imTtzP3XK7XYOGA3SeO5tujd1q7S42cw7P06fcx3ZRtjws9ADgir9uSPxWloOtPHJ8lKvzLSSpGquV4DRGSUSMBTBFUsOLIdB+ddZnR495rHkazu4yZlFUCa/Uo16vpFD0j71FkdM4hbFWKCfHlEsUbkgSmSKpUZjZJYN9VEghTyDrMnl1uc7db3+UdYvwrhjMcLiREItohA2hgAQdhBC8+COOff2bxs2ObFbMbvRcsJIkDO0ciMEZQEBLlXQiwKq+OTpUdSy+6zx9MyBO3FyzQiFeAOXRizLxfAJNVxo6pgyYPSWVX3T91ZHZSUDySZAZ6PO1SzEftrTiWh+IMVDYbO4YMLwsk+Pb6PB9/vQ/r30/pssxys3/wAGMmVFNjrOK/wohFci3a9z1CvItTRPGupMfMLWenqRdlf9oCjyCf8AqbAsDgEeBruTp03ZSRsMK0ORE5hSYTGREskglVG8M28L79ta9tA91VMzJhfHmigx4pR2pZO+ZCVf0sqLsX1MDQJPBPg+NI/EGJDLlGOHp8OXkIiGSScgRxCvSCSrW5Avaq+OSRxc3xF1uPLxZcXHSaSaaMxqDBInaLCg8jSKoTYTu5O708AnUhaXByZ5TBJPj5BSRnhG943WMIQ0Y9TIQoIK2QbFe+g9g6rNiFFysSGGBmVBNjvuRGY0okQopVWYhQwsWea865+H+qQ4z5EOTIkOQ2RLKTIwXuqzeh0LcMoj2px9O2jWoetdQk6hEcaDGnWNyO9NNEYgqAhiESSneRq2jgAXd8aY6l0ueZ2PzWUqE7lj+XxGVfwN8RY1+TegVjC5suc+PkPFjSQRR/MxNtBlRnLvGx4NIUUuODVA+nUOJ8MTYX6yyYL7RzLPC6yV92nMjn/hzqDq65UsOTgteSUjx8hbRI3kjMzB4XVaj3EQtRFAhgK4sstkr1HKi7qNFiQU/ayF7bTTHhbjf1bIxzyKZmFXWhrZjqUuRNBDPLDG6Q5SSlceQzCRFBG5QVW2RyH2iz6OOaGjr/xPi5WNNjY7fMzyxtGsKBtwZlIBk4uIA8lmqq+9a66H0U93Pjj7uLjnJQxdsBPUIl7hQFaCM32FEgn31317pkuNjTZEedkb4Y2lAlZGjbYpba4KXtNUSCCL4Og1OKhVFVjuYKAT9yBydS6ixJd6IxFFlDUfaxdal0Bo0aNAaNGjQGjRo0Bo0aNAaNGjQGoMnFWSgwutT6NCXSuk6JCQwMYpiCeT7En+nk/31W9T+F+6xIdFUggK0Zbbakek7wAASWArgnWj0aaW5W81Qn4eJWMNMf0o+2tIBalSpuyTZFeCBYHGlcnoqY47tlwp+gnaD6lK2R5CqiKB9kGtRpDrUZMR2miCG9vbn3IH9zoiq6e3zEzyLLJGTDGSsZUgDfLttiDZPPAHFc6W6713t4jFFErAxoveWx3GyO0O4BXCOL4rx/XS82QoKtsnjYqnrh3tvVpn3biqsp2D1j39Zo868zFQ45jaIdqQdrtysyblM0lMXchkdqEm421n7m9BP8SnbLFi40UZyp9zlnDFIkX65GCsCbJCqLFk/YHS3TpSwyYp1RcnGliXuwAqHEm1kKh2O0kHaQSQDZ8HTvT+lDBUSojyTSsEkebIMjBAGKgSv4UGuP8AV9+dSRYqiLLkCqHmkEkpaVJLACrQP0rSLSg8A1qXhrD70RZGW7RqyyTUXolzGDQBDBdgANUfySPTYvTXxF06ABsifLyIEAAO3KeJB7ClBA3H+5OkXQRqHjUxxsyhPDMWo21o30ePJNerjSvXelRZHU0WTKyYZ1jDY61GYj/maESIwMo9/wCYAj20nC9TXddF+l9BnyJUlTIzsbFVtwEuRIZZ6PFoxqKI/m3IPhPdvOaJo8jKabNVUmeNUTJYdxg+wLGtgDdJ6VH7ffUObuinSBeo52RPuUmCNcckLfJkPaCxrX+YgnmrOm3wIVyDN6bEzuIzkt2xIqWz9utokC2TxxyfPJrCHpFRDJieB0yisUrlp2naRWYqlSWrWpVhsFUfF3puViJIT62X9MAso7YJ8kGid/t6jY4o+dcdRdCXntN88aR7u5u9MbMQFAHsS5P9b8akyDU8dE7ai/n3ofFekkIv/aUm/sdZydelz+TzqcqdiUyiaVmnREjR2Ryx4VAVewOSSSaAskUNU2R0Z8de/l4iSQR+uRVzciYoFN7jHMoSQKBuI88cAnVlkQhlQCTtP84hjYJvBk2v5BryLs8C/H3PfVo53x8tWzkKRxuswXF9QBi3EC3onYwI/fWnJsEYEAjwfGvdQYQHbSvGxav7VqfQGjRo0Bo0aNAaNGjQGjRo0Bo0aNAaNGjQGjRo0BqDPQtG4HkqR9/b7an0aDF5mZFHsibHgkYBRvmKJXclZVoFSSlqxNeBVA3xFOxbGRI0IAMpIjBkAJMysq7V/wANj6VO0bQwPtRteuQK0/66zGIRjtmFHb1W27eYgW8baB45Pk6Q6jCVxRJMoG1SVEkgiJClygIVSrSFKtCu27NcaBxctWG1SJS7Iid5SbIVibAUAbQre3tpXo0lYJjMYjaNYfpWjXp2yEC78bqBP0kHnTMWBGuGm6eJANgEpe1Gywu10MdNXFivcUedc9OyUSPICyRzUYy0tF1O7j1lpWsKBZ9QAGpeGsfvRAWJgG0yue4+70EeS1sLUWrfUU5uwLFam+LY5ZgYP9nvPH6WSZMiOJlb2ZNxDIyn3/5a9xlZhIVWmLY5Ajj2KyCf66DE2QGJv+UL+dRYnT5dkMUiM8fyj/ULpisf6bA/zBgSL9uP5ecyu2XTltu/elf8GjNxIVgbpg+s3KuRCC4LfXKNxJkr6jZsgkVdByfpRLPSSndu9W0AbnLbzz9wyr9qS/vqM9O27lENH5NVSsdyQ5jk3BZF9KGzyDySfzqdOkSrMoRVjKuGUxIUi4iaiws8liVYX4CHzWr3X4Jelj8XGP06VXjaNWRlC1uXct7SrNQqiQ3i/KXXJJa+XZWhi7jiLYoaMxsa2haDOtct7+wo+2oek45OSWmhILBq347ORulmJAlHpUUw49wR9xq8+H8JYoiojCXJISAtf9Y1f+zVfitOS4zp1nurYoSKncwv80HhKsisxAItRIrBid1EV/QarZunt+unzmReQXDoTAGl/T2cD5ewWVdoqqo3R86DreJL3pWWNn7kKJGyiNtpUtasJbARtymwD4P2F1ydAn3SMyii6krtQlx81M7bGPKna4YePI8HkacGk6VllvR26VVpWskGuPO0DxR/v9tWeqf4YLrCsTxOjRrRLAUeT9JBN6uNAaNGjQGjRo0Bo0aNAaNGjQGjRo0Bo0aNAaNGjQGjRo0BpbO8D9/+R0aNBEf8Ifv/AM9d4n0N/wB/bXmjQND/AOWutGjQGjRo0Bo0aNAaNGjQGjRo0Bo0aNAaNGjQGjRo0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RUTExMWFRQXFRsXFxYYFhwbHhsgHhgiISEfHBwaICohHhslHxwfITQiJiksLy4vHCAzODMtNyouLysBCgoKDg0OGhAQGzQkICQsLCwsLywvLDAsNCwsLCwsLCwsLC00LCwsLCwvLCwsLSwsLCw0LCw0LCwsLCwsLCwsLP/AABEIAOEA4QMBIgACEQEDEQH/xAAbAAACAwEBAQAAAAAAAAAAAAAABAMFBgIBB//EAEoQAAICAQMDAgUCBAMEBAsJAAECAxEEABIhBRMxIkEGFDJRYSNxB0KBkTNSYhUkocElQ3LwNFNzgpKTorGy0fEXNURVY3Sj0tP/xAAYAQEBAQEBAAAAAAAAAAAAAAAAAQIDBP/EACwRAQEAAgEDAgMIAwEAAAAAAAABAhExAxIhQfBRcaETMmGBscHR4SOR8SL/2gAMAwEAAhEDEQA/APuOjRo0Bo0aNAaNGjQGjRrxmoEk0B5Og91zJIFBY8AAkn8DVRN12m9KboweZFNgCvqJAqvPv/KbrUa9cLCiiq3AKM1GyDwbFe1VYPn20XVWS9TiIsSLVE3fsKv/AOIf31zl5QMTsjfS1WBZtWorVHm+PGstHIjY+54fmFLmmO6uQORt7g2mh4of1B1FizNvSMFVjfHyZO2NxWxlRbbpQxamIurtj++pbqNdPHuy0uGzJO7BbtTjaUTyDZBY2lMo4B+nbV83pKWaQIUkaR3eNOzuXkuZHDD0qB9Ozg+Bz9zrjruR24MNWnONG+SVkdX7dL25WHqbwCyr55PF86u/h1ItjNDlNkqTW5pllAI9gV4HnkftqS+jefT1O73yyzWVhIaQqzJ3ma12sY5LXdsPFheK4IUWN2rCTLyu26XICIciSN0jH8rr21NqfUosVXqUg8m68+H+rzNl75HJx8vufLrxSdpqFffuJb/011sE2VliXMmiEciKiJMEFGJT4I+5POncXo2XVvp/X6rTp0zjLkiaR5BtseKQAKKcbRTEkkMCd3q4G0auzr59J1TKMapBP3Sud2opmqp0ERYq5QAEbrjLAfy35GrvqPXO5i480JZN+Vjxup4ZbnVXjYexHKkad8W9DKWfis8frKFXMhCbSOCedrGlNf6jYFXftqxikDKGUgqQCCPBB8EawudP2pVcKikMFDN6gxsg7gGT1IDuAq/Wa86vsOWVFVI0JC+kIyMgChDtIajyaWxzRNcau2Lju3S/0azqdWmICkVKLJTttz6QVH4BPBa+PxrQK4urF+40l2zlhceXWjRo1WRo0aNAaNGjQGjRo0Bo0aNAaNGjQGjRo0HLyACz9r1VZvU42RkYSDcpB9PIB4v7Dz7/AGN6qMlpJdzbbpV30gNAE8gHlrG6gL5H3F6rsY75OyituK7trRyKQACthpVFAgj3HJNAkaCyhzlkmmx8hjC9bqbaBLGjWJEbxVGmQ8r78EEpYvUO8/8AuoeSBPU+WfSnoU/4VeqVmNBmUbSPcnVf8bYNxNDkr0+KEyb4WlyHV1KgBWFp9QAFjkHkGxq8+Feo5cqR2+DNEq7Xlx5GJ4XghQu0G64/+mpqN9+RGSMGIrthDI7SXK7swVV5dZFG7dRXlj4P2IGutzCTHl2TyqMeaJmEYdlfvxMA67Vr/DPlQePvpPIlP+7xFxCkk7HvuoZkIRCq1IgVHkbkWvt4BqtIvTsqDHlEU/ekD92PdEiludzI5UbTvNjcFBG78alu/Dp08e3WW55+fyV/U5C64rjHyGSHKLOrQ+raYZACF9wCwF6dzs15MWZcbHlikICLui2cyHbvH3CD1H9te4PXTlzQjGNRKndyCRyNwIWHnw92ze4CD/NqHo/WZWz5opGBhcuMcUBtMO1ZBY5Nl75+xrWW7L6zjz9fd+RHqPw9mJBEUnjkGKySRRJjbGbtitgbuH6ktfHN6fxfh6KafMfIxkcSSLsaSNSdvZUHaSLFG/63rzpHWpZOoyxsR8uVkEIoXcDoshvybaQj7ej86qR1LKXDOZ8+GcbmGM0UW1yGIEa7FEm5qAHJN/fU8N/5L43Jf58+k+MPYmDOExIXRj8tl7e5XDRiJ9j/ANmVT/qB0fE3RZRPE+Ou6OXKx3yEH8pjlU94fuq7W/ZT7G7HrWbM0sWNC3ZZo2mmloM0aLQpQw2l2Y1ZsAKTXjSmJlTY8sG+aSfHyH7QMqoHjeiVNoBaNtIoiwa55rV1OExyy33ePl9f7iCAyGV+yN77NrK6KwCBm21cijcx33yQdvNVzz0rMBmhRGmES7Ap7lh/SK3221f/ACajdx7DjSMearqDO4i5mp0RLap3Xaw/yBUW/vfnjTvRJTKIx9MJkDGIE7QwfcaIhPpEg3AdyvAuuNbnDzdTxlVVPJEISSkq5nzhLTLjyGQJ82QSJO2QQIOALIoAVrQ4suMkROMHvuJ3HZJFd7NAs8oDOf6nXXS8I5id+aaYBnfZHFK0axhXKgHtkFm9NncTySPA1FNO8ZyMdneftpFJExK7/wBRmXtk1TEbLuiSG9z5xjPL0dXKWWes59/g1ujVLidW2RRGXe7OzISI+QQGPKRgkfTX9r1ZYuWsgJUOK/zRsn9t4F66beXtutmNGjRog0aNGgNGjRoDRo0aA0aNGgNU3Xs2WNk7YJ3WAAASWsUCDztqydvPvxWrnWf+KIwXhsqDuobtn3BPJpgDtrg+44PFAtgZAjXNcmtrMd0fLfzeFfjd+SKJ+40dBx5seREmJ/Vv1bkdnYLf6rCNDuoEirX01wKB7hR+zlssXcdgdsbgkPw3B3m2HJG26qqq6EXRoSJ0lRGMLl0TutK7ooS9wMjkIGZduwKDW0nwQAi+CMSKXvzyKsmWciVJmcAtHtkISMX9KBNpAHm93N3o69jRxZ+G0AVMiV3SRUAHchETFjIoqwjbSGPgmr9WkuuLDk5MnyuJNLNGe3NkQTnFUMo+hpVYGRlvwA23wSDxqf4bfHxpWjlxZMbJdGPcnl73dVBbBZyzEhRyUNEDmqGgmxsiKGAx5UDCOVjY7DsgpVFMPVtB9uSODz7aY+ClrviISjEDr8uJQwI9Pq2b/V2rqr/NcaR7SwJNM8MEKSxu8boWLIBjWQB2lI4Vmqx7++km6wrOJJY5YRLNEyyywOI1O3aAWKeD7FiBbcFTzqa87dJnrC4+/wDTR/CeNs+b9G3dmSt9NXe3n8j86oVhlj6dDlrEzTxzSZPaohiJpH3LXmwknj/TqDMkCvJjiKWRoqRmhgZ+3uBbarirLK4DHgkedx51YdalEUUQdpZJpTKYYVjuViVFekn0lF+prUAnyLrU7Wp1rvevh/GvzNRdNbHfpwosV7kUjAe7xF2Zq8Aul/uRrP4C4AxNsuIzZA33sxZO7u3tW11S93imB/rp3pBeWT5ctLjyoodYchPUyhQhKskhRwLYWCSN62LFlMdXTtyOVyHhKsqzvjSMIwF2bgw3E+OWocAHnnU7Wp176/S6+P8AK125GOMbInRpScTsZW0FmVuCrkKCWW9wahxYPi9dYr/MvjRRK5ihl78spRlS1B2ohYDcSzAmroDk2dPfNLxGspBGMkwMYtdobyhG1Tur7DjSmd1XtBbad3kftqsSGRrRA5ra9bSosn9/2015anUlm/fubUKZ7LGItzKElnLxtFLtYmdiL2xNuFHxdc8g8Vp8XMlCLGWG7vAmYMmzaZ6K7OHvzFW2r5vR02VpF3F8iABtgWZChJI4q2Jb7fmvvo6lghX3jHVP1o/1TISDc6n6PFkn+hN/nVx25dW427nqrYupYLl3+dGHIZZBJGuSi2VkZdxRrALBd1gA8jT0Xypx5BiTRSHuI0svzALWSPW0h3EMAOP2AGmelPGMe4FbZ8w43OB6rmYuR/o3FgDxwB/XvqvUU2ZEQXa8YQkFYyGV/DAOwUrYZeSDanjxcxdOrZ5k3/v3+qFHcQwdllLF5OXZqb0vbFu3Zo82VF/c3ynD1CWRdzPzuhXahfwQfWAyoafyCOPSfsdezH/dYR24ZAS9IzuGLbiCqLHHZFEgigALBtbOncqFjEkksSxzF1LqrB6Ck7RZ2i6+wNEmr861q7cu7Hs1ryvcXIEi7lurI5/BrU2kOiIRCoP3b/4j+Bp/Vcxo0aNAaNGjQGjRo0Bo0aNBXdelKQswbbRB5YLfPjcfF/15rg+DTRdRykij7cBlBUsSTuK+o0thjdCuTz96PA6+JWqRzYH6YA3kbL3WLscn/T5I9xpAdQdFjU95F7cZHZ2uCWlYSEkIwG1aahXmhoOpJ2bDkDSnaYsh3YAkKWkf0lWp7SylX/L4HGmOiYvZymLLBckrINivcZEKkqm7hVIXcdoFlvvzrnL2rCBjozAwyBBIPqkcsfUsgBLsdx54NnXPwwceOZl7Ko279KVkhVipRbBMdc7tw8eK0EPR+sJ05XxsxWiAnleOcRs0cqvIzglkBCP6qKtXIsWDozeprnywGCJ3x8d3nlmeNkVqidRHGJAC5bdyQNu0HnnUOd8SZvaycyEQHHhlkhSFg25+25jL9wGl9YJC7T6R5s8TucrCnxTLmPkJkO0UyuiBUbsvIHi2KCqgxkbSWsH7jQVM2YsuLkKZkft4c2xfmN+3djE+hdoZiqsVLuxPBryasZMfPzMNcV8aCCGWJUeb5kysEKi9sfaX1keLagTfNamlxWbeJ5hOkkMkJbey8vFuH6Q9Cfp36gbo3rpss47CXtblWNaJXb6fQpKsLB4Ja25IQ+BzqWtY472jwosv57P+WkgVRLED3Udjfy6eCrDitWC//fJ31ZwR2b8/4x7tf/x3/TVH1WSIZee+/JhEcPeZ459qyNHGN67dp2lFMXPvu/GpuryCbswNGRPHOIop2yGRkb5ZZGPdVbLMGKbapqN6rK1+Kh/vfTdv+J80/jz2/l5N9/6b2f1rVL8L5XUDhJHDiwbD3FWaTJPgyN6jEIuf+zu5++munYU8OT6Yknyzj7nlny3O1TIQEjIhoKSu40q+13Wm+ldT2QQ4+LD+sXlQxyuai7b/AKjMwFsoLDbQ9W9fAJIBTp3ThiTiAEuIelpHdlS22Qi7XkE/jxqHPSYy4Py+1HOROVMwLCjAbvbtJ5sX+NddbQuciSYSx5WPjj0wTFUmR2bZRZfd1KkEHb+QRambHEIcCjkl5Jw1icK8IfbFISQvKo7qhFeWPOpry13f+dNNmJMIovmGjaTu+Y0IU+aG1ix/c6ROBeR3ChM3zH/i07Wzf537b3bOfq3b/auNd4+MUi5llk/X/wCsk3kBfySKFGzwf299N42Hvd4lk/SScSldg3bjJ3KDhvp388rdcXp6rfuz8yuPj5GOvaiiXJgEjNEyyqjLbk7GDCiFJI3A3QAq9cT4Uh702QUE0nZXtxvfbjV2K0xK7nLM5s0D4o1yhhpkNH2IBiydrMeViMo3/wCENJtZRGdp9VcnVlL0zJkfIlkhiBkhhjSMSs4OyR2JJ2pX1+PxrEd+pNS8fvfM/H154IdShCrCrxROdgWLuhWKqJhZJptoZCBe7bdeNWz47RYhUqsY71iNSV9JlsIDEpO4/wCkG7rXkPw1vgCF5YLjaN0RkfcCxPLMh+5Ppqrr21ZZWA5hC72kkVgyuxRWvdf8qbeASK28j8863eHnw+9FT8Pfpl2ZShWMdwfqM7nd/iMHQE0LFjd9vataLCy1lQOllT9LVQYfcX5U+x9/I41nM2OTbJ3wWcoqgitlGUApxW0saBYnxzxWnvhdtsfaIAkUnfXIJAWzYNc2PH/v0x4a6t3lteaNGjVcxo0aNAaNGjQGuJZAoLMQAOSSaA/c670l1j/BevIAI+/BBoeeftwea4Ogput45kfeqb0eIBSCeCTwaHNVR4BBoeNJSYzI63ap2UUJ8pLPTB5CxsL6bDLx54/a8xJOyfES0x9PSiRXiwCfB48j31rOo9ZkQRqZZFmMZbtrHF6qJs73IQH/AEBifwdA/HgiSFJIpAzCipVQqWCQfR/KQGYVfB/I0gOinaAI0u/5pDwDV7TuJ+5B42nxeqD4ulePpUyqxUPiSTN6iW3OWYncFVfUXJIAAB8cAXS/C38Nenz4eNLLPkCSWKNmAlobnTdQ9PHHNXoNHN8HFo5VMuQkcjs7RrkgR27FmFeylyOfsTxfGncD4auVGlnnlkjUyxJLNvTcVdLYAeKb2PudI9I+DsHC7r480ru6doq8t2C4uhwLtfJNCjfvrXdO+uI/eADwa4+3t/3+2goYOhslS9kR8FWT0sQBCVMlhj6y1KADQTzXt4MESxyxsSndhkgJoKQe0QS3JbcKJ3UB/wACflfXeuZMnUJusxSMcXEy44AoJop4avbaff8A8oNfa4YmaRsgG4ZI7BDVYKiuOd1/utfY6ldOn6/JRzfDssmJB6ojM0rHJJa1KTNcqK3vQCgX7IBqzy8Nh8wDBDkxzz7jG0ij09mNQaZSCdyH3HsRrAfGvT1zOpdKxpXftSrPv2HZ4s8cVxQF17HTy/wx6URYkzCNpew7eB7/AEfg6bZuF3ZGp6X07Mx2R+2sx7JjIM/0frMyrvdSXCqwXd59OpoeizxFMhdkmRvleaPdtVhLttUYjymyMAkchTdE8YjDM/RM/FiE8s/TsxhGqy/VE7EAefFWDxVgmxYB0j/GDNyoutYsmIWMsWKZQgPDBXkLjb72qmx5IH3rVZfQuodKml3zSgRl5MVRGrbtkcOQJGsgepnJIIHAFfnS/wDsF3ObtdSDxijkbCz917J8bph7eyrp3D69F1DpgyIfpkUAqRZVtwDKQfsff7UdZL+LrlekZBUkXPFZBr+bx/Sh+PtqLJ4re4kMZd42NlH3+eBuAoEj3/H7a86P/jT+fqFWKHlvpN8jz49wdfNP4rSELiUxDfOY91Y4KHyaG7kfc1+NJfxkbIOThpjlll+YkEW07SzekqSfBPNAn9v3qbfROsNFO52YbPICUGQ3+7hTdUsxqQ8/5ARpbpmFkSRkHI74ViAjbgIrUbT3HG6XbV2wunvyBrj4W+LV6hgpIRtnjlWOeM2u2QfceaPkD78WKJCfxLJ/0X1KmJZYWUkHjx4sAEnyCeb4/I1mY+dul6luPbOPfvwuh0XJ7bbZKc2PrIDbpLLenwQAKJs+R4N68zcOZEVpXRVi8M81I3qJ3PdcAV73fI8C0PgPrfb6djmU1HFhLI7nyAEBJsnn9q/r7axnQukv16Rs7qMrR4QZhj4wfaCFNEk/YGgW8k3yABrTm+kZnxRhzxvFBmYzystKqzIxJ/AEik/0YaY6DjPGVSS7CuQCysaLCvpUADzxyfydZPN/hZ0WSIhE7XsJFnewTYH1sQTYPBHsdWX8N+kZOF3sXIy0yI1YfL8kuqi9wa/A8emzVH20G40aNGgNGjRoDRo0aA1Dlwb0K3V+4r7376m0aD5Nmps+JtoP09LYAmvYN5vj+/GtJN1Ro41Vo0eF4422u0IupW7p2uy2Nu3aAKs6oeoIW+KSB5PTWA5rk7vf21edYwAjq5ZoyAjVUZrZK7JtGwjdb0QCFHp50FF8Xux6ZP6VCHFmKBQCAndOwBktQQu0EX/N/an+GPjZ0wseP/Y2bNtgjQSor7WCqQGQhfHJII++r/4lmQ9GzU2nesLPvYAMe65kNelSBbfavFE+dTfCWTkr02BoyyxpjQizsC0YUNr6S28M17jagA8EjQWHRc8ZOFLK2HNhlZAu2ewSODuG8jj1sP3J8nR8a9V+T6ZJmbj3PlxFH45ZzQPH2vd/TTi9QyCVT/ER5lRXChuBAGYFgu02b2vtAsEGrA1gP4uZksmRgdOigbJaMDImgTnfXCqTXC0Gvj3H40Gr+GPgkDoHyLinmhZnJ9nf1D/0TtH/AJukf4VdYM3SDBLxJiSdhwfNKQV/4en/AM06j/8AtB6t/wDkUv8A6xv/APPWa+CupTRdclXKxGxE6irEQvddwcgg0Ls7uP8AX+2lXG6uz3xz1ePE6r0vIkDGONZydg3MQbHAvnk/fTw/ij0tWZymZbAhyYl5BFffj+lX73qX4kgK9e6Or0Ttnuhx9LeBrWPGki5EUw7kcrCLaf5Q7MtKfccXu+/H8tCaauVlumLhebreZi5Agkg6dht3kaQU07KQRtH+XgCxYrdzfAY6vMH+KOmuPDYbkf2m17/CzMfFlyui5DEvAWfHYg+qM/b7+Q1f6m+3EOaCPiXpgIIPyTg2KPibk/v5/rqsI87HHROpEkV0rPanFkCCT78eFJ/b03/kGmP4yrXScmubyIj/AO0R/wC4X/X9idZ1DEHUIZcLJXhlIYiOQbSD6WDMu2xwRzzr5B8V9alj6VkdJzT/ALzjSxdpz/1sW70lb80K/pXuDosvjTQfxZnBGEgLHbmQWCeATH7Vzz+f6e+pP4gxV1Xph9jmMR+fWl1RNDivbxyL1J/FuP8ASwmJs/O44A59Nxnge3NDUn8SYAvU+lkE85p8gf8A6Z4oDj1e/P50Qz8aYr9J6gvV4FJxpSI86Me1kASAff8A5/8AaOrv4zRT0XMkSXupLjl1c0bBFij7j3/qdXWQTPNLizqGgdGXaUKhgVF8ndu8nn01xwfOvk/U8t+mY3UOj5LExNA8mDKx8qT/AId/5vx97+40EvWckr8ODaDZwYU3c1tZ47H7/c/Yga+h/BPRom6VgqRwuOCCPvJH6iPydxOsz0roZy+ix44ABm6eoRjXLKFZF8+Aw3cgeTqb+EnWTl9OTE7piycS45F5DbQSFNWDwKU37ryPGgX+I/iCWLJli/2Xn5ChwWkVPRKVumG2MjbRqgeQBfN6m+CfjFZM9cSTEysSR1eVFmP1GjZIKqxG1SB5Fr99bluly8/7w1EVXPHN8G7/AB+2sD0OUZ/xLLkx+qHCx+x3B4ZySODzfLP/AG0H1bRo0aA0aNGgNGjRoDRqOaZVFswUfckD3r3/ACR/fWa6kScphbKoKWWk3rRAHpjRrSzxbUL5o+8t03hj3Vjfi7pMs+enUMLN+XkOMVoxAkBZNvljtG4t71wpN6hTo3WHaj1hdylRRx1JG9QQQQCCKNWCdavPZMeRxlRNDCXBjy0begpQqiUEfpVVkkFCeb5rT65mCSCMuKSRWMg2zIWYiMAjahFjagO0CrAPtqeW/wDH6M3D0+SXAnwsvM72TOrrFKcV02rtFgegWBX/ABA1n8HonVoI0hj6sFjjjARVhBFKopVNeo8gef319C6aZIpVZyzCQorSuF3MWWwvpFbAePQaB9vJ0YmRkwybpYpijbhI7SxFQxkARkUyWqbSRQAv08E6su2epjMb4UHwtF1KDILZeecmLa47YhUWR4bdxQHH/pD817i9OMHU8rMqTIyMhCsMaItwxoQjMxdwpG4AAA2QDQPtqYIZZKZMlSAdpKktRXhhXiyRZvx4970h8QRxx9syNkrOA3ayII5JCCfKkAMpXi9sg2cXwRYrHCXM6xMpVI1kmmZO52kRVZVJoF+6VVOeNpaztar8rSfE3Qj1E4g7hhyoZPmUZ4qIRGVXUgHg79pFEg155vVjg50uNJ38uJrnxoO4YY2l7cqBtyFI9z7TvsEAjhrPi2J8RsrKhlByIU+WkFqdhsypQarokDdXn76mluW1X8S4aSdSxc0OxbEkeDsKlvNI8W8CMkgcK24k0AFJvi9P4mUg77y74GjZJpYpVXciAsQVMTMrhiCPSTzYIvjS0eC+NM0xEsqR5bFtx3OyPiopdBVuVYVQ5276siidTBzmaaFWASNBEJAYmmZJ0lK7JAGVf0wlsBe8+3OqzpX9c6f8z1HCywk2FNEx5lVCMiJfUyDtu219u6lfaaZuPTxan4eGX1HC6vHLUS4tCMqbYOrFTd8cScj8aYzss5jwrFDMoikMsjSwvHtqJ1CrvA3sWerS1oNz4uX4J6mvy2NjFJlljxo1cPjyoAVjUEb2QLd+OefIsaBCCRjJKdzbijdxS5Kgg8FfUSefxQA8A8Ff+I38O06rFEyuIp4wAJCu61PlWAIuvIPtz99TdLrvyKxKq25S5G0g3e7ngE8At5J2j2Gu+tdTbIngwI3eESNJ3XQkN24l9Sq1elmLILF0DwbPBd+NI/i/4NfN7aCTtiGeCXcy3uEasCBXj6v+Gpvib4UbNy8WYS7BiZHcKkXuBCmhR45T3+/40thw9MxctVhzDDMJNjwnJdxIW4CusrN6rIIIo3786remNhSCd8rPkjmGXkgr8/JHtC5DhajEgAAUDitBp8eQDLeQRgFS6sw3+oeDwRtv0p4Ps2qz+I3QIepYwhcOkqndFJsvaeeCAeVIHI/K+9aWws/JyIMHFeWRGyDO8kwHbkeCFqU+AY3kV4rIogFqo+OpMMYSR5WM0gUZCRZETSyyLIjyBNwEzMVdSwcEHkAg+dCWep34fwPlIseNdzyJAsRZgQpCgCwFBIDfk/Y+2kfi/wDhoJ8j53CyGw8u7Z1va5/IBBBNc+QfcHU0GY7fNqzuQM+VB66AQRx8VXqX1fQCCbNarfiHNkafPiM0ixjP6dGNsjJtSQRbwrKQVDWbo++iUtkfBvW51MWT1VVhqn7Keth7jhV8jjz7+DrZ/APR8bFxFjxVITcdzMQWdhwWYrwTx/YCtUuZCmJkYyYuTLKZpGSWB52nBj7bEyfqMWTYQvIIB3V761nRFAQ0SfVySCL9K+zEngUP6aCx0aNGgNGjRoDRo1XdfRmgcKCxNcL5rcLr81oKn4ukA2MrDeQyCxa8EHklGC0R5q/w3jS7QBZTKpG2J1G0spa2SMekNGTyFWrazZ8caX6jIiY0TMpUBZN0Z3insbjvsAEG6DHm7F1p3uBJCzy7nVgDUSEoAibjZ5CW18f5uBrOTr0eaT+IRirP/wBIZJm53w4aqSoUHhmhjtpTf8z+m/AGrXpXUcGYO2OIi8a7mQRBZF490YBhf7c6oOgfEuBjzZhycmKPJbMlD9xqfYrbYxzyECAUPHJPvrjrXxHh5GXgnEyYnye+0ZMbW3baGTcGrym4K3PggHWnKH+lUssLKQ8YKrYFqjSISFjBkIBAIsoOAw9rqCfqe89tlyixZPSUl2Fu9RWwlbQAG3bqo6e6fnSM0anYqF1ZXHcAbahLbCYlVi1FvPIsi9CYq/NGbsYm0AKaf1CpCd9dn6vxfkedZxd+tLbwkPS5J5zOjDEWyu+Eq0k1WPXYaIAH2IZuPK8jVd8WdLnBwlSdpX+ac7541dVHykwNrAIyQRx58kftpzpWAUjps94jvkOxWgIW5GIA3IT4PudHVciVFhggzGeTJyBF3mETGJRE8jFQqhdxWMgbgaJvUxOrxrf0/f8AtUtgZXFzYftR+UyPaiP/AMR7UP7V+NWcXzKRgo5Jr9TtRMqFu6gtVcSP/hk+CR6bA13iQyplHClyZZ43h78cjhBIpRwrKWRVVlO5SPTYo+ddfEifJw96MtJLvSKJHPpMkkiqtnyFsi6/lB++tOUk15pqfvvvU7wu6PtnYtkbwH3blNGia4HHP31X4smRR3I60SVZYBe7aNq0UHpsGz4+n1+aZ63k5Ry8fGhnSEvBLI7doOCyGMAUx4X1n3vxzpaLq8kgeGcKuVjTqjNGSEbcm9HUMCaZTWy7sMN3vqs7My5WZ/IrF7berJSL9W3ttt9QI55J52glbOlRnS42ZlP8llTJMIWV4kjP0xUd2+RSGv2rTWZKKnTdYDc1Y8yeLYsv78VXmtHw9PJLm5xd3AhMcEcVkKAYlcvt8bmZiL+y1oMyMnKfpUeE+BmmcJCjyMIypKupYlu6WI4PNXq3zMGR5vmcUBpseYt22IAkRwVdFaqBICsG8WoB9zqs/wBjN0/psGUC8WZEsXeXuFlmZnVWR1sqzNuNMOQ1EHWhnm2mcKzR3MFsFTyQ3FngJ448g399BBlNkZ7xRtiS40KTJNM8xj3N223KkYjdrtwtsa4B9zx3074VWXCyIMiMK0uRksGobgHyXeNww8EAqw9xxpzGlZJ0AAIcrGx8ihCzek+fK+TqLM67KryUF2Rnn9Mkbd9Eswb0gLZuj7muKOe50+yt4Ky4eY8WHlNGvzuNvWSLcAJVb0PsbwN21ZFv7AGvZeLFyMsR45xpcfHWdZ5nm7YZ9r7xGixSPdsBbMR6QR5PFnh9ffcxkrYomZ/02TasbkAqxJD+KND3vjwYh8RuUW2QMpkEpjjaUDaquKCm62uCTp3RfsctkMjFmxsjIvDlyoJpxkRtA6BkYqoZXV3WxaAg8jn20pl/DU+RFNLNAofKzsWV8csrhIYmjUhyfSx2KzMBY5rnWrwuoTNJHG6KC0YlYjkBdtMvn6t5FHxR+45SwK+cNrGWPcooo9IHmypI3eLLc2fbxq7T7PnZbo+JFCV7EMEayOEZooFjDijYPFn2/wCWtJ0vBEKbQb5JJoDz+37eSSfuTqk6Jh7gpQUqyBjYq6BB2+eTQ4FCuBrT6rmNGjRoDRo0aA0n1bDMsTRggXV2LBAIJHBB5AqweNOaNBleppLAsKJ7KQ/bQhD6l52hWq7JP43VeuMttkoBWUKqx75FLfqbVHm6UKP2JNn6ffW6yvUkWTKAAdmEi0G2Mlqq7qDMCgpxyPJvg++cnbo835FsmKeSWQx9SyI0uwox8cqtqW2gtGWNAHk/31DFkZMD4/dyWysbKk+XIkijjkjZlYqytEArKStVXuDftpbqeXktK7RT45QzPGoOEzMpjbaVJ7g3EE1YGvcdJZZo5MrI7zQlmhjix+3GshG0O1uxZgGauQPPvqsXXoa6p1VIZ48NXyMrIRVkXGUQoKHClpGVBX7NfHjUW/NlzoceXs4ivDJORABK/wCnJGuwySKF57nJVPbz76uc+PGytsEyRzOvb7isoJXeCVN1wTtPIPGqqfoKQFc/GznVI4ygEhOTH23dSwU3v5KrzuNV486Qyt9XCZMUkQRIsZsyaeRNvaQ9oCRtzSL5OxRzdbmIH82oJcSMTx4cpbcuSvangCQsGbFlb9TYACQisOB4deNWDZs6gZiiNu5P2BDsCkgymNLl5bddMbBFWAPfR17ANQPkZQgnOUph7EIb1tG0e0Bwxk9DEliBQW6AGsY8u/VusbPe/wCnkPw5A+XIoys3vwxKGYztwkpJABrmzGSf2GpIcVMzpzx9ySPZM6pNK4d0eGc7ZCTQIDoDR9uNQRfDs6ZE0g6lP3GjjMjdiA2qbtoA2eRbeBzepvhjBx/lipkGTjSRmZnlVQrb5XdtyEALRPIIFVzVa6PKjHXeoKNhhwJGArvDMKKfyYzGzC/sGP76MLpaxp3JslZcjIykMksaenftARVAb0qiqByTdWRzqvbpWNmEpgYWKkPhs18ZCD/+3Qr+qf8AWfQPbd41Y5Pw5i4eLHBCJYy2TGUaLYZWlJ+omQFSAu5jYoKpoeBoJswxiPOlLACElpq9RXYvdqgF5MbKfJ8gXY0v8XJjJJHKJsiDLdAqfKqZJJEXmmj2srKt/Uw4vzzqmzcIhs9XmzGxe528yQPjWd2NHudk7IIjETICUNjaTXvq3XqsWL1DKeVJzvSBYnTGmlBRUJIDRoQBuJNfc6BToqwSZUQzJ8yTIUlsePLjEKFgOSixqsbuBzySR5AHnV31/FEce52DK0ynw3mm5O0nnkDxXA41TfF/xJDk4xjhjyWmEsTxXh5C0yzK17mjAFAH38WNaPqvUY3hlkDgRwSMJSxdBaDmmUWdrV4uypHnQVufKgDyTfy9miGbcGYhOAD6frI81yb41zlIAXBiVuSvk8mm4cbvWOFPqBsbvuLSyl+fhnijDrJUBKSK8MgXuKxenAIBCMQQfKkcNen0+GY2J2y5TAGrXOkPv7+rg++s6de7zz9UqZI53QGWNb2LEoZvU/qNWPTY5/P9NcZvxJBCwkkw8lGYiNT2BbE+FChrYn8Dx+2pTjz4sEvykZnmsECfKLAEgeWayFA5oVf/AB1TdA6pczMI0yswAh3+cx2dQTyqIrfppY8Dk0NxY86rFtaLJmMcgESRhY4kFtuDIrMRQABsWo4v2P40t0yUHLNhQRvHp2ckk2Dsf7KDytk34rg+IJF+Zh3CioVhy1kljwtAr7c+5tRY1cwdJjV943WCSAXYgEgjwTXhj/fSxrHPUuzONipGCEUKDzQ1No0armNGjRoDRo0aA0aNGgNZXqXT5WyiQE5IZT48BaJqM3W1+C3Nr+K1WqfNH++Qnn6WvjzweLvj7+P66lm2sM7jdxmB8NFGlaQ5m6XKncLj5cqKFaS1JVGABIYX/UnUmDgosh2tmsV3fXmTSx/T5ZHaipvixya8aVxuqS4y5eKkMp6hNlStG3aYxsJGpJTJWwIke0EEg+iq1JlfCsWLJgDHRjkNPtnmAO6VDE5laZvcE0ef5ttaqTlLk42TjzSZSDE7MkWPbT5DQ7DEjDn9NhR3ffVV0OPLn6eMGFunSoqhGlizGkIG672rFV/i9WmSsT9SlWdUlXFhgWCOR1CqZA5d9r8FztVbrgD2s6Piv5cRfNRLFFkQEPHJG6BjTgFGC/UjrwVNjn7ixFvnyajwMZ44naOT9XJKBVyJQqt3XpgN1A2u7gCidJ9XxzDlRyxRyyx4cokkQO8rlZoHQsquSSU4O1fI3e+nMz4f7bPI2HiZMZdn4UQyKCSf5yUdvyWS7vjU/RxFkQt/s5/lCJKlKwIbIBG31WjV/mUnxrM5ejqecbZbZ7/H9kB+O8ESu65CysUCrFGC8rMCfSIgNwP7gefxqHE6Z2ulSnJjhDSNJK8c7lI0Es5kCSOoagu+iQCL/Gl+qS5aSmDGzmyMurMa48AEYPhppNtIvvXLEA7QdaqBpIMO8tzkSKv6hjh+sk+FjW781/xNa28rHRfCc20ben9N20NtZmRVe1VDVatIOgvHAAVxsOYZCvAY5JJUZ9pADh1QncCykL7Gwb1W4XTsmORnjkPTIHBK4oQT/neQbSEn/wAXHY9/N6sp45XjCNm75kmSZHkx12jbxt2xsoa7uw2puNTDK+g6nDkywzpkDDxsdlb5uWOR5HK7BvFGNApMYrexJArg8VJH8UY+PmZcWRlxxKBCYUkkC8GLnaGPi9UfUMOcY/UN+bAI8iKWWcjCewox1jbZ/vPnYgIu+b9taaaKRt52SkGxDR20wRACRf02GIux5+4ttZhbdXwzEnx5FL0iM/OxDNeOHcqSqsm8yLuAVTYNXx9r1bt06L9aR8r/AHGHJeeWIx0BIh3sDJ/NEsnq2gfUKsgVqPq8uRj42VJbKQY9rEeCcijt3M1gow5AAoDj7SjpUbMxbLHyQzSxgMW0mfvUEMhb1R94ghdvJobivGku0yx7bpX9dzopkzMhJJI3aLFx2jeN4HSJpz6vXTU4kcBhwNpHkHXHVum4sWZix4c0eEk0cyTtjGNCyoFZbNUGuwHrcAzUedaHO+WTLypMmRNoxIBIkiDYsfdl2li1hiz7uPbaPvqkzcnHaNnw+jxzIqlzLLAmPHQBNjuJ3G8cbUo/cedVk31np+LDiosQBxfmEOYVYuXTaeZmBLOu7ZuLE+m79N6l+JpcA4hEZhaQoflBB2zJ3Np2GDb4a/BHAF3xeoenloMON2kgxjlSxlTj46IkYeOwH3kh+BRc0fAA1JBhIjF06lAjHyyw4oJ/cgWdA/ntJvUMpZzHFuIS9tMdzIdwF3wR55Xz41pdV3SZCTKC26pKB/oPb21Y6A0aNGgNGjRoDRo0aA0aNGgNQS4aM4crbAUDzx5/+Z/vqfRoMvlK6rzONxVgHMpFFSwYbR9R8LwLBH3HPvf3MZO+qFfWwMhpF3RnkcA+kN+28D31GnTon7kjBoe33HYygUQ+5iWB9OwWeQfbzqIRY/aNyl14LSNL6iAVFFWHG5gtgC2O3zes6jrc8pdF+sdKMj7mbpzkAoWyIO49qSSC28UACOPYapGxdrHbB01yh3Mq4ZVgqruZ/U9gAcAny1DWhwulwTlF7zbtshreu96KgsysoO5NwF1/MLvjUfUcpTv35bMrIXTZ6SW7NoVKuLi9wvu/vVDWnO8o5pImkLTY7ZBDkr3sqAqOeNsRcKtfldw99N9aypsjDk7M6dPCEb5maKQBK5oo+1Pbk+B4+4VzurY8jtEgii2mpciSEE379tSvqb/U3pB/zeNJ9SiwkOHsKnDGUWymbw0hibtNMSKK9yvPAbZ4rWMeXp6v3PM/X/ir6b1BI0WKLOwkjBNMcTIVWLeSZmlAdmPlixJ1p+qM2NiyO6xTTKilSoZEZ3k2ISNzEKLW+fY60+dNCsLNM0Yh2ncXI2ba5u+KrWH6VgGTpbhknMJBOOsIXu9tclmh2CTjiPYQG9tbeVdx/CkjLcufltMRy8cgjUH/AERgbQo9gwP5vSmL1qURz480x7+PMIu+kSnuBohKpKH0hmDBDXG6qq+KQ5mT9uv/APqsD/8Arp3pzY64s88eTmySzZCK9pEMnuqqosXbaIKrbVX6lHHqsDnQe9eyC+JkiXMmaM40pdRBCC6CN92w/cqpr/tLpj4i+GjLN3h0/BylKKLmZkl4XwW7bqR/bVfndNlWJhl/OJiupWVllxW2owIYyBIVKpRIZlJIBJ8WRafFfwzJLKJlzAIwgX5adnEBoef0nQ2fud37e2gz3e6XBPHFP0mOKYuoURCCYg3wSsbbwPyV1oI+h/M99YsuRYlzTIR2UrupKsp2sRbKsgo/kMNVnRvi7FxXTHGLjhmYJ/0fJHOoJNW6qFkA/O06v8VMnDaVI8f5mBpXkjMciq6GRizK6yEAgMSQwN0QCOLIe9N6ZG+VlLPKciQwwxyRyRIqmPdIykKBTKWdxf3Uj21DnfCMccbrjZUmGjKVKbg8VEUR25bCij/IV10vQJcn5mTJZsd54kgRYJfVFGjMwJeq7jFzdCqoc+dZzO+HYsKmyY+nZUfgNkntzf3lMiOx+wCf10F/0PDGRjpFPNjTriypTQMGVtkdASq1hD6rqz7HjxrzM6105WWOKBMmR2KIsMKMC20ttMhAjU0pNFroHjjXuAMPqOCytjSY0PcA2OnYtgRtK7TtdSaryD4I9tc9R6FlxnGaOeKaPGm7oSdRE5uN467sQ2eJDQ7Ys1yNBqMPECFiBW87iPsdNa8U8c8HXugNGjRoDRo0aA0aNGgNGjRoDXjeNe6NBk8EoFmikALNDzFK+wkU24CySE/1eR99LyY8qESyyR/pFWRZpV3bC42q7+LNPtbnkLZJBOrTqHSpXknqu3NGEIL8VW1rXbyavm9VTdGeGRC0oQk7d6rZCRMBELZSthC137u1ffU4aytzy29TG3zh2yI1lCu0AaVXdL7ZHPlkcI5avZ6B4B0nkY/bSFJEiZYY4o5GEwU7wo9JbyFHmhRPvxYNyDjqxUuGjSCSOQMCSd8i2eBRBN3Xi/Faq3wBHEGVw79imTtzP3XK7XYOGA3SeO5tujd1q7S42cw7P06fcx3ZRtjws9ADgir9uSPxWloOtPHJ8lKvzLSSpGquV4DRGSUSMBTBFUsOLIdB+ddZnR495rHkazu4yZlFUCa/Uo16vpFD0j71FkdM4hbFWKCfHlEsUbkgSmSKpUZjZJYN9VEghTyDrMnl1uc7db3+UdYvwrhjMcLiREItohA2hgAQdhBC8+COOff2bxs2ObFbMbvRcsJIkDO0ciMEZQEBLlXQiwKq+OTpUdSy+6zx9MyBO3FyzQiFeAOXRizLxfAJNVxo6pgyYPSWVX3T91ZHZSUDySZAZ6PO1SzEftrTiWh+IMVDYbO4YMLwsk+Pb6PB9/vQ/r30/pssxys3/wAGMmVFNjrOK/wohFci3a9z1CvItTRPGupMfMLWenqRdlf9oCjyCf8AqbAsDgEeBruTp03ZSRsMK0ORE5hSYTGREskglVG8M28L79ta9tA91VMzJhfHmigx4pR2pZO+ZCVf0sqLsX1MDQJPBPg+NI/EGJDLlGOHp8OXkIiGSScgRxCvSCSrW5Avaq+OSRxc3xF1uPLxZcXHSaSaaMxqDBInaLCg8jSKoTYTu5O708AnUhaXByZ5TBJPj5BSRnhG943WMIQ0Y9TIQoIK2QbFe+g9g6rNiFFysSGGBmVBNjvuRGY0okQopVWYhQwsWea865+H+qQ4z5EOTIkOQ2RLKTIwXuqzeh0LcMoj2px9O2jWoetdQk6hEcaDGnWNyO9NNEYgqAhiESSneRq2jgAXd8aY6l0ueZ2PzWUqE7lj+XxGVfwN8RY1+TegVjC5suc+PkPFjSQRR/MxNtBlRnLvGx4NIUUuODVA+nUOJ8MTYX6yyYL7RzLPC6yV92nMjn/hzqDq65UsOTgteSUjx8hbRI3kjMzB4XVaj3EQtRFAhgK4sstkr1HKi7qNFiQU/ayF7bTTHhbjf1bIxzyKZmFXWhrZjqUuRNBDPLDG6Q5SSlceQzCRFBG5QVW2RyH2iz6OOaGjr/xPi5WNNjY7fMzyxtGsKBtwZlIBk4uIA8lmqq+9a66H0U93Pjj7uLjnJQxdsBPUIl7hQFaCM32FEgn31317pkuNjTZEedkb4Y2lAlZGjbYpba4KXtNUSCCL4Og1OKhVFVjuYKAT9yBydS6ixJd6IxFFlDUfaxdal0Bo0aNAaNGjQGjRo0Bo0aNAaNGjQGoMnFWSgwutT6NCXSuk6JCQwMYpiCeT7En+nk/31W9T+F+6xIdFUggK0Zbbakek7wAASWArgnWj0aaW5W81Qn4eJWMNMf0o+2tIBalSpuyTZFeCBYHGlcnoqY47tlwp+gnaD6lK2R5CqiKB9kGtRpDrUZMR2miCG9vbn3IH9zoiq6e3zEzyLLJGTDGSsZUgDfLttiDZPPAHFc6W6713t4jFFErAxoveWx3GyO0O4BXCOL4rx/XS82QoKtsnjYqnrh3tvVpn3biqsp2D1j39Zo868zFQ45jaIdqQdrtysyblM0lMXchkdqEm421n7m9BP8SnbLFi40UZyp9zlnDFIkX65GCsCbJCqLFk/YHS3TpSwyYp1RcnGliXuwAqHEm1kKh2O0kHaQSQDZ8HTvT+lDBUSojyTSsEkebIMjBAGKgSv4UGuP8AV9+dSRYqiLLkCqHmkEkpaVJLACrQP0rSLSg8A1qXhrD70RZGW7RqyyTUXolzGDQBDBdgANUfySPTYvTXxF06ABsifLyIEAAO3KeJB7ClBA3H+5OkXQRqHjUxxsyhPDMWo21o30ePJNerjSvXelRZHU0WTKyYZ1jDY61GYj/maESIwMo9/wCYAj20nC9TXddF+l9BnyJUlTIzsbFVtwEuRIZZ6PFoxqKI/m3IPhPdvOaJo8jKabNVUmeNUTJYdxg+wLGtgDdJ6VH7ffUObuinSBeo52RPuUmCNcckLfJkPaCxrX+YgnmrOm3wIVyDN6bEzuIzkt2xIqWz9utokC2TxxyfPJrCHpFRDJieB0yisUrlp2naRWYqlSWrWpVhsFUfF3puViJIT62X9MAso7YJ8kGid/t6jY4o+dcdRdCXntN88aR7u5u9MbMQFAHsS5P9b8akyDU8dE7ai/n3ofFekkIv/aUm/sdZydelz+TzqcqdiUyiaVmnREjR2Ryx4VAVewOSSSaAskUNU2R0Z8de/l4iSQR+uRVzciYoFN7jHMoSQKBuI88cAnVlkQhlQCTtP84hjYJvBk2v5BryLs8C/H3PfVo53x8tWzkKRxuswXF9QBi3EC3onYwI/fWnJsEYEAjwfGvdQYQHbSvGxav7VqfQGjRo0Bo0aNAaNGjQGjRo0Bo0aNAaNGjQGjRo0BqDPQtG4HkqR9/b7an0aDF5mZFHsibHgkYBRvmKJXclZVoFSSlqxNeBVA3xFOxbGRI0IAMpIjBkAJMysq7V/wANj6VO0bQwPtRteuQK0/66zGIRjtmFHb1W27eYgW8baB45Pk6Q6jCVxRJMoG1SVEkgiJClygIVSrSFKtCu27NcaBxctWG1SJS7Iid5SbIVibAUAbQre3tpXo0lYJjMYjaNYfpWjXp2yEC78bqBP0kHnTMWBGuGm6eJANgEpe1Gywu10MdNXFivcUedc9OyUSPICyRzUYy0tF1O7j1lpWsKBZ9QAGpeGsfvRAWJgG0yue4+70EeS1sLUWrfUU5uwLFam+LY5ZgYP9nvPH6WSZMiOJlb2ZNxDIyn3/5a9xlZhIVWmLY5Ajj2KyCf66DE2QGJv+UL+dRYnT5dkMUiM8fyj/ULpisf6bA/zBgSL9uP5ecyu2XTltu/elf8GjNxIVgbpg+s3KuRCC4LfXKNxJkr6jZsgkVdByfpRLPSSndu9W0AbnLbzz9wyr9qS/vqM9O27lENH5NVSsdyQ5jk3BZF9KGzyDySfzqdOkSrMoRVjKuGUxIUi4iaiws8liVYX4CHzWr3X4Jelj8XGP06VXjaNWRlC1uXct7SrNQqiQ3i/KXXJJa+XZWhi7jiLYoaMxsa2haDOtct7+wo+2oek45OSWmhILBq347ORulmJAlHpUUw49wR9xq8+H8JYoiojCXJISAtf9Y1f+zVfitOS4zp1nurYoSKncwv80HhKsisxAItRIrBid1EV/QarZunt+unzmReQXDoTAGl/T2cD5ewWVdoqqo3R86DreJL3pWWNn7kKJGyiNtpUtasJbARtymwD4P2F1ydAn3SMyii6krtQlx81M7bGPKna4YePI8HkacGk6VllvR26VVpWskGuPO0DxR/v9tWeqf4YLrCsTxOjRrRLAUeT9JBN6uNAaNGjQGjRo0Bo0aNAaNGjQGjRo0Bo0aNAaNGjQGjRo0BpbO8D9/+R0aNBEf8Ifv/AM9d4n0N/wB/bXmjQND/AOWutGjQGjRo0Bo0aNAaNGjQGjRo0Bo0aNAaNGjQGjRo0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EID Program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39" y="1213697"/>
            <a:ext cx="3078196" cy="30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2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4" descr="http://wiki.isikhnas.com/images/c/cc/ISIKHNAS_logo_HD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http://wiki.isikhnas.com/images/c/cc/ISIKHNAS_logo_HD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File:ISIKHNAS logo HD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600200"/>
            <a:ext cx="5881464" cy="3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Pengantar Pelatihan Epidemiologi Lapangan Tingkat Dasar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Pelatihan ini bagian dari</a:t>
            </a:r>
            <a:r>
              <a:rPr lang="en-AU" dirty="0" smtClean="0"/>
              <a:t>:</a:t>
            </a:r>
            <a:endParaRPr lang="en-AU" dirty="0"/>
          </a:p>
          <a:p>
            <a:r>
              <a:rPr lang="id-ID" dirty="0" smtClean="0"/>
              <a:t>Program Kemitraan Australia-Indonesia untuk Penyakit yang Baru Muncul </a:t>
            </a:r>
            <a:r>
              <a:rPr lang="en-AU" dirty="0" smtClean="0"/>
              <a:t>(AIP-EID)</a:t>
            </a:r>
          </a:p>
          <a:p>
            <a:pPr lvl="1"/>
            <a:r>
              <a:rPr lang="id-ID" dirty="0" smtClean="0"/>
              <a:t>Program Kesehatan Hewan K</a:t>
            </a:r>
            <a:r>
              <a:rPr lang="en-AU" dirty="0" err="1" smtClean="0"/>
              <a:t>omponen</a:t>
            </a:r>
            <a:r>
              <a:rPr lang="en-AU" dirty="0" smtClean="0"/>
              <a:t> 2.1</a:t>
            </a:r>
          </a:p>
          <a:p>
            <a:pPr lvl="2"/>
            <a:r>
              <a:rPr lang="id-ID" dirty="0" smtClean="0"/>
              <a:t>Memperkuat sistem informasi kesehatan hewan Indonesia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96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Pengantar Pelatihan Epidemiologi Lapangan Tingkat Dasar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Kusus ini dirancang agar</a:t>
            </a:r>
            <a:r>
              <a:rPr lang="en-AU" dirty="0" smtClean="0"/>
              <a:t>:</a:t>
            </a:r>
            <a:endParaRPr lang="en-AU" dirty="0"/>
          </a:p>
          <a:p>
            <a:r>
              <a:rPr lang="id-ID" dirty="0" smtClean="0"/>
              <a:t>Mengenali peran paravet yang sangat penting di dalam pelayanan kesehatan hewan</a:t>
            </a:r>
            <a:endParaRPr lang="en-AU" dirty="0" smtClean="0"/>
          </a:p>
          <a:p>
            <a:r>
              <a:rPr lang="id-ID" dirty="0" smtClean="0"/>
              <a:t>Berguna untuk semua paravet dengan: </a:t>
            </a:r>
            <a:endParaRPr lang="en-AU" dirty="0" smtClean="0"/>
          </a:p>
          <a:p>
            <a:pPr lvl="1"/>
            <a:r>
              <a:rPr lang="id-ID" dirty="0" smtClean="0"/>
              <a:t>Membantu paravet mengembangkan keterampilan praktis yang dapat digunakan setiap hari sehingga mereka lebih percaya diri dan puas dengan pekerjaan mereka. 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274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Pengantar Pelatihan Epidemiologi Lapangan Tingkat Dasar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d-ID" dirty="0"/>
              <a:t>Membantu paravet memberikan pelayanan yang lebih baik kepada para peternak dan masyarakat. </a:t>
            </a:r>
            <a:endParaRPr lang="en-AU" dirty="0"/>
          </a:p>
          <a:p>
            <a:pPr lvl="1"/>
            <a:r>
              <a:rPr lang="id-ID" dirty="0"/>
              <a:t>Membantu p</a:t>
            </a:r>
            <a:r>
              <a:rPr lang="en-AU" dirty="0" err="1"/>
              <a:t>aravet</a:t>
            </a:r>
            <a:r>
              <a:rPr lang="id-ID" dirty="0"/>
              <a:t> menggunakan </a:t>
            </a:r>
            <a:r>
              <a:rPr lang="en-AU" dirty="0" err="1"/>
              <a:t>iSIKHNAS</a:t>
            </a:r>
            <a:r>
              <a:rPr lang="id-ID" dirty="0"/>
              <a:t> dalam pekerjaan mereka </a:t>
            </a:r>
            <a:r>
              <a:rPr lang="en-AU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7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Urusan Umum Pelaksanaan </a:t>
            </a:r>
            <a:r>
              <a:rPr lang="en-AU" b="1" dirty="0" smtClean="0"/>
              <a:t>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Jadwal dan waktu </a:t>
            </a:r>
            <a:endParaRPr lang="en-AU" dirty="0" smtClean="0"/>
          </a:p>
          <a:p>
            <a:pPr lvl="1"/>
            <a:r>
              <a:rPr lang="id-ID" dirty="0" smtClean="0"/>
              <a:t>Waktu mulai pelatihan setiap hari </a:t>
            </a:r>
            <a:endParaRPr lang="en-AU" dirty="0" smtClean="0"/>
          </a:p>
          <a:p>
            <a:pPr lvl="1"/>
            <a:r>
              <a:rPr lang="id-ID" dirty="0" smtClean="0"/>
              <a:t>Waktu selesai pelatihan setiap hari </a:t>
            </a:r>
            <a:endParaRPr lang="en-AU" dirty="0" smtClean="0"/>
          </a:p>
          <a:p>
            <a:pPr lvl="1"/>
            <a:r>
              <a:rPr lang="id-ID" dirty="0" smtClean="0"/>
              <a:t>Rehat kopi pagi dan sore serta makan siang </a:t>
            </a:r>
            <a:r>
              <a:rPr lang="en-AU" dirty="0" smtClean="0"/>
              <a:t>  </a:t>
            </a:r>
            <a:endParaRPr lang="en-AU" dirty="0"/>
          </a:p>
          <a:p>
            <a:r>
              <a:rPr lang="id-ID" dirty="0"/>
              <a:t>T</a:t>
            </a:r>
            <a:r>
              <a:rPr lang="en-AU" dirty="0" err="1" smtClean="0"/>
              <a:t>oilet</a:t>
            </a:r>
            <a:r>
              <a:rPr lang="id-ID" dirty="0" smtClean="0"/>
              <a:t> dan fasilitas cuci tangan</a:t>
            </a:r>
            <a:endParaRPr lang="en-AU" dirty="0" smtClean="0"/>
          </a:p>
          <a:p>
            <a:r>
              <a:rPr lang="id-ID" dirty="0" smtClean="0"/>
              <a:t>Waktu dan tempat salat</a:t>
            </a:r>
            <a:endParaRPr lang="en-AU" dirty="0" smtClean="0"/>
          </a:p>
          <a:p>
            <a:r>
              <a:rPr lang="id-ID" dirty="0" smtClean="0"/>
              <a:t>Memasang mode getar pada HP selama pelatihan</a:t>
            </a:r>
            <a:endParaRPr lang="en-AU" dirty="0" smtClean="0"/>
          </a:p>
          <a:p>
            <a:r>
              <a:rPr lang="id-ID" dirty="0"/>
              <a:t>F</a:t>
            </a:r>
            <a:r>
              <a:rPr lang="en-AU" dirty="0" err="1" smtClean="0"/>
              <a:t>oto</a:t>
            </a:r>
            <a:r>
              <a:rPr lang="id-ID" dirty="0"/>
              <a:t> </a:t>
            </a:r>
            <a:r>
              <a:rPr lang="id-ID" dirty="0" smtClean="0"/>
              <a:t>dokumentasi</a:t>
            </a:r>
            <a:r>
              <a:rPr lang="en-AU" dirty="0" smtClean="0"/>
              <a:t>?</a:t>
            </a:r>
          </a:p>
          <a:p>
            <a:r>
              <a:rPr lang="id-ID" dirty="0" smtClean="0"/>
              <a:t>Lainnya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48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d-ID" b="1" dirty="0" smtClean="0"/>
              <a:t>Peran </a:t>
            </a:r>
            <a:r>
              <a:rPr lang="en-AU" b="1" dirty="0" err="1" smtClean="0"/>
              <a:t>fa</a:t>
            </a:r>
            <a:r>
              <a:rPr lang="id-ID" b="1" dirty="0" smtClean="0"/>
              <a:t>s</a:t>
            </a:r>
            <a:r>
              <a:rPr lang="en-AU" b="1" dirty="0" err="1" smtClean="0"/>
              <a:t>ilitator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Membantu para peserta mendapatkan manfaat sebanyak mungkin dari pelatihan </a:t>
            </a:r>
            <a:endParaRPr lang="en-AU" dirty="0" smtClean="0"/>
          </a:p>
          <a:p>
            <a:r>
              <a:rPr lang="id-ID" dirty="0" smtClean="0"/>
              <a:t>Isi pelatihan yang dikembangkan oleh tim ahli </a:t>
            </a:r>
            <a:endParaRPr lang="en-AU" dirty="0" smtClean="0"/>
          </a:p>
          <a:p>
            <a:r>
              <a:rPr lang="en-AU" dirty="0" err="1" smtClean="0"/>
              <a:t>Fa</a:t>
            </a:r>
            <a:r>
              <a:rPr lang="id-ID" dirty="0" smtClean="0"/>
              <a:t>s</a:t>
            </a:r>
            <a:r>
              <a:rPr lang="en-AU" dirty="0" err="1" smtClean="0"/>
              <a:t>ilitator</a:t>
            </a:r>
            <a:r>
              <a:rPr lang="en-AU" dirty="0" smtClean="0"/>
              <a:t> </a:t>
            </a:r>
          </a:p>
          <a:p>
            <a:pPr lvl="1"/>
            <a:r>
              <a:rPr lang="id-ID" dirty="0" smtClean="0"/>
              <a:t>Mungkin bukan ahli dalam isi pelatihan </a:t>
            </a:r>
            <a:endParaRPr lang="en-AU" dirty="0" smtClean="0"/>
          </a:p>
          <a:p>
            <a:pPr lvl="1"/>
            <a:r>
              <a:rPr lang="id-ID" dirty="0" smtClean="0"/>
              <a:t>Ahli dalam menyampaikan pelatihan </a:t>
            </a:r>
            <a:endParaRPr lang="en-AU" dirty="0" smtClean="0"/>
          </a:p>
          <a:p>
            <a:pPr lvl="1"/>
            <a:r>
              <a:rPr lang="id-ID" dirty="0" smtClean="0"/>
              <a:t>Mengatur pelatihan dan membawakan materi serta membantu peserta mengerjakan latihan-latihan </a:t>
            </a:r>
            <a:endParaRPr lang="fr-FR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13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d-ID" b="1" dirty="0" smtClean="0"/>
              <a:t>Bagaimana setiap sesi berjalan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4 sesi setiap hari </a:t>
            </a:r>
            <a:endParaRPr lang="en-AU" dirty="0" smtClean="0"/>
          </a:p>
          <a:p>
            <a:r>
              <a:rPr lang="id-ID" dirty="0" smtClean="0"/>
              <a:t>Setiap sesi mencakup </a:t>
            </a:r>
            <a:r>
              <a:rPr lang="en-AU" dirty="0" smtClean="0"/>
              <a:t> </a:t>
            </a:r>
          </a:p>
          <a:p>
            <a:pPr lvl="1"/>
            <a:r>
              <a:rPr lang="id-ID" dirty="0" smtClean="0"/>
              <a:t>Latihan dan contoh </a:t>
            </a:r>
            <a:endParaRPr lang="en-AU" dirty="0" smtClean="0"/>
          </a:p>
          <a:p>
            <a:pPr lvl="1"/>
            <a:r>
              <a:rPr lang="id-ID" dirty="0" smtClean="0"/>
              <a:t>File </a:t>
            </a:r>
            <a:r>
              <a:rPr lang="en-AU" dirty="0" smtClean="0"/>
              <a:t>PowerPoint </a:t>
            </a:r>
            <a:r>
              <a:rPr lang="id-ID" dirty="0" smtClean="0"/>
              <a:t>yang disampaikan oleh fasilitator dan jika memungkinkan menyetel video </a:t>
            </a:r>
            <a:endParaRPr lang="en-AU" dirty="0" smtClean="0"/>
          </a:p>
          <a:p>
            <a:r>
              <a:rPr lang="id-ID" dirty="0" smtClean="0"/>
              <a:t>Setiap sesi dirancang untuk membantu peserta mempelajari hal-hal yang spesifik</a:t>
            </a:r>
            <a:r>
              <a:rPr lang="en-AU" dirty="0" smtClean="0"/>
              <a:t>.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7451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Bagaimana setiap sesi berjalan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Semua sesi saling terkait untuk mencakup keseluruhan kursus. </a:t>
            </a:r>
            <a:endParaRPr lang="en-AU" dirty="0"/>
          </a:p>
          <a:p>
            <a:r>
              <a:rPr lang="id-ID" dirty="0"/>
              <a:t>Terbuka untuk pertanyaan </a:t>
            </a:r>
            <a:endParaRPr lang="en-AU" dirty="0"/>
          </a:p>
          <a:p>
            <a:pPr lvl="1"/>
            <a:r>
              <a:rPr lang="id-ID" dirty="0"/>
              <a:t>Anda akan lebih menikmati pelatihan dan mendapatkan manfaat sebanyak-banyaknya jika berkontribusi di dalam diskusi dan menyampaikan pertanyaan 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88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992</Words>
  <Application>Microsoft Office PowerPoint</Application>
  <PresentationFormat>On-screen Show (4:3)</PresentationFormat>
  <Paragraphs>150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Epidemiologi Lapangan Tingkat Dasar </vt:lpstr>
      <vt:lpstr>PowerPoint Presentation</vt:lpstr>
      <vt:lpstr>Pengantar Pelatihan Epidemiologi Lapangan Tingkat Dasar </vt:lpstr>
      <vt:lpstr>Pengantar Pelatihan Epidemiologi Lapangan Tingkat Dasar </vt:lpstr>
      <vt:lpstr>Pengantar Pelatihan Epidemiologi Lapangan Tingkat Dasar </vt:lpstr>
      <vt:lpstr>Urusan Umum Pelaksanaan  </vt:lpstr>
      <vt:lpstr>Peran fasilitator</vt:lpstr>
      <vt:lpstr>Bagaimana setiap sesi berjalan</vt:lpstr>
      <vt:lpstr>Bagaimana setiap sesi berjalan</vt:lpstr>
      <vt:lpstr>Di akhir pelatihan…</vt:lpstr>
      <vt:lpstr>PowerPoint Presentation</vt:lpstr>
      <vt:lpstr>Kegiatan – berbagi pengalaman </vt:lpstr>
      <vt:lpstr>Pelatihan - evaluasi</vt:lpstr>
      <vt:lpstr>Kegiatan – peraturan dalam partisipasi </vt:lpstr>
      <vt:lpstr>Ringkasan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EID Program</cp:lastModifiedBy>
  <cp:revision>66</cp:revision>
  <dcterms:created xsi:type="dcterms:W3CDTF">2013-03-15T18:03:41Z</dcterms:created>
  <dcterms:modified xsi:type="dcterms:W3CDTF">2014-11-05T08:55:18Z</dcterms:modified>
</cp:coreProperties>
</file>