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318" r:id="rId4"/>
    <p:sldId id="305" r:id="rId5"/>
    <p:sldId id="319" r:id="rId6"/>
    <p:sldId id="320" r:id="rId7"/>
    <p:sldId id="321" r:id="rId8"/>
    <p:sldId id="322" r:id="rId9"/>
    <p:sldId id="328" r:id="rId10"/>
    <p:sldId id="329" r:id="rId11"/>
    <p:sldId id="324" r:id="rId12"/>
    <p:sldId id="325" r:id="rId13"/>
    <p:sldId id="326" r:id="rId14"/>
    <p:sldId id="258" r:id="rId15"/>
    <p:sldId id="263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341" autoAdjust="0"/>
  </p:normalViewPr>
  <p:slideViewPr>
    <p:cSldViewPr snapToObjects="1">
      <p:cViewPr>
        <p:scale>
          <a:sx n="57" d="100"/>
          <a:sy n="57" d="100"/>
        </p:scale>
        <p:origin x="-3202" y="-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298CE-2AFF-4FAA-A26E-39AED356E737}" type="datetimeFigureOut">
              <a:rPr lang="en-AU" smtClean="0"/>
              <a:t>26/11/2014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7CADE-9420-48EF-9FDA-CBD63633A0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98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898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="1" dirty="0" smtClean="0"/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Tersebarnya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sumber infeksi antarpopulasi hewan biasanya terjadi melalui: </a:t>
            </a:r>
          </a:p>
          <a:p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Lalu-lintas hewan terinfeksi ke populasi baru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Lalu-lintas bahan yang terkontaminasi</a:t>
            </a: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Penyebaran melalui peralatan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terkontaminasi misalnya peralatan kedokteran hewan, peternakan, dsb.</a:t>
            </a:r>
            <a:endParaRPr lang="id-ID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Lalu-lintas inang perantara antarpopulasi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Penyebaran bakteri, virus (PMK), atau jamur melalui udara dari satu populasi ke populasi lain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3423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anthrax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bagaimana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bertahan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hidup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luar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inang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Pertahanan</a:t>
            </a:r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mengacu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dikembangkan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 infeksi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memastikan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hidup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lama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bertahan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hidup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virus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bergantung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penyebaran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terus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menerus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mengakibatkan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sedikit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kekebalan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tubuh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mengubah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tampilan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menghindari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kekebalan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terbentuk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wujud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sebelumnya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mengembangkan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resist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mampu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bertahan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hidup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lama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misalnya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telur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Helminth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Toxoplasma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anthrax.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577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Kembali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iagram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anthrax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Setelah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kematian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inang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Kemudi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tahap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menggambarkan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vegetati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dilepaskan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setelah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kematian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inangnya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Tahap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Anthrax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karena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anthrax</a:t>
            </a:r>
          </a:p>
          <a:p>
            <a:pPr lvl="0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Tahap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vegetatif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berubah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membuat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inang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Jadi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anthrax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makai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bertahan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hidup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bebas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lama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626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 sumber infeksi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mengakibatkan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yang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terus bertahan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sehingga sumber infeksi tersebut bisa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bertahan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hidup dalam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panjang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Johnes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Tapeworm, virus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MaediVisna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BVD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 infeksi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jenis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termasuk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Keadaan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pembawa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</a:t>
            </a:r>
            <a:r>
              <a:rPr lang="id-ID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A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yang membuat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mengeluarkan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lama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namun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 sedikit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misalnya terjadi pada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Salmonellosis.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tersembunyi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seekor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mungkin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tetapi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tanda-tanda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belakangan menunjukkan tanda-tanda penyakit secara berulang di masa depan, biasanya setelah hewan mengalami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Virus herpes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infeksi yang menggunakan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 infeksi 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mengembangkan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kemampuan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spesies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berbeda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meningkatkan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kemampuan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bertahan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hidup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Sumber-sumber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infeksi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mencakup 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virus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Nipah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SARS,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Rabies.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4495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VOICE OVER</a:t>
            </a:r>
          </a:p>
          <a:p>
            <a:endParaRPr lang="en-A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Selama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melihat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berbeda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 infeksi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bergerak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 satu hewan ke hewan lain atau dari satu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 populasi lain,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jenis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stratgei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gunakan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 sumber-sumber infeksi itu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bertahan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hidup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701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66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melihat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bagaimana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keluar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bagaimana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bertahan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waktu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bagaimana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 tersebut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bergerak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 satu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kelompok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 kelompok hewan lain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76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memperkenalkan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konsep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menggunakan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rabies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seekor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anjing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rabies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mengigit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binatang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(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manusia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rabiesnya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penularan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bergerak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lainnya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anjing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rabies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keduanya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tanpa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lenyap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wilayah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2121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Supaya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penularan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 infeksi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pertama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meninggalkan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tubuh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terinfeksi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permukaan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tubuh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rambut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nanah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kudis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ringworm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hidung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lewat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ingus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virus influenza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mulut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lewat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liur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termasuk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PMK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TBC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ambing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lewat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Bakteri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streptococcus yang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menyebabkan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radang ambing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menggunakan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keluar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tubuh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anus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lewat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kotoran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Bakteri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salmonella 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memakai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perkencingan dan reproduksi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lewat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urin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Leptospirosis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keluar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lewa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kencing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ampylobacter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lewat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airmata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Moraxella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bovis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menyebabkan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konjungtivis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menggunakan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airmata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keluar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jalan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keluar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disebarkan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keluar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tubuh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9231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Agar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penularan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bisa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 infeksi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Tempat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oral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pencernaan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baru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 ini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perna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menghirup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saluran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perna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hidung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tenggorokan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Virus influenza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inangnya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tambahan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menghirup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 infeksi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jalan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bawah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paru-paru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Mannheimia</a:t>
            </a: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haemolytic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yang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penyebab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pneumonia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ternak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mukosa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membrane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mulut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hidung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A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oraxella</a:t>
            </a: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bovis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menyebabkan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masuk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inangnya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mukosa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15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kulit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 infeksi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menjangkiti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inangnya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kulit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utuh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ringworm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id-ID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 infeksi 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lain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mungkin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membutuhkan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kulit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rusak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luka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abrasi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masuk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inangnya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anthrax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manusia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ditularkan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kulit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gigitan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serangga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rabies</a:t>
            </a:r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koitus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sejumlah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menular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ditularkan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berkembang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Contohnya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brucellosis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Terakhir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 infeksi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ditularkan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iatrogenik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mengacu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penularan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prosedur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manajemen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veteriner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pembedahaan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vaksinasi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pemotongan tanduk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kastrasi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penyuntikan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virus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Bluetongue di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HIV/AIDS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manusia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581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Penyebaran sumber infeksi atau penularan terbagi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kelompok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Langsung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langsung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Penularan</a:t>
            </a:r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langsung</a:t>
            </a:r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dibawa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yang lain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tertular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karena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terpapar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kotoran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binatang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leleran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hidung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urine,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kotoran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proses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reproduksi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misalnya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embrio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kandungan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</a:t>
            </a:r>
            <a:r>
              <a:rPr lang="en-A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susu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933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Penularan</a:t>
            </a:r>
            <a:r>
              <a:rPr lang="en-AU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AU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langsung</a:t>
            </a:r>
            <a:r>
              <a:rPr lang="en-AU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makhluk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hidup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benda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mati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meneruskan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infeksi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 satu </a:t>
            </a:r>
            <a:r>
              <a:rPr lang="en-A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id-ID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 hewan lain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0859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OVER</a:t>
            </a:r>
          </a:p>
          <a:p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 siklus hidup dapat digunakan untuk menjelaskan jalur-jalur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penularan dan pertahanan hidup sumber infeksi.</a:t>
            </a:r>
            <a:endParaRPr lang="id-ID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Siklus hidup </a:t>
            </a:r>
            <a:r>
              <a:rPr lang="en-A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Trichostrongylus</a:t>
            </a: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spp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 domba dan sapi menggambarkan jalur penularan langsung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Langkah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 saat telur dikeluarkan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melalui kotoran hewan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Langkah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 3, 4 &amp; 5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 berbagai tahap perkembangan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larva di lingkungan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Domba kemudian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memakan rumput beserta larva tahap ketiga. Inilah metode masuknya sumber infeksi ke hewan baru</a:t>
            </a:r>
            <a:endParaRPr lang="id-ID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Begitu dimakan, cacing-cacing muda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berkembang menjadi dewasa dan siklus dimulai kembali.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CADE-9420-48EF-9FDA-CBD63633A01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61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37A7-B7EB-C947-BB67-ECE9659E37B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Epidemiologi</a:t>
            </a:r>
            <a:r>
              <a:rPr lang="en-AU" dirty="0" smtClean="0"/>
              <a:t> </a:t>
            </a:r>
            <a:r>
              <a:rPr lang="en-AU" dirty="0" err="1" smtClean="0"/>
              <a:t>Lapangan</a:t>
            </a:r>
            <a:r>
              <a:rPr lang="en-AU" dirty="0" smtClean="0"/>
              <a:t> Tingkat </a:t>
            </a:r>
            <a:r>
              <a:rPr lang="en-AU" dirty="0" err="1" smtClean="0"/>
              <a:t>Dasar</a:t>
            </a:r>
            <a:endParaRPr lang="en-AU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6944816" cy="1752600"/>
          </a:xfrm>
        </p:spPr>
        <p:txBody>
          <a:bodyPr>
            <a:normAutofit/>
          </a:bodyPr>
          <a:lstStyle/>
          <a:p>
            <a:r>
              <a:rPr lang="en-AU" dirty="0" err="1" smtClean="0"/>
              <a:t>Sesi</a:t>
            </a:r>
            <a:r>
              <a:rPr lang="en-AU" dirty="0" smtClean="0"/>
              <a:t> 7 </a:t>
            </a:r>
            <a:r>
              <a:rPr lang="en-AU" dirty="0"/>
              <a:t>– </a:t>
            </a:r>
            <a:r>
              <a:rPr lang="en-AU" dirty="0" err="1" smtClean="0"/>
              <a:t>Penularan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penyebaran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endParaRPr lang="en-AU" dirty="0"/>
          </a:p>
          <a:p>
            <a:r>
              <a:rPr lang="en-AU" dirty="0" err="1" smtClean="0"/>
              <a:t>Rekaman</a:t>
            </a:r>
            <a:r>
              <a:rPr lang="en-AU" dirty="0" smtClean="0"/>
              <a:t> file PowerPoint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601"/>
            <a:ext cx="1584325" cy="71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33" y="146457"/>
            <a:ext cx="990996" cy="9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293211" y="476671"/>
            <a:ext cx="8229600" cy="647455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Bagaimana penyakit berpindah dari satu populasi ke populasi lain </a:t>
            </a:r>
            <a:r>
              <a:rPr lang="en-AU" b="1" dirty="0" smtClean="0"/>
              <a:t>– </a:t>
            </a:r>
            <a:r>
              <a:rPr lang="id-ID" b="1" dirty="0" smtClean="0"/>
              <a:t>Penyebaran </a:t>
            </a:r>
            <a:endParaRPr lang="en-AU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752" y="3487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8" y="2492896"/>
            <a:ext cx="7831321" cy="3580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8572" y="178640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Populasi </a:t>
            </a:r>
            <a:r>
              <a:rPr lang="en-AU" dirty="0" smtClean="0"/>
              <a:t>1 (</a:t>
            </a:r>
            <a:r>
              <a:rPr lang="id-ID" dirty="0" smtClean="0"/>
              <a:t>terinfeksi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512640" y="178640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Populasi </a:t>
            </a:r>
            <a:r>
              <a:rPr lang="en-AU" dirty="0" smtClean="0"/>
              <a:t>2 </a:t>
            </a:r>
            <a:r>
              <a:rPr lang="id-ID" dirty="0" smtClean="0"/>
              <a:t>tidak terinfeksi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328641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Penyakit menular</a:t>
            </a:r>
            <a:endParaRPr lang="en-AU" dirty="0"/>
          </a:p>
        </p:txBody>
      </p:sp>
      <p:sp>
        <p:nvSpPr>
          <p:cNvPr id="9" name="Oval 8"/>
          <p:cNvSpPr/>
          <p:nvPr/>
        </p:nvSpPr>
        <p:spPr>
          <a:xfrm>
            <a:off x="6767736" y="4685164"/>
            <a:ext cx="144016" cy="14401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31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AU" b="1" dirty="0" err="1" smtClean="0"/>
              <a:t>Bagaimana</a:t>
            </a:r>
            <a:r>
              <a:rPr lang="en-AU" b="1" dirty="0" smtClean="0"/>
              <a:t> </a:t>
            </a:r>
            <a:r>
              <a:rPr lang="en-AU" b="1" dirty="0" err="1" smtClean="0"/>
              <a:t>agen</a:t>
            </a:r>
            <a:r>
              <a:rPr lang="en-AU" b="1" dirty="0" smtClean="0"/>
              <a:t> </a:t>
            </a:r>
            <a:r>
              <a:rPr lang="en-AU" b="1" dirty="0" err="1" smtClean="0"/>
              <a:t>penyakit</a:t>
            </a:r>
            <a:r>
              <a:rPr lang="en-AU" b="1" dirty="0" smtClean="0"/>
              <a:t> </a:t>
            </a:r>
            <a:r>
              <a:rPr lang="en-AU" b="1" dirty="0" err="1" smtClean="0"/>
              <a:t>bertahan</a:t>
            </a:r>
            <a:r>
              <a:rPr lang="en-AU" b="1" dirty="0" smtClean="0"/>
              <a:t> </a:t>
            </a:r>
            <a:r>
              <a:rPr lang="en-AU" b="1" dirty="0" err="1" smtClean="0"/>
              <a:t>hidup</a:t>
            </a:r>
            <a:r>
              <a:rPr lang="en-AU" b="1" dirty="0" smtClean="0"/>
              <a:t> </a:t>
            </a:r>
            <a:r>
              <a:rPr lang="en-AU" b="1" dirty="0" err="1" smtClean="0"/>
              <a:t>atau</a:t>
            </a:r>
            <a:r>
              <a:rPr lang="en-AU" b="1" dirty="0" smtClean="0"/>
              <a:t> </a:t>
            </a:r>
            <a:r>
              <a:rPr lang="en-AU" b="1" dirty="0" err="1" smtClean="0"/>
              <a:t>terus</a:t>
            </a:r>
            <a:r>
              <a:rPr lang="en-AU" b="1" dirty="0" smtClean="0"/>
              <a:t> </a:t>
            </a:r>
            <a:r>
              <a:rPr lang="en-AU" b="1" dirty="0" err="1" smtClean="0"/>
              <a:t>menyebabkan</a:t>
            </a:r>
            <a:r>
              <a:rPr lang="en-AU" b="1" dirty="0" smtClean="0"/>
              <a:t> </a:t>
            </a:r>
            <a:r>
              <a:rPr lang="en-AU" b="1" dirty="0" err="1" smtClean="0"/>
              <a:t>infeksi</a:t>
            </a:r>
            <a:r>
              <a:rPr lang="en-AU" b="1" dirty="0" smtClean="0"/>
              <a:t> - </a:t>
            </a:r>
            <a:r>
              <a:rPr lang="en-AU" b="1" dirty="0" err="1" smtClean="0"/>
              <a:t>Pertahanan</a:t>
            </a:r>
            <a:endParaRPr lang="en-AU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2352" y="1844824"/>
            <a:ext cx="8579296" cy="4824536"/>
          </a:xfrm>
        </p:spPr>
        <p:txBody>
          <a:bodyPr>
            <a:normAutofit/>
          </a:bodyPr>
          <a:lstStyle/>
          <a:p>
            <a:r>
              <a:rPr lang="en-AU" dirty="0" err="1" smtClean="0"/>
              <a:t>Pertahanan</a:t>
            </a:r>
            <a:r>
              <a:rPr lang="en-AU" dirty="0" smtClean="0"/>
              <a:t> </a:t>
            </a:r>
            <a:r>
              <a:rPr lang="id-ID" dirty="0" smtClean="0"/>
              <a:t>sumber infeksi</a:t>
            </a:r>
            <a:endParaRPr lang="en-AU" dirty="0" smtClean="0"/>
          </a:p>
          <a:p>
            <a:pPr lvl="1"/>
            <a:r>
              <a:rPr lang="en-AU" dirty="0" err="1" smtClean="0"/>
              <a:t>Penyebaran</a:t>
            </a:r>
            <a:r>
              <a:rPr lang="en-AU" dirty="0" smtClean="0"/>
              <a:t> </a:t>
            </a:r>
            <a:r>
              <a:rPr lang="en-AU" dirty="0" err="1" smtClean="0"/>
              <a:t>cepat</a:t>
            </a:r>
            <a:endParaRPr lang="en-AU" dirty="0" smtClean="0"/>
          </a:p>
          <a:p>
            <a:pPr lvl="1"/>
            <a:endParaRPr lang="en-AU" dirty="0" smtClean="0"/>
          </a:p>
          <a:p>
            <a:pPr lvl="1"/>
            <a:r>
              <a:rPr lang="en-AU" dirty="0" err="1" smtClean="0"/>
              <a:t>Wujud</a:t>
            </a:r>
            <a:r>
              <a:rPr lang="en-AU" dirty="0" smtClean="0"/>
              <a:t> resist</a:t>
            </a:r>
            <a:r>
              <a:rPr lang="id-ID" dirty="0" smtClean="0"/>
              <a:t>a</a:t>
            </a:r>
            <a:r>
              <a:rPr lang="en-AU" dirty="0" smtClean="0"/>
              <a:t>n yang </a:t>
            </a:r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bertahan</a:t>
            </a:r>
            <a:r>
              <a:rPr lang="en-AU" dirty="0" smtClean="0"/>
              <a:t> </a:t>
            </a:r>
            <a:r>
              <a:rPr lang="en-AU" dirty="0" err="1" smtClean="0"/>
              <a:t>hidup</a:t>
            </a:r>
            <a:r>
              <a:rPr lang="en-AU" dirty="0" smtClean="0"/>
              <a:t> di </a:t>
            </a:r>
            <a:r>
              <a:rPr lang="en-AU" dirty="0" err="1" smtClean="0"/>
              <a:t>lingkungan</a:t>
            </a:r>
            <a:r>
              <a:rPr lang="en-AU" dirty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waktu</a:t>
            </a:r>
            <a:r>
              <a:rPr lang="en-AU" dirty="0" smtClean="0"/>
              <a:t> yang lama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56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AU" b="1" dirty="0" smtClean="0"/>
              <a:t>Diagram </a:t>
            </a:r>
            <a:r>
              <a:rPr lang="en-AU" b="1" dirty="0" err="1" smtClean="0"/>
              <a:t>siklus</a:t>
            </a:r>
            <a:r>
              <a:rPr lang="en-AU" b="1" dirty="0" smtClean="0"/>
              <a:t> </a:t>
            </a:r>
            <a:r>
              <a:rPr lang="en-AU" b="1" dirty="0" err="1" smtClean="0"/>
              <a:t>kehidupan</a:t>
            </a:r>
            <a:r>
              <a:rPr lang="en-AU" b="1" dirty="0" smtClean="0"/>
              <a:t>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4509120"/>
            <a:ext cx="8579296" cy="1944216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AU" dirty="0" err="1" smtClean="0"/>
              <a:t>Spora</a:t>
            </a:r>
            <a:r>
              <a:rPr lang="en-AU" dirty="0" smtClean="0"/>
              <a:t> anthrax </a:t>
            </a:r>
            <a:r>
              <a:rPr lang="en-AU" dirty="0" err="1" smtClean="0"/>
              <a:t>dihirup</a:t>
            </a:r>
            <a:r>
              <a:rPr lang="en-AU" dirty="0" smtClean="0"/>
              <a:t>, </a:t>
            </a:r>
            <a:r>
              <a:rPr lang="id-ID" dirty="0" smtClean="0"/>
              <a:t>ditelan</a:t>
            </a:r>
            <a:r>
              <a:rPr lang="en-AU" dirty="0" smtClean="0"/>
              <a:t>,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id-ID" dirty="0" smtClean="0"/>
              <a:t>disentuh </a:t>
            </a:r>
            <a:r>
              <a:rPr lang="en-AU" dirty="0" err="1" smtClean="0"/>
              <a:t>oleh</a:t>
            </a:r>
            <a:r>
              <a:rPr lang="en-AU" dirty="0" smtClean="0"/>
              <a:t> </a:t>
            </a:r>
            <a:r>
              <a:rPr lang="en-AU" dirty="0" err="1" smtClean="0"/>
              <a:t>inang</a:t>
            </a:r>
            <a:r>
              <a:rPr lang="en-AU" dirty="0" smtClean="0"/>
              <a:t> (</a:t>
            </a:r>
            <a:r>
              <a:rPr lang="en-AU" dirty="0" err="1" smtClean="0"/>
              <a:t>manusia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) </a:t>
            </a:r>
            <a:endParaRPr lang="en-AU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kematian</a:t>
            </a:r>
            <a:r>
              <a:rPr lang="en-AU" dirty="0" smtClean="0"/>
              <a:t> </a:t>
            </a:r>
            <a:r>
              <a:rPr lang="en-AU" dirty="0" err="1" smtClean="0"/>
              <a:t>terjadi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/>
              <a:t> </a:t>
            </a:r>
            <a:r>
              <a:rPr lang="en-AU" dirty="0" err="1" smtClean="0"/>
              <a:t>inang</a:t>
            </a:r>
            <a:endParaRPr lang="en-AU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 err="1" smtClean="0"/>
              <a:t>Sel</a:t>
            </a:r>
            <a:r>
              <a:rPr lang="en-AU" dirty="0" smtClean="0"/>
              <a:t> </a:t>
            </a:r>
            <a:r>
              <a:rPr lang="en-AU" dirty="0" err="1" smtClean="0"/>
              <a:t>vegetatif</a:t>
            </a:r>
            <a:r>
              <a:rPr lang="en-AU" dirty="0" smtClean="0"/>
              <a:t> </a:t>
            </a:r>
            <a:r>
              <a:rPr lang="en-AU" dirty="0" err="1" smtClean="0"/>
              <a:t>dilepaskan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lingkungan</a:t>
            </a:r>
            <a:r>
              <a:rPr lang="en-AU" dirty="0" smtClean="0"/>
              <a:t> </a:t>
            </a:r>
            <a:r>
              <a:rPr lang="en-AU" dirty="0" err="1" smtClean="0"/>
              <a:t>setelah</a:t>
            </a:r>
            <a:r>
              <a:rPr lang="en-AU" dirty="0" smtClean="0"/>
              <a:t> </a:t>
            </a:r>
            <a:r>
              <a:rPr lang="en-AU" dirty="0" err="1" smtClean="0"/>
              <a:t>kematian</a:t>
            </a:r>
            <a:r>
              <a:rPr lang="en-AU" dirty="0" smtClean="0"/>
              <a:t> </a:t>
            </a:r>
            <a:r>
              <a:rPr lang="en-AU" dirty="0" err="1" smtClean="0"/>
              <a:t>inang</a:t>
            </a:r>
            <a:endParaRPr lang="en-AU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 err="1" smtClean="0"/>
              <a:t>Infeksi</a:t>
            </a:r>
            <a:r>
              <a:rPr lang="en-AU" dirty="0" smtClean="0"/>
              <a:t> anthrax </a:t>
            </a:r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terjadi</a:t>
            </a:r>
            <a:r>
              <a:rPr lang="en-AU" dirty="0" smtClean="0"/>
              <a:t> </a:t>
            </a:r>
            <a:r>
              <a:rPr lang="en-AU" dirty="0" err="1" smtClean="0"/>
              <a:t>karena</a:t>
            </a:r>
            <a:r>
              <a:rPr lang="en-AU" dirty="0" smtClean="0"/>
              <a:t> </a:t>
            </a:r>
            <a:r>
              <a:rPr lang="en-AU" dirty="0" err="1" smtClean="0"/>
              <a:t>kontak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yang </a:t>
            </a:r>
            <a:r>
              <a:rPr lang="en-AU" dirty="0" err="1" smtClean="0"/>
              <a:t>mati</a:t>
            </a:r>
            <a:r>
              <a:rPr lang="en-AU" dirty="0" smtClean="0"/>
              <a:t> </a:t>
            </a:r>
            <a:r>
              <a:rPr lang="en-AU" dirty="0" err="1" smtClean="0"/>
              <a:t>karena</a:t>
            </a:r>
            <a:r>
              <a:rPr lang="en-AU" dirty="0" smtClean="0"/>
              <a:t> anthrax</a:t>
            </a:r>
            <a:endParaRPr lang="en-AU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 err="1" smtClean="0"/>
              <a:t>Sel</a:t>
            </a:r>
            <a:r>
              <a:rPr lang="en-AU" dirty="0" smtClean="0"/>
              <a:t> </a:t>
            </a:r>
            <a:r>
              <a:rPr lang="en-AU" dirty="0" err="1" smtClean="0"/>
              <a:t>vegetatif</a:t>
            </a:r>
            <a:r>
              <a:rPr lang="en-AU" dirty="0" smtClean="0"/>
              <a:t>  di </a:t>
            </a:r>
            <a:r>
              <a:rPr lang="en-AU" dirty="0" err="1" smtClean="0"/>
              <a:t>alam</a:t>
            </a:r>
            <a:r>
              <a:rPr lang="en-AU" dirty="0" smtClean="0"/>
              <a:t> </a:t>
            </a:r>
            <a:r>
              <a:rPr lang="en-AU" dirty="0" err="1" smtClean="0"/>
              <a:t>bebas</a:t>
            </a:r>
            <a:r>
              <a:rPr lang="en-AU" dirty="0" smtClean="0"/>
              <a:t> </a:t>
            </a:r>
            <a:r>
              <a:rPr lang="en-AU" dirty="0" err="1" smtClean="0"/>
              <a:t>berubah</a:t>
            </a:r>
            <a:r>
              <a:rPr lang="en-AU" dirty="0" smtClean="0"/>
              <a:t> </a:t>
            </a:r>
            <a:r>
              <a:rPr lang="en-AU" dirty="0" err="1" smtClean="0"/>
              <a:t>menjadi</a:t>
            </a:r>
            <a:r>
              <a:rPr lang="en-AU" dirty="0" smtClean="0"/>
              <a:t> </a:t>
            </a:r>
            <a:r>
              <a:rPr lang="en-AU" dirty="0" err="1" smtClean="0"/>
              <a:t>spora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tetap</a:t>
            </a:r>
            <a:r>
              <a:rPr lang="en-AU" dirty="0" smtClean="0"/>
              <a:t>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menular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inang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waktu</a:t>
            </a:r>
            <a:r>
              <a:rPr lang="en-AU" dirty="0" smtClean="0"/>
              <a:t> yang lama</a:t>
            </a:r>
            <a:endParaRPr lang="en-A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11761" y="1124742"/>
            <a:ext cx="127517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2"/>
            <a:ext cx="6192688" cy="33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AU" b="1" dirty="0" err="1" smtClean="0"/>
              <a:t>Bagaimana</a:t>
            </a:r>
            <a:r>
              <a:rPr lang="en-AU" b="1" dirty="0" smtClean="0"/>
              <a:t> </a:t>
            </a:r>
            <a:r>
              <a:rPr lang="id-ID" b="1" dirty="0" smtClean="0"/>
              <a:t>sumber infeksi </a:t>
            </a:r>
            <a:r>
              <a:rPr lang="en-AU" b="1" dirty="0" err="1" smtClean="0"/>
              <a:t>bertahan</a:t>
            </a:r>
            <a:r>
              <a:rPr lang="en-AU" b="1" dirty="0" smtClean="0"/>
              <a:t> </a:t>
            </a:r>
            <a:r>
              <a:rPr lang="en-AU" b="1" dirty="0" err="1" smtClean="0"/>
              <a:t>hidup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terus</a:t>
            </a:r>
            <a:r>
              <a:rPr lang="en-AU" b="1" dirty="0" smtClean="0"/>
              <a:t> </a:t>
            </a:r>
            <a:r>
              <a:rPr lang="en-AU" b="1" dirty="0" err="1" smtClean="0"/>
              <a:t>menyebabkan</a:t>
            </a:r>
            <a:r>
              <a:rPr lang="en-AU" b="1" dirty="0" smtClean="0"/>
              <a:t> </a:t>
            </a:r>
            <a:r>
              <a:rPr lang="en-AU" b="1" dirty="0" err="1" smtClean="0"/>
              <a:t>penularan</a:t>
            </a:r>
            <a:r>
              <a:rPr lang="en-AU" b="1" dirty="0" smtClean="0"/>
              <a:t>- </a:t>
            </a:r>
            <a:r>
              <a:rPr lang="en-AU" b="1" dirty="0" err="1" smtClean="0"/>
              <a:t>Pertahanan</a:t>
            </a:r>
            <a:endParaRPr lang="en-AU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2352" y="1772816"/>
            <a:ext cx="8579296" cy="4673872"/>
          </a:xfrm>
        </p:spPr>
        <p:txBody>
          <a:bodyPr>
            <a:normAutofit/>
          </a:bodyPr>
          <a:lstStyle/>
          <a:p>
            <a:r>
              <a:rPr lang="en-AU" dirty="0" err="1" smtClean="0"/>
              <a:t>Pertahanan</a:t>
            </a:r>
            <a:r>
              <a:rPr lang="en-AU" dirty="0" smtClean="0"/>
              <a:t> </a:t>
            </a:r>
            <a:r>
              <a:rPr lang="id-ID" dirty="0" smtClean="0"/>
              <a:t>sumber infeksi</a:t>
            </a:r>
            <a:endParaRPr lang="en-AU" dirty="0" smtClean="0"/>
          </a:p>
          <a:p>
            <a:pPr lvl="1"/>
            <a:r>
              <a:rPr lang="en-AU" dirty="0" err="1" smtClean="0"/>
              <a:t>Penularan</a:t>
            </a:r>
            <a:r>
              <a:rPr lang="en-AU" dirty="0" smtClean="0"/>
              <a:t> </a:t>
            </a:r>
            <a:r>
              <a:rPr lang="en-AU" dirty="0" err="1" smtClean="0"/>
              <a:t>terus</a:t>
            </a:r>
            <a:r>
              <a:rPr lang="id-ID" dirty="0"/>
              <a:t>-</a:t>
            </a:r>
            <a:r>
              <a:rPr lang="en-AU" dirty="0" err="1" smtClean="0"/>
              <a:t>menerus</a:t>
            </a:r>
            <a:endParaRPr lang="en-AU" dirty="0"/>
          </a:p>
          <a:p>
            <a:pPr lvl="1"/>
            <a:endParaRPr lang="en-AU" dirty="0"/>
          </a:p>
          <a:p>
            <a:pPr lvl="1"/>
            <a:r>
              <a:rPr lang="en-AU" dirty="0" err="1" smtClean="0"/>
              <a:t>Wujud</a:t>
            </a:r>
            <a:r>
              <a:rPr lang="en-AU" dirty="0" smtClean="0"/>
              <a:t> yang resist</a:t>
            </a:r>
            <a:r>
              <a:rPr lang="id-ID" dirty="0" smtClean="0"/>
              <a:t>a</a:t>
            </a:r>
            <a:r>
              <a:rPr lang="en-AU" dirty="0" smtClean="0"/>
              <a:t>n yang </a:t>
            </a:r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bertahan</a:t>
            </a:r>
            <a:r>
              <a:rPr lang="en-AU" dirty="0" smtClean="0"/>
              <a:t> </a:t>
            </a:r>
            <a:r>
              <a:rPr lang="en-AU" dirty="0" err="1" smtClean="0"/>
              <a:t>hidup</a:t>
            </a:r>
            <a:r>
              <a:rPr lang="en-AU" dirty="0" smtClean="0"/>
              <a:t> di </a:t>
            </a:r>
            <a:r>
              <a:rPr lang="en-AU" dirty="0" err="1" smtClean="0"/>
              <a:t>alam</a:t>
            </a:r>
            <a:r>
              <a:rPr lang="en-AU" dirty="0" smtClean="0"/>
              <a:t> </a:t>
            </a:r>
            <a:r>
              <a:rPr lang="en-AU" dirty="0" err="1" smtClean="0"/>
              <a:t>bebas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waktu</a:t>
            </a:r>
            <a:r>
              <a:rPr lang="en-AU" dirty="0" smtClean="0"/>
              <a:t> yang lama</a:t>
            </a:r>
            <a:endParaRPr lang="en-AU" dirty="0"/>
          </a:p>
          <a:p>
            <a:pPr lvl="1"/>
            <a:endParaRPr lang="en-AU" dirty="0" smtClean="0"/>
          </a:p>
          <a:p>
            <a:pPr lvl="1"/>
            <a:r>
              <a:rPr lang="en-AU" dirty="0" err="1" smtClean="0"/>
              <a:t>Infeksi</a:t>
            </a:r>
            <a:r>
              <a:rPr lang="en-AU" dirty="0" smtClean="0"/>
              <a:t> </a:t>
            </a:r>
            <a:r>
              <a:rPr lang="en-AU" dirty="0" err="1" smtClean="0"/>
              <a:t>tetap</a:t>
            </a:r>
            <a:r>
              <a:rPr lang="en-AU" dirty="0" smtClean="0"/>
              <a:t> (</a:t>
            </a:r>
            <a:r>
              <a:rPr lang="en-AU" dirty="0" err="1" smtClean="0"/>
              <a:t>pembawa</a:t>
            </a:r>
            <a:r>
              <a:rPr lang="en-AU" dirty="0" smtClean="0"/>
              <a:t>/</a:t>
            </a:r>
            <a:r>
              <a:rPr lang="en-AU" i="1" dirty="0" smtClean="0"/>
              <a:t>carrier</a:t>
            </a:r>
            <a:r>
              <a:rPr lang="en-AU" dirty="0" smtClean="0"/>
              <a:t>)</a:t>
            </a:r>
          </a:p>
          <a:p>
            <a:pPr lvl="1"/>
            <a:r>
              <a:rPr lang="en-AU" dirty="0" err="1" smtClean="0"/>
              <a:t>Kemampuan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menginfeksi</a:t>
            </a:r>
            <a:r>
              <a:rPr lang="en-AU" dirty="0" smtClean="0"/>
              <a:t> </a:t>
            </a:r>
            <a:r>
              <a:rPr lang="en-AU" dirty="0" err="1"/>
              <a:t>bermacam-macam</a:t>
            </a:r>
            <a:endParaRPr lang="en-AU" dirty="0"/>
          </a:p>
          <a:p>
            <a:pPr marL="457200" lvl="1" indent="0">
              <a:buNone/>
            </a:pPr>
            <a:r>
              <a:rPr lang="id-ID" dirty="0" smtClean="0"/>
              <a:t>	</a:t>
            </a:r>
            <a:r>
              <a:rPr lang="en-AU" dirty="0" err="1" smtClean="0"/>
              <a:t>spesies</a:t>
            </a:r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38" y="4581128"/>
            <a:ext cx="193421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3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Sesi</a:t>
            </a:r>
            <a:r>
              <a:rPr lang="en-AU" b="1" dirty="0" smtClean="0"/>
              <a:t> 7 - </a:t>
            </a:r>
            <a:r>
              <a:rPr lang="id-ID" b="1" dirty="0" smtClean="0"/>
              <a:t>Rangkuman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rmAutofit fontScale="92500"/>
          </a:bodyPr>
          <a:lstStyle/>
          <a:p>
            <a:r>
              <a:rPr lang="en-AU" b="1" i="1" dirty="0" err="1" smtClean="0"/>
              <a:t>Penularan</a:t>
            </a:r>
            <a:r>
              <a:rPr lang="en-AU" b="1" i="1" dirty="0" smtClean="0"/>
              <a:t> </a:t>
            </a:r>
            <a:r>
              <a:rPr lang="en-AU" dirty="0" err="1" smtClean="0"/>
              <a:t>menggambarkan</a:t>
            </a:r>
            <a:r>
              <a:rPr lang="en-AU" dirty="0" smtClean="0"/>
              <a:t> </a:t>
            </a:r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id-ID" dirty="0" smtClean="0"/>
              <a:t>sumber infeksi </a:t>
            </a:r>
            <a:r>
              <a:rPr lang="en-AU" dirty="0" err="1" smtClean="0"/>
              <a:t>bergerak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lain</a:t>
            </a:r>
          </a:p>
          <a:p>
            <a:endParaRPr lang="en-AU" dirty="0"/>
          </a:p>
          <a:p>
            <a:r>
              <a:rPr lang="en-AU" b="1" i="1" dirty="0" err="1" smtClean="0"/>
              <a:t>Penyebaran</a:t>
            </a:r>
            <a:r>
              <a:rPr lang="en-AU" b="1" i="1" dirty="0" smtClean="0"/>
              <a:t> </a:t>
            </a:r>
            <a:r>
              <a:rPr lang="en-AU" dirty="0" err="1" smtClean="0"/>
              <a:t>menggambarkan</a:t>
            </a:r>
            <a:r>
              <a:rPr lang="en-AU" dirty="0" smtClean="0"/>
              <a:t> </a:t>
            </a:r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id-ID" dirty="0" smtClean="0"/>
              <a:t>sumber infeksi </a:t>
            </a:r>
            <a:r>
              <a:rPr lang="en-AU" dirty="0" err="1" smtClean="0"/>
              <a:t>bergerak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r>
              <a:rPr lang="en-AU" dirty="0" smtClean="0"/>
              <a:t> lain</a:t>
            </a:r>
            <a:endParaRPr lang="en-AU" dirty="0"/>
          </a:p>
          <a:p>
            <a:endParaRPr lang="en-AU" dirty="0"/>
          </a:p>
          <a:p>
            <a:r>
              <a:rPr lang="en-AU" b="1" i="1" dirty="0" err="1" smtClean="0"/>
              <a:t>Pertahanan</a:t>
            </a:r>
            <a:r>
              <a:rPr lang="en-AU" dirty="0" smtClean="0"/>
              <a:t> </a:t>
            </a:r>
            <a:r>
              <a:rPr lang="en-AU" dirty="0" err="1" smtClean="0"/>
              <a:t>mengacu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id-ID" dirty="0" smtClean="0"/>
              <a:t>sumber infeksi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bertahan</a:t>
            </a:r>
            <a:r>
              <a:rPr lang="en-AU" dirty="0" smtClean="0"/>
              <a:t> </a:t>
            </a:r>
            <a:r>
              <a:rPr lang="en-AU" dirty="0" err="1" smtClean="0"/>
              <a:t>hidup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terus</a:t>
            </a:r>
            <a:r>
              <a:rPr lang="en-AU" dirty="0" smtClean="0"/>
              <a:t> </a:t>
            </a:r>
            <a:r>
              <a:rPr lang="en-AU" dirty="0" err="1" smtClean="0"/>
              <a:t>menginfeksi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waktu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waktu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31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Akhir</a:t>
            </a:r>
            <a:r>
              <a:rPr lang="en-AU" b="1" dirty="0" smtClean="0"/>
              <a:t> video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1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Di </a:t>
            </a:r>
            <a:r>
              <a:rPr lang="en-AU" b="1" dirty="0" err="1" smtClean="0"/>
              <a:t>sesi</a:t>
            </a:r>
            <a:r>
              <a:rPr lang="en-AU" b="1" dirty="0" smtClean="0"/>
              <a:t> 7 </a:t>
            </a:r>
            <a:r>
              <a:rPr lang="en-AU" b="1" dirty="0" err="1" smtClean="0"/>
              <a:t>kita</a:t>
            </a:r>
            <a:r>
              <a:rPr lang="en-AU" b="1" dirty="0" smtClean="0"/>
              <a:t> </a:t>
            </a:r>
            <a:r>
              <a:rPr lang="en-AU" b="1" dirty="0" err="1" smtClean="0"/>
              <a:t>akan</a:t>
            </a:r>
            <a:r>
              <a:rPr lang="en-AU" b="1" dirty="0" smtClean="0"/>
              <a:t> </a:t>
            </a:r>
            <a:r>
              <a:rPr lang="en-AU" b="1" dirty="0" err="1" smtClean="0"/>
              <a:t>membahas</a:t>
            </a:r>
            <a:r>
              <a:rPr lang="en-AU" b="1" dirty="0" smtClean="0"/>
              <a:t>: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id-ID" dirty="0" smtClean="0"/>
              <a:t>sumber infeksi </a:t>
            </a:r>
            <a:r>
              <a:rPr lang="en-AU" dirty="0" err="1" smtClean="0"/>
              <a:t>bergerak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lain di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id-ID" dirty="0" smtClean="0"/>
              <a:t>sumber infeksi </a:t>
            </a:r>
            <a:r>
              <a:rPr lang="en-AU" dirty="0" err="1" smtClean="0"/>
              <a:t>bergerak</a:t>
            </a:r>
            <a:r>
              <a:rPr lang="en-AU" dirty="0" smtClean="0"/>
              <a:t> di </a:t>
            </a:r>
            <a:r>
              <a:rPr lang="en-AU" dirty="0" err="1" smtClean="0"/>
              <a:t>antara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endParaRPr lang="en-AU" dirty="0"/>
          </a:p>
          <a:p>
            <a:endParaRPr lang="en-AU" dirty="0"/>
          </a:p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id-ID" dirty="0" smtClean="0"/>
              <a:t>sumber infeksi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bertahan</a:t>
            </a:r>
            <a:r>
              <a:rPr lang="en-AU" dirty="0" smtClean="0"/>
              <a:t> </a:t>
            </a:r>
            <a:r>
              <a:rPr lang="en-AU" dirty="0" err="1" smtClean="0"/>
              <a:t>hidup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terus</a:t>
            </a:r>
            <a:r>
              <a:rPr lang="en-AU" dirty="0" smtClean="0"/>
              <a:t> </a:t>
            </a:r>
            <a:r>
              <a:rPr lang="en-AU" dirty="0" err="1" smtClean="0"/>
              <a:t>menjangkiti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populasi</a:t>
            </a:r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7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AU" b="1" dirty="0" smtClean="0"/>
              <a:t>Rabies</a:t>
            </a:r>
            <a:endParaRPr lang="en-AU" b="1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56" y="1297816"/>
            <a:ext cx="3390488" cy="21032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1657806" y="3833585"/>
            <a:ext cx="4895300" cy="1008112"/>
            <a:chOff x="0" y="0"/>
            <a:chExt cx="4388304" cy="595746"/>
          </a:xfrm>
        </p:grpSpPr>
        <p:sp>
          <p:nvSpPr>
            <p:cNvPr id="8" name="Rectangle 7"/>
            <p:cNvSpPr/>
            <p:nvPr/>
          </p:nvSpPr>
          <p:spPr>
            <a:xfrm>
              <a:off x="3178629" y="10886"/>
              <a:ext cx="1209675" cy="5524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AU" sz="1600" dirty="0" err="1" smtClean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Hewan</a:t>
              </a:r>
              <a:r>
                <a:rPr lang="en-AU" sz="1600" dirty="0" smtClean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yang </a:t>
              </a:r>
              <a:r>
                <a:rPr lang="en-AU" sz="1600" dirty="0" err="1" smtClean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rentan</a:t>
              </a:r>
              <a:endParaRPr lang="en-A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209675" cy="5524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AU" sz="1600" dirty="0" err="1" smtClean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Hewan</a:t>
              </a:r>
              <a:r>
                <a:rPr lang="en-AU" sz="1600" dirty="0" smtClean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yang </a:t>
              </a:r>
              <a:r>
                <a:rPr lang="en-AU" sz="1600" dirty="0" err="1" smtClean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terinfeksi</a:t>
              </a:r>
              <a:endParaRPr lang="en-A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436915" y="108857"/>
              <a:ext cx="1590675" cy="486889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AU" sz="1600" dirty="0" err="1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Penularan</a:t>
              </a:r>
              <a:endParaRPr lang="en-A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2352" y="5237754"/>
            <a:ext cx="8579296" cy="1215581"/>
          </a:xfrm>
        </p:spPr>
        <p:txBody>
          <a:bodyPr>
            <a:normAutofit/>
          </a:bodyPr>
          <a:lstStyle/>
          <a:p>
            <a:r>
              <a:rPr lang="en-AU" b="1" i="1" dirty="0" err="1" smtClean="0"/>
              <a:t>Penularan</a:t>
            </a:r>
            <a:r>
              <a:rPr lang="en-AU" b="1" i="1" dirty="0" smtClean="0"/>
              <a:t> </a:t>
            </a:r>
            <a:r>
              <a:rPr lang="en-AU" dirty="0" err="1" smtClean="0"/>
              <a:t>menggambarkan</a:t>
            </a:r>
            <a:r>
              <a:rPr lang="en-AU" dirty="0" smtClean="0"/>
              <a:t> </a:t>
            </a:r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id-ID" dirty="0" smtClean="0"/>
              <a:t>sumber infeksi </a:t>
            </a:r>
            <a:r>
              <a:rPr lang="en-AU" dirty="0" err="1" smtClean="0"/>
              <a:t>bergerak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yang </a:t>
            </a:r>
            <a:r>
              <a:rPr lang="en-AU" dirty="0" err="1" smtClean="0"/>
              <a:t>lainnya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04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 err="1" smtClean="0"/>
              <a:t>Bagaimana</a:t>
            </a:r>
            <a:r>
              <a:rPr lang="en-AU" b="1" dirty="0" smtClean="0"/>
              <a:t> </a:t>
            </a:r>
            <a:r>
              <a:rPr lang="en-AU" b="1" dirty="0" err="1" smtClean="0"/>
              <a:t>agen</a:t>
            </a:r>
            <a:r>
              <a:rPr lang="en-AU" b="1" dirty="0" smtClean="0"/>
              <a:t> </a:t>
            </a:r>
            <a:r>
              <a:rPr lang="en-AU" b="1" dirty="0" err="1" smtClean="0"/>
              <a:t>penyakit</a:t>
            </a:r>
            <a:r>
              <a:rPr lang="en-AU" b="1" dirty="0" smtClean="0"/>
              <a:t> </a:t>
            </a:r>
            <a:r>
              <a:rPr lang="en-AU" b="1" dirty="0" err="1" smtClean="0"/>
              <a:t>keluar</a:t>
            </a:r>
            <a:r>
              <a:rPr lang="en-AU" b="1" dirty="0" smtClean="0"/>
              <a:t> </a:t>
            </a:r>
            <a:r>
              <a:rPr lang="en-AU" b="1" dirty="0" err="1" smtClean="0"/>
              <a:t>dari</a:t>
            </a:r>
            <a:r>
              <a:rPr lang="en-AU" b="1" dirty="0" smtClean="0"/>
              <a:t> </a:t>
            </a:r>
            <a:r>
              <a:rPr lang="en-AU" b="1" dirty="0" err="1" smtClean="0"/>
              <a:t>hewan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1457400"/>
            <a:ext cx="8579296" cy="5400600"/>
          </a:xfrm>
        </p:spPr>
        <p:txBody>
          <a:bodyPr>
            <a:normAutofit fontScale="85000" lnSpcReduction="20000"/>
          </a:bodyPr>
          <a:lstStyle/>
          <a:p>
            <a:r>
              <a:rPr lang="en-AU" sz="2400" b="1" dirty="0" err="1" smtClean="0"/>
              <a:t>Permukaan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tubuh</a:t>
            </a:r>
            <a:r>
              <a:rPr lang="en-AU" sz="2400" b="1" dirty="0" smtClean="0"/>
              <a:t> </a:t>
            </a:r>
            <a:r>
              <a:rPr lang="en-AU" sz="2400" dirty="0" smtClean="0"/>
              <a:t>– </a:t>
            </a:r>
            <a:r>
              <a:rPr lang="en-AU" sz="2400" dirty="0" err="1" smtClean="0"/>
              <a:t>rambut</a:t>
            </a:r>
            <a:r>
              <a:rPr lang="en-AU" sz="2400" dirty="0" smtClean="0"/>
              <a:t>, </a:t>
            </a:r>
            <a:r>
              <a:rPr lang="en-AU" sz="2400" dirty="0" err="1" smtClean="0"/>
              <a:t>nanah</a:t>
            </a:r>
            <a:r>
              <a:rPr lang="id-ID" sz="2400" dirty="0" smtClean="0"/>
              <a:t>,</a:t>
            </a:r>
            <a:r>
              <a:rPr lang="en-AU" sz="2400" dirty="0" smtClean="0"/>
              <a:t> </a:t>
            </a:r>
            <a:r>
              <a:rPr lang="en-AU" sz="2400" dirty="0" err="1" smtClean="0"/>
              <a:t>atau</a:t>
            </a:r>
            <a:r>
              <a:rPr lang="en-AU" sz="2400" dirty="0" smtClean="0"/>
              <a:t> </a:t>
            </a:r>
            <a:r>
              <a:rPr lang="en-AU" sz="2400" dirty="0" err="1" smtClean="0"/>
              <a:t>kudis</a:t>
            </a:r>
            <a:r>
              <a:rPr lang="en-AU" sz="2400" dirty="0" smtClean="0"/>
              <a:t> (</a:t>
            </a:r>
            <a:r>
              <a:rPr lang="en-AU" sz="2400" i="1" dirty="0" smtClean="0"/>
              <a:t>ringworm</a:t>
            </a:r>
            <a:r>
              <a:rPr lang="en-AU" sz="2400" dirty="0" smtClean="0"/>
              <a:t>)</a:t>
            </a:r>
          </a:p>
          <a:p>
            <a:endParaRPr lang="en-AU" sz="2400" dirty="0"/>
          </a:p>
          <a:p>
            <a:r>
              <a:rPr lang="en-AU" sz="2400" b="1" dirty="0" err="1" smtClean="0"/>
              <a:t>Leleran</a:t>
            </a:r>
            <a:r>
              <a:rPr lang="id-ID" sz="2400" b="1" dirty="0" smtClean="0"/>
              <a:t> dari hidung</a:t>
            </a:r>
            <a:r>
              <a:rPr lang="en-AU" sz="2400" b="1" dirty="0" smtClean="0"/>
              <a:t>  </a:t>
            </a:r>
            <a:r>
              <a:rPr lang="en-AU" sz="2400" dirty="0" smtClean="0"/>
              <a:t>(virus influenza)</a:t>
            </a:r>
          </a:p>
          <a:p>
            <a:endParaRPr lang="en-AU" sz="2400" dirty="0"/>
          </a:p>
          <a:p>
            <a:r>
              <a:rPr lang="en-AU" sz="2400" b="1" dirty="0" err="1" smtClean="0"/>
              <a:t>Mulut</a:t>
            </a:r>
            <a:r>
              <a:rPr lang="en-AU" sz="2400" b="1" dirty="0" smtClean="0"/>
              <a:t> </a:t>
            </a:r>
            <a:r>
              <a:rPr lang="en-AU" sz="2400" dirty="0"/>
              <a:t>– </a:t>
            </a:r>
            <a:r>
              <a:rPr lang="en-AU" sz="2400" dirty="0" smtClean="0"/>
              <a:t>air </a:t>
            </a:r>
            <a:r>
              <a:rPr lang="en-AU" sz="2400" dirty="0" err="1" smtClean="0"/>
              <a:t>liur</a:t>
            </a:r>
            <a:r>
              <a:rPr lang="en-AU" sz="2400" dirty="0" smtClean="0"/>
              <a:t> (virus rabies </a:t>
            </a:r>
            <a:r>
              <a:rPr lang="en-AU" sz="2400" dirty="0" err="1" smtClean="0"/>
              <a:t>dan</a:t>
            </a:r>
            <a:r>
              <a:rPr lang="en-AU" sz="2400" dirty="0" smtClean="0"/>
              <a:t> PMK, TBC)</a:t>
            </a:r>
          </a:p>
          <a:p>
            <a:endParaRPr lang="en-AU" sz="2400" dirty="0"/>
          </a:p>
          <a:p>
            <a:r>
              <a:rPr lang="id-ID" sz="2400" b="1" dirty="0" smtClean="0"/>
              <a:t>Ambing </a:t>
            </a:r>
            <a:r>
              <a:rPr lang="en-AU" sz="2400" dirty="0" smtClean="0"/>
              <a:t>– </a:t>
            </a:r>
            <a:r>
              <a:rPr lang="en-AU" sz="2400" dirty="0" err="1" smtClean="0"/>
              <a:t>susu</a:t>
            </a:r>
            <a:r>
              <a:rPr lang="en-AU" sz="2400" dirty="0" smtClean="0"/>
              <a:t> (</a:t>
            </a:r>
            <a:r>
              <a:rPr lang="en-AU" sz="2400" dirty="0" err="1" smtClean="0"/>
              <a:t>bakteria</a:t>
            </a:r>
            <a:r>
              <a:rPr lang="en-AU" sz="2400" dirty="0" smtClean="0"/>
              <a:t> yang </a:t>
            </a:r>
            <a:r>
              <a:rPr lang="en-AU" sz="2400" dirty="0" err="1" smtClean="0"/>
              <a:t>menyebabkan</a:t>
            </a:r>
            <a:r>
              <a:rPr lang="en-AU" sz="2400" dirty="0" smtClean="0"/>
              <a:t> </a:t>
            </a:r>
            <a:r>
              <a:rPr lang="id-ID" sz="2400" dirty="0" smtClean="0"/>
              <a:t>radang ambing</a:t>
            </a:r>
            <a:r>
              <a:rPr lang="en-AU" sz="2400" dirty="0" smtClean="0"/>
              <a:t>)</a:t>
            </a:r>
          </a:p>
          <a:p>
            <a:endParaRPr lang="en-AU" sz="2400" dirty="0"/>
          </a:p>
          <a:p>
            <a:r>
              <a:rPr lang="en-AU" sz="2400" b="1" dirty="0"/>
              <a:t>Anus </a:t>
            </a:r>
            <a:r>
              <a:rPr lang="en-AU" sz="2400" dirty="0"/>
              <a:t>– </a:t>
            </a:r>
            <a:r>
              <a:rPr lang="id-ID" sz="2400" dirty="0" smtClean="0"/>
              <a:t>feses </a:t>
            </a:r>
            <a:r>
              <a:rPr lang="en-AU" sz="2400" dirty="0" smtClean="0"/>
              <a:t>(</a:t>
            </a:r>
            <a:r>
              <a:rPr lang="en-AU" sz="2400" dirty="0" err="1" smtClean="0"/>
              <a:t>bakteri</a:t>
            </a:r>
            <a:r>
              <a:rPr lang="en-AU" sz="2400" dirty="0" smtClean="0"/>
              <a:t> salmonella)</a:t>
            </a:r>
            <a:endParaRPr lang="id-ID" sz="2400" dirty="0" smtClean="0"/>
          </a:p>
          <a:p>
            <a:endParaRPr lang="en-AU" sz="2400" dirty="0" smtClean="0"/>
          </a:p>
          <a:p>
            <a:r>
              <a:rPr lang="en-AU" sz="2400" b="1" dirty="0" err="1"/>
              <a:t>Saluran</a:t>
            </a:r>
            <a:r>
              <a:rPr lang="en-AU" sz="2400" b="1" dirty="0"/>
              <a:t> </a:t>
            </a:r>
            <a:r>
              <a:rPr lang="id-ID" sz="2400" b="1" dirty="0" smtClean="0"/>
              <a:t>perkencingan dan reproduksi </a:t>
            </a:r>
            <a:r>
              <a:rPr lang="en-AU" sz="2400" dirty="0" smtClean="0"/>
              <a:t>– air </a:t>
            </a:r>
            <a:r>
              <a:rPr lang="en-AU" sz="2400" dirty="0" err="1" smtClean="0"/>
              <a:t>kencing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 </a:t>
            </a:r>
            <a:r>
              <a:rPr lang="en-AU" sz="2400" dirty="0" err="1" smtClean="0"/>
              <a:t>sperma</a:t>
            </a:r>
            <a:r>
              <a:rPr lang="en-AU" sz="2400" dirty="0" smtClean="0"/>
              <a:t> (leptospirosis</a:t>
            </a:r>
            <a:r>
              <a:rPr lang="en-AU" sz="2400" dirty="0"/>
              <a:t>, campylobacter</a:t>
            </a:r>
            <a:r>
              <a:rPr lang="en-AU" sz="2400" dirty="0" smtClean="0"/>
              <a:t>)</a:t>
            </a:r>
          </a:p>
          <a:p>
            <a:endParaRPr lang="en-AU" sz="2400" dirty="0"/>
          </a:p>
          <a:p>
            <a:r>
              <a:rPr lang="en-AU" sz="2400" b="1" dirty="0" smtClean="0"/>
              <a:t>Mata </a:t>
            </a:r>
            <a:r>
              <a:rPr lang="en-AU" sz="2400" dirty="0"/>
              <a:t>– </a:t>
            </a:r>
            <a:r>
              <a:rPr lang="en-AU" sz="2400" dirty="0" smtClean="0"/>
              <a:t>air</a:t>
            </a:r>
            <a:r>
              <a:rPr lang="id-ID" sz="2400" dirty="0" smtClean="0"/>
              <a:t> </a:t>
            </a:r>
            <a:r>
              <a:rPr lang="en-AU" sz="2400" dirty="0" err="1" smtClean="0"/>
              <a:t>mata</a:t>
            </a:r>
            <a:r>
              <a:rPr lang="en-AU" sz="2400" dirty="0" smtClean="0"/>
              <a:t> (</a:t>
            </a:r>
            <a:r>
              <a:rPr lang="id-ID" sz="2400" dirty="0" smtClean="0"/>
              <a:t>konjungtivis</a:t>
            </a:r>
            <a:r>
              <a:rPr lang="en-AU" sz="2400" dirty="0" smtClean="0"/>
              <a:t>)</a:t>
            </a:r>
          </a:p>
          <a:p>
            <a:endParaRPr lang="en-AU" sz="2400" dirty="0"/>
          </a:p>
          <a:p>
            <a:r>
              <a:rPr lang="en-AU" sz="2400" b="1" dirty="0" err="1" smtClean="0"/>
              <a:t>Darah</a:t>
            </a:r>
            <a:r>
              <a:rPr lang="en-AU" sz="2400" dirty="0" smtClean="0"/>
              <a:t>– (</a:t>
            </a:r>
            <a:r>
              <a:rPr lang="en-AU" sz="2400" dirty="0" err="1" smtClean="0"/>
              <a:t>demam</a:t>
            </a:r>
            <a:r>
              <a:rPr lang="en-AU" sz="2400" dirty="0" smtClean="0"/>
              <a:t> Q </a:t>
            </a:r>
            <a:r>
              <a:rPr lang="en-AU" sz="2400" dirty="0" err="1" smtClean="0"/>
              <a:t>oleh</a:t>
            </a:r>
            <a:r>
              <a:rPr lang="en-AU" sz="2400" dirty="0" smtClean="0"/>
              <a:t> </a:t>
            </a:r>
            <a:r>
              <a:rPr lang="en-AU" sz="2400" dirty="0" err="1" smtClean="0"/>
              <a:t>vektor</a:t>
            </a:r>
            <a:r>
              <a:rPr lang="en-AU" sz="2400" dirty="0" smtClean="0"/>
              <a:t> </a:t>
            </a:r>
            <a:r>
              <a:rPr lang="en-AU" sz="2400" dirty="0" err="1" smtClean="0"/>
              <a:t>kutu</a:t>
            </a:r>
            <a:r>
              <a:rPr lang="en-AU" dirty="0" smtClean="0"/>
              <a:t>)</a:t>
            </a:r>
            <a:endParaRPr lang="en-AU" dirty="0"/>
          </a:p>
          <a:p>
            <a:endParaRPr lang="en-AU" b="1" dirty="0" smtClean="0"/>
          </a:p>
        </p:txBody>
      </p:sp>
    </p:spTree>
    <p:extLst>
      <p:ext uri="{BB962C8B-B14F-4D97-AF65-F5344CB8AC3E}">
        <p14:creationId xmlns:p14="http://schemas.microsoft.com/office/powerpoint/2010/main" val="14403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 err="1" smtClean="0"/>
              <a:t>Bagaimana</a:t>
            </a:r>
            <a:r>
              <a:rPr lang="en-AU" b="1" dirty="0" smtClean="0"/>
              <a:t> </a:t>
            </a:r>
            <a:r>
              <a:rPr lang="id-ID" b="1" dirty="0" smtClean="0"/>
              <a:t>sumber infeksi </a:t>
            </a:r>
            <a:r>
              <a:rPr lang="en-AU" b="1" dirty="0" err="1" smtClean="0"/>
              <a:t>masuk</a:t>
            </a:r>
            <a:r>
              <a:rPr lang="en-AU" b="1" dirty="0" smtClean="0"/>
              <a:t> </a:t>
            </a:r>
            <a:r>
              <a:rPr lang="en-AU" b="1" dirty="0" err="1" smtClean="0"/>
              <a:t>ke</a:t>
            </a:r>
            <a:r>
              <a:rPr lang="en-AU" b="1" dirty="0" smtClean="0"/>
              <a:t> </a:t>
            </a:r>
            <a:r>
              <a:rPr lang="en-AU" b="1" dirty="0" err="1" smtClean="0"/>
              <a:t>hewan</a:t>
            </a:r>
            <a:endParaRPr lang="en-AU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2352" y="1052736"/>
            <a:ext cx="8579296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 smtClean="0"/>
              <a:t> </a:t>
            </a:r>
            <a:endParaRPr lang="id-ID" b="1" dirty="0" smtClean="0"/>
          </a:p>
          <a:p>
            <a:r>
              <a:rPr lang="en-AU" b="1" dirty="0" smtClean="0"/>
              <a:t>Oral</a:t>
            </a:r>
            <a:r>
              <a:rPr lang="id-ID" b="1" dirty="0" smtClean="0"/>
              <a:t> </a:t>
            </a:r>
            <a:r>
              <a:rPr lang="en-AU" b="1" dirty="0" smtClean="0"/>
              <a:t>– </a:t>
            </a:r>
            <a:r>
              <a:rPr lang="en-AU" dirty="0" smtClean="0"/>
              <a:t>(</a:t>
            </a:r>
            <a:r>
              <a:rPr lang="en-AU" dirty="0" err="1" smtClean="0"/>
              <a:t>parasit</a:t>
            </a:r>
            <a:r>
              <a:rPr lang="en-AU" dirty="0" smtClean="0"/>
              <a:t>)</a:t>
            </a:r>
          </a:p>
          <a:p>
            <a:endParaRPr lang="en-AU" dirty="0" smtClean="0"/>
          </a:p>
          <a:p>
            <a:endParaRPr lang="en-AU" dirty="0"/>
          </a:p>
          <a:p>
            <a:r>
              <a:rPr lang="en-AU" b="1" dirty="0" err="1" smtClean="0"/>
              <a:t>Perna</a:t>
            </a:r>
            <a:r>
              <a:rPr lang="id-ID" b="1" dirty="0" smtClean="0"/>
              <a:t>p</a:t>
            </a:r>
            <a:r>
              <a:rPr lang="en-AU" b="1" dirty="0" err="1" smtClean="0"/>
              <a:t>asan</a:t>
            </a:r>
            <a:endParaRPr lang="en-AU" b="1" dirty="0" smtClean="0"/>
          </a:p>
          <a:p>
            <a:pPr lvl="1"/>
            <a:r>
              <a:rPr lang="id-ID" dirty="0" smtClean="0"/>
              <a:t>Bagian a</a:t>
            </a:r>
            <a:r>
              <a:rPr lang="en-AU" dirty="0" err="1" smtClean="0"/>
              <a:t>tas</a:t>
            </a:r>
            <a:r>
              <a:rPr lang="en-AU" dirty="0" smtClean="0"/>
              <a:t> (virus influenza)</a:t>
            </a:r>
          </a:p>
          <a:p>
            <a:pPr lvl="1"/>
            <a:r>
              <a:rPr lang="id-ID" dirty="0" smtClean="0"/>
              <a:t>Bagian b</a:t>
            </a:r>
            <a:r>
              <a:rPr lang="en-AU" dirty="0" err="1" smtClean="0"/>
              <a:t>awah</a:t>
            </a:r>
            <a:r>
              <a:rPr lang="en-AU" dirty="0" smtClean="0"/>
              <a:t> (pneumonia di </a:t>
            </a:r>
            <a:r>
              <a:rPr lang="en-AU" dirty="0" err="1" smtClean="0"/>
              <a:t>ternak</a:t>
            </a:r>
            <a:r>
              <a:rPr lang="en-AU" dirty="0" smtClean="0"/>
              <a:t> – </a:t>
            </a:r>
            <a:endParaRPr lang="id-ID" dirty="0" smtClean="0"/>
          </a:p>
          <a:p>
            <a:pPr marL="457200" lvl="1" indent="0">
              <a:buNone/>
            </a:pPr>
            <a:r>
              <a:rPr lang="id-ID" dirty="0"/>
              <a:t>	</a:t>
            </a:r>
            <a:r>
              <a:rPr lang="en-AU" i="1" dirty="0" err="1" smtClean="0"/>
              <a:t>Mannheimia</a:t>
            </a:r>
            <a:r>
              <a:rPr lang="en-AU" i="1" dirty="0" smtClean="0"/>
              <a:t> </a:t>
            </a:r>
            <a:r>
              <a:rPr lang="en-AU" i="1" dirty="0" err="1" smtClean="0"/>
              <a:t>haemolytica</a:t>
            </a:r>
            <a:r>
              <a:rPr lang="en-AU" dirty="0" smtClean="0"/>
              <a:t>)</a:t>
            </a:r>
          </a:p>
          <a:p>
            <a:endParaRPr lang="en-AU" dirty="0"/>
          </a:p>
          <a:p>
            <a:r>
              <a:rPr lang="id-ID" b="1" dirty="0" err="1" smtClean="0"/>
              <a:t>M</a:t>
            </a:r>
            <a:r>
              <a:rPr lang="en-AU" b="1" dirty="0" err="1" smtClean="0"/>
              <a:t>embran</a:t>
            </a:r>
            <a:r>
              <a:rPr lang="en-AU" b="1" dirty="0" smtClean="0"/>
              <a:t> </a:t>
            </a:r>
            <a:r>
              <a:rPr lang="id-ID" b="1" dirty="0" smtClean="0"/>
              <a:t>m</a:t>
            </a:r>
            <a:r>
              <a:rPr lang="en-AU" b="1" dirty="0" err="1" smtClean="0"/>
              <a:t>ukosa</a:t>
            </a:r>
            <a:r>
              <a:rPr lang="id-ID" b="1" dirty="0" smtClean="0"/>
              <a:t> </a:t>
            </a:r>
            <a:r>
              <a:rPr lang="en-AU" b="1" dirty="0" smtClean="0"/>
              <a:t>– </a:t>
            </a:r>
            <a:r>
              <a:rPr lang="en-AU" dirty="0" smtClean="0"/>
              <a:t>(</a:t>
            </a:r>
            <a:r>
              <a:rPr lang="id-ID" dirty="0" smtClean="0"/>
              <a:t>konjungtivis</a:t>
            </a:r>
            <a:r>
              <a:rPr lang="en-AU" dirty="0" smtClean="0"/>
              <a:t>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662778"/>
              </p:ext>
            </p:extLst>
          </p:nvPr>
        </p:nvGraphicFramePr>
        <p:xfrm>
          <a:off x="6539098" y="1117358"/>
          <a:ext cx="2440929" cy="1124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8" r:id="rId4" imgW="16472170" imgH="6334298" progId="Unknown">
                  <p:embed/>
                </p:oleObj>
              </mc:Choice>
              <mc:Fallback>
                <p:oleObj r:id="rId4" imgW="16472170" imgH="6334298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9098" y="1117358"/>
                        <a:ext cx="2440929" cy="1124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471196"/>
              </p:ext>
            </p:extLst>
          </p:nvPr>
        </p:nvGraphicFramePr>
        <p:xfrm>
          <a:off x="6595775" y="2811129"/>
          <a:ext cx="2331793" cy="1109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9" r:id="rId6" imgW="13177736" imgH="6334298" progId="Unknown">
                  <p:embed/>
                </p:oleObj>
              </mc:Choice>
              <mc:Fallback>
                <p:oleObj r:id="rId6" imgW="13177736" imgH="6334298" progId="Unknown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5775" y="2811129"/>
                        <a:ext cx="2331793" cy="1109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50790"/>
              </p:ext>
            </p:extLst>
          </p:nvPr>
        </p:nvGraphicFramePr>
        <p:xfrm>
          <a:off x="6948264" y="4377736"/>
          <a:ext cx="2195736" cy="184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0" r:id="rId8" imgW="13177736" imgH="11085022" progId="Unknown">
                  <p:embed/>
                </p:oleObj>
              </mc:Choice>
              <mc:Fallback>
                <p:oleObj r:id="rId8" imgW="13177736" imgH="11085022" progId="Unknown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4377736"/>
                        <a:ext cx="2195736" cy="1844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1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 err="1" smtClean="0"/>
              <a:t>Bagai</a:t>
            </a:r>
            <a:r>
              <a:rPr lang="id-ID" b="1" dirty="0" smtClean="0"/>
              <a:t>m</a:t>
            </a:r>
            <a:r>
              <a:rPr lang="en-AU" b="1" dirty="0" err="1" smtClean="0"/>
              <a:t>ana</a:t>
            </a:r>
            <a:r>
              <a:rPr lang="en-AU" b="1" dirty="0" smtClean="0"/>
              <a:t> </a:t>
            </a:r>
            <a:r>
              <a:rPr lang="id-ID" b="1" dirty="0" smtClean="0"/>
              <a:t>sumber infeksi </a:t>
            </a:r>
            <a:r>
              <a:rPr lang="en-AU" b="1" dirty="0" err="1" smtClean="0"/>
              <a:t>masuk</a:t>
            </a:r>
            <a:r>
              <a:rPr lang="en-AU" b="1" dirty="0" smtClean="0"/>
              <a:t> </a:t>
            </a:r>
            <a:r>
              <a:rPr lang="en-AU" b="1" dirty="0" err="1" smtClean="0"/>
              <a:t>ke</a:t>
            </a:r>
            <a:r>
              <a:rPr lang="en-AU" b="1" dirty="0" smtClean="0"/>
              <a:t> </a:t>
            </a:r>
            <a:r>
              <a:rPr lang="en-AU" b="1" dirty="0" err="1" smtClean="0"/>
              <a:t>dalam</a:t>
            </a:r>
            <a:r>
              <a:rPr lang="en-AU" b="1" dirty="0" smtClean="0"/>
              <a:t> </a:t>
            </a:r>
            <a:r>
              <a:rPr lang="en-AU" b="1" dirty="0" err="1" smtClean="0"/>
              <a:t>hewan</a:t>
            </a:r>
            <a:endParaRPr lang="en-AU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58130"/>
            <a:ext cx="8404448" cy="4895205"/>
          </a:xfrm>
        </p:spPr>
        <p:txBody>
          <a:bodyPr>
            <a:normAutofit/>
          </a:bodyPr>
          <a:lstStyle/>
          <a:p>
            <a:r>
              <a:rPr lang="en-AU" b="1" dirty="0" err="1" smtClean="0"/>
              <a:t>Kulit</a:t>
            </a:r>
            <a:r>
              <a:rPr lang="en-AU" b="1" dirty="0" smtClean="0"/>
              <a:t> – </a:t>
            </a:r>
            <a:r>
              <a:rPr lang="en-AU" dirty="0" smtClean="0"/>
              <a:t>(rabies)</a:t>
            </a:r>
          </a:p>
          <a:p>
            <a:endParaRPr lang="en-AU" dirty="0"/>
          </a:p>
          <a:p>
            <a:r>
              <a:rPr lang="en-AU" b="1" dirty="0" err="1" smtClean="0"/>
              <a:t>Koitus</a:t>
            </a:r>
            <a:r>
              <a:rPr lang="en-AU" b="1" dirty="0" smtClean="0"/>
              <a:t> </a:t>
            </a:r>
            <a:r>
              <a:rPr lang="en-AU" dirty="0" smtClean="0"/>
              <a:t>– (brucellosis)</a:t>
            </a:r>
          </a:p>
          <a:p>
            <a:endParaRPr lang="en-AU" dirty="0"/>
          </a:p>
          <a:p>
            <a:r>
              <a:rPr lang="en-AU" b="1" dirty="0" smtClean="0"/>
              <a:t>Iatrogenic </a:t>
            </a:r>
            <a:r>
              <a:rPr lang="en-AU" dirty="0" smtClean="0"/>
              <a:t>– (virus </a:t>
            </a:r>
            <a:r>
              <a:rPr lang="en-AU" i="1" dirty="0" smtClean="0"/>
              <a:t>bluetongue</a:t>
            </a:r>
            <a:r>
              <a:rPr lang="en-AU" dirty="0" smtClean="0"/>
              <a:t>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96" y="1412776"/>
            <a:ext cx="193421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805087"/>
              </p:ext>
            </p:extLst>
          </p:nvPr>
        </p:nvGraphicFramePr>
        <p:xfrm>
          <a:off x="7101701" y="3157723"/>
          <a:ext cx="12192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r:id="rId5" imgW="4941651" imgH="4750724" progId="Unknown">
                  <p:embed/>
                </p:oleObj>
              </mc:Choice>
              <mc:Fallback>
                <p:oleObj r:id="rId5" imgW="4941651" imgH="4750724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1701" y="3157723"/>
                        <a:ext cx="1219200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2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 err="1" smtClean="0"/>
              <a:t>Jenis</a:t>
            </a:r>
            <a:r>
              <a:rPr lang="en-AU" b="1" dirty="0" smtClean="0"/>
              <a:t> </a:t>
            </a:r>
            <a:r>
              <a:rPr lang="en-AU" b="1" dirty="0" err="1" smtClean="0"/>
              <a:t>kontak</a:t>
            </a:r>
            <a:r>
              <a:rPr lang="en-AU" b="1" dirty="0" smtClean="0"/>
              <a:t> </a:t>
            </a:r>
            <a:r>
              <a:rPr lang="en-AU" b="1" dirty="0" err="1" smtClean="0"/>
              <a:t>antara</a:t>
            </a:r>
            <a:r>
              <a:rPr lang="en-AU" b="1" dirty="0" smtClean="0"/>
              <a:t> </a:t>
            </a:r>
            <a:r>
              <a:rPr lang="en-AU" b="1" dirty="0" err="1" smtClean="0"/>
              <a:t>hewan</a:t>
            </a:r>
            <a:r>
              <a:rPr lang="en-AU" b="1" dirty="0" smtClean="0"/>
              <a:t> yang </a:t>
            </a:r>
            <a:r>
              <a:rPr lang="en-AU" b="1" dirty="0" err="1" smtClean="0"/>
              <a:t>terinfeksi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hewan</a:t>
            </a:r>
            <a:r>
              <a:rPr lang="en-AU" b="1" dirty="0" smtClean="0"/>
              <a:t> </a:t>
            </a:r>
            <a:r>
              <a:rPr lang="en-AU" b="1" dirty="0" err="1" smtClean="0"/>
              <a:t>rentan</a:t>
            </a:r>
            <a:r>
              <a:rPr lang="en-AU" b="1" dirty="0" smtClean="0"/>
              <a:t> </a:t>
            </a:r>
            <a:r>
              <a:rPr lang="en-AU" b="1" dirty="0" err="1" smtClean="0"/>
              <a:t>selama</a:t>
            </a:r>
            <a:r>
              <a:rPr lang="en-AU" b="1" dirty="0" smtClean="0"/>
              <a:t> </a:t>
            </a:r>
            <a:r>
              <a:rPr lang="en-AU" b="1" dirty="0" err="1" smtClean="0"/>
              <a:t>penularan</a:t>
            </a:r>
            <a:endParaRPr lang="en-AU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2352" y="2348880"/>
            <a:ext cx="8579296" cy="4824536"/>
          </a:xfrm>
        </p:spPr>
        <p:txBody>
          <a:bodyPr>
            <a:normAutofit/>
          </a:bodyPr>
          <a:lstStyle/>
          <a:p>
            <a:r>
              <a:rPr lang="en-AU" dirty="0" err="1" smtClean="0"/>
              <a:t>Kontak</a:t>
            </a:r>
            <a:r>
              <a:rPr lang="en-AU" dirty="0" smtClean="0"/>
              <a:t> </a:t>
            </a:r>
            <a:r>
              <a:rPr lang="en-AU" dirty="0" err="1" smtClean="0"/>
              <a:t>langsung</a:t>
            </a:r>
            <a:r>
              <a:rPr lang="en-AU" dirty="0" smtClean="0"/>
              <a:t> </a:t>
            </a:r>
            <a:r>
              <a:rPr lang="en-AU" dirty="0" err="1" smtClean="0"/>
              <a:t>antara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endParaRPr lang="en-AU" dirty="0" smtClean="0"/>
          </a:p>
          <a:p>
            <a:pPr lvl="2"/>
            <a:r>
              <a:rPr lang="en-AU" dirty="0" err="1" smtClean="0"/>
              <a:t>Hewan</a:t>
            </a:r>
            <a:r>
              <a:rPr lang="en-AU" dirty="0" smtClean="0"/>
              <a:t> </a:t>
            </a:r>
            <a:r>
              <a:rPr lang="en-AU" dirty="0" err="1" smtClean="0"/>
              <a:t>tertular</a:t>
            </a:r>
            <a:r>
              <a:rPr lang="en-AU" dirty="0" smtClean="0"/>
              <a:t> </a:t>
            </a:r>
            <a:r>
              <a:rPr lang="en-AU" dirty="0" err="1" smtClean="0"/>
              <a:t>mengeluarkan</a:t>
            </a:r>
            <a:r>
              <a:rPr lang="en-AU" dirty="0" smtClean="0"/>
              <a:t> </a:t>
            </a:r>
            <a:r>
              <a:rPr lang="id-ID" dirty="0" smtClean="0"/>
              <a:t>sumber infeksi </a:t>
            </a:r>
            <a:r>
              <a:rPr lang="en-AU" dirty="0" smtClean="0"/>
              <a:t>di air </a:t>
            </a:r>
            <a:r>
              <a:rPr lang="en-AU" dirty="0" err="1" smtClean="0"/>
              <a:t>liur</a:t>
            </a:r>
            <a:r>
              <a:rPr lang="en-AU" dirty="0" smtClean="0"/>
              <a:t>, </a:t>
            </a:r>
            <a:r>
              <a:rPr lang="en-AU" dirty="0" err="1" smtClean="0"/>
              <a:t>kotoran</a:t>
            </a:r>
            <a:r>
              <a:rPr lang="en-AU" dirty="0" smtClean="0"/>
              <a:t>, </a:t>
            </a:r>
            <a:r>
              <a:rPr lang="en-AU" dirty="0" err="1" smtClean="0"/>
              <a:t>susu</a:t>
            </a:r>
            <a:r>
              <a:rPr lang="en-AU" dirty="0" smtClean="0"/>
              <a:t>,…</a:t>
            </a:r>
          </a:p>
          <a:p>
            <a:pPr lvl="2"/>
            <a:r>
              <a:rPr lang="en-AU" dirty="0" err="1" smtClean="0"/>
              <a:t>Hewan</a:t>
            </a:r>
            <a:r>
              <a:rPr lang="en-AU" dirty="0" smtClean="0"/>
              <a:t> </a:t>
            </a:r>
            <a:r>
              <a:rPr lang="en-AU" dirty="0" err="1" smtClean="0"/>
              <a:t>rentan</a:t>
            </a:r>
            <a:r>
              <a:rPr lang="en-AU" dirty="0" smtClean="0"/>
              <a:t> </a:t>
            </a:r>
            <a:r>
              <a:rPr lang="en-AU" dirty="0" err="1" smtClean="0"/>
              <a:t>menjilat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 </a:t>
            </a:r>
            <a:r>
              <a:rPr lang="en-AU" dirty="0" err="1" smtClean="0"/>
              <a:t>terinfeksi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menjadi</a:t>
            </a:r>
            <a:r>
              <a:rPr lang="en-AU" dirty="0" smtClean="0"/>
              <a:t> </a:t>
            </a:r>
            <a:r>
              <a:rPr lang="en-AU" dirty="0" err="1" smtClean="0"/>
              <a:t>tertular</a:t>
            </a:r>
            <a:endParaRPr lang="en-AU" dirty="0" smtClean="0"/>
          </a:p>
          <a:p>
            <a:pPr lvl="2"/>
            <a:r>
              <a:rPr lang="en-AU" dirty="0" err="1" smtClean="0"/>
              <a:t>Anak</a:t>
            </a:r>
            <a:r>
              <a:rPr lang="en-AU" dirty="0" smtClean="0"/>
              <a:t> </a:t>
            </a:r>
            <a:r>
              <a:rPr lang="en-AU" dirty="0" err="1" smtClean="0"/>
              <a:t>sapi</a:t>
            </a:r>
            <a:r>
              <a:rPr lang="en-AU" dirty="0" smtClean="0"/>
              <a:t> </a:t>
            </a:r>
            <a:r>
              <a:rPr lang="en-AU" dirty="0" err="1" smtClean="0"/>
              <a:t>tertular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r>
              <a:rPr lang="en-AU" dirty="0" smtClean="0"/>
              <a:t> </a:t>
            </a:r>
            <a:r>
              <a:rPr lang="en-AU" dirty="0" err="1" smtClean="0"/>
              <a:t>sewaktu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kandungan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karena</a:t>
            </a:r>
            <a:r>
              <a:rPr lang="en-AU" dirty="0" smtClean="0"/>
              <a:t> </a:t>
            </a:r>
            <a:r>
              <a:rPr lang="en-AU" dirty="0" err="1" smtClean="0"/>
              <a:t>kontak</a:t>
            </a:r>
            <a:r>
              <a:rPr lang="en-AU" dirty="0" smtClean="0"/>
              <a:t> yang </a:t>
            </a:r>
            <a:r>
              <a:rPr lang="en-AU" dirty="0" err="1" smtClean="0"/>
              <a:t>sangat</a:t>
            </a:r>
            <a:r>
              <a:rPr lang="en-AU" dirty="0" smtClean="0"/>
              <a:t> </a:t>
            </a:r>
            <a:r>
              <a:rPr lang="en-AU" dirty="0" err="1" smtClean="0"/>
              <a:t>dekat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induknya</a:t>
            </a:r>
            <a:r>
              <a:rPr lang="en-AU" dirty="0" smtClean="0"/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2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020" y="476672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 err="1" smtClean="0"/>
              <a:t>Bagaimana</a:t>
            </a:r>
            <a:r>
              <a:rPr lang="en-AU" b="1" dirty="0" smtClean="0"/>
              <a:t> </a:t>
            </a:r>
            <a:r>
              <a:rPr lang="id-ID" b="1" dirty="0" smtClean="0"/>
              <a:t>sumber infeksi </a:t>
            </a:r>
            <a:r>
              <a:rPr lang="en-AU" b="1" dirty="0" err="1" smtClean="0"/>
              <a:t>bergerak</a:t>
            </a:r>
            <a:r>
              <a:rPr lang="en-AU" b="1" dirty="0" smtClean="0"/>
              <a:t> </a:t>
            </a:r>
            <a:r>
              <a:rPr lang="en-AU" b="1" dirty="0" err="1" smtClean="0"/>
              <a:t>dari</a:t>
            </a:r>
            <a:r>
              <a:rPr lang="en-AU" b="1" dirty="0" smtClean="0"/>
              <a:t> </a:t>
            </a:r>
            <a:r>
              <a:rPr lang="en-AU" b="1" dirty="0" err="1" smtClean="0"/>
              <a:t>satu</a:t>
            </a:r>
            <a:r>
              <a:rPr lang="en-AU" b="1" dirty="0" smtClean="0"/>
              <a:t> </a:t>
            </a:r>
            <a:r>
              <a:rPr lang="en-AU" b="1" dirty="0" err="1" smtClean="0"/>
              <a:t>hewan</a:t>
            </a:r>
            <a:r>
              <a:rPr lang="en-AU" b="1" dirty="0" smtClean="0"/>
              <a:t> </a:t>
            </a:r>
            <a:r>
              <a:rPr lang="en-AU" b="1" dirty="0" err="1" smtClean="0"/>
              <a:t>ke</a:t>
            </a:r>
            <a:r>
              <a:rPr lang="en-AU" b="1" dirty="0" smtClean="0"/>
              <a:t> </a:t>
            </a:r>
            <a:r>
              <a:rPr lang="en-AU" b="1" dirty="0" err="1" smtClean="0"/>
              <a:t>hewan</a:t>
            </a:r>
            <a:r>
              <a:rPr lang="en-AU" b="1" dirty="0" smtClean="0"/>
              <a:t> lain -- </a:t>
            </a:r>
            <a:r>
              <a:rPr lang="en-AU" b="1" dirty="0" err="1"/>
              <a:t>P</a:t>
            </a:r>
            <a:r>
              <a:rPr lang="en-AU" b="1" dirty="0" err="1" smtClean="0"/>
              <a:t>enularan</a:t>
            </a:r>
            <a:endParaRPr lang="en-AU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2352" y="1628800"/>
            <a:ext cx="8579296" cy="4824536"/>
          </a:xfrm>
        </p:spPr>
        <p:txBody>
          <a:bodyPr>
            <a:normAutofit/>
          </a:bodyPr>
          <a:lstStyle/>
          <a:p>
            <a:r>
              <a:rPr lang="en-AU" dirty="0" err="1" smtClean="0"/>
              <a:t>Penularan</a:t>
            </a:r>
            <a:r>
              <a:rPr lang="en-AU" dirty="0" smtClean="0"/>
              <a:t> </a:t>
            </a:r>
            <a:r>
              <a:rPr lang="en-AU" dirty="0" err="1" smtClean="0"/>
              <a:t>agen</a:t>
            </a:r>
            <a:r>
              <a:rPr lang="en-AU" dirty="0" smtClean="0"/>
              <a:t> </a:t>
            </a:r>
            <a:r>
              <a:rPr lang="en-AU" dirty="0" err="1" smtClean="0"/>
              <a:t>penyakit</a:t>
            </a:r>
            <a:endParaRPr lang="en-AU" dirty="0"/>
          </a:p>
          <a:p>
            <a:pPr lvl="1"/>
            <a:r>
              <a:rPr lang="en-AU" dirty="0" err="1" smtClean="0"/>
              <a:t>Tak</a:t>
            </a:r>
            <a:r>
              <a:rPr lang="en-AU" dirty="0" smtClean="0"/>
              <a:t> </a:t>
            </a:r>
            <a:r>
              <a:rPr lang="en-AU" dirty="0" err="1" smtClean="0"/>
              <a:t>langsung</a:t>
            </a:r>
            <a:endParaRPr lang="en-AU" dirty="0"/>
          </a:p>
          <a:p>
            <a:pPr lvl="2"/>
            <a:r>
              <a:rPr lang="en-AU" dirty="0" err="1" smtClean="0"/>
              <a:t>Makhluk</a:t>
            </a:r>
            <a:r>
              <a:rPr lang="en-AU" dirty="0" smtClean="0"/>
              <a:t> </a:t>
            </a:r>
            <a:r>
              <a:rPr lang="en-AU" dirty="0" err="1" smtClean="0"/>
              <a:t>hidup</a:t>
            </a:r>
            <a:r>
              <a:rPr lang="en-AU" dirty="0" smtClean="0"/>
              <a:t> (</a:t>
            </a:r>
            <a:r>
              <a:rPr lang="en-AU" dirty="0" err="1" smtClean="0"/>
              <a:t>inang</a:t>
            </a:r>
            <a:r>
              <a:rPr lang="en-AU" dirty="0" smtClean="0"/>
              <a:t> </a:t>
            </a:r>
            <a:r>
              <a:rPr lang="en-AU" dirty="0" err="1" smtClean="0"/>
              <a:t>langsung</a:t>
            </a:r>
            <a:r>
              <a:rPr lang="en-AU" dirty="0" smtClean="0"/>
              <a:t>)</a:t>
            </a:r>
          </a:p>
          <a:p>
            <a:pPr lvl="3"/>
            <a:r>
              <a:rPr lang="en-AU" dirty="0" err="1" smtClean="0"/>
              <a:t>Nyamuk</a:t>
            </a:r>
            <a:r>
              <a:rPr lang="en-AU" dirty="0" smtClean="0"/>
              <a:t> (</a:t>
            </a:r>
            <a:r>
              <a:rPr lang="en-AU" dirty="0" err="1" smtClean="0"/>
              <a:t>Babesia</a:t>
            </a:r>
            <a:r>
              <a:rPr lang="en-AU" dirty="0"/>
              <a:t> </a:t>
            </a:r>
            <a:r>
              <a:rPr lang="en-AU" dirty="0" smtClean="0"/>
              <a:t>di </a:t>
            </a:r>
            <a:r>
              <a:rPr lang="en-AU" dirty="0" err="1" smtClean="0"/>
              <a:t>ternak</a:t>
            </a:r>
            <a:r>
              <a:rPr lang="en-AU" dirty="0" smtClean="0"/>
              <a:t>, Malaria di </a:t>
            </a:r>
            <a:r>
              <a:rPr lang="en-AU" dirty="0" err="1" smtClean="0"/>
              <a:t>manusia</a:t>
            </a:r>
            <a:r>
              <a:rPr lang="en-AU" dirty="0" smtClean="0"/>
              <a:t>)</a:t>
            </a:r>
          </a:p>
          <a:p>
            <a:pPr lvl="3"/>
            <a:r>
              <a:rPr lang="en-AU" dirty="0" err="1" smtClean="0"/>
              <a:t>Lalat</a:t>
            </a:r>
            <a:r>
              <a:rPr lang="en-AU" dirty="0" smtClean="0"/>
              <a:t> (</a:t>
            </a:r>
            <a:r>
              <a:rPr lang="en-AU" dirty="0" err="1" smtClean="0"/>
              <a:t>mata</a:t>
            </a:r>
            <a:r>
              <a:rPr lang="en-AU" dirty="0" smtClean="0"/>
              <a:t> </a:t>
            </a:r>
            <a:r>
              <a:rPr lang="en-AU" dirty="0" err="1" smtClean="0"/>
              <a:t>merah</a:t>
            </a:r>
            <a:r>
              <a:rPr lang="en-AU" dirty="0" smtClean="0"/>
              <a:t>)</a:t>
            </a:r>
          </a:p>
          <a:p>
            <a:pPr lvl="3"/>
            <a:endParaRPr lang="en-AU" dirty="0" smtClean="0"/>
          </a:p>
          <a:p>
            <a:pPr lvl="2"/>
            <a:r>
              <a:rPr lang="en-AU" dirty="0" smtClean="0"/>
              <a:t>Benda </a:t>
            </a:r>
            <a:r>
              <a:rPr lang="en-AU" dirty="0" err="1" smtClean="0"/>
              <a:t>mati</a:t>
            </a:r>
            <a:endParaRPr lang="en-AU" dirty="0" smtClean="0"/>
          </a:p>
          <a:p>
            <a:pPr lvl="3"/>
            <a:r>
              <a:rPr lang="en-AU" dirty="0" err="1" smtClean="0"/>
              <a:t>Pakan</a:t>
            </a:r>
            <a:endParaRPr lang="en-AU" dirty="0" smtClean="0"/>
          </a:p>
          <a:p>
            <a:pPr lvl="3"/>
            <a:r>
              <a:rPr lang="en-AU" dirty="0" err="1" smtClean="0"/>
              <a:t>Peralatan</a:t>
            </a:r>
            <a:r>
              <a:rPr lang="en-AU" dirty="0" smtClean="0"/>
              <a:t> </a:t>
            </a:r>
          </a:p>
          <a:p>
            <a:pPr lvl="3"/>
            <a:r>
              <a:rPr lang="en-AU" dirty="0" err="1" smtClean="0"/>
              <a:t>Pakaian</a:t>
            </a:r>
            <a:endParaRPr lang="en-AU" dirty="0" smtClean="0"/>
          </a:p>
          <a:p>
            <a:pPr lvl="3"/>
            <a:r>
              <a:rPr lang="en-AU" dirty="0" err="1" smtClean="0"/>
              <a:t>Jarum</a:t>
            </a:r>
            <a:r>
              <a:rPr lang="en-AU" dirty="0" smtClean="0"/>
              <a:t>, </a:t>
            </a:r>
            <a:r>
              <a:rPr lang="en-AU" dirty="0" err="1" smtClean="0"/>
              <a:t>alat</a:t>
            </a:r>
            <a:r>
              <a:rPr lang="en-AU" dirty="0" smtClean="0"/>
              <a:t> </a:t>
            </a:r>
            <a:r>
              <a:rPr lang="en-AU" dirty="0" err="1" smtClean="0"/>
              <a:t>suntik</a:t>
            </a:r>
            <a:endParaRPr lang="en-AU" dirty="0" smtClean="0"/>
          </a:p>
          <a:p>
            <a:pPr lvl="3"/>
            <a:endParaRPr lang="en-AU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080409"/>
              </p:ext>
            </p:extLst>
          </p:nvPr>
        </p:nvGraphicFramePr>
        <p:xfrm>
          <a:off x="4716016" y="3553349"/>
          <a:ext cx="1296144" cy="108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9" r:id="rId4" imgW="13177736" imgH="11085022" progId="Unknown">
                  <p:embed/>
                </p:oleObj>
              </mc:Choice>
              <mc:Fallback>
                <p:oleObj r:id="rId4" imgW="13177736" imgH="11085022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553349"/>
                        <a:ext cx="1296144" cy="1089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95936" y="51821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20644"/>
              </p:ext>
            </p:extLst>
          </p:nvPr>
        </p:nvGraphicFramePr>
        <p:xfrm>
          <a:off x="4754488" y="5222430"/>
          <a:ext cx="12192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0" r:id="rId6" imgW="4941651" imgH="4750724" progId="Unknown">
                  <p:embed/>
                </p:oleObj>
              </mc:Choice>
              <mc:Fallback>
                <p:oleObj r:id="rId6" imgW="4941651" imgH="4750724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488" y="5222430"/>
                        <a:ext cx="1219200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9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id-ID" b="1" dirty="0" smtClean="0"/>
              <a:t>Diagram siklus kehidupan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4509120"/>
            <a:ext cx="8579296" cy="1944216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Telur keluar melalui kotoran hewan </a:t>
            </a:r>
          </a:p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Larva tahap pertama menetas dari telur dalam kotoran hewan </a:t>
            </a:r>
            <a:endParaRPr lang="en-AU" dirty="0"/>
          </a:p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Larva tahap pertama dan kedua menyantap  bakteri dalam  kotoran hewan</a:t>
            </a:r>
            <a:endParaRPr lang="en-AU" dirty="0"/>
          </a:p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Larva tahap ketiga terlindungi oleh rangka luarnya sehingga tidak mengering</a:t>
            </a:r>
            <a:endParaRPr lang="en-AU" dirty="0"/>
          </a:p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Larva tahap ketiga keluar dari kotoran hewan dan berpindah ke rumput. Waktu untuk  menuntaskan tahap hidup bebas di lingkungan dalam siklus hidup ini dapat berlangsung dari 2 sampai 12 minggu</a:t>
            </a:r>
            <a:endParaRPr lang="en-A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11761" y="1124742"/>
            <a:ext cx="127517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7" name="Picture 6" descr="sheep_worm-life-cycle cop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87" y="980728"/>
            <a:ext cx="3127026" cy="3163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7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4516</TotalTime>
  <Words>1273</Words>
  <Application>Microsoft Office PowerPoint</Application>
  <PresentationFormat>On-screen Show (4:3)</PresentationFormat>
  <Paragraphs>247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Unknown</vt:lpstr>
      <vt:lpstr>Epidemiologi Lapangan Tingkat Dasar</vt:lpstr>
      <vt:lpstr>Di sesi 7 kita akan membahas:</vt:lpstr>
      <vt:lpstr>Rabies</vt:lpstr>
      <vt:lpstr>Bagaimana agen penyakit keluar dari hewan</vt:lpstr>
      <vt:lpstr>Bagaimana sumber infeksi masuk ke hewan</vt:lpstr>
      <vt:lpstr>Bagaimana sumber infeksi masuk ke dalam hewan</vt:lpstr>
      <vt:lpstr>Jenis kontak antara hewan yang terinfeksi dan hewan rentan selama penularan</vt:lpstr>
      <vt:lpstr>Bagaimana sumber infeksi bergerak dari satu hewan ke hewan lain -- Penularan</vt:lpstr>
      <vt:lpstr>Diagram siklus kehidupan</vt:lpstr>
      <vt:lpstr>Bagaimana penyakit berpindah dari satu populasi ke populasi lain – Penyebaran </vt:lpstr>
      <vt:lpstr>Bagaimana agen penyakit bertahan hidup atau terus menyebabkan infeksi - Pertahanan</vt:lpstr>
      <vt:lpstr>Diagram siklus kehidupan </vt:lpstr>
      <vt:lpstr>Bagaimana sumber infeksi bertahan hidup dan terus menyebabkan penularan- Pertahanan</vt:lpstr>
      <vt:lpstr>Sesi 7 - Rangkuman</vt:lpstr>
      <vt:lpstr>Akhir 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JKTCMK-DMX0001</dc:creator>
  <cp:lastModifiedBy>EID Program</cp:lastModifiedBy>
  <cp:revision>177</cp:revision>
  <cp:lastPrinted>2014-03-03T00:14:40Z</cp:lastPrinted>
  <dcterms:created xsi:type="dcterms:W3CDTF">2013-03-15T18:03:41Z</dcterms:created>
  <dcterms:modified xsi:type="dcterms:W3CDTF">2014-11-26T10:20:22Z</dcterms:modified>
</cp:coreProperties>
</file>