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BC9F06-BEAF-438C-96F0-D90ADE12B82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0E559FA9-8880-4683-8F16-CE23E73D3E92}">
      <dgm:prSet phldrT="[Text]"/>
      <dgm:spPr/>
      <dgm:t>
        <a:bodyPr/>
        <a:lstStyle/>
        <a:p>
          <a:r>
            <a:rPr lang="id-ID" dirty="0" smtClean="0"/>
            <a:t>Section</a:t>
          </a:r>
        </a:p>
        <a:p>
          <a:r>
            <a:rPr lang="id-ID" dirty="0" smtClean="0"/>
            <a:t>1</a:t>
          </a:r>
          <a:endParaRPr lang="id-ID" dirty="0"/>
        </a:p>
      </dgm:t>
    </dgm:pt>
    <dgm:pt modelId="{FED759F6-AA74-44E2-8A5B-7A52EB32DA34}" type="parTrans" cxnId="{39DC120A-7797-4763-B912-80D5AA5363F8}">
      <dgm:prSet/>
      <dgm:spPr/>
      <dgm:t>
        <a:bodyPr/>
        <a:lstStyle/>
        <a:p>
          <a:endParaRPr lang="id-ID"/>
        </a:p>
      </dgm:t>
    </dgm:pt>
    <dgm:pt modelId="{8F1E561F-C99C-4BCE-9771-5907102DED74}" type="sibTrans" cxnId="{39DC120A-7797-4763-B912-80D5AA5363F8}">
      <dgm:prSet/>
      <dgm:spPr/>
      <dgm:t>
        <a:bodyPr/>
        <a:lstStyle/>
        <a:p>
          <a:endParaRPr lang="id-ID"/>
        </a:p>
      </dgm:t>
    </dgm:pt>
    <dgm:pt modelId="{6B91B2EB-9639-428F-8E74-58F3522C6218}">
      <dgm:prSet phldrT="[Text]"/>
      <dgm:spPr/>
      <dgm:t>
        <a:bodyPr/>
        <a:lstStyle/>
        <a:p>
          <a:r>
            <a:rPr lang="id-ID" dirty="0" smtClean="0"/>
            <a:t>Prinsip pengelolaan data</a:t>
          </a:r>
          <a:endParaRPr lang="id-ID" dirty="0">
            <a:solidFill>
              <a:srgbClr val="FF0000"/>
            </a:solidFill>
          </a:endParaRPr>
        </a:p>
      </dgm:t>
    </dgm:pt>
    <dgm:pt modelId="{5810BD7C-E27B-44DA-ADFC-223D70AD500B}" type="parTrans" cxnId="{52B82319-91E6-4CAB-A600-A821C4A36ECA}">
      <dgm:prSet/>
      <dgm:spPr/>
      <dgm:t>
        <a:bodyPr/>
        <a:lstStyle/>
        <a:p>
          <a:endParaRPr lang="id-ID"/>
        </a:p>
      </dgm:t>
    </dgm:pt>
    <dgm:pt modelId="{65FD3610-5E92-43B7-83D7-14270F6525CE}" type="sibTrans" cxnId="{52B82319-91E6-4CAB-A600-A821C4A36ECA}">
      <dgm:prSet/>
      <dgm:spPr/>
      <dgm:t>
        <a:bodyPr/>
        <a:lstStyle/>
        <a:p>
          <a:endParaRPr lang="id-ID"/>
        </a:p>
      </dgm:t>
    </dgm:pt>
    <dgm:pt modelId="{55D749A6-BA84-49DF-B9DE-6466E32659F1}">
      <dgm:prSet phldrT="[Text]"/>
      <dgm:spPr/>
      <dgm:t>
        <a:bodyPr/>
        <a:lstStyle/>
        <a:p>
          <a:r>
            <a:rPr lang="id-ID" dirty="0" smtClean="0"/>
            <a:t>Section </a:t>
          </a:r>
        </a:p>
        <a:p>
          <a:r>
            <a:rPr lang="id-ID" dirty="0" smtClean="0"/>
            <a:t>2</a:t>
          </a:r>
          <a:endParaRPr lang="id-ID" dirty="0"/>
        </a:p>
      </dgm:t>
    </dgm:pt>
    <dgm:pt modelId="{9746A22E-6442-4A95-8EB8-CFE8346E8EF9}" type="parTrans" cxnId="{E9956E7E-2CAF-44CB-95A4-EFCDD24B5E7E}">
      <dgm:prSet/>
      <dgm:spPr/>
      <dgm:t>
        <a:bodyPr/>
        <a:lstStyle/>
        <a:p>
          <a:endParaRPr lang="id-ID"/>
        </a:p>
      </dgm:t>
    </dgm:pt>
    <dgm:pt modelId="{77AB7DC1-D3E8-40E8-84AA-7204E5E067F2}" type="sibTrans" cxnId="{E9956E7E-2CAF-44CB-95A4-EFCDD24B5E7E}">
      <dgm:prSet/>
      <dgm:spPr/>
      <dgm:t>
        <a:bodyPr/>
        <a:lstStyle/>
        <a:p>
          <a:endParaRPr lang="id-ID"/>
        </a:p>
      </dgm:t>
    </dgm:pt>
    <dgm:pt modelId="{52C52BD6-449D-4B6B-B63A-929E9913B29C}">
      <dgm:prSet phldrT="[Text]"/>
      <dgm:spPr/>
      <dgm:t>
        <a:bodyPr/>
        <a:lstStyle/>
        <a:p>
          <a:r>
            <a:rPr lang="id-ID" dirty="0" smtClean="0"/>
            <a:t>Keterampilan Excel dasar </a:t>
          </a:r>
          <a:endParaRPr lang="id-ID" dirty="0">
            <a:solidFill>
              <a:srgbClr val="FF0000"/>
            </a:solidFill>
          </a:endParaRPr>
        </a:p>
      </dgm:t>
    </dgm:pt>
    <dgm:pt modelId="{9806B6A6-CDDC-4C07-A92A-12F58B99786F}" type="parTrans" cxnId="{DB8CE7E2-113B-4428-B01D-D5C59CF1AD39}">
      <dgm:prSet/>
      <dgm:spPr/>
      <dgm:t>
        <a:bodyPr/>
        <a:lstStyle/>
        <a:p>
          <a:endParaRPr lang="id-ID"/>
        </a:p>
      </dgm:t>
    </dgm:pt>
    <dgm:pt modelId="{2D2E1A7B-CAB2-4C14-846F-20DFB3D49019}" type="sibTrans" cxnId="{DB8CE7E2-113B-4428-B01D-D5C59CF1AD39}">
      <dgm:prSet/>
      <dgm:spPr/>
      <dgm:t>
        <a:bodyPr/>
        <a:lstStyle/>
        <a:p>
          <a:endParaRPr lang="id-ID"/>
        </a:p>
      </dgm:t>
    </dgm:pt>
    <dgm:pt modelId="{135A27B4-738E-4FCB-A79E-F5A5E72A6A8E}">
      <dgm:prSet phldrT="[Text]"/>
      <dgm:spPr/>
      <dgm:t>
        <a:bodyPr/>
        <a:lstStyle/>
        <a:p>
          <a:r>
            <a:rPr lang="id-ID" dirty="0" smtClean="0"/>
            <a:t>Section </a:t>
          </a:r>
        </a:p>
        <a:p>
          <a:r>
            <a:rPr lang="id-ID" dirty="0" smtClean="0"/>
            <a:t>3</a:t>
          </a:r>
          <a:endParaRPr lang="id-ID" dirty="0"/>
        </a:p>
      </dgm:t>
    </dgm:pt>
    <dgm:pt modelId="{CACF8C1C-030E-483A-99A2-B93CFB2BFB1E}" type="parTrans" cxnId="{64D7D1BE-9C38-4700-BA76-2186F52F8C22}">
      <dgm:prSet/>
      <dgm:spPr/>
      <dgm:t>
        <a:bodyPr/>
        <a:lstStyle/>
        <a:p>
          <a:endParaRPr lang="id-ID"/>
        </a:p>
      </dgm:t>
    </dgm:pt>
    <dgm:pt modelId="{7EF073CB-E1FD-43AA-BF14-B51E718795BE}" type="sibTrans" cxnId="{64D7D1BE-9C38-4700-BA76-2186F52F8C22}">
      <dgm:prSet/>
      <dgm:spPr/>
      <dgm:t>
        <a:bodyPr/>
        <a:lstStyle/>
        <a:p>
          <a:endParaRPr lang="id-ID"/>
        </a:p>
      </dgm:t>
    </dgm:pt>
    <dgm:pt modelId="{C497BA87-9E19-4CDF-954E-048C4797964F}">
      <dgm:prSet phldrT="[Text]"/>
      <dgm:spPr/>
      <dgm:t>
        <a:bodyPr/>
        <a:lstStyle/>
        <a:p>
          <a:r>
            <a:rPr lang="id-ID" dirty="0" smtClean="0"/>
            <a:t>Merapikan Data</a:t>
          </a:r>
          <a:endParaRPr lang="id-ID" dirty="0">
            <a:solidFill>
              <a:srgbClr val="FF0000"/>
            </a:solidFill>
          </a:endParaRPr>
        </a:p>
      </dgm:t>
    </dgm:pt>
    <dgm:pt modelId="{B9E5108F-0A79-426A-B84E-0836403C15CB}" type="parTrans" cxnId="{F4C4E994-4E96-4F0C-B009-D9E44604B360}">
      <dgm:prSet/>
      <dgm:spPr/>
      <dgm:t>
        <a:bodyPr/>
        <a:lstStyle/>
        <a:p>
          <a:endParaRPr lang="id-ID"/>
        </a:p>
      </dgm:t>
    </dgm:pt>
    <dgm:pt modelId="{80B6F25E-5A42-46F7-AB3D-48C98C13C379}" type="sibTrans" cxnId="{F4C4E994-4E96-4F0C-B009-D9E44604B360}">
      <dgm:prSet/>
      <dgm:spPr/>
      <dgm:t>
        <a:bodyPr/>
        <a:lstStyle/>
        <a:p>
          <a:endParaRPr lang="id-ID"/>
        </a:p>
      </dgm:t>
    </dgm:pt>
    <dgm:pt modelId="{3A3E76A9-2518-4085-9328-D6412EFED215}">
      <dgm:prSet phldrT="[Text]"/>
      <dgm:spPr/>
      <dgm:t>
        <a:bodyPr/>
        <a:lstStyle/>
        <a:p>
          <a:r>
            <a:rPr lang="en-AU" dirty="0" smtClean="0"/>
            <a:t>Section</a:t>
          </a:r>
        </a:p>
        <a:p>
          <a:r>
            <a:rPr lang="en-AU" dirty="0" smtClean="0"/>
            <a:t>4</a:t>
          </a:r>
        </a:p>
      </dgm:t>
    </dgm:pt>
    <dgm:pt modelId="{A2B85BC5-1A17-4BC1-90D9-0254C80403EA}" type="parTrans" cxnId="{8ABCEE24-061B-461E-BD87-E0DFADCEC3E7}">
      <dgm:prSet/>
      <dgm:spPr/>
      <dgm:t>
        <a:bodyPr/>
        <a:lstStyle/>
        <a:p>
          <a:endParaRPr lang="id-ID"/>
        </a:p>
      </dgm:t>
    </dgm:pt>
    <dgm:pt modelId="{8A10637C-23F5-4222-83CF-4850A3E3B72B}" type="sibTrans" cxnId="{8ABCEE24-061B-461E-BD87-E0DFADCEC3E7}">
      <dgm:prSet/>
      <dgm:spPr/>
      <dgm:t>
        <a:bodyPr/>
        <a:lstStyle/>
        <a:p>
          <a:endParaRPr lang="id-ID"/>
        </a:p>
      </dgm:t>
    </dgm:pt>
    <dgm:pt modelId="{1BBFF0F5-093E-4B50-BDB6-0643918D08EC}">
      <dgm:prSet/>
      <dgm:spPr/>
      <dgm:t>
        <a:bodyPr/>
        <a:lstStyle/>
        <a:p>
          <a:r>
            <a:rPr lang="id-ID" dirty="0" smtClean="0"/>
            <a:t>Menyiapkan Keluaran/ Output </a:t>
          </a:r>
          <a:r>
            <a:rPr lang="id-ID" dirty="0" smtClean="0">
              <a:solidFill>
                <a:srgbClr val="FF0000"/>
              </a:solidFill>
            </a:rPr>
            <a:t> </a:t>
          </a:r>
          <a:endParaRPr lang="id-ID" dirty="0">
            <a:solidFill>
              <a:srgbClr val="FF0000"/>
            </a:solidFill>
          </a:endParaRPr>
        </a:p>
      </dgm:t>
    </dgm:pt>
    <dgm:pt modelId="{0AB68D63-F603-4F72-AC7F-D12C8996A67E}" type="parTrans" cxnId="{15C55EA5-B40A-48D7-BD3C-D5266EA8C304}">
      <dgm:prSet/>
      <dgm:spPr/>
      <dgm:t>
        <a:bodyPr/>
        <a:lstStyle/>
        <a:p>
          <a:endParaRPr lang="id-ID"/>
        </a:p>
      </dgm:t>
    </dgm:pt>
    <dgm:pt modelId="{57702E48-C3E3-4E12-9828-503F876CD29B}" type="sibTrans" cxnId="{15C55EA5-B40A-48D7-BD3C-D5266EA8C304}">
      <dgm:prSet/>
      <dgm:spPr/>
      <dgm:t>
        <a:bodyPr/>
        <a:lstStyle/>
        <a:p>
          <a:endParaRPr lang="id-ID"/>
        </a:p>
      </dgm:t>
    </dgm:pt>
    <dgm:pt modelId="{EF7F9DF9-6300-4D48-9168-929203146D83}" type="pres">
      <dgm:prSet presAssocID="{8ABC9F06-BEAF-438C-96F0-D90ADE12B82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5E60EC4-DD58-4F9E-831A-55EB329A9BF6}" type="pres">
      <dgm:prSet presAssocID="{0E559FA9-8880-4683-8F16-CE23E73D3E92}" presName="composite" presStyleCnt="0"/>
      <dgm:spPr/>
    </dgm:pt>
    <dgm:pt modelId="{EBA31D3A-6737-4E54-B4CD-8BF4B804473A}" type="pres">
      <dgm:prSet presAssocID="{0E559FA9-8880-4683-8F16-CE23E73D3E9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0EA71B0-0861-4112-B954-95F7AA086E8A}" type="pres">
      <dgm:prSet presAssocID="{0E559FA9-8880-4683-8F16-CE23E73D3E9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4008C68-4399-4594-B051-48333E02DF36}" type="pres">
      <dgm:prSet presAssocID="{8F1E561F-C99C-4BCE-9771-5907102DED74}" presName="sp" presStyleCnt="0"/>
      <dgm:spPr/>
    </dgm:pt>
    <dgm:pt modelId="{D6E10F0D-6BD8-495B-A9B8-5720AF1214DE}" type="pres">
      <dgm:prSet presAssocID="{55D749A6-BA84-49DF-B9DE-6466E32659F1}" presName="composite" presStyleCnt="0"/>
      <dgm:spPr/>
    </dgm:pt>
    <dgm:pt modelId="{12B8E3C8-EE35-4461-9970-956AFF5999AD}" type="pres">
      <dgm:prSet presAssocID="{55D749A6-BA84-49DF-B9DE-6466E32659F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753FA34-CCAD-42A6-A839-1FC23D3F7168}" type="pres">
      <dgm:prSet presAssocID="{55D749A6-BA84-49DF-B9DE-6466E32659F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0E8FE27-3DD3-43A4-8E1A-ACB346C2FAA9}" type="pres">
      <dgm:prSet presAssocID="{77AB7DC1-D3E8-40E8-84AA-7204E5E067F2}" presName="sp" presStyleCnt="0"/>
      <dgm:spPr/>
    </dgm:pt>
    <dgm:pt modelId="{36FEA25A-1A8C-401D-9BFC-56AD0259922D}" type="pres">
      <dgm:prSet presAssocID="{135A27B4-738E-4FCB-A79E-F5A5E72A6A8E}" presName="composite" presStyleCnt="0"/>
      <dgm:spPr/>
    </dgm:pt>
    <dgm:pt modelId="{5109EE11-D359-426D-B9F4-BF43A17DE3C7}" type="pres">
      <dgm:prSet presAssocID="{135A27B4-738E-4FCB-A79E-F5A5E72A6A8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6E1AE30-AD4B-4475-B902-360DF0792E8C}" type="pres">
      <dgm:prSet presAssocID="{135A27B4-738E-4FCB-A79E-F5A5E72A6A8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64DC596-1BB4-4F25-9A45-BD33AFA0B800}" type="pres">
      <dgm:prSet presAssocID="{7EF073CB-E1FD-43AA-BF14-B51E718795BE}" presName="sp" presStyleCnt="0"/>
      <dgm:spPr/>
    </dgm:pt>
    <dgm:pt modelId="{5D42067E-B7D9-4822-9923-92A2F334CFE5}" type="pres">
      <dgm:prSet presAssocID="{3A3E76A9-2518-4085-9328-D6412EFED215}" presName="composite" presStyleCnt="0"/>
      <dgm:spPr/>
    </dgm:pt>
    <dgm:pt modelId="{AD86B657-8F09-4104-A6CB-835D21F13D5F}" type="pres">
      <dgm:prSet presAssocID="{3A3E76A9-2518-4085-9328-D6412EFED21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53F7E41-5352-400A-9887-5BD646F3E785}" type="pres">
      <dgm:prSet presAssocID="{3A3E76A9-2518-4085-9328-D6412EFED21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A10E1F4-3410-4EEF-8AE0-BE03ED0AC73F}" type="presOf" srcId="{1BBFF0F5-093E-4B50-BDB6-0643918D08EC}" destId="{953F7E41-5352-400A-9887-5BD646F3E785}" srcOrd="0" destOrd="0" presId="urn:microsoft.com/office/officeart/2005/8/layout/chevron2"/>
    <dgm:cxn modelId="{69D37087-F356-4D11-9149-5752846959B0}" type="presOf" srcId="{8ABC9F06-BEAF-438C-96F0-D90ADE12B828}" destId="{EF7F9DF9-6300-4D48-9168-929203146D83}" srcOrd="0" destOrd="0" presId="urn:microsoft.com/office/officeart/2005/8/layout/chevron2"/>
    <dgm:cxn modelId="{683E6D1E-DDE9-477E-802F-E9F0473FB3C9}" type="presOf" srcId="{55D749A6-BA84-49DF-B9DE-6466E32659F1}" destId="{12B8E3C8-EE35-4461-9970-956AFF5999AD}" srcOrd="0" destOrd="0" presId="urn:microsoft.com/office/officeart/2005/8/layout/chevron2"/>
    <dgm:cxn modelId="{64D7D1BE-9C38-4700-BA76-2186F52F8C22}" srcId="{8ABC9F06-BEAF-438C-96F0-D90ADE12B828}" destId="{135A27B4-738E-4FCB-A79E-F5A5E72A6A8E}" srcOrd="2" destOrd="0" parTransId="{CACF8C1C-030E-483A-99A2-B93CFB2BFB1E}" sibTransId="{7EF073CB-E1FD-43AA-BF14-B51E718795BE}"/>
    <dgm:cxn modelId="{CC322F1B-07E5-4592-887A-2A5B5057D232}" type="presOf" srcId="{6B91B2EB-9639-428F-8E74-58F3522C6218}" destId="{30EA71B0-0861-4112-B954-95F7AA086E8A}" srcOrd="0" destOrd="0" presId="urn:microsoft.com/office/officeart/2005/8/layout/chevron2"/>
    <dgm:cxn modelId="{408EB93F-0F17-46B6-9013-4C547DD7C122}" type="presOf" srcId="{C497BA87-9E19-4CDF-954E-048C4797964F}" destId="{A6E1AE30-AD4B-4475-B902-360DF0792E8C}" srcOrd="0" destOrd="0" presId="urn:microsoft.com/office/officeart/2005/8/layout/chevron2"/>
    <dgm:cxn modelId="{403FF7F7-7CC3-4307-920E-1CC0B75935F3}" type="presOf" srcId="{3A3E76A9-2518-4085-9328-D6412EFED215}" destId="{AD86B657-8F09-4104-A6CB-835D21F13D5F}" srcOrd="0" destOrd="0" presId="urn:microsoft.com/office/officeart/2005/8/layout/chevron2"/>
    <dgm:cxn modelId="{39DC120A-7797-4763-B912-80D5AA5363F8}" srcId="{8ABC9F06-BEAF-438C-96F0-D90ADE12B828}" destId="{0E559FA9-8880-4683-8F16-CE23E73D3E92}" srcOrd="0" destOrd="0" parTransId="{FED759F6-AA74-44E2-8A5B-7A52EB32DA34}" sibTransId="{8F1E561F-C99C-4BCE-9771-5907102DED74}"/>
    <dgm:cxn modelId="{BD88C4A9-EC72-4D49-8077-5486760CA93E}" type="presOf" srcId="{52C52BD6-449D-4B6B-B63A-929E9913B29C}" destId="{9753FA34-CCAD-42A6-A839-1FC23D3F7168}" srcOrd="0" destOrd="0" presId="urn:microsoft.com/office/officeart/2005/8/layout/chevron2"/>
    <dgm:cxn modelId="{E9956E7E-2CAF-44CB-95A4-EFCDD24B5E7E}" srcId="{8ABC9F06-BEAF-438C-96F0-D90ADE12B828}" destId="{55D749A6-BA84-49DF-B9DE-6466E32659F1}" srcOrd="1" destOrd="0" parTransId="{9746A22E-6442-4A95-8EB8-CFE8346E8EF9}" sibTransId="{77AB7DC1-D3E8-40E8-84AA-7204E5E067F2}"/>
    <dgm:cxn modelId="{F4C4E994-4E96-4F0C-B009-D9E44604B360}" srcId="{135A27B4-738E-4FCB-A79E-F5A5E72A6A8E}" destId="{C497BA87-9E19-4CDF-954E-048C4797964F}" srcOrd="0" destOrd="0" parTransId="{B9E5108F-0A79-426A-B84E-0836403C15CB}" sibTransId="{80B6F25E-5A42-46F7-AB3D-48C98C13C379}"/>
    <dgm:cxn modelId="{54C44760-2BF1-47A1-91A9-208D66A58D0F}" type="presOf" srcId="{0E559FA9-8880-4683-8F16-CE23E73D3E92}" destId="{EBA31D3A-6737-4E54-B4CD-8BF4B804473A}" srcOrd="0" destOrd="0" presId="urn:microsoft.com/office/officeart/2005/8/layout/chevron2"/>
    <dgm:cxn modelId="{8ABCEE24-061B-461E-BD87-E0DFADCEC3E7}" srcId="{8ABC9F06-BEAF-438C-96F0-D90ADE12B828}" destId="{3A3E76A9-2518-4085-9328-D6412EFED215}" srcOrd="3" destOrd="0" parTransId="{A2B85BC5-1A17-4BC1-90D9-0254C80403EA}" sibTransId="{8A10637C-23F5-4222-83CF-4850A3E3B72B}"/>
    <dgm:cxn modelId="{A85FA3C9-DB58-4B43-AE67-12F8A8CE2C01}" type="presOf" srcId="{135A27B4-738E-4FCB-A79E-F5A5E72A6A8E}" destId="{5109EE11-D359-426D-B9F4-BF43A17DE3C7}" srcOrd="0" destOrd="0" presId="urn:microsoft.com/office/officeart/2005/8/layout/chevron2"/>
    <dgm:cxn modelId="{DB8CE7E2-113B-4428-B01D-D5C59CF1AD39}" srcId="{55D749A6-BA84-49DF-B9DE-6466E32659F1}" destId="{52C52BD6-449D-4B6B-B63A-929E9913B29C}" srcOrd="0" destOrd="0" parTransId="{9806B6A6-CDDC-4C07-A92A-12F58B99786F}" sibTransId="{2D2E1A7B-CAB2-4C14-846F-20DFB3D49019}"/>
    <dgm:cxn modelId="{52B82319-91E6-4CAB-A600-A821C4A36ECA}" srcId="{0E559FA9-8880-4683-8F16-CE23E73D3E92}" destId="{6B91B2EB-9639-428F-8E74-58F3522C6218}" srcOrd="0" destOrd="0" parTransId="{5810BD7C-E27B-44DA-ADFC-223D70AD500B}" sibTransId="{65FD3610-5E92-43B7-83D7-14270F6525CE}"/>
    <dgm:cxn modelId="{15C55EA5-B40A-48D7-BD3C-D5266EA8C304}" srcId="{3A3E76A9-2518-4085-9328-D6412EFED215}" destId="{1BBFF0F5-093E-4B50-BDB6-0643918D08EC}" srcOrd="0" destOrd="0" parTransId="{0AB68D63-F603-4F72-AC7F-D12C8996A67E}" sibTransId="{57702E48-C3E3-4E12-9828-503F876CD29B}"/>
    <dgm:cxn modelId="{3ABD5842-D488-4FF0-BB35-F455C8FE8849}" type="presParOf" srcId="{EF7F9DF9-6300-4D48-9168-929203146D83}" destId="{95E60EC4-DD58-4F9E-831A-55EB329A9BF6}" srcOrd="0" destOrd="0" presId="urn:microsoft.com/office/officeart/2005/8/layout/chevron2"/>
    <dgm:cxn modelId="{015A2D13-B36C-4393-B5E6-1A2DB5966950}" type="presParOf" srcId="{95E60EC4-DD58-4F9E-831A-55EB329A9BF6}" destId="{EBA31D3A-6737-4E54-B4CD-8BF4B804473A}" srcOrd="0" destOrd="0" presId="urn:microsoft.com/office/officeart/2005/8/layout/chevron2"/>
    <dgm:cxn modelId="{D23133DA-F764-4717-A045-E5B4ED514A7A}" type="presParOf" srcId="{95E60EC4-DD58-4F9E-831A-55EB329A9BF6}" destId="{30EA71B0-0861-4112-B954-95F7AA086E8A}" srcOrd="1" destOrd="0" presId="urn:microsoft.com/office/officeart/2005/8/layout/chevron2"/>
    <dgm:cxn modelId="{1053A86D-1372-488B-8E7F-0922BC65F3CC}" type="presParOf" srcId="{EF7F9DF9-6300-4D48-9168-929203146D83}" destId="{24008C68-4399-4594-B051-48333E02DF36}" srcOrd="1" destOrd="0" presId="urn:microsoft.com/office/officeart/2005/8/layout/chevron2"/>
    <dgm:cxn modelId="{A3B784C1-1EE1-40A9-B7C7-A66F27FD3C1E}" type="presParOf" srcId="{EF7F9DF9-6300-4D48-9168-929203146D83}" destId="{D6E10F0D-6BD8-495B-A9B8-5720AF1214DE}" srcOrd="2" destOrd="0" presId="urn:microsoft.com/office/officeart/2005/8/layout/chevron2"/>
    <dgm:cxn modelId="{2770BA15-1708-40A2-8D6D-0FEF9E4D9F21}" type="presParOf" srcId="{D6E10F0D-6BD8-495B-A9B8-5720AF1214DE}" destId="{12B8E3C8-EE35-4461-9970-956AFF5999AD}" srcOrd="0" destOrd="0" presId="urn:microsoft.com/office/officeart/2005/8/layout/chevron2"/>
    <dgm:cxn modelId="{CB510518-3ECB-4533-B4B4-2B46C1D87B4D}" type="presParOf" srcId="{D6E10F0D-6BD8-495B-A9B8-5720AF1214DE}" destId="{9753FA34-CCAD-42A6-A839-1FC23D3F7168}" srcOrd="1" destOrd="0" presId="urn:microsoft.com/office/officeart/2005/8/layout/chevron2"/>
    <dgm:cxn modelId="{2552730D-D5B1-4CC6-88A9-07D3E21F1896}" type="presParOf" srcId="{EF7F9DF9-6300-4D48-9168-929203146D83}" destId="{50E8FE27-3DD3-43A4-8E1A-ACB346C2FAA9}" srcOrd="3" destOrd="0" presId="urn:microsoft.com/office/officeart/2005/8/layout/chevron2"/>
    <dgm:cxn modelId="{D0799063-7A77-4545-A64E-1062B4A45ECC}" type="presParOf" srcId="{EF7F9DF9-6300-4D48-9168-929203146D83}" destId="{36FEA25A-1A8C-401D-9BFC-56AD0259922D}" srcOrd="4" destOrd="0" presId="urn:microsoft.com/office/officeart/2005/8/layout/chevron2"/>
    <dgm:cxn modelId="{91A926F7-3F4A-4795-B2E6-FAB4C09D6129}" type="presParOf" srcId="{36FEA25A-1A8C-401D-9BFC-56AD0259922D}" destId="{5109EE11-D359-426D-B9F4-BF43A17DE3C7}" srcOrd="0" destOrd="0" presId="urn:microsoft.com/office/officeart/2005/8/layout/chevron2"/>
    <dgm:cxn modelId="{84FC124F-B3CB-4082-99CD-6E37A7CA1527}" type="presParOf" srcId="{36FEA25A-1A8C-401D-9BFC-56AD0259922D}" destId="{A6E1AE30-AD4B-4475-B902-360DF0792E8C}" srcOrd="1" destOrd="0" presId="urn:microsoft.com/office/officeart/2005/8/layout/chevron2"/>
    <dgm:cxn modelId="{A2C27FE3-28A8-4FC0-9AD2-EA559EC916B4}" type="presParOf" srcId="{EF7F9DF9-6300-4D48-9168-929203146D83}" destId="{A64DC596-1BB4-4F25-9A45-BD33AFA0B800}" srcOrd="5" destOrd="0" presId="urn:microsoft.com/office/officeart/2005/8/layout/chevron2"/>
    <dgm:cxn modelId="{CD43B2A7-8F8D-4D5C-BFD0-D15BF45F334A}" type="presParOf" srcId="{EF7F9DF9-6300-4D48-9168-929203146D83}" destId="{5D42067E-B7D9-4822-9923-92A2F334CFE5}" srcOrd="6" destOrd="0" presId="urn:microsoft.com/office/officeart/2005/8/layout/chevron2"/>
    <dgm:cxn modelId="{EC5348A8-54C9-467D-8607-74EF4F3A759D}" type="presParOf" srcId="{5D42067E-B7D9-4822-9923-92A2F334CFE5}" destId="{AD86B657-8F09-4104-A6CB-835D21F13D5F}" srcOrd="0" destOrd="0" presId="urn:microsoft.com/office/officeart/2005/8/layout/chevron2"/>
    <dgm:cxn modelId="{13A68AB5-85A9-44AB-9C37-0672F964909F}" type="presParOf" srcId="{5D42067E-B7D9-4822-9923-92A2F334CFE5}" destId="{953F7E41-5352-400A-9887-5BD646F3E78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31D3A-6737-4E54-B4CD-8BF4B804473A}">
      <dsp:nvSpPr>
        <dsp:cNvPr id="0" name=""/>
        <dsp:cNvSpPr/>
      </dsp:nvSpPr>
      <dsp:spPr>
        <a:xfrm rot="5400000">
          <a:off x="-185966" y="189497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 smtClean="0"/>
            <a:t>Section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 smtClean="0"/>
            <a:t>1</a:t>
          </a:r>
          <a:endParaRPr lang="id-ID" sz="1000" kern="1200" dirty="0"/>
        </a:p>
      </dsp:txBody>
      <dsp:txXfrm rot="-5400000">
        <a:off x="1" y="437452"/>
        <a:ext cx="867844" cy="371933"/>
      </dsp:txXfrm>
    </dsp:sp>
    <dsp:sp modelId="{30EA71B0-0861-4112-B954-95F7AA086E8A}">
      <dsp:nvSpPr>
        <dsp:cNvPr id="0" name=""/>
        <dsp:cNvSpPr/>
      </dsp:nvSpPr>
      <dsp:spPr>
        <a:xfrm rot="5400000">
          <a:off x="4145794" y="-3274419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6670" rIns="26670" bIns="2667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4200" kern="1200" dirty="0" smtClean="0"/>
            <a:t>Prinsip pengelolaan data</a:t>
          </a:r>
          <a:endParaRPr lang="id-ID" sz="4200" kern="1200" dirty="0">
            <a:solidFill>
              <a:srgbClr val="FF0000"/>
            </a:solidFill>
          </a:endParaRPr>
        </a:p>
      </dsp:txBody>
      <dsp:txXfrm rot="-5400000">
        <a:off x="867845" y="42869"/>
        <a:ext cx="7322416" cy="727177"/>
      </dsp:txXfrm>
    </dsp:sp>
    <dsp:sp modelId="{12B8E3C8-EE35-4461-9970-956AFF5999AD}">
      <dsp:nvSpPr>
        <dsp:cNvPr id="0" name=""/>
        <dsp:cNvSpPr/>
      </dsp:nvSpPr>
      <dsp:spPr>
        <a:xfrm rot="5400000">
          <a:off x="-185966" y="1282538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 smtClean="0"/>
            <a:t>Section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 smtClean="0"/>
            <a:t>2</a:t>
          </a:r>
          <a:endParaRPr lang="id-ID" sz="1000" kern="1200" dirty="0"/>
        </a:p>
      </dsp:txBody>
      <dsp:txXfrm rot="-5400000">
        <a:off x="1" y="1530493"/>
        <a:ext cx="867844" cy="371933"/>
      </dsp:txXfrm>
    </dsp:sp>
    <dsp:sp modelId="{9753FA34-CCAD-42A6-A839-1FC23D3F7168}">
      <dsp:nvSpPr>
        <dsp:cNvPr id="0" name=""/>
        <dsp:cNvSpPr/>
      </dsp:nvSpPr>
      <dsp:spPr>
        <a:xfrm rot="5400000">
          <a:off x="4145794" y="-2181378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6670" rIns="26670" bIns="2667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4200" kern="1200" dirty="0" smtClean="0"/>
            <a:t>Keterampilan Excel dasar </a:t>
          </a:r>
          <a:endParaRPr lang="id-ID" sz="4200" kern="1200" dirty="0">
            <a:solidFill>
              <a:srgbClr val="FF0000"/>
            </a:solidFill>
          </a:endParaRPr>
        </a:p>
      </dsp:txBody>
      <dsp:txXfrm rot="-5400000">
        <a:off x="867845" y="1135910"/>
        <a:ext cx="7322416" cy="727177"/>
      </dsp:txXfrm>
    </dsp:sp>
    <dsp:sp modelId="{5109EE11-D359-426D-B9F4-BF43A17DE3C7}">
      <dsp:nvSpPr>
        <dsp:cNvPr id="0" name=""/>
        <dsp:cNvSpPr/>
      </dsp:nvSpPr>
      <dsp:spPr>
        <a:xfrm rot="5400000">
          <a:off x="-185966" y="2375579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 smtClean="0"/>
            <a:t>Section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 smtClean="0"/>
            <a:t>3</a:t>
          </a:r>
          <a:endParaRPr lang="id-ID" sz="1000" kern="1200" dirty="0"/>
        </a:p>
      </dsp:txBody>
      <dsp:txXfrm rot="-5400000">
        <a:off x="1" y="2623534"/>
        <a:ext cx="867844" cy="371933"/>
      </dsp:txXfrm>
    </dsp:sp>
    <dsp:sp modelId="{A6E1AE30-AD4B-4475-B902-360DF0792E8C}">
      <dsp:nvSpPr>
        <dsp:cNvPr id="0" name=""/>
        <dsp:cNvSpPr/>
      </dsp:nvSpPr>
      <dsp:spPr>
        <a:xfrm rot="5400000">
          <a:off x="4145794" y="-1088336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6670" rIns="26670" bIns="2667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4200" kern="1200" dirty="0" smtClean="0"/>
            <a:t>Merapikan Data</a:t>
          </a:r>
          <a:endParaRPr lang="id-ID" sz="4200" kern="1200" dirty="0">
            <a:solidFill>
              <a:srgbClr val="FF0000"/>
            </a:solidFill>
          </a:endParaRPr>
        </a:p>
      </dsp:txBody>
      <dsp:txXfrm rot="-5400000">
        <a:off x="867845" y="2228952"/>
        <a:ext cx="7322416" cy="727177"/>
      </dsp:txXfrm>
    </dsp:sp>
    <dsp:sp modelId="{AD86B657-8F09-4104-A6CB-835D21F13D5F}">
      <dsp:nvSpPr>
        <dsp:cNvPr id="0" name=""/>
        <dsp:cNvSpPr/>
      </dsp:nvSpPr>
      <dsp:spPr>
        <a:xfrm rot="5400000">
          <a:off x="-185966" y="3468621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 dirty="0" smtClean="0"/>
            <a:t>Section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kern="1200" dirty="0" smtClean="0"/>
            <a:t>4</a:t>
          </a:r>
        </a:p>
      </dsp:txBody>
      <dsp:txXfrm rot="-5400000">
        <a:off x="1" y="3716576"/>
        <a:ext cx="867844" cy="371933"/>
      </dsp:txXfrm>
    </dsp:sp>
    <dsp:sp modelId="{953F7E41-5352-400A-9887-5BD646F3E785}">
      <dsp:nvSpPr>
        <dsp:cNvPr id="0" name=""/>
        <dsp:cNvSpPr/>
      </dsp:nvSpPr>
      <dsp:spPr>
        <a:xfrm rot="5400000">
          <a:off x="4145794" y="4704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6670" rIns="26670" bIns="2667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4200" kern="1200" dirty="0" smtClean="0"/>
            <a:t>Menyiapkan Keluaran/ Output </a:t>
          </a:r>
          <a:r>
            <a:rPr lang="id-ID" sz="4200" kern="1200" dirty="0" smtClean="0">
              <a:solidFill>
                <a:srgbClr val="FF0000"/>
              </a:solidFill>
            </a:rPr>
            <a:t> </a:t>
          </a:r>
          <a:endParaRPr lang="id-ID" sz="4200" kern="1200" dirty="0">
            <a:solidFill>
              <a:srgbClr val="FF0000"/>
            </a:solidFill>
          </a:endParaRPr>
        </a:p>
      </dsp:txBody>
      <dsp:txXfrm rot="-5400000">
        <a:off x="867845" y="3321993"/>
        <a:ext cx="7322416" cy="727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4D736-B54B-4C59-95E1-BDBC2166FC42}" type="datetimeFigureOut">
              <a:rPr lang="en-AU" smtClean="0"/>
              <a:t>3/06/2013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2C025-AF2A-48A5-B765-5DCC491149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3267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d-ID" smtClean="0"/>
              <a:t>Cara maengetahui versi aplikasi excel: </a:t>
            </a:r>
          </a:p>
          <a:p>
            <a:r>
              <a:rPr lang="id-ID" smtClean="0"/>
              <a:t>Lihat langsung saat membuka aplikasi excel</a:t>
            </a:r>
          </a:p>
          <a:p>
            <a:r>
              <a:rPr lang="id-ID" smtClean="0"/>
              <a:t>Untuk versi 2010;  klik file ----- sorot ‘Help’ kemudian akan muncul kotak dialog; lihat versi pada bagian kanan atas.</a:t>
            </a:r>
          </a:p>
          <a:p>
            <a:r>
              <a:rPr lang="id-ID" smtClean="0"/>
              <a:t>Untuk versi 2007; klik pita menu atau ikon tanda tanya (?) ----- muncul kotak dialog dan pilih ‘excel option’ kemudian pilih ‘resources’</a:t>
            </a:r>
          </a:p>
          <a:p>
            <a:endParaRPr lang="id-ID" smtClean="0"/>
          </a:p>
          <a:p>
            <a:endParaRPr lang="id-ID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35C949F-8330-4564-9468-190624575443}" type="slidenum">
              <a:rPr lang="id-ID">
                <a:solidFill>
                  <a:prstClr val="black"/>
                </a:solidFill>
              </a:rPr>
              <a:pPr eaLnBrk="1" hangingPunct="1"/>
              <a:t>13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030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Pertama buka file , new, blank workbook, create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9D8C87F-37C1-4F8A-87F1-055FA51AB5C7}" type="slidenum">
              <a:rPr lang="id-ID">
                <a:solidFill>
                  <a:prstClr val="black"/>
                </a:solidFill>
              </a:rPr>
              <a:pPr eaLnBrk="1" hangingPunct="1"/>
              <a:t>14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40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Ini adalah tampilan excel 2007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D73870F-2C9F-4D05-907E-33D821DA912E}" type="slidenum">
              <a:rPr lang="id-ID">
                <a:solidFill>
                  <a:prstClr val="black"/>
                </a:solidFill>
              </a:rPr>
              <a:pPr eaLnBrk="1" hangingPunct="1"/>
              <a:t>15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504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d-ID" smtClean="0"/>
              <a:t>Manfaat:</a:t>
            </a:r>
          </a:p>
          <a:p>
            <a:r>
              <a:rPr lang="id-ID" smtClean="0"/>
              <a:t>Manfaat Worksheet:</a:t>
            </a:r>
          </a:p>
          <a:p>
            <a:r>
              <a:rPr lang="id-ID" smtClean="0"/>
              <a:t>Datanya dapat dengan mudah diedit</a:t>
            </a:r>
          </a:p>
          <a:p>
            <a:r>
              <a:rPr lang="id-ID" smtClean="0"/>
              <a:t>B</a:t>
            </a:r>
            <a:r>
              <a:rPr lang="sv-SE" smtClean="0"/>
              <a:t>isa menggunakan rumus atau formula untuk melakukan penghitungan berdasarkan pada data pada lembar kerja</a:t>
            </a:r>
          </a:p>
          <a:p>
            <a:pPr lvl="1"/>
            <a:r>
              <a:rPr lang="id-ID" smtClean="0"/>
              <a:t>bisa mengubah suatu entri, dan hasil-hasil penghitungannya akan secara langsung dan otomatis diperbarui pula</a:t>
            </a:r>
          </a:p>
          <a:p>
            <a:pPr lvl="1"/>
            <a:r>
              <a:rPr lang="id-ID" smtClean="0"/>
              <a:t>menghilangkan beberapa data yang berulang</a:t>
            </a:r>
          </a:p>
          <a:p>
            <a:r>
              <a:rPr lang="id-ID" smtClean="0"/>
              <a:t>kolom dan baris dapat dirancang untuk membantu orang lebih mudah memahami lembar kerja tersebut</a:t>
            </a:r>
          </a:p>
          <a:p>
            <a:pPr lvl="1"/>
            <a:r>
              <a:rPr lang="id-ID" smtClean="0"/>
              <a:t>rancangan kolom dan baris dapat diubah dengan mudah.</a:t>
            </a:r>
          </a:p>
          <a:p>
            <a:endParaRPr lang="id-ID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8D3BDBE-74FC-4212-A3BD-AD1C418EC25A}" type="slidenum">
              <a:rPr lang="id-ID">
                <a:solidFill>
                  <a:prstClr val="black"/>
                </a:solidFill>
              </a:rPr>
              <a:pPr eaLnBrk="1" hangingPunct="1"/>
              <a:t>16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507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d-ID" smtClean="0"/>
              <a:t>Jelaskan pada peserta bahwa yang diberi tanda panah adalah work sheet/spreadsheet yang aktif.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CBCA676-8A64-429B-81A2-463F3DC8C343}" type="slidenum">
              <a:rPr lang="id-ID">
                <a:solidFill>
                  <a:prstClr val="black"/>
                </a:solidFill>
              </a:rPr>
              <a:pPr eaLnBrk="1" hangingPunct="1"/>
              <a:t>20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75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d-ID" smtClean="0"/>
              <a:t>Bila tidak ada pertanyaan, coba ajak peserta untuk melakukan tes-tes sederhana sesuai dengan materi yang telah disampaikan.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FD29819-E303-43D9-AFBB-75843435D16D}" type="slidenum">
              <a:rPr lang="id-ID">
                <a:solidFill>
                  <a:prstClr val="black"/>
                </a:solidFill>
              </a:rPr>
              <a:pPr eaLnBrk="1" hangingPunct="1"/>
              <a:t>22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045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32F17AC-0B3F-4ABF-B2D0-C0CC1FD7A82B}" type="slidenum">
              <a:rPr lang="id-ID">
                <a:solidFill>
                  <a:prstClr val="black"/>
                </a:solidFill>
              </a:rPr>
              <a:pPr eaLnBrk="1" hangingPunct="1"/>
              <a:t>23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136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AusAID kangaroo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74638"/>
            <a:ext cx="140176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Logo Kementan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1" y="274640"/>
            <a:ext cx="8143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D9B60-3F13-4372-BB5F-C9021CDEBC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D8142-1510-4C11-B56B-C4B5CFA4EE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5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C7A56-B7B1-4F64-8384-FD89C4C575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A81DA-E0FE-4DB4-81D4-006B6070CC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38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C8935-842A-4935-8EF6-6DC8726152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C7265-DFCB-4295-8826-BA57AB0322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88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B024-5D2F-4298-AA26-F9C8E71C5DFE}" type="datetimeFigureOut">
              <a:rPr lang="en-AU" smtClean="0"/>
              <a:t>3/06/2013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B28A-2DD9-40A2-9BE9-08E8A36773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0109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B024-5D2F-4298-AA26-F9C8E71C5DFE}" type="datetimeFigureOut">
              <a:rPr lang="en-AU" smtClean="0"/>
              <a:t>3/06/2013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B28A-2DD9-40A2-9BE9-08E8A36773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3841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B024-5D2F-4298-AA26-F9C8E71C5DFE}" type="datetimeFigureOut">
              <a:rPr lang="en-AU" smtClean="0"/>
              <a:t>3/06/2013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B28A-2DD9-40A2-9BE9-08E8A36773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3113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B024-5D2F-4298-AA26-F9C8E71C5DFE}" type="datetimeFigureOut">
              <a:rPr lang="en-AU" smtClean="0"/>
              <a:t>3/06/2013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B28A-2DD9-40A2-9BE9-08E8A36773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0983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B024-5D2F-4298-AA26-F9C8E71C5DFE}" type="datetimeFigureOut">
              <a:rPr lang="en-AU" smtClean="0"/>
              <a:t>3/06/2013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B28A-2DD9-40A2-9BE9-08E8A36773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5501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B024-5D2F-4298-AA26-F9C8E71C5DFE}" type="datetimeFigureOut">
              <a:rPr lang="en-AU" smtClean="0"/>
              <a:t>3/06/2013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B28A-2DD9-40A2-9BE9-08E8A36773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8286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B024-5D2F-4298-AA26-F9C8E71C5DFE}" type="datetimeFigureOut">
              <a:rPr lang="en-AU" smtClean="0"/>
              <a:t>3/06/2013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B28A-2DD9-40A2-9BE9-08E8A36773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6134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B024-5D2F-4298-AA26-F9C8E71C5DFE}" type="datetimeFigureOut">
              <a:rPr lang="en-AU" smtClean="0"/>
              <a:t>3/06/2013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B28A-2DD9-40A2-9BE9-08E8A36773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0403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A249B-4D0C-4956-A194-0517D2A63B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5D921-8386-4D51-88E5-B779AD62FF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01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B024-5D2F-4298-AA26-F9C8E71C5DFE}" type="datetimeFigureOut">
              <a:rPr lang="en-AU" smtClean="0"/>
              <a:t>3/06/2013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B28A-2DD9-40A2-9BE9-08E8A36773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022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B024-5D2F-4298-AA26-F9C8E71C5DFE}" type="datetimeFigureOut">
              <a:rPr lang="en-AU" smtClean="0"/>
              <a:t>3/06/2013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B28A-2DD9-40A2-9BE9-08E8A36773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8774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B024-5D2F-4298-AA26-F9C8E71C5DFE}" type="datetimeFigureOut">
              <a:rPr lang="en-AU" smtClean="0"/>
              <a:t>3/06/2013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5B28A-2DD9-40A2-9BE9-08E8A36773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2909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ogo Kementa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1" y="274640"/>
            <a:ext cx="8143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AusAID kangaroo 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74638"/>
            <a:ext cx="140176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48C7A-412A-49F3-AA38-A15E15B9CC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83906-5D42-4F37-A45A-DFC23FB679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3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C31EF-02FC-4D41-808E-BB161B7CE3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DE616-7958-4BB9-B503-732C532621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6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81B9E-FAC7-4FF8-9AF2-2801E036F2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351B0-E899-4310-80D9-9F00FC9270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17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C765A-9C15-45D6-855B-D498E6238F7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51FF0-4A75-459B-8E81-18252E5D2F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7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9FC82-3FEE-4A81-808E-7BEBFA4BE3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DAF8D-4947-4230-81FF-C424E3029D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45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18145-4FCC-4422-86DA-A2C5CDCAE6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59FDC-1A74-4533-9001-F41359FB58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47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631CB-757D-43AD-9B3B-1CC04CB162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F1F24-5527-4A44-9D33-631FAB0BED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1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365F671F-24C7-4886-AC02-8B68B0DECF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6/3/2013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4FCB161-6AC5-484A-886A-8B97761CA141}" type="slidenum">
              <a:rPr lang="en-US" smtClean="0"/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  <p:pic>
        <p:nvPicPr>
          <p:cNvPr id="1031" name="Picture 8"/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9" y="4868865"/>
            <a:ext cx="2359025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6508750"/>
            <a:ext cx="9144000" cy="3492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AU" sz="1000" cap="all" dirty="0">
                <a:solidFill>
                  <a:prstClr val="white"/>
                </a:solidFill>
                <a:latin typeface="Times New Roman" pitchFamily="18" charset="0"/>
              </a:rPr>
              <a:t>Australia Indonesia Partnership for Emerging Infectious Diseases</a:t>
            </a:r>
          </a:p>
        </p:txBody>
      </p:sp>
    </p:spTree>
    <p:extLst>
      <p:ext uri="{BB962C8B-B14F-4D97-AF65-F5344CB8AC3E}">
        <p14:creationId xmlns:p14="http://schemas.microsoft.com/office/powerpoint/2010/main" val="232031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5B024-5D2F-4298-AA26-F9C8E71C5DFE}" type="datetimeFigureOut">
              <a:rPr lang="en-AU" smtClean="0"/>
              <a:t>3/06/2013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5B28A-2DD9-40A2-9BE9-08E8A36773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872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9000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b="1" dirty="0" smtClean="0"/>
              <a:t>Apa itu Aplikasi Excel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b="1" dirty="0" smtClean="0"/>
              <a:t>Microsoft Excel</a:t>
            </a:r>
            <a:r>
              <a:rPr lang="id-ID" dirty="0" smtClean="0"/>
              <a:t> adalah aplikasi pengolah angka yang dikeluarkan oleh Microsoft, Microsoft Excel hanya dapat di jalankan di sistem operasi Windows dan tidak pada sistem operasi lain. </a:t>
            </a:r>
          </a:p>
        </p:txBody>
      </p:sp>
    </p:spTree>
    <p:extLst>
      <p:ext uri="{BB962C8B-B14F-4D97-AF65-F5344CB8AC3E}">
        <p14:creationId xmlns:p14="http://schemas.microsoft.com/office/powerpoint/2010/main" val="275494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2225"/>
            <a:ext cx="8229600" cy="1143000"/>
          </a:xfrm>
        </p:spPr>
        <p:txBody>
          <a:bodyPr/>
          <a:lstStyle/>
          <a:p>
            <a:pPr eaLnBrk="1" hangingPunct="1"/>
            <a:r>
              <a:rPr lang="id-ID" b="1" dirty="0" smtClean="0"/>
              <a:t>Tampilan Excel</a:t>
            </a:r>
            <a:r>
              <a:rPr lang="en-US" b="1" dirty="0" smtClean="0"/>
              <a:t> 2007</a:t>
            </a:r>
          </a:p>
        </p:txBody>
      </p:sp>
      <p:pic>
        <p:nvPicPr>
          <p:cNvPr id="13315" name="Picture 2" descr="http://www.ils.unc.edu/courses/2007_fall/inls261_001/images/tasks/task04.spreadsheets/task04.sessions/16.spreadsheets/SpreadsheetCompon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1165227"/>
            <a:ext cx="7772400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22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 </a:t>
            </a:r>
            <a:r>
              <a:rPr lang="en-US" b="1" dirty="0" err="1" smtClean="0"/>
              <a:t>Tipe</a:t>
            </a:r>
            <a:r>
              <a:rPr lang="en-US" b="1" dirty="0" smtClean="0"/>
              <a:t> Excel </a:t>
            </a:r>
            <a:r>
              <a:rPr lang="en-US" b="1" dirty="0" err="1" smtClean="0"/>
              <a:t>Anda</a:t>
            </a:r>
            <a:r>
              <a:rPr lang="en-US" b="1" dirty="0" smtClean="0"/>
              <a:t> ?????</a:t>
            </a:r>
            <a:endParaRPr lang="id-ID" b="1" dirty="0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98" y="1400533"/>
            <a:ext cx="7701407" cy="451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80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11560" y="279925"/>
            <a:ext cx="8229600" cy="1143000"/>
          </a:xfrm>
        </p:spPr>
        <p:txBody>
          <a:bodyPr/>
          <a:lstStyle/>
          <a:p>
            <a:r>
              <a:rPr lang="id-ID" b="1" dirty="0" smtClean="0"/>
              <a:t>Versi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2549525"/>
          </a:xfrm>
        </p:spPr>
        <p:txBody>
          <a:bodyPr/>
          <a:lstStyle/>
          <a:p>
            <a:r>
              <a:rPr lang="id-ID" dirty="0" smtClean="0"/>
              <a:t>Apakah anda mengetahui Versi Excel yang anda miliki?</a:t>
            </a:r>
          </a:p>
          <a:p>
            <a:r>
              <a:rPr lang="id-ID" dirty="0" smtClean="0"/>
              <a:t>Bagaimana anda mengetahuinya?</a:t>
            </a:r>
          </a:p>
          <a:p>
            <a:r>
              <a:rPr lang="id-ID" dirty="0" smtClean="0"/>
              <a:t>Mengapa penting mengetahuinya?</a:t>
            </a:r>
          </a:p>
        </p:txBody>
      </p:sp>
    </p:spTree>
    <p:extLst>
      <p:ext uri="{BB962C8B-B14F-4D97-AF65-F5344CB8AC3E}">
        <p14:creationId xmlns:p14="http://schemas.microsoft.com/office/powerpoint/2010/main" val="207006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06437"/>
          </a:xfrm>
        </p:spPr>
        <p:txBody>
          <a:bodyPr/>
          <a:lstStyle/>
          <a:p>
            <a:r>
              <a:rPr lang="id-ID" b="1" dirty="0" smtClean="0"/>
              <a:t>Membuka Data Baru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r>
              <a:rPr lang="id-ID" dirty="0" smtClean="0"/>
              <a:t>Silakan buka program Excel. Mulailah dengan workbook baru atau kosong (blank). </a:t>
            </a:r>
          </a:p>
          <a:p>
            <a:endParaRPr lang="id-ID" dirty="0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198" y="2492897"/>
            <a:ext cx="4294192" cy="383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3071815" y="2786065"/>
            <a:ext cx="357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3071815" y="3500440"/>
            <a:ext cx="357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4643438" y="3155950"/>
            <a:ext cx="214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6392" name="TextBox 7"/>
          <p:cNvSpPr txBox="1">
            <a:spLocks noChangeArrowheads="1"/>
          </p:cNvSpPr>
          <p:nvPr/>
        </p:nvSpPr>
        <p:spPr bwMode="auto">
          <a:xfrm>
            <a:off x="6357940" y="5030788"/>
            <a:ext cx="357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3592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77875"/>
          </a:xfrm>
        </p:spPr>
        <p:txBody>
          <a:bodyPr/>
          <a:lstStyle/>
          <a:p>
            <a:r>
              <a:rPr lang="id-ID" b="1" dirty="0" smtClean="0"/>
              <a:t>Ini Tampilannya</a:t>
            </a:r>
            <a:r>
              <a:rPr lang="en-US" b="1" dirty="0" smtClean="0"/>
              <a:t> (Excel 2007)</a:t>
            </a:r>
            <a:endParaRPr lang="id-ID" b="1" dirty="0" smtClean="0"/>
          </a:p>
        </p:txBody>
      </p:sp>
      <p:pic>
        <p:nvPicPr>
          <p:cNvPr id="17411" name="Picture 2" descr="http://4.bp.blogspot.com/_wOsm4NQd-qw/TLObgaFvOzI/AAAAAAAAAF4/py1BYHaqBBc/s1600/elemen+excel+20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71565"/>
            <a:ext cx="82296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37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r>
              <a:rPr lang="id-ID" sz="4000" i="1" dirty="0"/>
              <a:t>Apa itu Work book/Buku kerja?</a:t>
            </a:r>
          </a:p>
          <a:p>
            <a:r>
              <a:rPr lang="id-ID" sz="4000" i="1" dirty="0"/>
              <a:t>Apa itu worksheets/spreadsheets/ lembar kerja?</a:t>
            </a:r>
          </a:p>
          <a:p>
            <a:r>
              <a:rPr lang="id-ID" sz="4000" i="1" dirty="0"/>
              <a:t>Apa bedanya?</a:t>
            </a:r>
          </a:p>
        </p:txBody>
      </p:sp>
    </p:spTree>
    <p:extLst>
      <p:ext uri="{BB962C8B-B14F-4D97-AF65-F5344CB8AC3E}">
        <p14:creationId xmlns:p14="http://schemas.microsoft.com/office/powerpoint/2010/main" val="68097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456613" cy="1143000"/>
          </a:xfrm>
        </p:spPr>
        <p:txBody>
          <a:bodyPr/>
          <a:lstStyle/>
          <a:p>
            <a:r>
              <a:rPr lang="id-ID" b="1" dirty="0" smtClean="0"/>
              <a:t>Memasukkan data ke dalam sel dengan cara mengetik 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73238"/>
            <a:ext cx="7135812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96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id-ID" b="1" dirty="0"/>
              <a:t>Simpan workbook di lokasi yang </a:t>
            </a:r>
            <a:r>
              <a:rPr lang="id-ID" b="1" dirty="0" smtClean="0"/>
              <a:t>diinginkan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id-ID" dirty="0"/>
              <a:t>Simpan workbook baru Anda dengan nama 'Contoh1' </a:t>
            </a:r>
            <a:r>
              <a:rPr lang="id-ID" dirty="0" smtClean="0"/>
              <a:t>di folder 'Latihan</a:t>
            </a:r>
          </a:p>
          <a:p>
            <a:pPr marL="0" indent="0">
              <a:buNone/>
              <a:defRPr/>
            </a:pPr>
            <a:endParaRPr lang="id-ID" dirty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742" y="2780928"/>
            <a:ext cx="5052516" cy="321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8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188915"/>
            <a:ext cx="8229600" cy="782637"/>
          </a:xfrm>
        </p:spPr>
        <p:txBody>
          <a:bodyPr/>
          <a:lstStyle/>
          <a:p>
            <a:r>
              <a:rPr lang="id-ID" b="1" dirty="0" smtClean="0"/>
              <a:t>M</a:t>
            </a:r>
            <a:r>
              <a:rPr lang="en-AU" b="1" dirty="0" err="1" smtClean="0"/>
              <a:t>embuka</a:t>
            </a:r>
            <a:r>
              <a:rPr lang="en-AU" b="1" dirty="0" smtClean="0"/>
              <a:t> Data</a:t>
            </a:r>
            <a:endParaRPr lang="id-ID" b="1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57213" y="971550"/>
            <a:ext cx="8229600" cy="1162050"/>
          </a:xfrm>
        </p:spPr>
        <p:txBody>
          <a:bodyPr/>
          <a:lstStyle/>
          <a:p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Memasukkan Stick USB ke dalam port USB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t="3302" r="41090" b="1635"/>
          <a:stretch/>
        </p:blipFill>
        <p:spPr bwMode="auto">
          <a:xfrm>
            <a:off x="1830203" y="2099572"/>
            <a:ext cx="5256585" cy="414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2987677" y="4581525"/>
            <a:ext cx="1152525" cy="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098925" y="3357563"/>
            <a:ext cx="719138" cy="1223962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1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5800" y="928688"/>
            <a:ext cx="7772400" cy="2212280"/>
          </a:xfrm>
        </p:spPr>
        <p:txBody>
          <a:bodyPr/>
          <a:lstStyle/>
          <a:p>
            <a:pPr eaLnBrk="1" hangingPunct="1"/>
            <a:r>
              <a:rPr lang="en-US" b="1" i="0" baseline="0" dirty="0" smtClean="0">
                <a:latin typeface="+mn-lt"/>
              </a:rPr>
              <a:t>PELATIHAN  EXCEL DASAR</a:t>
            </a:r>
            <a:endParaRPr lang="id-ID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3573018"/>
            <a:ext cx="3023878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2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id-ID" b="1" dirty="0" smtClean="0"/>
              <a:t>Lembar kerja atau </a:t>
            </a:r>
            <a:r>
              <a:rPr lang="id-ID" b="1" i="1" dirty="0" smtClean="0"/>
              <a:t>Spreadsheets</a:t>
            </a:r>
            <a:endParaRPr lang="id-ID" b="1" dirty="0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1125540"/>
            <a:ext cx="6635750" cy="500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1835150" y="4437065"/>
            <a:ext cx="1296988" cy="1152525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19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Contoh Tampilan Workbook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1" t="2177" r="41829" b="43515"/>
          <a:stretch>
            <a:fillRect/>
          </a:stretch>
        </p:blipFill>
        <p:spPr bwMode="auto">
          <a:xfrm>
            <a:off x="1116013" y="1417638"/>
            <a:ext cx="7072312" cy="425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3924300" y="3284538"/>
            <a:ext cx="1295400" cy="187325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97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781300"/>
            <a:ext cx="8229600" cy="1143000"/>
          </a:xfrm>
        </p:spPr>
        <p:txBody>
          <a:bodyPr/>
          <a:lstStyle/>
          <a:p>
            <a:r>
              <a:rPr lang="id-ID" b="1" dirty="0" smtClean="0"/>
              <a:t>Ada pertanyaan?</a:t>
            </a:r>
          </a:p>
        </p:txBody>
      </p:sp>
    </p:spTree>
    <p:extLst>
      <p:ext uri="{BB962C8B-B14F-4D97-AF65-F5344CB8AC3E}">
        <p14:creationId xmlns:p14="http://schemas.microsoft.com/office/powerpoint/2010/main" val="11134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/>
            <a:r>
              <a:rPr lang="en-US" b="1" dirty="0" smtClean="0"/>
              <a:t>1. </a:t>
            </a:r>
            <a:r>
              <a:rPr lang="en-US" b="1" dirty="0" err="1" smtClean="0"/>
              <a:t>Navigasi</a:t>
            </a:r>
            <a:r>
              <a:rPr lang="en-US" b="1" dirty="0" smtClean="0"/>
              <a:t> / </a:t>
            </a:r>
            <a:r>
              <a:rPr lang="en-US" b="1" dirty="0" err="1" smtClean="0"/>
              <a:t>Berpindah</a:t>
            </a:r>
            <a:r>
              <a:rPr lang="en-US" b="1" dirty="0" smtClean="0"/>
              <a:t> </a:t>
            </a:r>
            <a:r>
              <a:rPr lang="en-US" b="1" dirty="0" err="1" smtClean="0"/>
              <a:t>antara</a:t>
            </a:r>
            <a:r>
              <a:rPr lang="en-US" b="1" dirty="0" smtClean="0"/>
              <a:t> worksheet</a:t>
            </a:r>
            <a:endParaRPr lang="id-ID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2400" dirty="0" err="1"/>
              <a:t>Ada</a:t>
            </a:r>
            <a:r>
              <a:rPr lang="en-US" sz="2400" dirty="0"/>
              <a:t> 3 Cara : 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err="1"/>
              <a:t>Pilih</a:t>
            </a:r>
            <a:r>
              <a:rPr lang="en-US" sz="2400" dirty="0"/>
              <a:t> Worksheet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endParaRPr lang="en-US" sz="2400" dirty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 err="1"/>
              <a:t>Gunakan</a:t>
            </a:r>
            <a:r>
              <a:rPr lang="en-US" sz="2400" dirty="0"/>
              <a:t> </a:t>
            </a:r>
            <a:r>
              <a:rPr lang="en-US" sz="2400" dirty="0" err="1"/>
              <a:t>Tombol</a:t>
            </a:r>
            <a:r>
              <a:rPr lang="en-US" sz="2400" dirty="0"/>
              <a:t> </a:t>
            </a:r>
            <a:r>
              <a:rPr lang="en-US" sz="2400" dirty="0" err="1"/>
              <a:t>Pintas</a:t>
            </a: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CTRL+PAGE Down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bersamaan</a:t>
            </a:r>
            <a:r>
              <a:rPr lang="en-US" sz="2400" dirty="0"/>
              <a:t> (u/ </a:t>
            </a:r>
            <a:r>
              <a:rPr lang="en-US" sz="2400" dirty="0" err="1"/>
              <a:t>Pindah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Sheet </a:t>
            </a:r>
            <a:r>
              <a:rPr lang="en-US" sz="2400" dirty="0" err="1"/>
              <a:t>selanjutnya</a:t>
            </a:r>
            <a:r>
              <a:rPr lang="en-US" sz="2400" dirty="0"/>
              <a:t>)</a:t>
            </a:r>
          </a:p>
          <a:p>
            <a:pPr eaLnBrk="1" hangingPunct="1">
              <a:defRPr/>
            </a:pPr>
            <a:r>
              <a:rPr lang="en-US" sz="2400" dirty="0"/>
              <a:t>CTRL+PAGE UP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bersamaan</a:t>
            </a:r>
            <a:r>
              <a:rPr lang="en-US" sz="2400" dirty="0"/>
              <a:t> (u/ </a:t>
            </a:r>
            <a:r>
              <a:rPr lang="en-US" sz="2400" dirty="0" err="1"/>
              <a:t>Pindah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Sheet </a:t>
            </a:r>
            <a:r>
              <a:rPr lang="en-US" sz="2400" dirty="0" err="1"/>
              <a:t>selumnya</a:t>
            </a:r>
            <a:r>
              <a:rPr lang="en-US" sz="2400" dirty="0"/>
              <a:t>)</a:t>
            </a:r>
          </a:p>
          <a:p>
            <a:pPr marL="0" indent="0" eaLnBrk="1" hangingPunct="1">
              <a:buNone/>
              <a:defRPr/>
            </a:pPr>
            <a:r>
              <a:rPr lang="en-US" sz="2400" dirty="0"/>
              <a:t>3.	</a:t>
            </a:r>
            <a:r>
              <a:rPr lang="en-US" sz="2400" dirty="0" err="1"/>
              <a:t>Gunakan</a:t>
            </a:r>
            <a:r>
              <a:rPr lang="en-US" sz="2400" dirty="0"/>
              <a:t> Menu Pop-Up</a:t>
            </a:r>
          </a:p>
          <a:p>
            <a:pPr eaLnBrk="1" hangingPunct="1">
              <a:defRPr/>
            </a:pPr>
            <a:r>
              <a:rPr lang="en-US" sz="2400" dirty="0" err="1"/>
              <a:t>Klik</a:t>
            </a:r>
            <a:r>
              <a:rPr lang="en-US" sz="2400" dirty="0"/>
              <a:t> Tab Worksheet   </a:t>
            </a:r>
          </a:p>
          <a:p>
            <a:pPr marL="514350" indent="-514350" eaLnBrk="1" hangingPunct="1">
              <a:buNone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9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4" y="26665"/>
            <a:ext cx="8229600" cy="1143000"/>
          </a:xfrm>
        </p:spPr>
        <p:txBody>
          <a:bodyPr/>
          <a:lstStyle/>
          <a:p>
            <a:r>
              <a:rPr lang="en-US" b="1" dirty="0" err="1" smtClean="0">
                <a:cs typeface="Arial" panose="020B0604020202020204" pitchFamily="34" charset="0"/>
              </a:rPr>
              <a:t>Mengenal</a:t>
            </a:r>
            <a:r>
              <a:rPr lang="en-US" b="1" dirty="0" smtClean="0"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cs typeface="Arial" panose="020B0604020202020204" pitchFamily="34" charset="0"/>
              </a:rPr>
              <a:t>navigasi</a:t>
            </a:r>
            <a:r>
              <a:rPr lang="en-US" b="1" dirty="0" smtClean="0"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cs typeface="Arial" panose="020B0604020202020204" pitchFamily="34" charset="0"/>
              </a:rPr>
              <a:t>pada</a:t>
            </a:r>
            <a:r>
              <a:rPr lang="en-US" b="1" dirty="0" smtClean="0">
                <a:cs typeface="Arial" panose="020B0604020202020204" pitchFamily="34" charset="0"/>
              </a:rPr>
              <a:t> Excel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</p:txBody>
      </p:sp>
      <p:grpSp>
        <p:nvGrpSpPr>
          <p:cNvPr id="12" name="Group 11"/>
          <p:cNvGrpSpPr/>
          <p:nvPr/>
        </p:nvGrpSpPr>
        <p:grpSpPr>
          <a:xfrm>
            <a:off x="538166" y="1652558"/>
            <a:ext cx="7760771" cy="4017050"/>
            <a:chOff x="835221" y="2080734"/>
            <a:chExt cx="7760771" cy="4017050"/>
          </a:xfrm>
        </p:grpSpPr>
        <p:grpSp>
          <p:nvGrpSpPr>
            <p:cNvPr id="13" name="Group 12"/>
            <p:cNvGrpSpPr/>
            <p:nvPr/>
          </p:nvGrpSpPr>
          <p:grpSpPr>
            <a:xfrm>
              <a:off x="3915471" y="3783624"/>
              <a:ext cx="4680521" cy="2314160"/>
              <a:chOff x="3915471" y="3783624"/>
              <a:chExt cx="4680521" cy="2314160"/>
            </a:xfrm>
          </p:grpSpPr>
          <p:grpSp>
            <p:nvGrpSpPr>
              <p:cNvPr id="22" name="Group 16"/>
              <p:cNvGrpSpPr>
                <a:grpSpLocks/>
              </p:cNvGrpSpPr>
              <p:nvPr/>
            </p:nvGrpSpPr>
            <p:grpSpPr bwMode="auto">
              <a:xfrm>
                <a:off x="3915471" y="3783624"/>
                <a:ext cx="4680521" cy="2314160"/>
                <a:chOff x="1844799" y="4123951"/>
                <a:chExt cx="4680782" cy="2313683"/>
              </a:xfrm>
            </p:grpSpPr>
            <p:pic>
              <p:nvPicPr>
                <p:cNvPr id="24" name="Picture 10" descr="http://4.bp.blogspot.com/_Ckt6QY0TBdQ/TN-qojmMPdI/AAAAAAAAAAo/fbx1eAlRZGY/s1600/keyboard-org1.jpg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28" r="1193" b="3652"/>
                <a:stretch/>
              </p:blipFill>
              <p:spPr bwMode="auto">
                <a:xfrm>
                  <a:off x="1844799" y="4123951"/>
                  <a:ext cx="4680782" cy="23136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5" name="Group 10"/>
                <p:cNvGrpSpPr>
                  <a:grpSpLocks/>
                </p:cNvGrpSpPr>
                <p:nvPr/>
              </p:nvGrpSpPr>
              <p:grpSpPr bwMode="auto">
                <a:xfrm>
                  <a:off x="2051720" y="5661248"/>
                  <a:ext cx="588342" cy="364282"/>
                  <a:chOff x="2051720" y="5661248"/>
                  <a:chExt cx="588342" cy="364282"/>
                </a:xfrm>
              </p:grpSpPr>
              <p:sp>
                <p:nvSpPr>
                  <p:cNvPr id="28" name="Oval 27"/>
                  <p:cNvSpPr/>
                  <p:nvPr/>
                </p:nvSpPr>
                <p:spPr>
                  <a:xfrm>
                    <a:off x="2050962" y="5661922"/>
                    <a:ext cx="360383" cy="215856"/>
                  </a:xfrm>
                  <a:prstGeom prst="ellipse">
                    <a:avLst/>
                  </a:prstGeom>
                  <a:noFill/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9" name="Right Arrow 28"/>
                  <p:cNvSpPr/>
                  <p:nvPr/>
                </p:nvSpPr>
                <p:spPr>
                  <a:xfrm rot="13228440">
                    <a:off x="2351017" y="5880952"/>
                    <a:ext cx="288941" cy="144432"/>
                  </a:xfrm>
                  <a:prstGeom prst="rightArrow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4572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26" name="Right Arrow 25"/>
                <p:cNvSpPr/>
                <p:nvPr/>
              </p:nvSpPr>
              <p:spPr>
                <a:xfrm rot="12587217">
                  <a:off x="5524605" y="5166724"/>
                  <a:ext cx="288941" cy="144432"/>
                </a:xfrm>
                <a:prstGeom prst="rightArrow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5219788" y="4941346"/>
                  <a:ext cx="288941" cy="431711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3" name="Rectangle 22"/>
              <p:cNvSpPr/>
              <p:nvPr/>
            </p:nvSpPr>
            <p:spPr>
              <a:xfrm>
                <a:off x="5010623" y="5217159"/>
                <a:ext cx="3091744" cy="83099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b="1" dirty="0" err="1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charset="0"/>
                  </a:rPr>
                  <a:t>CTRl</a:t>
                </a:r>
                <a:r>
                  <a:rPr lang="en-US" sz="2400" b="1" dirty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charset="0"/>
                  </a:rPr>
                  <a:t> + Page Up</a:t>
                </a:r>
              </a:p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b="1" dirty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charset="0"/>
                  </a:rPr>
                  <a:t>CTRL + Page Down </a:t>
                </a:r>
                <a:endParaRPr lang="en-US" sz="54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835221" y="2080734"/>
              <a:ext cx="7514454" cy="2233464"/>
              <a:chOff x="579382" y="1700213"/>
              <a:chExt cx="8903752" cy="280828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79382" y="1700213"/>
                <a:ext cx="6911975" cy="2808287"/>
                <a:chOff x="579382" y="1700213"/>
                <a:chExt cx="6911975" cy="2808287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579382" y="1700213"/>
                  <a:ext cx="6911975" cy="2808287"/>
                  <a:chOff x="517389" y="1700213"/>
                  <a:chExt cx="6911975" cy="2808287"/>
                </a:xfrm>
              </p:grpSpPr>
              <p:pic>
                <p:nvPicPr>
                  <p:cNvPr id="20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50000" r="66849"/>
                  <a:stretch>
                    <a:fillRect/>
                  </a:stretch>
                </p:blipFill>
                <p:spPr bwMode="auto">
                  <a:xfrm>
                    <a:off x="4117839" y="1700213"/>
                    <a:ext cx="3311525" cy="2808287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1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61055" r="71790"/>
                  <a:stretch>
                    <a:fillRect/>
                  </a:stretch>
                </p:blipFill>
                <p:spPr bwMode="auto">
                  <a:xfrm>
                    <a:off x="517389" y="1700213"/>
                    <a:ext cx="3617913" cy="2808287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8" name="Rectangle 17"/>
                <p:cNvSpPr/>
                <p:nvPr/>
              </p:nvSpPr>
              <p:spPr>
                <a:xfrm>
                  <a:off x="671146" y="2736502"/>
                  <a:ext cx="2947293" cy="58048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2400" b="1" dirty="0" err="1">
                      <a:ln w="1905"/>
                      <a:solidFill>
                        <a:srgbClr val="FF0000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Arial" charset="0"/>
                    </a:rPr>
                    <a:t>Klik</a:t>
                  </a:r>
                  <a:r>
                    <a:rPr lang="en-US" sz="2400" b="1" dirty="0">
                      <a:ln w="1905"/>
                      <a:solidFill>
                        <a:srgbClr val="FF0000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Arial" charset="0"/>
                    </a:rPr>
                    <a:t> Worksheet </a:t>
                  </a:r>
                  <a:endParaRPr lang="en-US" sz="5400" b="1" dirty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charset="0"/>
                  </a:endParaRPr>
                </a:p>
              </p:txBody>
            </p:sp>
            <p:sp>
              <p:nvSpPr>
                <p:cNvPr id="19" name="Left Arrow 18"/>
                <p:cNvSpPr/>
                <p:nvPr/>
              </p:nvSpPr>
              <p:spPr>
                <a:xfrm rot="14120258">
                  <a:off x="4089400" y="3663950"/>
                  <a:ext cx="531813" cy="157163"/>
                </a:xfrm>
                <a:prstGeom prst="left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6" name="Rectangle 15"/>
              <p:cNvSpPr/>
              <p:nvPr/>
            </p:nvSpPr>
            <p:spPr>
              <a:xfrm>
                <a:off x="3921393" y="2768898"/>
                <a:ext cx="5561741" cy="58048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b="1" dirty="0" err="1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charset="0"/>
                  </a:rPr>
                  <a:t>Klik</a:t>
                </a:r>
                <a:r>
                  <a:rPr lang="en-US" sz="2400" b="1" dirty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charset="0"/>
                  </a:rPr>
                  <a:t> </a:t>
                </a:r>
                <a:r>
                  <a:rPr lang="en-US" sz="2400" b="1" dirty="0" err="1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charset="0"/>
                  </a:rPr>
                  <a:t>Kanan</a:t>
                </a:r>
                <a:r>
                  <a:rPr lang="en-US" sz="2400" b="1" dirty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charset="0"/>
                  </a:rPr>
                  <a:t> </a:t>
                </a:r>
                <a:r>
                  <a:rPr lang="id-ID" sz="2400" b="1" dirty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charset="0"/>
                  </a:rPr>
                  <a:t>Pada Menu Pop up</a:t>
                </a:r>
                <a:r>
                  <a:rPr lang="en-US" sz="2400" b="1" dirty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charset="0"/>
                  </a:rPr>
                  <a:t> </a:t>
                </a:r>
                <a:endParaRPr lang="en-US" sz="54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charset="0"/>
                </a:endParaRPr>
              </a:p>
            </p:txBody>
          </p:sp>
        </p:grpSp>
      </p:grpSp>
      <p:sp>
        <p:nvSpPr>
          <p:cNvPr id="30" name="Rectangle 29"/>
          <p:cNvSpPr/>
          <p:nvPr/>
        </p:nvSpPr>
        <p:spPr>
          <a:xfrm>
            <a:off x="433780" y="1043227"/>
            <a:ext cx="51934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1.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Navigasi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Antara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Worksheet</a:t>
            </a:r>
            <a:endParaRPr lang="en-US" sz="3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690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/>
              <a:t>Tujuan</a:t>
            </a:r>
            <a:r>
              <a:rPr lang="en-US" b="1" dirty="0" smtClean="0"/>
              <a:t> </a:t>
            </a:r>
            <a:r>
              <a:rPr lang="en-US" b="1" dirty="0" err="1" smtClean="0"/>
              <a:t>Pelatihan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3600" dirty="0"/>
              <a:t>M</a:t>
            </a:r>
            <a:r>
              <a:rPr lang="id-ID" sz="3600" dirty="0"/>
              <a:t>embekali peserta dengan keterampilan dan pemahaman yang diperlukan untuk memanipulasi </a:t>
            </a:r>
            <a:r>
              <a:rPr lang="en-US" sz="3600" dirty="0"/>
              <a:t>/ </a:t>
            </a:r>
            <a:r>
              <a:rPr lang="en-US" sz="3600" dirty="0" err="1"/>
              <a:t>mengolah</a:t>
            </a:r>
            <a:r>
              <a:rPr lang="en-US" sz="3600" dirty="0"/>
              <a:t> </a:t>
            </a:r>
            <a:r>
              <a:rPr lang="id-ID" sz="3600" dirty="0"/>
              <a:t>data secara efektif dan </a:t>
            </a:r>
            <a:r>
              <a:rPr lang="id-ID" sz="3600" dirty="0"/>
              <a:t>melakukan </a:t>
            </a:r>
            <a:r>
              <a:rPr lang="id-ID" sz="3600" dirty="0"/>
              <a:t>analisis dasar </a:t>
            </a:r>
            <a:r>
              <a:rPr lang="id-ID" sz="3600" dirty="0"/>
              <a:t>Excel</a:t>
            </a:r>
            <a:endParaRPr lang="en-US" sz="3600" dirty="0"/>
          </a:p>
          <a:p>
            <a:pPr>
              <a:buFont typeface="Arial" charset="0"/>
              <a:buChar char="•"/>
              <a:defRPr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7532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id-ID" b="1" dirty="0" smtClean="0"/>
              <a:t>Excel Dasar</a:t>
            </a:r>
            <a:endParaRPr lang="id-ID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164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5800" y="928688"/>
            <a:ext cx="7772400" cy="2212280"/>
          </a:xfrm>
        </p:spPr>
        <p:txBody>
          <a:bodyPr/>
          <a:lstStyle/>
          <a:p>
            <a:pPr eaLnBrk="1" hangingPunct="1"/>
            <a:r>
              <a:rPr lang="en-US" sz="5400" b="1" dirty="0"/>
              <a:t>1. </a:t>
            </a:r>
            <a:br>
              <a:rPr lang="en-US" sz="5400" b="1" dirty="0"/>
            </a:br>
            <a:r>
              <a:rPr lang="id-ID" sz="5400" b="1" dirty="0"/>
              <a:t>P</a:t>
            </a:r>
            <a:r>
              <a:rPr lang="en-AU" sz="5400" b="1" dirty="0"/>
              <a:t>RINSIP PENGELOLAAN DATA</a:t>
            </a:r>
            <a:endParaRPr lang="id-ID" sz="5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3573018"/>
            <a:ext cx="3023878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5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Tujuan Bahasan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  <a:defRPr/>
            </a:pPr>
            <a:r>
              <a:rPr lang="en-US" dirty="0" err="1" smtClean="0"/>
              <a:t>Memahami</a:t>
            </a:r>
            <a:r>
              <a:rPr lang="en-US" dirty="0" smtClean="0"/>
              <a:t> 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 </a:t>
            </a:r>
            <a:r>
              <a:rPr lang="id-ID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/>
              <a:t>data yang </a:t>
            </a:r>
            <a:r>
              <a:rPr lang="en-US" dirty="0" err="1" smtClean="0"/>
              <a:t>baik</a:t>
            </a:r>
            <a:endParaRPr lang="id-ID" dirty="0" smtClean="0"/>
          </a:p>
          <a:p>
            <a:pPr marL="514350" indent="-5143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  <a:defRPr/>
            </a:pP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/>
              <a:t>&amp; </a:t>
            </a:r>
            <a:r>
              <a:rPr lang="en-US" dirty="0" err="1"/>
              <a:t>Menyimpan</a:t>
            </a:r>
            <a:r>
              <a:rPr lang="en-US" dirty="0"/>
              <a:t>  Workbook    </a:t>
            </a:r>
            <a:r>
              <a:rPr lang="en-US" dirty="0" smtClean="0"/>
              <a:t>Excel Bar</a:t>
            </a:r>
            <a:r>
              <a:rPr lang="id-ID" dirty="0" smtClean="0"/>
              <a:t>u</a:t>
            </a:r>
          </a:p>
          <a:p>
            <a:pPr marL="514350" indent="-51435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  <a:defRPr/>
            </a:pPr>
            <a:r>
              <a:rPr lang="en-US" dirty="0" err="1" smtClean="0"/>
              <a:t>Mengubah</a:t>
            </a:r>
            <a:r>
              <a:rPr lang="en-US" dirty="0" smtClean="0"/>
              <a:t> </a:t>
            </a:r>
            <a:r>
              <a:rPr lang="en-US" dirty="0"/>
              <a:t>Workbook Excel  </a:t>
            </a:r>
            <a:r>
              <a:rPr lang="en-US" dirty="0" err="1"/>
              <a:t>untuk</a:t>
            </a:r>
            <a:r>
              <a:rPr lang="en-US" dirty="0"/>
              <a:t>   </a:t>
            </a:r>
            <a:r>
              <a:rPr lang="id-ID" dirty="0" smtClean="0"/>
              <a:t> </a:t>
            </a:r>
            <a:r>
              <a:rPr lang="en-US" dirty="0" smtClean="0"/>
              <a:t> 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pivot</a:t>
            </a:r>
          </a:p>
          <a:p>
            <a:pPr>
              <a:buFont typeface="Arial" charset="0"/>
              <a:buChar char="•"/>
              <a:defRPr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6513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Setelah menyelesaikan latihan ini, Anda akan mampu: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err="1"/>
              <a:t>Identifikasi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membuka</a:t>
            </a:r>
            <a:r>
              <a:rPr lang="en-US" sz="2800" dirty="0"/>
              <a:t> </a:t>
            </a:r>
            <a:r>
              <a:rPr lang="en-US" sz="2800" dirty="0" err="1"/>
              <a:t>berkas</a:t>
            </a:r>
            <a:r>
              <a:rPr lang="en-US" sz="2800" dirty="0"/>
              <a:t> file (excel)</a:t>
            </a:r>
          </a:p>
          <a:p>
            <a:pPr>
              <a:defRPr/>
            </a:pPr>
            <a:r>
              <a:rPr lang="en-US" sz="2800" dirty="0" err="1"/>
              <a:t>Berpindah</a:t>
            </a:r>
            <a:r>
              <a:rPr lang="en-US" sz="2800" dirty="0"/>
              <a:t> /</a:t>
            </a:r>
            <a:r>
              <a:rPr lang="en-US" sz="2800" dirty="0" err="1"/>
              <a:t>navigasi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worksheet </a:t>
            </a:r>
            <a:r>
              <a:rPr lang="en-US" sz="2800" dirty="0" err="1"/>
              <a:t>ke</a:t>
            </a:r>
            <a:r>
              <a:rPr lang="en-US" sz="2800" dirty="0"/>
              <a:t> worksheet </a:t>
            </a:r>
            <a:r>
              <a:rPr lang="en-US" sz="2800" dirty="0" err="1"/>
              <a:t>lainnya</a:t>
            </a:r>
            <a:endParaRPr lang="en-US" sz="2800" dirty="0"/>
          </a:p>
          <a:p>
            <a:pPr>
              <a:defRPr/>
            </a:pPr>
            <a:r>
              <a:rPr lang="en-US" sz="2800" dirty="0" err="1"/>
              <a:t>Menggunakan</a:t>
            </a:r>
            <a:r>
              <a:rPr lang="en-US" sz="2800" dirty="0"/>
              <a:t> Zoom</a:t>
            </a:r>
          </a:p>
          <a:p>
            <a:pPr>
              <a:defRPr/>
            </a:pPr>
            <a:r>
              <a:rPr lang="en-US" sz="2800" dirty="0" err="1"/>
              <a:t>Memeriksa</a:t>
            </a:r>
            <a:r>
              <a:rPr lang="en-US" sz="2800" dirty="0"/>
              <a:t> </a:t>
            </a:r>
            <a:r>
              <a:rPr lang="en-US" sz="2800" dirty="0" err="1"/>
              <a:t>isi</a:t>
            </a:r>
            <a:r>
              <a:rPr lang="en-US" sz="2800" dirty="0"/>
              <a:t> </a:t>
            </a:r>
            <a:r>
              <a:rPr lang="en-US" sz="2800" dirty="0" err="1"/>
              <a:t>sel</a:t>
            </a:r>
            <a:endParaRPr lang="en-US" sz="2800" dirty="0"/>
          </a:p>
          <a:p>
            <a:pPr>
              <a:defRPr/>
            </a:pPr>
            <a:r>
              <a:rPr lang="en-US" sz="2800" dirty="0" err="1"/>
              <a:t>Mengatur</a:t>
            </a:r>
            <a:r>
              <a:rPr lang="en-US" sz="2800" dirty="0"/>
              <a:t> </a:t>
            </a:r>
            <a:r>
              <a:rPr lang="en-US" sz="2800" dirty="0" err="1"/>
              <a:t>ulang</a:t>
            </a:r>
            <a:r>
              <a:rPr lang="en-US" sz="2800" dirty="0"/>
              <a:t> </a:t>
            </a:r>
            <a:r>
              <a:rPr lang="en-US" sz="2800" dirty="0" err="1"/>
              <a:t>ukuran</a:t>
            </a:r>
            <a:r>
              <a:rPr lang="en-US" sz="2800" dirty="0"/>
              <a:t> </a:t>
            </a:r>
            <a:r>
              <a:rPr lang="en-US" sz="2800" dirty="0" err="1"/>
              <a:t>Kolom</a:t>
            </a:r>
            <a:endParaRPr lang="en-US" sz="2800" dirty="0"/>
          </a:p>
          <a:p>
            <a:pPr>
              <a:defRPr/>
            </a:pPr>
            <a:r>
              <a:rPr lang="en-US" sz="2800" dirty="0" err="1"/>
              <a:t>Menggunakan</a:t>
            </a:r>
            <a:r>
              <a:rPr lang="en-US" sz="2800" dirty="0"/>
              <a:t> / </a:t>
            </a:r>
            <a:r>
              <a:rPr lang="en-US" sz="2800" dirty="0" err="1"/>
              <a:t>menghilangkan</a:t>
            </a:r>
            <a:r>
              <a:rPr lang="en-US" sz="2800" dirty="0"/>
              <a:t> </a:t>
            </a:r>
            <a:r>
              <a:rPr lang="en-US" sz="2800" dirty="0" err="1"/>
              <a:t>fungsi</a:t>
            </a:r>
            <a:r>
              <a:rPr lang="en-US" sz="2800" dirty="0"/>
              <a:t> freeze panes</a:t>
            </a:r>
          </a:p>
          <a:p>
            <a:pPr>
              <a:defRPr/>
            </a:pPr>
            <a:r>
              <a:rPr lang="en-US" sz="2800" dirty="0" err="1">
                <a:latin typeface="Arial" charset="0"/>
              </a:rPr>
              <a:t>Menggunakan</a:t>
            </a:r>
            <a:r>
              <a:rPr lang="en-US" sz="2800" dirty="0">
                <a:latin typeface="Arial" charset="0"/>
              </a:rPr>
              <a:t> / </a:t>
            </a:r>
            <a:r>
              <a:rPr lang="en-US" sz="2800" dirty="0" err="1">
                <a:latin typeface="Arial" charset="0"/>
              </a:rPr>
              <a:t>menghilangkan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autofilter</a:t>
            </a:r>
            <a:endParaRPr lang="en-US" sz="2800" dirty="0">
              <a:latin typeface="Arial" charset="0"/>
            </a:endParaRPr>
          </a:p>
          <a:p>
            <a:pPr>
              <a:defRPr/>
            </a:pPr>
            <a:r>
              <a:rPr lang="en-US" sz="2800" dirty="0" err="1"/>
              <a:t>Pemeriksaan</a:t>
            </a:r>
            <a:r>
              <a:rPr lang="en-US" sz="2800" dirty="0"/>
              <a:t> </a:t>
            </a:r>
            <a:r>
              <a:rPr lang="en-US" sz="2800" dirty="0" err="1"/>
              <a:t>tabel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bagain</a:t>
            </a:r>
            <a:r>
              <a:rPr lang="en-US" sz="2800" dirty="0"/>
              <a:t> pivot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4119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b="1" dirty="0" err="1" smtClean="0"/>
              <a:t>Pengenalan</a:t>
            </a:r>
            <a:r>
              <a:rPr lang="en-US" b="1" dirty="0" smtClean="0"/>
              <a:t> </a:t>
            </a:r>
            <a:r>
              <a:rPr lang="en-US" b="1" dirty="0" err="1" smtClean="0"/>
              <a:t>Perangkat</a:t>
            </a:r>
            <a:r>
              <a:rPr lang="en-US" b="1" dirty="0" smtClean="0"/>
              <a:t> </a:t>
            </a:r>
            <a:r>
              <a:rPr lang="en-US" b="1" dirty="0" err="1" smtClean="0"/>
              <a:t>Keras</a:t>
            </a:r>
            <a:r>
              <a:rPr lang="en-US" b="1" dirty="0" smtClean="0"/>
              <a:t> / Hardware……</a:t>
            </a:r>
            <a:endParaRPr lang="id-ID" b="1" dirty="0" smtClean="0"/>
          </a:p>
        </p:txBody>
      </p:sp>
      <p:pic>
        <p:nvPicPr>
          <p:cNvPr id="10243" name="Picture 2" descr="https://encrypted-tbn3.gstatic.com/images?q=tbn:ANd9GcSWTzX0Q3WP2rFNHLl2643qz9H60xQACDwHSOaqo_Yh4e_TlldrJ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52627"/>
            <a:ext cx="41719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2" descr="http://1.bp.blogspot.com/_lVKSdEtqnKY/TL5tgJjc3nI/AAAAAAAAAnw/IV98_SPL7hA/s1600/Image02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005138"/>
            <a:ext cx="23241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3"/>
          <p:cNvSpPr txBox="1">
            <a:spLocks noChangeArrowheads="1"/>
          </p:cNvSpPr>
          <p:nvPr/>
        </p:nvSpPr>
        <p:spPr bwMode="auto">
          <a:xfrm>
            <a:off x="3708400" y="1417638"/>
            <a:ext cx="1163638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d-ID" sz="2000" b="1" i="1">
                <a:solidFill>
                  <a:prstClr val="black"/>
                </a:solidFill>
              </a:rPr>
              <a:t>Layar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348038" y="1857375"/>
            <a:ext cx="360362" cy="5349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7" name="TextBox 8"/>
          <p:cNvSpPr txBox="1">
            <a:spLocks noChangeArrowheads="1"/>
          </p:cNvSpPr>
          <p:nvPr/>
        </p:nvSpPr>
        <p:spPr bwMode="auto">
          <a:xfrm>
            <a:off x="3830638" y="5219700"/>
            <a:ext cx="1446212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d-ID" sz="2000" b="1" i="1">
                <a:solidFill>
                  <a:prstClr val="black"/>
                </a:solidFill>
              </a:rPr>
              <a:t>Keyboard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132138" y="4659313"/>
            <a:ext cx="728662" cy="76041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9" name="TextBox 11"/>
          <p:cNvSpPr txBox="1">
            <a:spLocks noChangeArrowheads="1"/>
          </p:cNvSpPr>
          <p:nvPr/>
        </p:nvSpPr>
        <p:spPr bwMode="auto">
          <a:xfrm>
            <a:off x="6756400" y="2146300"/>
            <a:ext cx="1487488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AU" sz="2000" b="1" i="1" dirty="0">
                <a:solidFill>
                  <a:prstClr val="black"/>
                </a:solidFill>
              </a:rPr>
              <a:t>Adapter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410327" y="2533650"/>
            <a:ext cx="360363" cy="5349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60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b="1" dirty="0" smtClean="0"/>
              <a:t>……… </a:t>
            </a:r>
            <a:r>
              <a:rPr lang="en-US" b="1" dirty="0" err="1" smtClean="0"/>
              <a:t>Lanjutan</a:t>
            </a:r>
            <a:endParaRPr lang="id-ID" b="1" dirty="0" smtClean="0"/>
          </a:p>
        </p:txBody>
      </p:sp>
      <p:sp>
        <p:nvSpPr>
          <p:cNvPr id="11267" name="AutoShape 2" descr="data:image/jpeg;base64,/9j/4AAQSkZJRgABAQAAAQABAAD/2wCEAAkGBhQSEBUUEhQUFRQVFRQWFBQUFRUVFxUXFBcVFRQUFBUXGyYfFxkkGRUUHy8gJCcpLCwsFR4xNTAqNSYrLCkBCQoKDgwOFQ8PFCkYFBgpKSkpKSkpKSkpKSkpKSkpKSkpKSkpKSkpKSkpKSkpKSkpKSkpKSkpKSkpKSkpKSkpKf/AABEIAOEA4QMBIgACEQEDEQH/xAAcAAEAAgIDAQAAAAAAAAAAAAAAAQcCAwQFBgj/xABPEAABAgIECAgLBQYEBgMAAAABAAIDEQQSITEFBgdBUWFxgSIycpGhsbLBEyMkMzRCc4KS0fAlUmKz4RQ1Q1ODomN0wvEmRFRkk9IVFhf/xAAWAQEBAQAAAAAAAAAAAAAAAAAAAQL/xAAaEQEBAQEAAwAAAAAAAAAAAAAAEQExAiFB/9oADAMBAAIRAxEAPwC8UREBQSpUFArJNfPGF8faeI8UClxAGxIgaGVasg8yqcG1ug6lxW5RKeP+cib6vySD6RUTXzmMo1Ozx62e2fPYVLsotLdxjWGp8QW7AdfSkH0XNDEAvIG1fOgx+i+swnZFf3qf/vIdKvCeZfjDuu5WK+iDSG/ebzhYGnwxfEZZaeELBpvXz6zG+DnhvG5pW5uNkDOXDaz5JEXxCwvBcZNjQ3GU5B7TZpvW0Uxn32/EFRDcYqOf4oG1rh3LfAwhCiENZEY9xuAtJsnICU0gvQRAbiFM1TcKDEHFDhyZjnkVvhPpAta6K3Nx3CzeUirdmk1VUOl0zNFi/GuZCp1PAkIrzt4Rt91SJFkzSa8BCwhhD75Oowp7jwVym4SwhoH/AIXKwe1mk15SHhanC9kM7WOb/qW5uGKXnhQucjvUHpZqV5+FhuP60KHqlFA5967SiYRD7CKp0TBu1hBzEREBERAREQEREBQVKgoPlbCnn4ntInaK4zSuVhXz0T2j+0VxQtKOtUVdX6rIrEhBgWjQsefpWTwoUSoH0JWJLX0KVBQObm6Qu4xTPlkO66IL7eKuoXbYqemwv6nYRV0YscGi0hwscHNk6QmLBcVjTscoMB5ZFjhjhe0kA3TBszEELPF70KkcpvU1Vhj6ftKNK+UL8tqD3kbKdRh/GceSXHuXDi5WaOLvDu+JViX2XlZAoRYbsrcPNBjHaStETKwPVozjntd+q8FJJKK9w7Kq/NRRvd+qw/8A1WL/ANO0e8PmvFrF6qPbNypxf5LfjA7l7nEDDjqW0RntqEmI2rMOHAMpzln0alSDD3K3clD5UWFIXxIoO9zrejpTRZKIiiCIiAiIgIiICgqVBQfLGFPPRPaP7RXFkuZhTz0T2j+0VxFdVCxKyIWJTE1BCxcFkoIVTGKBFHd8iO9ZVK7fFL02F/U7BXTMbfuG8Tn3LusUfTYeyJ2Cqq5cBehUnlDqCrDHn94xzqhflMVoYC9BpPKHUFVuPUJxwjGkWgeK9WZ80zWqmOmUrAwT9/8AsHzU+B/G7mb8lFqSVFZQYH4n84HcpFGGlx94qQpWTcpFGboJ2ucea1G0do9UdJ6ytIirarbyUOH7LCnbw4sts3frzqpxR2z4jfhCtfJbZR4IH8yJ2nqaLMREUBERAREQEREBQVKgoPlvCo8dF9o/tFcVw+u9czCw8dE9pE7RXBqknVI6LxK7XetT0aKCFiI4mMwMwJ32adqynYNinBioIWRKgqm4wIWJE7Pr6sWw3LAif1s7lJDBnXbPWZ2dC7rFAeWw+TE7BXTNH1qE5bl3WKI8sh8mJ2VVXFgQ+Q0nlN6gqzx4d9oR/wCl+W1WZgP0GkcpvUFWOPD/ALQj7YWf/CaoOmmi1GMBe5u8j5p+0t++3ZMHqQbiVAK0/tTNI3TPcp/aW/iOxrvkiNpUgrj+HmeK74ZdZWfhzmY7fVHeg3K08l/mIPtH9qIqmEV0+LzuHcFbeSgVqNCMpEOik57nu1X2postERQEREBERAREQFBUqEHy/hbz0X2j+0Vw/BzFmcgZwM9i52F/PxfaP7RXEaBZwpHhkWTEwCKx0Bs+ta03jhxCC0NaADN7m2kcWU5tuLnC6UpSWTXzAOkA9CzhglwAE/BuaLBKbC2q+2xz7baottWqBDk0NN7bCNlnV1rOJ4s0IRFptgQsf9+g/osysCPrZb3JrKWC/YBzTn1hd1iiPLWamxOyumh/rPbm1XLucU/TGcmJ2UVcWAfQqTym9QVU48w2nCMcloJ8XbKf8NuncrWwD6FSeU3qCqvHb94x9sP8tiiY6RsMDMBuC2N3blgsmuUVmNpRY1kUaSsWqS5YhMZ1nO1W5kiHk7eVGl8aqNoVuZIT5M3U+OP7gtIslERQEREBERAREQFBUqCg+YcKvDosRwuMR5GwuJtXFBs1FwnvFXv6BNZU+PVfdYXPB+IgLBomXNMtB1z09e5XqbxxIptbWF1ZzjOZcWThgzNgdZKywqIA4Ino+palnSGOdVa6yQM5NlceCHWW2ASCylo6LbrL9yZh4okoWUlBRpi5a5fX1vWwhYEW/WzvV1GTP01WXAar13GKY8sh8mJ2V07G9EhvE5rucU/TIfJidlFXDi+PIqTtb1BVNjs4jCEeQnbDtrAfw2q2cXh5HSdrepVRjp+8I+2H+WxQdGHu0N21/wBFlN34P7ipUKrEAO+83c35lC0/fO5rQskkoRjU/G/nA6gnghpeffPTKS2AIjLUYDc7dAtcc9mlXHkhdVokOQsMaO2Wi2aqCKbOZW9kmHkcL/M0jqTVWYiIogiIgIiICIiAoKlQUHyrhbjHlO7a20gSdtAJ23LVhbjHlP7a30y8bO8KjSXH6+ula5b75zzkmZPSsyEVajAhYysWZCSsVZaitbjaBpn0Ca2la3bp91k1lWTf157updtin6ZD5MSfwldWG/LRdcu1xUHlkPZE7KC4sXD5JSfd6lUuOQ+0I+2H+W1Wzi36LSvd6l53CFEwV4Vz6SIfhjKvXpLm2gS82DZYAiKxUy2c6shtMwGz1KNM6XxX9SzGNOBmcWFAPJgxHdaKrVZw6O5xkGOOxrj3KzDlJwc3iQR7tGH+orU/K7RxxIEXcyExUeBh4Fju4sCKfcI671zIWJ9MdxaNF3gDvXqI2WT7tGd70QDoa1de7K/SYjwyHR4ILnVRXfEdabBO0KUcOHk7pxvhMbrfFYJd6sfELAz6LBhwYjmOf4eK/wAWSQA8WCZvNlu5VtTco2EGtDnijsDq9Wqycqhquz6ZqwcmmEolJo8KPGdWiGPFhkiwSYJtk0WA3oixkRFAREQEREBERAUFSoKD5WwqOGeU/trdSjaNnetGFp15ATnEcP7iVtimbjuHNZbz9CuDBQQspKJKzRjNCLOZZVVAbYjTW5q0vFoOifSJDpK5BC1xLwOUeYTRENZ1DZZf1rt8WB5ZC/qdhdWwf+2ytmXaYsWUuH7/AGUFv4tnyWlbG9SprG9g/wDkqQZZ25vwMmrkxc9FpXJb1FU3jd+8aRbnbmn6jNag62r9XKaqxE9PQOorLwet3OO4IBhpUUmFt+J3cVHgRoG9BII+pfNaaPSCyI17RMteHNBEwSDwRrC3VRmA5guMRbbYJyJlcJ2mQvlfJIORTKe94ayIPN1pCV4iGuSTrVy5IR9nQf8ANx996pmnwGNiu8G8xWGrVefWst2yJInqV1ZIm/ZkE/8AdRt3GsCGz4shERRBERAREQEREBQVKgoPl+k8Z2pzpfEVoXIpPGdyndorS5awYosiEVGBU5lkN6SWYrUQsIgu090xPovW6S1xBcdo3usHSqUYy87twNnWu1xZHlcP+p2V1jW9TQdonNdriwPK4fv9LZBCrXxd9GpXJb1FU5ja/wC0Y+a1u/gMuVy4v+j0rkNst0FehwBQ2GBDLmsc6U5lrSROZNstiiPm2FRXu4rHu5LHu6guwo+LFLfxKLSDP/CcB0gL6ZDALhLYsXw0V88QMneEH3UV45TmNHS5c6Bkpp5tLILNT4zbPhmrwiQdS1OhHQepUVFByPUg8ekUduwRH7MwXMg5EmevTHzzhkFotzyLnTlttVmuhrU58kR4SFkaog48ekuuuMJnPIE5l67FrA0KiQmQINeqIxf4x1Y8MOLpGQsmLlsi0mVy4Rws2FGgVrTEjNhw2i8ucDWdsDZk7hnUV7NERRBERAREQEREBQVKgoPmGkcZ3Kd2itBC3RuO7lO7RWElcVCKQFCoEKJLNRJSjAtWuJmGa0/CJjq6VvksIuYZyeiyt0K2kYQ+mxx1VrZLGlN8W7YNOkaFsY286yNzSQOsqKSOA7YOsIO1xcx1pVGg0kNf4RghtNSLwvXDZB3GuOle0xZxpbSoVeES1zZCJDJM2Eiza02kHbnVXQBKDSfZN/Mat+T/AAgYdPhC2rFrQnAZw4VmzlocJoLug4ejD1jvXMh4xxM5XQhy3wyoO+GH3ldDjLlMhUMhsQufEIB8GwtBANxeTY2d4bfauTBvA0lV3iXhuDBpVJj0lrnRXxCBwPCuaXxHNdVbeDYGz2CxB7bFvKFBp9ZsMuZEbaYb5ElulrhY7WF3Tnk51XFPozBjHCNHaGEtYaQ1oAaIlVxiAgWA1KswPWKsMu0WoJXjsI00uw7Q4c5iCYVn4ok3PJ1yq7gvXOu1fV5XhK08ZGaBHgjmh3c5CC8kRFEEREBERAREQFBUqCg+YYw4buU7tFaytlJ4zuU7tFYyVEBJKVICYMVlVUy0KZJErCqtcQZ9o+KwHcuQWrVFabBqcfhE5c6elYw22nY0bxOailDgO3dYWyFnGfjH37c+9RSRJh3DpRXDh+apHsm/mNXCxcfKm0Yg/wDMQul0u9c5o8TSPZN/MaurwO+rSYDrpR4JmMwDxdrVF6uMidp61sa7Zfo71riiTjtPQsgmo5DPq0/NV1lDwd+z0hlIg8AUgvrhs2hsZsi5zS21oe20gZwVYLCvB5V8IA/stGaC57ohilrAS6RHg2gAXkmtLYFFdhkro04cakOHDc4QWzFrW8eJLWTIE3yXvZquMkmFZtj0Z1YPY/wrQ4ScRYx4INzgas9qsWaCHdy8Ex3/ABIP8zD/ACwF72rMyGcy5/roVb4DpQjYwNfe11LdLWGNcB2JoPoBERRBERAREQEREBQ5SiCosYckcZhL6K8RQST4N5DH22yDuK7fJeCpdBfCfUisdDeL2vaWnaJ3jWLF9MkLi4QwXCjsLI0NkRpzPAPNoVo+aiFPMrXw5kfhutokQwz/AC4k3M2Bw4TelV9hrFek0Q+OhOa0Hzg4UM664u3yVzR1TFNXrQDvUgoJWuMJyGkjmBBd0LYFDoc7dAd0gj5KYtYwm3nSSNUgTVA5ysaSOAd3WFmxkj7rBzAiSUkcA7utIVwZeKj+yHbC87ssObbm6ZL0UU+Kj+zb2wvPgWfW8Ki8sDYRFIo0KMP4jGkyzOHBeNzgedc5qrDJ7jOKPFMCM6UGM7gvddDi3Bx0NdKTtBAKtTwJBkbCFBDQvE444MpcOnwafRIZjVGBpYwEuaRWaZhvCkWu4wu5l7xsNZhiDx2T3FSLBiR6XSW+DixphkIms5jXGsXPJJNYyAAJneSvb/XyWLBIfVqylO7bzXmZQdbjFhUUajRYtkw2TAfWiPNSGPiIPuqucng+1KJO3xt+upEv1zWWO+NLaXHEOCZ0eATJwuixjwXRB+BrZtbpmTnTJ1+9aJ7Q/lRUH0ciIogiIgIiICIiAiIgIiICwiQ5iRtBvBuOohZog8ZhvJdRY83QwYDzO2HxCdcM2Sn92Sr7DuTql0abgzwzL68K0gfiYbRZoBV5yUSQfM5ZIkHMZEZwdBzg6ip/3V+4bxOotLtiwhX/AJjeC8e8L9814DDWSaNDm6jPEZo9R0mPGw8V3QqPAyzrCkjgHd1rm02hRITiyKxzHaHtLTzFcSk8Q7utCOtpPmo3IHbuXRtYu9pI8XE1tb2l1LGqqgwQRI59i9ZirlKiUWrBpgdGg2BkVtsVg0W+cH4TIyuK8w1qzq6bdtybgvPBOH6LSQDApEJ5Pq1xDeNALHyIPOu0MA6vib8185HB0PRL60rYKG3btc49ZUF44VxrodGHjaRDB+5DPhXmWhrJ9JCrbGvH+LTJwYDXQKOePM+NijQ8ixrT9wXztJXmwxrbgB0BZsEzJoJOgCdu5IDGgAAXCwL02Tk/a1E9ofyoq6uh4sUuL5ui0hwumITpabyJZ17bJ7iBTIVPgR40EwoUOs8lzmTM2Oa1tUEmc3Z5WAoLtREUQREQEREBERAREQEREBERAREQFElKIOHhHBcKOwsjQ2xG6HAGWzRuXgsP5Imva40SJUJ9SLNzdIAdxhvnerJUFB88YUycYQYXN/ZnPsADoTmvabcxmDzgLhwMmGEnXUR4l958Ju4TeJlfSckVooKjZFcIulW/Z4e2K5xG5sOXSu0o+QaPPh0qCORDeT0uCupFBVFEyDQp+MpcVwtsZDhst2mtrzLuaNkWwe3jCNE5UZw7FVe+RB56hYgUCFxKJAnpcwPPO+a7ijUGHDEmQ2MAuDWtb1BclEGIapDVK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</a:endParaRPr>
          </a:p>
        </p:txBody>
      </p:sp>
      <p:sp>
        <p:nvSpPr>
          <p:cNvPr id="11268" name="AutoShape 4" descr="data:image/jpeg;base64,/9j/4AAQSkZJRgABAQAAAQABAAD/2wCEAAkGBhQSEBUUEhQUFRQVFRQWFBQUFRUVFxUXFBcVFRQUFBUXGyYfFxkkGRUUHy8gJCcpLCwsFR4xNTAqNSYrLCkBCQoKDgwOFQ8PFCkYFBgpKSkpKSkpKSkpKSkpKSkpKSkpKSkpKSkpKSkpKSkpKSkpKSkpKSkpKSkpKSkpKSkpKf/AABEIAOEA4QMBIgACEQEDEQH/xAAcAAEAAgIDAQAAAAAAAAAAAAAAAQcCAwQFBgj/xABPEAABAgIECAgLBQYEBgMAAAABAAIDEQQSITEFBgdBUWFxgSIycpGhsbLBEyMkMzRCc4KS0fAlUmKz4RQ1Q1ODomN0wvEmRFRkk9IVFhf/xAAWAQEBAQAAAAAAAAAAAAAAAAAAAQL/xAAaEQEBAQEAAwAAAAAAAAAAAAAAEQExAiFB/9oADAMBAAIRAxEAPwC8UREBQSpUFArJNfPGF8faeI8UClxAGxIgaGVasg8yqcG1ug6lxW5RKeP+cib6vySD6RUTXzmMo1Ozx62e2fPYVLsotLdxjWGp8QW7AdfSkH0XNDEAvIG1fOgx+i+swnZFf3qf/vIdKvCeZfjDuu5WK+iDSG/ebzhYGnwxfEZZaeELBpvXz6zG+DnhvG5pW5uNkDOXDaz5JEXxCwvBcZNjQ3GU5B7TZpvW0Uxn32/EFRDcYqOf4oG1rh3LfAwhCiENZEY9xuAtJsnICU0gvQRAbiFM1TcKDEHFDhyZjnkVvhPpAta6K3Nx3CzeUirdmk1VUOl0zNFi/GuZCp1PAkIrzt4Rt91SJFkzSa8BCwhhD75Oowp7jwVym4SwhoH/AIXKwe1mk15SHhanC9kM7WOb/qW5uGKXnhQucjvUHpZqV5+FhuP60KHqlFA5967SiYRD7CKp0TBu1hBzEREBERAREQEREBQVKgoPlbCnn4ntInaK4zSuVhXz0T2j+0VxQtKOtUVdX6rIrEhBgWjQsefpWTwoUSoH0JWJLX0KVBQObm6Qu4xTPlkO66IL7eKuoXbYqemwv6nYRV0YscGi0hwscHNk6QmLBcVjTscoMB5ZFjhjhe0kA3TBszEELPF70KkcpvU1Vhj6ftKNK+UL8tqD3kbKdRh/GceSXHuXDi5WaOLvDu+JViX2XlZAoRYbsrcPNBjHaStETKwPVozjntd+q8FJJKK9w7Kq/NRRvd+qw/8A1WL/ANO0e8PmvFrF6qPbNypxf5LfjA7l7nEDDjqW0RntqEmI2rMOHAMpzln0alSDD3K3clD5UWFIXxIoO9zrejpTRZKIiiCIiAiIgIiICgqVBQfLGFPPRPaP7RXFkuZhTz0T2j+0VxFdVCxKyIWJTE1BCxcFkoIVTGKBFHd8iO9ZVK7fFL02F/U7BXTMbfuG8Tn3LusUfTYeyJ2Cqq5cBehUnlDqCrDHn94xzqhflMVoYC9BpPKHUFVuPUJxwjGkWgeK9WZ80zWqmOmUrAwT9/8AsHzU+B/G7mb8lFqSVFZQYH4n84HcpFGGlx94qQpWTcpFGboJ2ucea1G0do9UdJ6ytIirarbyUOH7LCnbw4sts3frzqpxR2z4jfhCtfJbZR4IH8yJ2nqaLMREUBERAREQEREBQVKgoPlvCo8dF9o/tFcVw+u9czCw8dE9pE7RXBqknVI6LxK7XetT0aKCFiI4mMwMwJ32adqynYNinBioIWRKgqm4wIWJE7Pr6sWw3LAif1s7lJDBnXbPWZ2dC7rFAeWw+TE7BXTNH1qE5bl3WKI8sh8mJ2VVXFgQ+Q0nlN6gqzx4d9oR/wCl+W1WZgP0GkcpvUFWOPD/ALQj7YWf/CaoOmmi1GMBe5u8j5p+0t++3ZMHqQbiVAK0/tTNI3TPcp/aW/iOxrvkiNpUgrj+HmeK74ZdZWfhzmY7fVHeg3K08l/mIPtH9qIqmEV0+LzuHcFbeSgVqNCMpEOik57nu1X2postERQEREBERAREQFBUqEHy/hbz0X2j+0Vw/BzFmcgZwM9i52F/PxfaP7RXEaBZwpHhkWTEwCKx0Bs+ta03jhxCC0NaADN7m2kcWU5tuLnC6UpSWTXzAOkA9CzhglwAE/BuaLBKbC2q+2xz7baottWqBDk0NN7bCNlnV1rOJ4s0IRFptgQsf9+g/osysCPrZb3JrKWC/YBzTn1hd1iiPLWamxOyumh/rPbm1XLucU/TGcmJ2UVcWAfQqTym9QVU48w2nCMcloJ8XbKf8NuncrWwD6FSeU3qCqvHb94x9sP8tiiY6RsMDMBuC2N3blgsmuUVmNpRY1kUaSsWqS5YhMZ1nO1W5kiHk7eVGl8aqNoVuZIT5M3U+OP7gtIslERQEREBERAREQFBUqCg+YcKvDosRwuMR5GwuJtXFBs1FwnvFXv6BNZU+PVfdYXPB+IgLBomXNMtB1z09e5XqbxxIptbWF1ZzjOZcWThgzNgdZKywqIA4Ino+palnSGOdVa6yQM5NlceCHWW2ASCylo6LbrL9yZh4okoWUlBRpi5a5fX1vWwhYEW/WzvV1GTP01WXAar13GKY8sh8mJ2V07G9EhvE5rucU/TIfJidlFXDi+PIqTtb1BVNjs4jCEeQnbDtrAfw2q2cXh5HSdrepVRjp+8I+2H+WxQdGHu0N21/wBFlN34P7ipUKrEAO+83c35lC0/fO5rQskkoRjU/G/nA6gnghpeffPTKS2AIjLUYDc7dAtcc9mlXHkhdVokOQsMaO2Wi2aqCKbOZW9kmHkcL/M0jqTVWYiIogiIgIiICIiAoKlQUHyrhbjHlO7a20gSdtAJ23LVhbjHlP7a30y8bO8KjSXH6+ula5b75zzkmZPSsyEVajAhYysWZCSsVZaitbjaBpn0Ca2la3bp91k1lWTf157updtin6ZD5MSfwldWG/LRdcu1xUHlkPZE7KC4sXD5JSfd6lUuOQ+0I+2H+W1Wzi36LSvd6l53CFEwV4Vz6SIfhjKvXpLm2gS82DZYAiKxUy2c6shtMwGz1KNM6XxX9SzGNOBmcWFAPJgxHdaKrVZw6O5xkGOOxrj3KzDlJwc3iQR7tGH+orU/K7RxxIEXcyExUeBh4Fju4sCKfcI671zIWJ9MdxaNF3gDvXqI2WT7tGd70QDoa1de7K/SYjwyHR4ILnVRXfEdabBO0KUcOHk7pxvhMbrfFYJd6sfELAz6LBhwYjmOf4eK/wAWSQA8WCZvNlu5VtTco2EGtDnijsDq9Wqycqhquz6ZqwcmmEolJo8KPGdWiGPFhkiwSYJtk0WA3oixkRFAREQEREBERAUFSoKD5WwqOGeU/trdSjaNnetGFp15ATnEcP7iVtimbjuHNZbz9CuDBQQspKJKzRjNCLOZZVVAbYjTW5q0vFoOifSJDpK5BC1xLwOUeYTRENZ1DZZf1rt8WB5ZC/qdhdWwf+2ytmXaYsWUuH7/AGUFv4tnyWlbG9SprG9g/wDkqQZZ25vwMmrkxc9FpXJb1FU3jd+8aRbnbmn6jNag62r9XKaqxE9PQOorLwet3OO4IBhpUUmFt+J3cVHgRoG9BII+pfNaaPSCyI17RMteHNBEwSDwRrC3VRmA5guMRbbYJyJlcJ2mQvlfJIORTKe94ayIPN1pCV4iGuSTrVy5IR9nQf8ANx996pmnwGNiu8G8xWGrVefWst2yJInqV1ZIm/ZkE/8AdRt3GsCGz4shERRBERAREQEREBQVKgoPl+k8Z2pzpfEVoXIpPGdyndorS5awYosiEVGBU5lkN6SWYrUQsIgu090xPovW6S1xBcdo3usHSqUYy87twNnWu1xZHlcP+p2V1jW9TQdonNdriwPK4fv9LZBCrXxd9GpXJb1FU5ja/wC0Y+a1u/gMuVy4v+j0rkNst0FehwBQ2GBDLmsc6U5lrSROZNstiiPm2FRXu4rHu5LHu6guwo+LFLfxKLSDP/CcB0gL6ZDALhLYsXw0V88QMneEH3UV45TmNHS5c6Bkpp5tLILNT4zbPhmrwiQdS1OhHQepUVFByPUg8ekUduwRH7MwXMg5EmevTHzzhkFotzyLnTlttVmuhrU58kR4SFkaog48ekuuuMJnPIE5l67FrA0KiQmQINeqIxf4x1Y8MOLpGQsmLlsi0mVy4Rws2FGgVrTEjNhw2i8ucDWdsDZk7hnUV7NERRBERAREQEREBQVKgoPmGkcZ3Kd2itBC3RuO7lO7RWElcVCKQFCoEKJLNRJSjAtWuJmGa0/CJjq6VvksIuYZyeiyt0K2kYQ+mxx1VrZLGlN8W7YNOkaFsY286yNzSQOsqKSOA7YOsIO1xcx1pVGg0kNf4RghtNSLwvXDZB3GuOle0xZxpbSoVeES1zZCJDJM2Eiza02kHbnVXQBKDSfZN/Mat+T/AAgYdPhC2rFrQnAZw4VmzlocJoLug4ejD1jvXMh4xxM5XQhy3wyoO+GH3ldDjLlMhUMhsQufEIB8GwtBANxeTY2d4bfauTBvA0lV3iXhuDBpVJj0lrnRXxCBwPCuaXxHNdVbeDYGz2CxB7bFvKFBp9ZsMuZEbaYb5ElulrhY7WF3Tnk51XFPozBjHCNHaGEtYaQ1oAaIlVxiAgWA1KswPWKsMu0WoJXjsI00uw7Q4c5iCYVn4ok3PJ1yq7gvXOu1fV5XhK08ZGaBHgjmh3c5CC8kRFEEREBERAREQFBUqCg+YYw4buU7tFaytlJ4zuU7tFYyVEBJKVICYMVlVUy0KZJErCqtcQZ9o+KwHcuQWrVFabBqcfhE5c6elYw22nY0bxOailDgO3dYWyFnGfjH37c+9RSRJh3DpRXDh+apHsm/mNXCxcfKm0Yg/wDMQul0u9c5o8TSPZN/MaurwO+rSYDrpR4JmMwDxdrVF6uMidp61sa7Zfo71riiTjtPQsgmo5DPq0/NV1lDwd+z0hlIg8AUgvrhs2hsZsi5zS21oe20gZwVYLCvB5V8IA/stGaC57ohilrAS6RHg2gAXkmtLYFFdhkro04cakOHDc4QWzFrW8eJLWTIE3yXvZquMkmFZtj0Z1YPY/wrQ4ScRYx4INzgas9qsWaCHdy8Ex3/ABIP8zD/ACwF72rMyGcy5/roVb4DpQjYwNfe11LdLWGNcB2JoPoBERRBERAREQEREBQ5SiCosYckcZhL6K8RQST4N5DH22yDuK7fJeCpdBfCfUisdDeL2vaWnaJ3jWLF9MkLi4QwXCjsLI0NkRpzPAPNoVo+aiFPMrXw5kfhutokQwz/AC4k3M2Bw4TelV9hrFek0Q+OhOa0Hzg4UM664u3yVzR1TFNXrQDvUgoJWuMJyGkjmBBd0LYFDoc7dAd0gj5KYtYwm3nSSNUgTVA5ysaSOAd3WFmxkj7rBzAiSUkcA7utIVwZeKj+yHbC87ssObbm6ZL0UU+Kj+zb2wvPgWfW8Ki8sDYRFIo0KMP4jGkyzOHBeNzgedc5qrDJ7jOKPFMCM6UGM7gvddDi3Bx0NdKTtBAKtTwJBkbCFBDQvE444MpcOnwafRIZjVGBpYwEuaRWaZhvCkWu4wu5l7xsNZhiDx2T3FSLBiR6XSW+DixphkIms5jXGsXPJJNYyAAJneSvb/XyWLBIfVqylO7bzXmZQdbjFhUUajRYtkw2TAfWiPNSGPiIPuqucng+1KJO3xt+upEv1zWWO+NLaXHEOCZ0eATJwuixjwXRB+BrZtbpmTnTJ1+9aJ7Q/lRUH0ciIogiIgIiICIiAiIgIiICwiQ5iRtBvBuOohZog8ZhvJdRY83QwYDzO2HxCdcM2Sn92Sr7DuTql0abgzwzL68K0gfiYbRZoBV5yUSQfM5ZIkHMZEZwdBzg6ip/3V+4bxOotLtiwhX/AJjeC8e8L9814DDWSaNDm6jPEZo9R0mPGw8V3QqPAyzrCkjgHd1rm02hRITiyKxzHaHtLTzFcSk8Q7utCOtpPmo3IHbuXRtYu9pI8XE1tb2l1LGqqgwQRI59i9ZirlKiUWrBpgdGg2BkVtsVg0W+cH4TIyuK8w1qzq6bdtybgvPBOH6LSQDApEJ5Pq1xDeNALHyIPOu0MA6vib8185HB0PRL60rYKG3btc49ZUF44VxrodGHjaRDB+5DPhXmWhrJ9JCrbGvH+LTJwYDXQKOePM+NijQ8ixrT9wXztJXmwxrbgB0BZsEzJoJOgCdu5IDGgAAXCwL02Tk/a1E9ofyoq6uh4sUuL5ui0hwumITpabyJZ17bJ7iBTIVPgR40EwoUOs8lzmTM2Oa1tUEmc3Z5WAoLtREUQREQEREBERAREQEREBERAREQFElKIOHhHBcKOwsjQ2xG6HAGWzRuXgsP5Imva40SJUJ9SLNzdIAdxhvnerJUFB88YUycYQYXN/ZnPsADoTmvabcxmDzgLhwMmGEnXUR4l958Ju4TeJlfSckVooKjZFcIulW/Z4e2K5xG5sOXSu0o+QaPPh0qCORDeT0uCupFBVFEyDQp+MpcVwtsZDhst2mtrzLuaNkWwe3jCNE5UZw7FVe+RB56hYgUCFxKJAnpcwPPO+a7ijUGHDEmQ2MAuDWtb1BclEGIapDVKICIiAiIgIiICIiAiIgIiICIiAiIgIiICIiAiIgIiICIiAiIgIiICIiAiIgIiIP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</a:endParaRPr>
          </a:p>
        </p:txBody>
      </p:sp>
      <p:pic>
        <p:nvPicPr>
          <p:cNvPr id="11269" name="Picture 6" descr="http://1.bp.blogspot.com/-Mv-mZV6HkEg/Ti-z_iYBsMI/AAAAAAAAADU/yeVGTzQMmck/s1600/46766218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4859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 descr="http://kimia.ub.ac.id/foto_berita/4lcd-moni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1608138"/>
            <a:ext cx="289560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0" descr="http://4.bp.blogspot.com/_Ckt6QY0TBdQ/TN-qojmMPdI/AAAAAAAAAAo/fbx1eAlRZGY/s1600/keyboard-or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611688"/>
            <a:ext cx="36576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Box 9"/>
          <p:cNvSpPr txBox="1">
            <a:spLocks noChangeArrowheads="1"/>
          </p:cNvSpPr>
          <p:nvPr/>
        </p:nvSpPr>
        <p:spPr bwMode="auto">
          <a:xfrm>
            <a:off x="3694115" y="1785938"/>
            <a:ext cx="858837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d-ID" sz="2000" b="1" i="1">
                <a:solidFill>
                  <a:prstClr val="black"/>
                </a:solidFill>
              </a:rPr>
              <a:t>CPU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555875" y="1985965"/>
            <a:ext cx="1138238" cy="1873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4" name="TextBox 13"/>
          <p:cNvSpPr txBox="1">
            <a:spLocks noChangeArrowheads="1"/>
          </p:cNvSpPr>
          <p:nvPr/>
        </p:nvSpPr>
        <p:spPr bwMode="auto">
          <a:xfrm>
            <a:off x="3694113" y="2714625"/>
            <a:ext cx="1092200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d-ID" sz="2000" b="1" i="1">
                <a:solidFill>
                  <a:prstClr val="black"/>
                </a:solidFill>
              </a:rPr>
              <a:t>Layar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483100" y="2914652"/>
            <a:ext cx="952500" cy="2000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6" name="TextBox 16"/>
          <p:cNvSpPr txBox="1">
            <a:spLocks noChangeArrowheads="1"/>
          </p:cNvSpPr>
          <p:nvPr/>
        </p:nvSpPr>
        <p:spPr bwMode="auto">
          <a:xfrm>
            <a:off x="6372227" y="4979988"/>
            <a:ext cx="1535113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d-ID" sz="2000" b="1" i="1">
                <a:solidFill>
                  <a:prstClr val="black"/>
                </a:solidFill>
              </a:rPr>
              <a:t>Keyboard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219702" y="5365750"/>
            <a:ext cx="1166813" cy="2682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18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541</Words>
  <Application>Microsoft Office PowerPoint</Application>
  <PresentationFormat>On-screen Show (4:3)</PresentationFormat>
  <Paragraphs>101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1_Office Theme</vt:lpstr>
      <vt:lpstr>Office Theme</vt:lpstr>
      <vt:lpstr>PowerPoint Presentation</vt:lpstr>
      <vt:lpstr>PELATIHAN  EXCEL DASAR</vt:lpstr>
      <vt:lpstr>Tujuan Pelatihan</vt:lpstr>
      <vt:lpstr>Excel Dasar</vt:lpstr>
      <vt:lpstr>1.  PRINSIP PENGELOLAAN DATA</vt:lpstr>
      <vt:lpstr>Tujuan Bahasan</vt:lpstr>
      <vt:lpstr>Setelah menyelesaikan latihan ini, Anda akan mampu:</vt:lpstr>
      <vt:lpstr>Pengenalan Perangkat Keras / Hardware……</vt:lpstr>
      <vt:lpstr>……… Lanjutan</vt:lpstr>
      <vt:lpstr>Apa itu Aplikasi Excel</vt:lpstr>
      <vt:lpstr>Tampilan Excel 2007</vt:lpstr>
      <vt:lpstr> Tipe Excel Anda ?????</vt:lpstr>
      <vt:lpstr>Versi</vt:lpstr>
      <vt:lpstr>Membuka Data Baru</vt:lpstr>
      <vt:lpstr>Ini Tampilannya (Excel 2007)</vt:lpstr>
      <vt:lpstr>PowerPoint Presentation</vt:lpstr>
      <vt:lpstr>Memasukkan data ke dalam sel dengan cara mengetik </vt:lpstr>
      <vt:lpstr>Simpan workbook di lokasi yang diinginkan</vt:lpstr>
      <vt:lpstr>Membuka Data</vt:lpstr>
      <vt:lpstr>Lembar kerja atau Spreadsheets</vt:lpstr>
      <vt:lpstr>Contoh Tampilan Workbook</vt:lpstr>
      <vt:lpstr>Ada pertanyaan?</vt:lpstr>
      <vt:lpstr>1. Navigasi / Berpindah antara worksheet</vt:lpstr>
      <vt:lpstr>Mengenal navigasi pada Excel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Catriona Mackenzie</dc:creator>
  <cp:lastModifiedBy>Catriona Mackenzie</cp:lastModifiedBy>
  <cp:revision>1</cp:revision>
  <dcterms:created xsi:type="dcterms:W3CDTF">2013-06-03T14:28:51Z</dcterms:created>
  <dcterms:modified xsi:type="dcterms:W3CDTF">2013-06-03T14:30:19Z</dcterms:modified>
</cp:coreProperties>
</file>