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7" r:id="rId2"/>
    <p:sldId id="265" r:id="rId3"/>
    <p:sldId id="266" r:id="rId4"/>
    <p:sldId id="267" r:id="rId5"/>
    <p:sldId id="258" r:id="rId6"/>
    <p:sldId id="271" r:id="rId7"/>
    <p:sldId id="263" r:id="rId8"/>
    <p:sldId id="291" r:id="rId9"/>
    <p:sldId id="292" r:id="rId10"/>
    <p:sldId id="290" r:id="rId11"/>
    <p:sldId id="277" r:id="rId12"/>
    <p:sldId id="278"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9475" autoAdjust="0"/>
  </p:normalViewPr>
  <p:slideViewPr>
    <p:cSldViewPr snapToObjects="1">
      <p:cViewPr varScale="1">
        <p:scale>
          <a:sx n="81" d="100"/>
          <a:sy n="81" d="100"/>
        </p:scale>
        <p:origin x="248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E298CE-2AFF-4FAA-A26E-39AED356E737}" type="datetimeFigureOut">
              <a:rPr lang="en-AU" smtClean="0"/>
              <a:t>24/06/2014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A7CADE-9420-48EF-9FDA-CBD63633A01C}" type="slidenum">
              <a:rPr lang="en-AU" smtClean="0"/>
              <a:t>‹#›</a:t>
            </a:fld>
            <a:endParaRPr lang="en-AU"/>
          </a:p>
        </p:txBody>
      </p:sp>
    </p:spTree>
    <p:extLst>
      <p:ext uri="{BB962C8B-B14F-4D97-AF65-F5344CB8AC3E}">
        <p14:creationId xmlns:p14="http://schemas.microsoft.com/office/powerpoint/2010/main" val="1126982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r>
              <a:rPr lang="en-AU" b="1" dirty="0" smtClean="0"/>
              <a:t>Step 1 – Introduction</a:t>
            </a:r>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Welcome everyone</a:t>
            </a:r>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Remind</a:t>
            </a:r>
            <a:r>
              <a:rPr lang="en-AU" baseline="0" dirty="0" smtClean="0"/>
              <a:t> participants of the participation rules if needed</a:t>
            </a:r>
            <a:endParaRPr lang="en-AU" dirty="0" smtClean="0"/>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a:t>
            </a:fld>
            <a:endParaRPr lang="en-AU"/>
          </a:p>
        </p:txBody>
      </p:sp>
    </p:spTree>
    <p:extLst>
      <p:ext uri="{BB962C8B-B14F-4D97-AF65-F5344CB8AC3E}">
        <p14:creationId xmlns:p14="http://schemas.microsoft.com/office/powerpoint/2010/main" val="12878980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Sickness in chickens and farm workers</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i="0" kern="1200" dirty="0" smtClean="0">
                <a:solidFill>
                  <a:schemeClr val="tx1"/>
                </a:solidFill>
                <a:effectLst/>
                <a:latin typeface="+mn-lt"/>
                <a:ea typeface="+mn-ea"/>
                <a:cs typeface="+mn-cs"/>
              </a:rPr>
              <a:t>Vaccination of chickens provide immunity to the individual chicken to reduce the chance of disease occurring.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i="0" kern="1200" dirty="0" smtClean="0">
                <a:solidFill>
                  <a:schemeClr val="tx1"/>
                </a:solidFill>
                <a:effectLst/>
                <a:latin typeface="+mn-lt"/>
                <a:ea typeface="+mn-ea"/>
                <a:cs typeface="+mn-cs"/>
              </a:rPr>
              <a:t>If a sufficient proportion of the population is vaccinated then chicken that have not been vaccinated (new or missed) may be protected due to herd immunity.</a:t>
            </a: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10</a:t>
            </a:fld>
            <a:endParaRPr lang="en-AU"/>
          </a:p>
        </p:txBody>
      </p:sp>
    </p:spTree>
    <p:extLst>
      <p:ext uri="{BB962C8B-B14F-4D97-AF65-F5344CB8AC3E}">
        <p14:creationId xmlns:p14="http://schemas.microsoft.com/office/powerpoint/2010/main" val="25180802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6 – Summary of session</a:t>
            </a:r>
          </a:p>
          <a:p>
            <a:pPr marL="0" indent="0">
              <a:buFont typeface="Arial" panose="020B0604020202020204" pitchFamily="34" charset="0"/>
              <a:buNone/>
            </a:pPr>
            <a:endParaRPr lang="en-AU" b="0" baseline="0" dirty="0" smtClean="0"/>
          </a:p>
          <a:p>
            <a:pPr marL="0" indent="0">
              <a:buFont typeface="Arial" panose="020B0604020202020204" pitchFamily="34" charset="0"/>
              <a:buNone/>
            </a:pPr>
            <a:r>
              <a:rPr lang="en-AU" b="0" baseline="0" dirty="0" smtClean="0"/>
              <a:t>Ask if there are any questions or confusions</a:t>
            </a: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Always make sure participants have no unanswered questions or confusions before you go forward.</a:t>
            </a: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11</a:t>
            </a:fld>
            <a:endParaRPr lang="en-AU"/>
          </a:p>
        </p:txBody>
      </p:sp>
    </p:spTree>
    <p:extLst>
      <p:ext uri="{BB962C8B-B14F-4D97-AF65-F5344CB8AC3E}">
        <p14:creationId xmlns:p14="http://schemas.microsoft.com/office/powerpoint/2010/main" val="17763052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6 – Summary of session</a:t>
            </a:r>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smtClean="0"/>
              <a:t>Highlight the key concepts that were talked about in this session.</a:t>
            </a:r>
          </a:p>
          <a:p>
            <a:pPr marL="0" indent="0">
              <a:buFont typeface="Arial" panose="020B0604020202020204" pitchFamily="34" charset="0"/>
              <a:buNone/>
            </a:pPr>
            <a:endParaRPr lang="en-AU" baseline="0" dirty="0" smtClean="0"/>
          </a:p>
          <a:p>
            <a:pPr marL="0" indent="0">
              <a:buFont typeface="Arial" panose="020B0604020202020204" pitchFamily="34" charset="0"/>
              <a:buNone/>
            </a:pPr>
            <a:r>
              <a:rPr lang="en-AU" baseline="0" dirty="0" smtClean="0"/>
              <a:t>If time allows discuss any points that are raised</a:t>
            </a:r>
          </a:p>
          <a:p>
            <a:pPr marL="171450" indent="-171450">
              <a:buFont typeface="Arial" panose="020B0604020202020204" pitchFamily="34" charset="0"/>
              <a:buChar char="•"/>
            </a:pPr>
            <a:endParaRPr lang="en-AU" baseline="0" dirty="0" smtClean="0"/>
          </a:p>
          <a:p>
            <a:pPr marL="171450" indent="-171450">
              <a:buFont typeface="Arial" panose="020B0604020202020204" pitchFamily="34" charset="0"/>
              <a:buChar char="•"/>
            </a:pPr>
            <a:endParaRPr lang="en-AU" dirty="0" smtClean="0"/>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12</a:t>
            </a:fld>
            <a:endParaRPr lang="en-AU"/>
          </a:p>
        </p:txBody>
      </p:sp>
    </p:spTree>
    <p:extLst>
      <p:ext uri="{BB962C8B-B14F-4D97-AF65-F5344CB8AC3E}">
        <p14:creationId xmlns:p14="http://schemas.microsoft.com/office/powerpoint/2010/main" val="2273910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1"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This is just a reminder to facilitators that they</a:t>
            </a:r>
            <a:r>
              <a:rPr lang="en-AU" baseline="0" dirty="0" smtClean="0"/>
              <a:t> should insert pictures into the PowerPoint file if they have pictures that are relevant. Pictures should be inserted as jpeg files in order to avoid the PowerPoint file getting large and difficult to open.</a:t>
            </a:r>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Step 1 - Introduction</a:t>
            </a:r>
          </a:p>
          <a:p>
            <a:pPr marL="171450" indent="-171450">
              <a:buFont typeface="Arial" panose="020B0604020202020204" pitchFamily="34" charset="0"/>
              <a:buChar char="•"/>
            </a:pPr>
            <a:r>
              <a:rPr lang="en-AU" dirty="0" smtClean="0"/>
              <a:t>Recap </a:t>
            </a:r>
            <a:r>
              <a:rPr lang="en-AU" baseline="0" dirty="0" smtClean="0"/>
              <a:t>Session 5</a:t>
            </a:r>
          </a:p>
          <a:p>
            <a:pPr marL="628650" lvl="1" indent="-171450">
              <a:buFont typeface="Arial" panose="020B0604020202020204" pitchFamily="34" charset="0"/>
              <a:buChar char="•"/>
            </a:pPr>
            <a:r>
              <a:rPr lang="en-AU" dirty="0" smtClean="0"/>
              <a:t>Why disease occurs in some animals and not in others</a:t>
            </a:r>
          </a:p>
          <a:p>
            <a:pPr marL="628650" lvl="1" indent="-171450">
              <a:buFont typeface="Arial" panose="020B0604020202020204" pitchFamily="34" charset="0"/>
              <a:buChar char="•"/>
            </a:pPr>
            <a:r>
              <a:rPr lang="en-AU" dirty="0" smtClean="0"/>
              <a:t>The many causes of disease</a:t>
            </a:r>
          </a:p>
          <a:p>
            <a:endParaRPr lang="en-AU" dirty="0" smtClean="0"/>
          </a:p>
        </p:txBody>
      </p:sp>
      <p:sp>
        <p:nvSpPr>
          <p:cNvPr id="4" name="Slide Number Placeholder 3"/>
          <p:cNvSpPr>
            <a:spLocks noGrp="1"/>
          </p:cNvSpPr>
          <p:nvPr>
            <p:ph type="sldNum" sz="quarter" idx="10"/>
          </p:nvPr>
        </p:nvSpPr>
        <p:spPr/>
        <p:txBody>
          <a:bodyPr/>
          <a:lstStyle/>
          <a:p>
            <a:fld id="{28A7CADE-9420-48EF-9FDA-CBD63633A01C}" type="slidenum">
              <a:rPr lang="en-AU" smtClean="0"/>
              <a:t>2</a:t>
            </a:fld>
            <a:endParaRPr lang="en-AU"/>
          </a:p>
        </p:txBody>
      </p:sp>
    </p:spTree>
    <p:extLst>
      <p:ext uri="{BB962C8B-B14F-4D97-AF65-F5344CB8AC3E}">
        <p14:creationId xmlns:p14="http://schemas.microsoft.com/office/powerpoint/2010/main" val="3164452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Step 1 - Introduction</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dirty="0" smtClean="0">
                <a:solidFill>
                  <a:schemeClr val="tx1"/>
                </a:solidFill>
                <a:effectLst/>
                <a:latin typeface="+mn-lt"/>
                <a:ea typeface="+mn-ea"/>
                <a:cs typeface="+mn-cs"/>
              </a:rPr>
              <a:t>Introduce the key</a:t>
            </a:r>
            <a:r>
              <a:rPr lang="en-AU" sz="1200" kern="1200" baseline="0" dirty="0" smtClean="0">
                <a:solidFill>
                  <a:schemeClr val="tx1"/>
                </a:solidFill>
                <a:effectLst/>
                <a:latin typeface="+mn-lt"/>
                <a:ea typeface="+mn-ea"/>
                <a:cs typeface="+mn-cs"/>
              </a:rPr>
              <a:t> content that is to be presented and discussed during this session</a:t>
            </a:r>
          </a:p>
          <a:p>
            <a:endParaRPr lang="en-AU" sz="1200" kern="1200" baseline="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3</a:t>
            </a:fld>
            <a:endParaRPr lang="en-AU"/>
          </a:p>
        </p:txBody>
      </p:sp>
    </p:spTree>
    <p:extLst>
      <p:ext uri="{BB962C8B-B14F-4D97-AF65-F5344CB8AC3E}">
        <p14:creationId xmlns:p14="http://schemas.microsoft.com/office/powerpoint/2010/main" val="12097614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Step 2 - Curiosity</a:t>
            </a:r>
            <a:r>
              <a:rPr lang="en-AU" sz="1200" b="1" kern="1200" baseline="0" dirty="0" smtClean="0">
                <a:solidFill>
                  <a:schemeClr val="tx1"/>
                </a:solidFill>
                <a:effectLst/>
                <a:latin typeface="+mn-lt"/>
                <a:ea typeface="+mn-ea"/>
                <a:cs typeface="+mn-cs"/>
              </a:rPr>
              <a:t> raising activity</a:t>
            </a:r>
            <a:endParaRPr lang="en-AU"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It is important to get participants in the right frame of mind for learning.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By raising their interest or curiosity, checking their current understanding in this way, prior to the video you are preparing them to listen more intently.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They are focussing their minds on the topics about to be discussed in the video.</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Ask</a:t>
            </a:r>
            <a:r>
              <a:rPr lang="en-AU" sz="1200" kern="1200" baseline="0" dirty="0" smtClean="0">
                <a:solidFill>
                  <a:schemeClr val="tx1"/>
                </a:solidFill>
                <a:effectLst/>
                <a:latin typeface="+mn-lt"/>
                <a:ea typeface="+mn-ea"/>
                <a:cs typeface="+mn-cs"/>
              </a:rPr>
              <a:t> the group to think about the question</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Then get</a:t>
            </a:r>
            <a:r>
              <a:rPr lang="en-AU" sz="1200" kern="1200" baseline="0" dirty="0" smtClean="0">
                <a:solidFill>
                  <a:schemeClr val="tx1"/>
                </a:solidFill>
                <a:effectLst/>
                <a:latin typeface="+mn-lt"/>
                <a:ea typeface="+mn-ea"/>
                <a:cs typeface="+mn-cs"/>
              </a:rPr>
              <a:t> the participant to discuss some of the ideas they have</a:t>
            </a: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After the video there will be time for the participants</a:t>
            </a:r>
            <a:r>
              <a:rPr lang="en-AU" sz="1200" kern="1200" baseline="0" dirty="0" smtClean="0">
                <a:solidFill>
                  <a:schemeClr val="tx1"/>
                </a:solidFill>
                <a:effectLst/>
                <a:latin typeface="+mn-lt"/>
                <a:ea typeface="+mn-ea"/>
                <a:cs typeface="+mn-cs"/>
              </a:rPr>
              <a:t> to </a:t>
            </a:r>
            <a:r>
              <a:rPr lang="en-AU" sz="1200" kern="1200" dirty="0" smtClean="0">
                <a:solidFill>
                  <a:schemeClr val="tx1"/>
                </a:solidFill>
                <a:effectLst/>
                <a:latin typeface="+mn-lt"/>
                <a:ea typeface="+mn-ea"/>
                <a:cs typeface="+mn-cs"/>
              </a:rPr>
              <a:t>reflect on</a:t>
            </a:r>
            <a:r>
              <a:rPr lang="en-AU" sz="1200" kern="1200" baseline="0" dirty="0" smtClean="0">
                <a:solidFill>
                  <a:schemeClr val="tx1"/>
                </a:solidFill>
                <a:effectLst/>
                <a:latin typeface="+mn-lt"/>
                <a:ea typeface="+mn-ea"/>
                <a:cs typeface="+mn-cs"/>
              </a:rPr>
              <a:t> this activity and discuss as a group</a:t>
            </a:r>
            <a:r>
              <a:rPr lang="en-AU" sz="1200" kern="1200" dirty="0" smtClean="0">
                <a:solidFill>
                  <a:schemeClr val="tx1"/>
                </a:solidFill>
                <a:effectLst/>
                <a:latin typeface="+mn-lt"/>
                <a:ea typeface="+mn-ea"/>
                <a:cs typeface="+mn-cs"/>
              </a:rPr>
              <a:t>.</a:t>
            </a: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4</a:t>
            </a:fld>
            <a:endParaRPr lang="en-AU"/>
          </a:p>
        </p:txBody>
      </p:sp>
    </p:spTree>
    <p:extLst>
      <p:ext uri="{BB962C8B-B14F-4D97-AF65-F5344CB8AC3E}">
        <p14:creationId xmlns:p14="http://schemas.microsoft.com/office/powerpoint/2010/main" val="36223450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Step</a:t>
            </a:r>
            <a:r>
              <a:rPr lang="en-AU" b="1" baseline="0" dirty="0" smtClean="0"/>
              <a:t> 3: Play video or recorded PowerPoint file or present content</a:t>
            </a:r>
          </a:p>
          <a:p>
            <a:endParaRPr lang="en-AU" b="1" baseline="0" dirty="0" smtClean="0"/>
          </a:p>
          <a:p>
            <a:r>
              <a:rPr lang="en-AU" b="0" baseline="0" dirty="0" smtClean="0"/>
              <a:t>Show video or recorded PowerPoint</a:t>
            </a:r>
          </a:p>
          <a:p>
            <a:pPr marL="0" indent="0">
              <a:buFont typeface="Arial" panose="020B0604020202020204" pitchFamily="34" charset="0"/>
              <a:buNone/>
            </a:pPr>
            <a:endParaRPr lang="en-AU" baseline="0" dirty="0" smtClean="0"/>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5</a:t>
            </a:fld>
            <a:endParaRPr lang="en-AU"/>
          </a:p>
        </p:txBody>
      </p:sp>
    </p:spTree>
    <p:extLst>
      <p:ext uri="{BB962C8B-B14F-4D97-AF65-F5344CB8AC3E}">
        <p14:creationId xmlns:p14="http://schemas.microsoft.com/office/powerpoint/2010/main" val="1142701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r>
              <a:rPr lang="en-AU" b="1" dirty="0" smtClean="0"/>
              <a:t>Step</a:t>
            </a:r>
            <a:r>
              <a:rPr lang="en-AU" b="1" baseline="0" dirty="0" smtClean="0"/>
              <a:t> 4: Discuss content of recorded PowerPoint file</a:t>
            </a:r>
            <a:endParaRPr lang="en-AU" b="1" dirty="0" smtClean="0"/>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dirty="0" smtClean="0">
                <a:solidFill>
                  <a:schemeClr val="tx1"/>
                </a:solidFill>
                <a:effectLst/>
                <a:latin typeface="+mn-lt"/>
                <a:ea typeface="+mn-ea"/>
                <a:cs typeface="+mn-cs"/>
              </a:rPr>
              <a:t>Make sure everyone has a clear understanding</a:t>
            </a:r>
            <a:r>
              <a:rPr lang="en-AU" sz="1200" kern="1200" baseline="0" dirty="0" smtClean="0">
                <a:solidFill>
                  <a:schemeClr val="tx1"/>
                </a:solidFill>
                <a:effectLst/>
                <a:latin typeface="+mn-lt"/>
                <a:ea typeface="+mn-ea"/>
                <a:cs typeface="+mn-cs"/>
              </a:rPr>
              <a:t> of the </a:t>
            </a:r>
            <a:r>
              <a:rPr lang="en-AU" sz="1200" kern="1200" dirty="0" smtClean="0">
                <a:solidFill>
                  <a:schemeClr val="tx1"/>
                </a:solidFill>
                <a:effectLst/>
                <a:latin typeface="+mn-lt"/>
                <a:ea typeface="+mn-ea"/>
                <a:cs typeface="+mn-cs"/>
              </a:rPr>
              <a:t>content.  Refer to the Resource Manual for more information.</a:t>
            </a:r>
          </a:p>
          <a:p>
            <a:pPr marL="628650" lvl="1"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baseline="0" dirty="0" smtClean="0">
                <a:solidFill>
                  <a:schemeClr val="tx1"/>
                </a:solidFill>
                <a:effectLst/>
                <a:latin typeface="+mn-lt"/>
                <a:ea typeface="+mn-ea"/>
                <a:cs typeface="+mn-cs"/>
              </a:rPr>
              <a:t>Ask the participants if anyone wants to talk about host characteristics and how they influence disease progression within an individual or population.</a:t>
            </a: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Ask the participants</a:t>
            </a:r>
            <a:r>
              <a:rPr lang="en-AU" sz="1200" kern="1200" baseline="0" dirty="0" smtClean="0">
                <a:solidFill>
                  <a:schemeClr val="tx1"/>
                </a:solidFill>
                <a:effectLst/>
                <a:latin typeface="+mn-lt"/>
                <a:ea typeface="+mn-ea"/>
                <a:cs typeface="+mn-cs"/>
              </a:rPr>
              <a:t> to reflect on their answers to the activity before the video. </a:t>
            </a: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There can be quite a bit of discussion about how an individuals</a:t>
            </a:r>
            <a:r>
              <a:rPr lang="en-AU" sz="1200" kern="1200" baseline="0" dirty="0" smtClean="0">
                <a:solidFill>
                  <a:schemeClr val="tx1"/>
                </a:solidFill>
                <a:effectLst/>
                <a:latin typeface="+mn-lt"/>
                <a:ea typeface="+mn-ea"/>
                <a:cs typeface="+mn-cs"/>
              </a:rPr>
              <a:t> characteristics can influence the disease progression in a population</a:t>
            </a: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AU" sz="1200" kern="1200" dirty="0" smtClean="0">
                <a:solidFill>
                  <a:schemeClr val="tx1"/>
                </a:solidFill>
                <a:effectLst/>
                <a:latin typeface="+mn-lt"/>
                <a:ea typeface="+mn-ea"/>
                <a:cs typeface="+mn-cs"/>
              </a:rPr>
              <a:t>Ask</a:t>
            </a:r>
            <a:r>
              <a:rPr lang="en-AU" sz="1200" kern="1200" baseline="0" dirty="0" smtClean="0">
                <a:solidFill>
                  <a:schemeClr val="tx1"/>
                </a:solidFill>
                <a:effectLst/>
                <a:latin typeface="+mn-lt"/>
                <a:ea typeface="+mn-ea"/>
                <a:cs typeface="+mn-cs"/>
              </a:rPr>
              <a:t> the participants to put their hands up if they have changed their view on what is a cause or if they will think in new ways since watching the video</a:t>
            </a:r>
            <a:endParaRPr lang="en-AU" sz="1200" kern="120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dirty="0" smtClean="0">
                <a:solidFill>
                  <a:schemeClr val="tx1"/>
                </a:solidFill>
                <a:effectLst/>
                <a:latin typeface="+mn-lt"/>
                <a:ea typeface="+mn-ea"/>
                <a:cs typeface="+mn-cs"/>
              </a:rPr>
              <a:t>Always make sure participants have no unanswered questions or confusions before you go forward.</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6</a:t>
            </a:fld>
            <a:endParaRPr lang="en-AU"/>
          </a:p>
        </p:txBody>
      </p:sp>
    </p:spTree>
    <p:extLst>
      <p:ext uri="{BB962C8B-B14F-4D97-AF65-F5344CB8AC3E}">
        <p14:creationId xmlns:p14="http://schemas.microsoft.com/office/powerpoint/2010/main" val="18516292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Sickness in chickens and farm workers</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First ask</a:t>
            </a:r>
            <a:r>
              <a:rPr lang="en-AU" sz="1200" kern="1200" baseline="0" dirty="0" smtClean="0">
                <a:solidFill>
                  <a:schemeClr val="tx1"/>
                </a:solidFill>
                <a:effectLst/>
                <a:latin typeface="+mn-lt"/>
                <a:ea typeface="+mn-ea"/>
                <a:cs typeface="+mn-cs"/>
              </a:rPr>
              <a:t> the participants to </a:t>
            </a:r>
            <a:r>
              <a:rPr lang="en-AU" sz="1200" kern="1200" dirty="0" smtClean="0">
                <a:solidFill>
                  <a:schemeClr val="tx1"/>
                </a:solidFill>
                <a:effectLst/>
                <a:latin typeface="+mn-lt"/>
                <a:ea typeface="+mn-ea"/>
                <a:cs typeface="+mn-cs"/>
              </a:rPr>
              <a:t>read the Newcastle disease information sheet </a:t>
            </a:r>
            <a:r>
              <a:rPr lang="en-AU" sz="1200" kern="1200" baseline="0" dirty="0" smtClean="0">
                <a:solidFill>
                  <a:schemeClr val="tx1"/>
                </a:solidFill>
                <a:effectLst/>
                <a:latin typeface="+mn-lt"/>
                <a:ea typeface="+mn-ea"/>
                <a:cs typeface="+mn-cs"/>
              </a:rPr>
              <a:t>to give them the information they need to answer the questions</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7</a:t>
            </a:fld>
            <a:endParaRPr lang="en-AU"/>
          </a:p>
        </p:txBody>
      </p:sp>
    </p:spTree>
    <p:extLst>
      <p:ext uri="{BB962C8B-B14F-4D97-AF65-F5344CB8AC3E}">
        <p14:creationId xmlns:p14="http://schemas.microsoft.com/office/powerpoint/2010/main" val="6542634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Sickness in chickens and farm workers</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baseline="0" dirty="0" smtClean="0">
                <a:solidFill>
                  <a:schemeClr val="tx1"/>
                </a:solidFill>
                <a:effectLst/>
                <a:latin typeface="+mn-lt"/>
                <a:ea typeface="+mn-ea"/>
                <a:cs typeface="+mn-cs"/>
              </a:rPr>
              <a:t>Participants have some more background information on Newcastle Diseases in their Participant’s Manual.</a:t>
            </a:r>
          </a:p>
          <a:p>
            <a:endParaRPr lang="en-AU" dirty="0" smtClean="0"/>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8</a:t>
            </a:fld>
            <a:endParaRPr lang="en-AU"/>
          </a:p>
        </p:txBody>
      </p:sp>
    </p:spTree>
    <p:extLst>
      <p:ext uri="{BB962C8B-B14F-4D97-AF65-F5344CB8AC3E}">
        <p14:creationId xmlns:p14="http://schemas.microsoft.com/office/powerpoint/2010/main" val="25489824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Sickness in chickens and farm workers</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baseline="0" dirty="0" smtClean="0">
                <a:solidFill>
                  <a:schemeClr val="tx1"/>
                </a:solidFill>
                <a:effectLst/>
                <a:latin typeface="+mn-lt"/>
                <a:ea typeface="+mn-ea"/>
                <a:cs typeface="+mn-cs"/>
              </a:rPr>
              <a:t>Participants have some more background information on Newcastle Diseases in their Participant’s Manual.</a:t>
            </a:r>
          </a:p>
          <a:p>
            <a:endParaRPr lang="en-AU" dirty="0" smtClean="0"/>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9</a:t>
            </a:fld>
            <a:endParaRPr lang="en-AU"/>
          </a:p>
        </p:txBody>
      </p:sp>
    </p:spTree>
    <p:extLst>
      <p:ext uri="{BB962C8B-B14F-4D97-AF65-F5344CB8AC3E}">
        <p14:creationId xmlns:p14="http://schemas.microsoft.com/office/powerpoint/2010/main" val="212895671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6/24/2014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224" y="332656"/>
            <a:ext cx="1120514" cy="50423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32068" y="245593"/>
            <a:ext cx="652264" cy="67835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6/24/2014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6/24/2014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6/24/2014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1137A7-B7EB-C947-BB67-ECE9659E37BE}" type="datetimeFigureOut">
              <a:rPr lang="en-US" smtClean="0"/>
              <a:pPr/>
              <a:t>6/24/2014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224" y="332656"/>
            <a:ext cx="1120514" cy="50423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32068" y="245593"/>
            <a:ext cx="652264" cy="678355"/>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1137A7-B7EB-C947-BB67-ECE9659E37BE}" type="datetimeFigureOut">
              <a:rPr lang="en-US" smtClean="0"/>
              <a:pPr/>
              <a:t>6/24/2014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1137A7-B7EB-C947-BB67-ECE9659E37BE}" type="datetimeFigureOut">
              <a:rPr lang="en-US" smtClean="0"/>
              <a:pPr/>
              <a:t>6/24/2014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1137A7-B7EB-C947-BB67-ECE9659E37BE}" type="datetimeFigureOut">
              <a:rPr lang="en-US" smtClean="0"/>
              <a:pPr/>
              <a:t>6/24/2014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1137A7-B7EB-C947-BB67-ECE9659E37BE}" type="datetimeFigureOut">
              <a:rPr lang="en-US" smtClean="0"/>
              <a:pPr/>
              <a:t>6/24/2014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137A7-B7EB-C947-BB67-ECE9659E37BE}" type="datetimeFigureOut">
              <a:rPr lang="en-US" smtClean="0"/>
              <a:pPr/>
              <a:t>6/24/2014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137A7-B7EB-C947-BB67-ECE9659E37BE}" type="datetimeFigureOut">
              <a:rPr lang="en-US" smtClean="0"/>
              <a:pPr/>
              <a:t>6/24/2014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1137A7-B7EB-C947-BB67-ECE9659E37BE}" type="datetimeFigureOut">
              <a:rPr lang="en-US" smtClean="0"/>
              <a:pPr/>
              <a:t>6/24/2014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75944-69F3-7C46-87A7-373989550ADE}" type="slidenum">
              <a:rPr lang="en-US" smtClean="0"/>
              <a:pPr/>
              <a:t>‹#›</a:t>
            </a:fld>
            <a:endParaRPr lang="en-US"/>
          </a:p>
        </p:txBody>
      </p:sp>
      <p:pic>
        <p:nvPicPr>
          <p:cNvPr id="9" name="Picture 8"/>
          <p:cNvPicPr>
            <a:picLocks noChangeAspect="1"/>
          </p:cNvPicPr>
          <p:nvPr userDrawn="1"/>
        </p:nvPicPr>
        <p:blipFill>
          <a:blip r:embed="rId13">
            <a:lum bright="70000" contrast="-70000"/>
            <a:extLst>
              <a:ext uri="{28A0092B-C50C-407E-A947-70E740481C1C}">
                <a14:useLocalDpi xmlns:a14="http://schemas.microsoft.com/office/drawing/2010/main" val="0"/>
              </a:ext>
            </a:extLst>
          </a:blip>
          <a:stretch>
            <a:fillRect/>
          </a:stretch>
        </p:blipFill>
        <p:spPr>
          <a:xfrm>
            <a:off x="6808341" y="4869160"/>
            <a:ext cx="2358896" cy="1639434"/>
          </a:xfrm>
          <a:prstGeom prst="rect">
            <a:avLst/>
          </a:prstGeom>
        </p:spPr>
      </p:pic>
      <p:sp>
        <p:nvSpPr>
          <p:cNvPr id="11" name="Rectangle 10"/>
          <p:cNvSpPr/>
          <p:nvPr userDrawn="1"/>
        </p:nvSpPr>
        <p:spPr>
          <a:xfrm>
            <a:off x="0" y="6508594"/>
            <a:ext cx="9144000" cy="349406"/>
          </a:xfrm>
          <a:prstGeom prst="rect">
            <a:avLst/>
          </a:prstGeom>
          <a:gradFill flip="none" rotWithShape="1">
            <a:gsLst>
              <a:gs pos="0">
                <a:schemeClr val="accent1"/>
              </a:gs>
              <a:gs pos="100000">
                <a:schemeClr val="accent1">
                  <a:tint val="50000"/>
                  <a:shade val="100000"/>
                  <a:satMod val="350000"/>
                </a:schemeClr>
              </a:gs>
            </a:gsLst>
            <a:lin ang="54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000" cap="all" dirty="0" smtClean="0">
                <a:latin typeface="Times New Roman" pitchFamily="18" charset="0"/>
              </a:rPr>
              <a:t>Australia Indonesia Partnership</a:t>
            </a:r>
            <a:r>
              <a:rPr lang="en-AU" sz="1000" cap="all" baseline="0" dirty="0" smtClean="0">
                <a:latin typeface="Times New Roman" pitchFamily="18" charset="0"/>
              </a:rPr>
              <a:t> for Emerging Infectious Diseases</a:t>
            </a:r>
            <a:endParaRPr lang="en-AU" sz="1000" cap="all" dirty="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p:txBody>
          <a:bodyPr/>
          <a:lstStyle/>
          <a:p>
            <a:r>
              <a:rPr lang="en-AU" dirty="0" smtClean="0"/>
              <a:t>Basic Field Epidemiology</a:t>
            </a:r>
            <a:endParaRPr lang="en-AU" dirty="0"/>
          </a:p>
        </p:txBody>
      </p:sp>
      <p:sp>
        <p:nvSpPr>
          <p:cNvPr id="11" name="Subtitle 10"/>
          <p:cNvSpPr>
            <a:spLocks noGrp="1"/>
          </p:cNvSpPr>
          <p:nvPr>
            <p:ph type="subTitle" idx="1"/>
          </p:nvPr>
        </p:nvSpPr>
        <p:spPr>
          <a:xfrm>
            <a:off x="685800" y="3886200"/>
            <a:ext cx="7086600" cy="1752600"/>
          </a:xfrm>
        </p:spPr>
        <p:txBody>
          <a:bodyPr/>
          <a:lstStyle/>
          <a:p>
            <a:r>
              <a:rPr lang="en-AU" dirty="0"/>
              <a:t>Session </a:t>
            </a:r>
            <a:r>
              <a:rPr lang="en-AU" dirty="0" smtClean="0"/>
              <a:t>6 </a:t>
            </a:r>
            <a:r>
              <a:rPr lang="en-AU" dirty="0"/>
              <a:t>– </a:t>
            </a:r>
            <a:r>
              <a:rPr lang="en-AU" dirty="0" smtClean="0"/>
              <a:t>How disease progresses</a:t>
            </a:r>
            <a:endParaRPr lang="en-AU" dirty="0"/>
          </a:p>
        </p:txBody>
      </p:sp>
      <p:pic>
        <p:nvPicPr>
          <p:cNvPr id="4" name="Content Placeholder 3"/>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251520" y="228601"/>
            <a:ext cx="1584325" cy="711200"/>
          </a:xfr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32833" y="146457"/>
            <a:ext cx="990996" cy="986592"/>
          </a:xfrm>
          <a:prstGeom prst="rect">
            <a:avLst/>
          </a:prstGeom>
        </p:spPr>
      </p:pic>
    </p:spTree>
    <p:extLst>
      <p:ext uri="{BB962C8B-B14F-4D97-AF65-F5344CB8AC3E}">
        <p14:creationId xmlns:p14="http://schemas.microsoft.com/office/powerpoint/2010/main" val="6415455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Sickness in chickens and farm workers</a:t>
            </a:r>
          </a:p>
        </p:txBody>
      </p:sp>
      <p:sp>
        <p:nvSpPr>
          <p:cNvPr id="3" name="Content Placeholder 2"/>
          <p:cNvSpPr>
            <a:spLocks noGrp="1"/>
          </p:cNvSpPr>
          <p:nvPr>
            <p:ph idx="1"/>
          </p:nvPr>
        </p:nvSpPr>
        <p:spPr>
          <a:xfrm>
            <a:off x="457200" y="1600201"/>
            <a:ext cx="8229600" cy="748680"/>
          </a:xfrm>
        </p:spPr>
        <p:txBody>
          <a:bodyPr>
            <a:normAutofit/>
          </a:bodyPr>
          <a:lstStyle/>
          <a:p>
            <a:pPr marL="514350" indent="-514350">
              <a:buFont typeface="+mj-lt"/>
              <a:buAutoNum type="arabicPeriod" startAt="2"/>
            </a:pPr>
            <a:r>
              <a:rPr lang="en-AU" dirty="0" smtClean="0"/>
              <a:t>How </a:t>
            </a:r>
            <a:r>
              <a:rPr lang="en-AU" dirty="0"/>
              <a:t>does vaccination prevent disease?</a:t>
            </a:r>
          </a:p>
          <a:p>
            <a:pPr marL="0" indent="0">
              <a:buNone/>
            </a:pPr>
            <a:endParaRPr lang="en-AU" dirty="0"/>
          </a:p>
        </p:txBody>
      </p:sp>
      <p:sp>
        <p:nvSpPr>
          <p:cNvPr id="4" name="TextBox 3"/>
          <p:cNvSpPr txBox="1"/>
          <p:nvPr/>
        </p:nvSpPr>
        <p:spPr>
          <a:xfrm>
            <a:off x="251520" y="3156448"/>
            <a:ext cx="8041054" cy="1754326"/>
          </a:xfrm>
          <a:prstGeom prst="rect">
            <a:avLst/>
          </a:prstGeom>
          <a:noFill/>
        </p:spPr>
        <p:txBody>
          <a:bodyPr wrap="square" rtlCol="0">
            <a:spAutoFit/>
          </a:bodyPr>
          <a:lstStyle/>
          <a:p>
            <a:pPr marL="285750" indent="-285750">
              <a:buFont typeface="Arial" panose="020B0604020202020204" pitchFamily="34" charset="0"/>
              <a:buChar char="•"/>
            </a:pPr>
            <a:r>
              <a:rPr lang="en-AU" b="1" dirty="0" smtClean="0">
                <a:solidFill>
                  <a:srgbClr val="002060"/>
                </a:solidFill>
              </a:rPr>
              <a:t>A vaccinated chicken is immune – can be exposed and it will not develop disease</a:t>
            </a:r>
          </a:p>
          <a:p>
            <a:pPr marL="285750" indent="-285750">
              <a:buFont typeface="Arial" panose="020B0604020202020204" pitchFamily="34" charset="0"/>
              <a:buChar char="•"/>
            </a:pPr>
            <a:r>
              <a:rPr lang="en-AU" b="1" dirty="0" smtClean="0">
                <a:solidFill>
                  <a:srgbClr val="002060"/>
                </a:solidFill>
              </a:rPr>
              <a:t>Vaccination does not prevent introduction of disease agent and exposure</a:t>
            </a:r>
          </a:p>
          <a:p>
            <a:pPr marL="285750" indent="-285750">
              <a:buFont typeface="Arial" panose="020B0604020202020204" pitchFamily="34" charset="0"/>
              <a:buChar char="•"/>
            </a:pPr>
            <a:endParaRPr lang="en-AU" b="1" dirty="0">
              <a:solidFill>
                <a:srgbClr val="002060"/>
              </a:solidFill>
            </a:endParaRPr>
          </a:p>
          <a:p>
            <a:pPr marL="285750" indent="-285750">
              <a:buFont typeface="Arial" panose="020B0604020202020204" pitchFamily="34" charset="0"/>
              <a:buChar char="•"/>
            </a:pPr>
            <a:r>
              <a:rPr lang="en-AU" b="1" dirty="0" smtClean="0">
                <a:solidFill>
                  <a:srgbClr val="002060"/>
                </a:solidFill>
              </a:rPr>
              <a:t>Herd immunity effects mean that it may not be necessary to vaccinate 100% of animals to achieve effective control</a:t>
            </a:r>
          </a:p>
        </p:txBody>
      </p:sp>
    </p:spTree>
    <p:extLst>
      <p:ext uri="{BB962C8B-B14F-4D97-AF65-F5344CB8AC3E}">
        <p14:creationId xmlns:p14="http://schemas.microsoft.com/office/powerpoint/2010/main" val="2830857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a:t>In this session we talked about:</a:t>
            </a:r>
          </a:p>
        </p:txBody>
      </p:sp>
      <p:sp>
        <p:nvSpPr>
          <p:cNvPr id="3" name="Content Placeholder 2"/>
          <p:cNvSpPr>
            <a:spLocks noGrp="1"/>
          </p:cNvSpPr>
          <p:nvPr>
            <p:ph idx="1"/>
          </p:nvPr>
        </p:nvSpPr>
        <p:spPr/>
        <p:txBody>
          <a:bodyPr>
            <a:normAutofit/>
          </a:bodyPr>
          <a:lstStyle/>
          <a:p>
            <a:r>
              <a:rPr lang="en-AU" dirty="0"/>
              <a:t>How disease occurs and the progression of disease states in an individual animal</a:t>
            </a:r>
          </a:p>
          <a:p>
            <a:r>
              <a:rPr lang="en-AU" dirty="0"/>
              <a:t>The progression of disease in a population of animals</a:t>
            </a:r>
          </a:p>
          <a:p>
            <a:pPr marL="0" indent="0">
              <a:buNone/>
            </a:pPr>
            <a:endParaRPr lang="en-AU" dirty="0" smtClean="0"/>
          </a:p>
          <a:p>
            <a:pPr marL="0" indent="0">
              <a:buNone/>
            </a:pPr>
            <a:endParaRPr lang="en-AU" dirty="0" smtClean="0"/>
          </a:p>
          <a:p>
            <a:endParaRPr lang="en-AU" dirty="0"/>
          </a:p>
          <a:p>
            <a:endParaRPr lang="en-AU" dirty="0"/>
          </a:p>
        </p:txBody>
      </p:sp>
    </p:spTree>
    <p:extLst>
      <p:ext uri="{BB962C8B-B14F-4D97-AF65-F5344CB8AC3E}">
        <p14:creationId xmlns:p14="http://schemas.microsoft.com/office/powerpoint/2010/main" val="22090532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601444" y="92076"/>
            <a:ext cx="2542556" cy="52322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800" b="1" cap="none" spc="0" dirty="0" smtClean="0">
                <a:ln/>
                <a:solidFill>
                  <a:schemeClr val="accent3"/>
                </a:solidFill>
                <a:effectLst/>
              </a:rPr>
              <a:t>Learn new skills</a:t>
            </a:r>
            <a:endParaRPr lang="en-US" sz="2800" b="1" cap="none" spc="0" dirty="0">
              <a:ln/>
              <a:solidFill>
                <a:schemeClr val="accent3"/>
              </a:solidFill>
              <a:effectLst/>
            </a:endParaRPr>
          </a:p>
        </p:txBody>
      </p:sp>
      <p:sp>
        <p:nvSpPr>
          <p:cNvPr id="9" name="Rectangle 8"/>
          <p:cNvSpPr/>
          <p:nvPr/>
        </p:nvSpPr>
        <p:spPr>
          <a:xfrm>
            <a:off x="0" y="5833775"/>
            <a:ext cx="1699503" cy="584775"/>
          </a:xfrm>
          <a:prstGeom prst="rect">
            <a:avLst/>
          </a:prstGeom>
          <a:noFill/>
        </p:spPr>
        <p:txBody>
          <a:bodyPr wrap="none" lIns="91440" tIns="45720" rIns="91440" bIns="45720">
            <a:spAutoFit/>
          </a:bodyPr>
          <a:lstStyle/>
          <a:p>
            <a:pPr algn="ctr"/>
            <a:r>
              <a:rPr lang="en-US" sz="32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Have fun</a:t>
            </a:r>
            <a:endParaRPr lang="en-US" sz="32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10" name="Rectangle 9"/>
          <p:cNvSpPr/>
          <p:nvPr/>
        </p:nvSpPr>
        <p:spPr>
          <a:xfrm>
            <a:off x="4981596" y="5710664"/>
            <a:ext cx="1760289" cy="707886"/>
          </a:xfrm>
          <a:prstGeom prst="rect">
            <a:avLst/>
          </a:prstGeom>
          <a:noFill/>
        </p:spPr>
        <p:txBody>
          <a:bodyPr wrap="none" lIns="91440" tIns="45720" rIns="91440" bIns="45720">
            <a:spAutoFit/>
          </a:bodyPr>
          <a:lstStyle/>
          <a:p>
            <a:pPr algn="ctr"/>
            <a:r>
              <a:rPr lang="en-US" sz="2000" b="0" cap="none" spc="0" dirty="0" smtClean="0">
                <a:ln w="0"/>
                <a:solidFill>
                  <a:schemeClr val="tx1"/>
                </a:solidFill>
                <a:effectLst>
                  <a:outerShdw blurRad="38100" dist="19050" dir="2700000" algn="tl" rotWithShape="0">
                    <a:schemeClr val="dk1">
                      <a:alpha val="40000"/>
                    </a:schemeClr>
                  </a:outerShdw>
                </a:effectLst>
              </a:rPr>
              <a:t>Improve your </a:t>
            </a:r>
          </a:p>
          <a:p>
            <a:pPr algn="ctr"/>
            <a:r>
              <a:rPr lang="en-US" sz="2000" b="0" cap="none" spc="0" dirty="0" smtClean="0">
                <a:ln w="0"/>
                <a:solidFill>
                  <a:schemeClr val="tx1"/>
                </a:solidFill>
                <a:effectLst>
                  <a:outerShdw blurRad="38100" dist="19050" dir="2700000" algn="tl" rotWithShape="0">
                    <a:schemeClr val="dk1">
                      <a:alpha val="40000"/>
                    </a:schemeClr>
                  </a:outerShdw>
                </a:effectLst>
              </a:rPr>
              <a:t>job satisfaction</a:t>
            </a:r>
            <a:endParaRPr lang="en-US" sz="2000" b="0" cap="none" spc="0" dirty="0">
              <a:ln w="0"/>
              <a:solidFill>
                <a:schemeClr val="tx1"/>
              </a:solidFill>
              <a:effectLst>
                <a:outerShdw blurRad="38100" dist="19050" dir="2700000" algn="tl" rotWithShape="0">
                  <a:schemeClr val="dk1">
                    <a:alpha val="40000"/>
                  </a:schemeClr>
                </a:outerShdw>
              </a:effectLst>
            </a:endParaRPr>
          </a:p>
        </p:txBody>
      </p:sp>
      <p:sp>
        <p:nvSpPr>
          <p:cNvPr id="11" name="Rectangle 10"/>
          <p:cNvSpPr/>
          <p:nvPr/>
        </p:nvSpPr>
        <p:spPr>
          <a:xfrm>
            <a:off x="-7272" y="92076"/>
            <a:ext cx="3024336" cy="707886"/>
          </a:xfrm>
          <a:prstGeom prst="rect">
            <a:avLst/>
          </a:prstGeom>
          <a:noFill/>
        </p:spPr>
        <p:txBody>
          <a:bodyPr wrap="square" lIns="91440" tIns="45720" rIns="91440" bIns="45720">
            <a:spAutoFit/>
          </a:bodyPr>
          <a:lstStyle/>
          <a:p>
            <a:pPr algn="ctr"/>
            <a:r>
              <a:rPr lang="en-US" sz="2000" b="0" cap="none" spc="0" dirty="0" smtClean="0">
                <a:ln w="0"/>
                <a:solidFill>
                  <a:schemeClr val="tx1"/>
                </a:solidFill>
                <a:effectLst>
                  <a:outerShdw blurRad="38100" dist="19050" dir="2700000" algn="tl" rotWithShape="0">
                    <a:schemeClr val="dk1">
                      <a:alpha val="40000"/>
                    </a:schemeClr>
                  </a:outerShdw>
                </a:effectLst>
              </a:rPr>
              <a:t>Better animal health</a:t>
            </a:r>
          </a:p>
          <a:p>
            <a:pPr algn="ctr"/>
            <a:r>
              <a:rPr lang="en-US" sz="2000" dirty="0">
                <a:ln w="0"/>
                <a:effectLst>
                  <a:outerShdw blurRad="38100" dist="19050" dir="2700000" algn="tl" rotWithShape="0">
                    <a:schemeClr val="dk1">
                      <a:alpha val="40000"/>
                    </a:schemeClr>
                  </a:outerShdw>
                </a:effectLst>
              </a:rPr>
              <a:t>f</a:t>
            </a:r>
            <a:r>
              <a:rPr lang="en-US" sz="2000" dirty="0" smtClean="0">
                <a:ln w="0"/>
                <a:effectLst>
                  <a:outerShdw blurRad="38100" dist="19050" dir="2700000" algn="tl" rotWithShape="0">
                    <a:schemeClr val="dk1">
                      <a:alpha val="40000"/>
                    </a:schemeClr>
                  </a:outerShdw>
                </a:effectLst>
              </a:rPr>
              <a:t>or Indonesia</a:t>
            </a:r>
            <a:endParaRPr lang="en-US" sz="2000" b="0" cap="none" spc="0" dirty="0">
              <a:ln w="0"/>
              <a:solidFill>
                <a:schemeClr val="tx1"/>
              </a:solidFill>
              <a:effectLst>
                <a:outerShdw blurRad="38100" dist="19050" dir="2700000" algn="tl" rotWithShape="0">
                  <a:schemeClr val="dk1">
                    <a:alpha val="40000"/>
                  </a:schemeClr>
                </a:outerShdw>
              </a:effectLst>
            </a:endParaRPr>
          </a:p>
        </p:txBody>
      </p:sp>
      <p:sp>
        <p:nvSpPr>
          <p:cNvPr id="13" name="Title 1"/>
          <p:cNvSpPr>
            <a:spLocks noGrp="1"/>
          </p:cNvSpPr>
          <p:nvPr>
            <p:ph type="title"/>
          </p:nvPr>
        </p:nvSpPr>
        <p:spPr>
          <a:xfrm>
            <a:off x="1321296" y="997015"/>
            <a:ext cx="5698976" cy="490066"/>
          </a:xfrm>
        </p:spPr>
        <p:txBody>
          <a:bodyPr>
            <a:normAutofit fontScale="90000"/>
          </a:bodyPr>
          <a:lstStyle/>
          <a:p>
            <a:r>
              <a:rPr lang="en-AU" b="1" dirty="0" smtClean="0"/>
              <a:t>Key concepts of session 6</a:t>
            </a:r>
            <a:endParaRPr lang="en-AU" b="1" dirty="0"/>
          </a:p>
        </p:txBody>
      </p:sp>
      <p:sp>
        <p:nvSpPr>
          <p:cNvPr id="2" name="Content Placeholder 1"/>
          <p:cNvSpPr>
            <a:spLocks noGrp="1"/>
          </p:cNvSpPr>
          <p:nvPr>
            <p:ph idx="1"/>
          </p:nvPr>
        </p:nvSpPr>
        <p:spPr>
          <a:xfrm>
            <a:off x="457200" y="1600200"/>
            <a:ext cx="8229600" cy="4233575"/>
          </a:xfrm>
        </p:spPr>
        <p:txBody>
          <a:bodyPr>
            <a:normAutofit fontScale="62500" lnSpcReduction="20000"/>
          </a:bodyPr>
          <a:lstStyle/>
          <a:p>
            <a:pPr lvl="0"/>
            <a:r>
              <a:rPr lang="en-AU" dirty="0"/>
              <a:t>Within an animal there are a number of steps that determine if the animal develops disease after being exposed to an infectious agent</a:t>
            </a:r>
          </a:p>
          <a:p>
            <a:pPr lvl="0"/>
            <a:endParaRPr lang="en-AU" dirty="0"/>
          </a:p>
          <a:p>
            <a:pPr lvl="0"/>
            <a:r>
              <a:rPr lang="en-AU" dirty="0"/>
              <a:t>Infected animals may develop chronic disease, die from the disease or may recover</a:t>
            </a:r>
          </a:p>
          <a:p>
            <a:pPr lvl="0"/>
            <a:endParaRPr lang="en-AU" dirty="0"/>
          </a:p>
          <a:p>
            <a:pPr lvl="0"/>
            <a:r>
              <a:rPr lang="en-AU" dirty="0"/>
              <a:t>Animals that recover often develop immunity to the infectious agent. Immunity may last a lifetime or it may be shorter. If the immunity declines the animal may become susceptible to infection again</a:t>
            </a:r>
          </a:p>
          <a:p>
            <a:pPr lvl="0"/>
            <a:endParaRPr lang="en-AU" dirty="0"/>
          </a:p>
          <a:p>
            <a:pPr lvl="0"/>
            <a:r>
              <a:rPr lang="en-AU" b="1" dirty="0"/>
              <a:t>Herd immunity </a:t>
            </a:r>
            <a:r>
              <a:rPr lang="en-AU" dirty="0"/>
              <a:t>describes a form of immunity that occurs when a significant portion of a population of animals is immune and this provides protection for </a:t>
            </a:r>
            <a:r>
              <a:rPr lang="en-AU" dirty="0" smtClean="0"/>
              <a:t>any remaining susceptible </a:t>
            </a:r>
            <a:r>
              <a:rPr lang="en-AU" dirty="0"/>
              <a:t>animals</a:t>
            </a:r>
          </a:p>
          <a:p>
            <a:endParaRPr lang="en-AU" dirty="0"/>
          </a:p>
        </p:txBody>
      </p:sp>
    </p:spTree>
    <p:extLst>
      <p:ext uri="{BB962C8B-B14F-4D97-AF65-F5344CB8AC3E}">
        <p14:creationId xmlns:p14="http://schemas.microsoft.com/office/powerpoint/2010/main" val="37959113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AU"/>
          </a:p>
        </p:txBody>
      </p:sp>
    </p:spTree>
    <p:extLst>
      <p:ext uri="{BB962C8B-B14F-4D97-AF65-F5344CB8AC3E}">
        <p14:creationId xmlns:p14="http://schemas.microsoft.com/office/powerpoint/2010/main" val="15757818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In this session we will talk about:</a:t>
            </a:r>
          </a:p>
        </p:txBody>
      </p:sp>
      <p:sp>
        <p:nvSpPr>
          <p:cNvPr id="3" name="Content Placeholder 2"/>
          <p:cNvSpPr>
            <a:spLocks noGrp="1"/>
          </p:cNvSpPr>
          <p:nvPr>
            <p:ph idx="1"/>
          </p:nvPr>
        </p:nvSpPr>
        <p:spPr/>
        <p:txBody>
          <a:bodyPr>
            <a:normAutofit/>
          </a:bodyPr>
          <a:lstStyle/>
          <a:p>
            <a:r>
              <a:rPr lang="en-AU" dirty="0"/>
              <a:t>How disease occurs and the progression of disease states in an individual animal</a:t>
            </a:r>
          </a:p>
          <a:p>
            <a:r>
              <a:rPr lang="en-AU" dirty="0"/>
              <a:t>The progression of disease in a population of animals</a:t>
            </a:r>
          </a:p>
        </p:txBody>
      </p:sp>
    </p:spTree>
    <p:extLst>
      <p:ext uri="{BB962C8B-B14F-4D97-AF65-F5344CB8AC3E}">
        <p14:creationId xmlns:p14="http://schemas.microsoft.com/office/powerpoint/2010/main" val="296719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Activity</a:t>
            </a:r>
            <a:endParaRPr lang="en-AU" b="1" dirty="0"/>
          </a:p>
        </p:txBody>
      </p:sp>
      <p:sp>
        <p:nvSpPr>
          <p:cNvPr id="3" name="Content Placeholder 2"/>
          <p:cNvSpPr>
            <a:spLocks noGrp="1"/>
          </p:cNvSpPr>
          <p:nvPr>
            <p:ph idx="1"/>
          </p:nvPr>
        </p:nvSpPr>
        <p:spPr/>
        <p:txBody>
          <a:bodyPr>
            <a:normAutofit fontScale="92500" lnSpcReduction="20000"/>
          </a:bodyPr>
          <a:lstStyle/>
          <a:p>
            <a:pPr marL="0" indent="0">
              <a:buNone/>
            </a:pPr>
            <a:r>
              <a:rPr lang="en-AU" dirty="0" smtClean="0"/>
              <a:t>Task for everyone to do:</a:t>
            </a:r>
          </a:p>
          <a:p>
            <a:r>
              <a:rPr lang="en-AU" dirty="0" smtClean="0"/>
              <a:t>Think about the last time you were sick with the flu.</a:t>
            </a:r>
          </a:p>
          <a:p>
            <a:endParaRPr lang="en-AU" dirty="0" smtClean="0"/>
          </a:p>
          <a:p>
            <a:r>
              <a:rPr lang="en-AU" dirty="0" smtClean="0"/>
              <a:t>How come there were people that didn’t get sick? </a:t>
            </a:r>
          </a:p>
          <a:p>
            <a:endParaRPr lang="en-AU" dirty="0"/>
          </a:p>
          <a:p>
            <a:r>
              <a:rPr lang="en-AU" dirty="0" smtClean="0"/>
              <a:t>What were the characteristics of the individuals that might have prevented disease from occurring?</a:t>
            </a:r>
          </a:p>
        </p:txBody>
      </p:sp>
    </p:spTree>
    <p:extLst>
      <p:ext uri="{BB962C8B-B14F-4D97-AF65-F5344CB8AC3E}">
        <p14:creationId xmlns:p14="http://schemas.microsoft.com/office/powerpoint/2010/main" val="4264891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Video</a:t>
            </a:r>
            <a:endParaRPr lang="en-AU" b="1" dirty="0"/>
          </a:p>
        </p:txBody>
      </p:sp>
      <p:sp>
        <p:nvSpPr>
          <p:cNvPr id="3" name="Content Placeholder 2"/>
          <p:cNvSpPr>
            <a:spLocks noGrp="1"/>
          </p:cNvSpPr>
          <p:nvPr>
            <p:ph idx="1"/>
          </p:nvPr>
        </p:nvSpPr>
        <p:spPr/>
        <p:txBody>
          <a:bodyPr/>
          <a:lstStyle/>
          <a:p>
            <a:r>
              <a:rPr lang="en-AU" dirty="0" smtClean="0"/>
              <a:t>Show recorded PowerPoint file for Session 6</a:t>
            </a:r>
            <a:endParaRPr lang="fr-FR" dirty="0"/>
          </a:p>
          <a:p>
            <a:endParaRPr lang="en-AU" dirty="0"/>
          </a:p>
        </p:txBody>
      </p:sp>
    </p:spTree>
    <p:extLst>
      <p:ext uri="{BB962C8B-B14F-4D97-AF65-F5344CB8AC3E}">
        <p14:creationId xmlns:p14="http://schemas.microsoft.com/office/powerpoint/2010/main" val="37931301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After watching the recorded PowerPoint</a:t>
            </a:r>
            <a:endParaRPr lang="en-AU" b="1" dirty="0"/>
          </a:p>
        </p:txBody>
      </p:sp>
      <p:sp>
        <p:nvSpPr>
          <p:cNvPr id="3" name="Content Placeholder 2"/>
          <p:cNvSpPr>
            <a:spLocks noGrp="1"/>
          </p:cNvSpPr>
          <p:nvPr>
            <p:ph idx="1"/>
          </p:nvPr>
        </p:nvSpPr>
        <p:spPr/>
        <p:txBody>
          <a:bodyPr>
            <a:normAutofit fontScale="92500" lnSpcReduction="20000"/>
          </a:bodyPr>
          <a:lstStyle/>
          <a:p>
            <a:pPr marL="0" indent="0">
              <a:buNone/>
            </a:pPr>
            <a:r>
              <a:rPr lang="en-AU" dirty="0" smtClean="0"/>
              <a:t>In </a:t>
            </a:r>
            <a:r>
              <a:rPr lang="en-AU" dirty="0"/>
              <a:t>this video we learnt about </a:t>
            </a:r>
            <a:endParaRPr lang="en-AU" dirty="0" smtClean="0"/>
          </a:p>
          <a:p>
            <a:pPr lvl="1"/>
            <a:r>
              <a:rPr lang="en-AU" dirty="0"/>
              <a:t>Host (animal) characteristics that influence if disease will occur in an individual </a:t>
            </a:r>
            <a:r>
              <a:rPr lang="en-AU" dirty="0" smtClean="0"/>
              <a:t>animal</a:t>
            </a:r>
            <a:endParaRPr lang="en-AU" dirty="0"/>
          </a:p>
          <a:p>
            <a:pPr lvl="1"/>
            <a:r>
              <a:rPr lang="en-AU" dirty="0"/>
              <a:t>How host characteristics affect disease transmission within a population of animals</a:t>
            </a:r>
          </a:p>
          <a:p>
            <a:pPr marL="0" indent="0">
              <a:buNone/>
            </a:pPr>
            <a:endParaRPr lang="en-AU" dirty="0" smtClean="0"/>
          </a:p>
          <a:p>
            <a:pPr marL="0" indent="0">
              <a:buNone/>
            </a:pPr>
            <a:endParaRPr lang="en-AU" dirty="0" smtClean="0"/>
          </a:p>
          <a:p>
            <a:pPr marL="0" indent="0">
              <a:buNone/>
            </a:pPr>
            <a:r>
              <a:rPr lang="en-AU" dirty="0" smtClean="0"/>
              <a:t>Task for everyone to do:</a:t>
            </a:r>
          </a:p>
          <a:p>
            <a:pPr marL="514350" indent="-514350">
              <a:buFont typeface="+mj-lt"/>
              <a:buAutoNum type="arabicPeriod"/>
            </a:pPr>
            <a:r>
              <a:rPr lang="en-AU" dirty="0"/>
              <a:t>Revisit </a:t>
            </a:r>
            <a:r>
              <a:rPr lang="en-AU" dirty="0" smtClean="0"/>
              <a:t>your ideas to questions prior </a:t>
            </a:r>
            <a:r>
              <a:rPr lang="en-AU" dirty="0"/>
              <a:t>to the </a:t>
            </a:r>
            <a:r>
              <a:rPr lang="en-AU" dirty="0" smtClean="0"/>
              <a:t>video. </a:t>
            </a:r>
          </a:p>
          <a:p>
            <a:pPr lvl="1">
              <a:buFont typeface="Arial" panose="020B0604020202020204" pitchFamily="34" charset="0"/>
              <a:buChar char="•"/>
            </a:pPr>
            <a:r>
              <a:rPr lang="en-AU" dirty="0" smtClean="0"/>
              <a:t>Have your views changed?</a:t>
            </a:r>
          </a:p>
          <a:p>
            <a:endParaRPr lang="en-AU" dirty="0"/>
          </a:p>
          <a:p>
            <a:endParaRPr lang="en-AU" dirty="0"/>
          </a:p>
        </p:txBody>
      </p:sp>
    </p:spTree>
    <p:extLst>
      <p:ext uri="{BB962C8B-B14F-4D97-AF65-F5344CB8AC3E}">
        <p14:creationId xmlns:p14="http://schemas.microsoft.com/office/powerpoint/2010/main" val="39049060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a:t>
            </a:r>
            <a:r>
              <a:rPr lang="en-AU" b="1" dirty="0" smtClean="0"/>
              <a:t>Sickness in chickens and farm workers</a:t>
            </a:r>
            <a:br>
              <a:rPr lang="en-AU" b="1" dirty="0" smtClean="0"/>
            </a:br>
            <a:r>
              <a:rPr lang="en-AU" b="1" dirty="0" smtClean="0"/>
              <a:t>Background information</a:t>
            </a:r>
            <a:endParaRPr lang="en-AU" b="1" dirty="0"/>
          </a:p>
        </p:txBody>
      </p:sp>
      <p:sp>
        <p:nvSpPr>
          <p:cNvPr id="3" name="Content Placeholder 2"/>
          <p:cNvSpPr>
            <a:spLocks noGrp="1"/>
          </p:cNvSpPr>
          <p:nvPr>
            <p:ph idx="1"/>
          </p:nvPr>
        </p:nvSpPr>
        <p:spPr>
          <a:xfrm>
            <a:off x="457200" y="1772816"/>
            <a:ext cx="8229600" cy="4353347"/>
          </a:xfrm>
        </p:spPr>
        <p:txBody>
          <a:bodyPr>
            <a:normAutofit fontScale="92500" lnSpcReduction="10000"/>
          </a:bodyPr>
          <a:lstStyle/>
          <a:p>
            <a:pPr marL="0" indent="0">
              <a:buNone/>
            </a:pPr>
            <a:r>
              <a:rPr lang="en-AU" i="1" dirty="0"/>
              <a:t>Newcastle Disease has been diagnosed as the cause of the disease outbreak in this village. Poultry farmers in the village are interested in learning more about the disease.</a:t>
            </a:r>
            <a:endParaRPr lang="en-AU" dirty="0"/>
          </a:p>
          <a:p>
            <a:pPr marL="0" indent="0">
              <a:buNone/>
            </a:pPr>
            <a:endParaRPr lang="en-AU" i="1" dirty="0"/>
          </a:p>
          <a:p>
            <a:pPr marL="0" indent="0">
              <a:buNone/>
            </a:pPr>
            <a:r>
              <a:rPr lang="en-AU" i="1" dirty="0" smtClean="0"/>
              <a:t>Review your answers to Session 5 and the  </a:t>
            </a:r>
            <a:r>
              <a:rPr lang="en-AU" i="1" dirty="0" smtClean="0"/>
              <a:t>Newcastle </a:t>
            </a:r>
            <a:r>
              <a:rPr lang="en-AU" i="1" dirty="0"/>
              <a:t>Disease </a:t>
            </a:r>
            <a:r>
              <a:rPr lang="en-AU" i="1" dirty="0" smtClean="0"/>
              <a:t>information sheet provided in </a:t>
            </a:r>
            <a:r>
              <a:rPr lang="en-AU" i="1" dirty="0"/>
              <a:t>the </a:t>
            </a:r>
            <a:r>
              <a:rPr lang="en-AU" i="1" dirty="0" smtClean="0"/>
              <a:t>Participants’ </a:t>
            </a:r>
            <a:r>
              <a:rPr lang="en-AU" i="1" dirty="0" smtClean="0"/>
              <a:t>Manual </a:t>
            </a:r>
            <a:r>
              <a:rPr lang="en-AU" i="1" dirty="0" smtClean="0"/>
              <a:t>and then answer the following questions</a:t>
            </a:r>
            <a:r>
              <a:rPr lang="en-AU" i="1" dirty="0"/>
              <a:t>.</a:t>
            </a:r>
            <a:endParaRPr lang="en-AU" dirty="0"/>
          </a:p>
        </p:txBody>
      </p:sp>
    </p:spTree>
    <p:extLst>
      <p:ext uri="{BB962C8B-B14F-4D97-AF65-F5344CB8AC3E}">
        <p14:creationId xmlns:p14="http://schemas.microsoft.com/office/powerpoint/2010/main" val="26511580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AU" b="1" dirty="0"/>
              <a:t>Group </a:t>
            </a:r>
            <a:r>
              <a:rPr lang="en-AU" b="1" dirty="0" smtClean="0"/>
              <a:t>activity </a:t>
            </a:r>
            <a:r>
              <a:rPr lang="en-AU" b="1" dirty="0"/>
              <a:t>– </a:t>
            </a:r>
            <a:r>
              <a:rPr lang="en-AU" b="1" dirty="0" smtClean="0"/>
              <a:t>deaths in chickens</a:t>
            </a:r>
            <a:endParaRPr lang="en-AU" b="1" dirty="0"/>
          </a:p>
        </p:txBody>
      </p:sp>
      <p:sp>
        <p:nvSpPr>
          <p:cNvPr id="3" name="Content Placeholder 2"/>
          <p:cNvSpPr>
            <a:spLocks noGrp="1"/>
          </p:cNvSpPr>
          <p:nvPr>
            <p:ph idx="1"/>
          </p:nvPr>
        </p:nvSpPr>
        <p:spPr>
          <a:xfrm>
            <a:off x="113331" y="1124744"/>
            <a:ext cx="8856984" cy="4248472"/>
          </a:xfrm>
        </p:spPr>
        <p:txBody>
          <a:bodyPr>
            <a:noAutofit/>
          </a:bodyPr>
          <a:lstStyle/>
          <a:p>
            <a:pPr marL="0" indent="0">
              <a:buNone/>
            </a:pPr>
            <a:r>
              <a:rPr lang="en-AU" sz="2000" b="1" dirty="0" smtClean="0"/>
              <a:t>Newcastle </a:t>
            </a:r>
            <a:r>
              <a:rPr lang="en-AU" sz="2000" b="1" dirty="0"/>
              <a:t>disease</a:t>
            </a:r>
            <a:r>
              <a:rPr lang="en-AU" sz="2000" i="1" dirty="0"/>
              <a:t>. </a:t>
            </a:r>
          </a:p>
          <a:p>
            <a:pPr lvl="1"/>
            <a:r>
              <a:rPr lang="en-AU" sz="1800" dirty="0" smtClean="0"/>
              <a:t>An example of a disease that is</a:t>
            </a:r>
            <a:r>
              <a:rPr lang="en-AU" sz="1800" b="1" u="sng" dirty="0" smtClean="0"/>
              <a:t> infectious </a:t>
            </a:r>
            <a:r>
              <a:rPr lang="en-AU" sz="1800" dirty="0" smtClean="0"/>
              <a:t>(caused by a living agent – in this case a virus) and highly </a:t>
            </a:r>
            <a:r>
              <a:rPr lang="en-AU" sz="1800" b="1" u="sng" dirty="0" smtClean="0"/>
              <a:t>contagious</a:t>
            </a:r>
            <a:r>
              <a:rPr lang="en-AU" sz="1800" dirty="0" smtClean="0"/>
              <a:t> (spreads rapidly from animal to animal)</a:t>
            </a:r>
            <a:endParaRPr lang="en-AU" sz="1800" dirty="0"/>
          </a:p>
          <a:p>
            <a:pPr marL="57150" indent="0">
              <a:buNone/>
            </a:pPr>
            <a:endParaRPr lang="en-AU" sz="2200" dirty="0" smtClean="0"/>
          </a:p>
          <a:p>
            <a:pPr marL="514350" indent="-457200">
              <a:buAutoNum type="arabicPeriod"/>
            </a:pPr>
            <a:r>
              <a:rPr lang="en-AU" sz="2200" dirty="0" smtClean="0"/>
              <a:t>Write </a:t>
            </a:r>
            <a:r>
              <a:rPr lang="en-AU" sz="2200" dirty="0" smtClean="0"/>
              <a:t>down some approaches to control of </a:t>
            </a:r>
            <a:r>
              <a:rPr lang="en-AU" sz="2200" dirty="0" smtClean="0"/>
              <a:t>ND (do not include vaccination) </a:t>
            </a:r>
            <a:r>
              <a:rPr lang="en-AU" sz="2200" dirty="0" smtClean="0"/>
              <a:t>and indicate how each control method is effective (what cause does it prevent</a:t>
            </a:r>
            <a:r>
              <a:rPr lang="en-AU" sz="2200" dirty="0" smtClean="0"/>
              <a:t>). </a:t>
            </a:r>
          </a:p>
          <a:p>
            <a:pPr marL="514350" indent="-457200">
              <a:buAutoNum type="arabicPeriod"/>
            </a:pPr>
            <a:endParaRPr lang="en-AU" sz="2200" dirty="0"/>
          </a:p>
          <a:p>
            <a:pPr marL="514350" indent="-457200">
              <a:buAutoNum type="arabicPeriod"/>
            </a:pPr>
            <a:r>
              <a:rPr lang="en-AU" sz="2200" dirty="0" smtClean="0"/>
              <a:t>How does vaccination work to prevent disease?</a:t>
            </a:r>
            <a:endParaRPr lang="en-AU" sz="2200" dirty="0" smtClean="0"/>
          </a:p>
          <a:p>
            <a:pPr marL="57150" indent="0">
              <a:buNone/>
            </a:pPr>
            <a:r>
              <a:rPr lang="en-AU" sz="2200" dirty="0"/>
              <a:t>	</a:t>
            </a:r>
            <a:endParaRPr lang="en-AU" sz="2200" dirty="0" smtClean="0"/>
          </a:p>
        </p:txBody>
      </p:sp>
    </p:spTree>
    <p:extLst>
      <p:ext uri="{BB962C8B-B14F-4D97-AF65-F5344CB8AC3E}">
        <p14:creationId xmlns:p14="http://schemas.microsoft.com/office/powerpoint/2010/main" val="10693531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en-AU" b="1" dirty="0"/>
              <a:t>Group </a:t>
            </a:r>
            <a:r>
              <a:rPr lang="en-AU" b="1" dirty="0" smtClean="0"/>
              <a:t>activity </a:t>
            </a:r>
            <a:r>
              <a:rPr lang="en-AU" b="1" dirty="0"/>
              <a:t>– </a:t>
            </a:r>
            <a:r>
              <a:rPr lang="en-AU" b="1" dirty="0" smtClean="0"/>
              <a:t>deaths in chickens</a:t>
            </a:r>
            <a:endParaRPr lang="en-AU" b="1" dirty="0"/>
          </a:p>
        </p:txBody>
      </p:sp>
      <p:sp>
        <p:nvSpPr>
          <p:cNvPr id="3" name="Content Placeholder 2"/>
          <p:cNvSpPr>
            <a:spLocks noGrp="1"/>
          </p:cNvSpPr>
          <p:nvPr>
            <p:ph idx="1"/>
          </p:nvPr>
        </p:nvSpPr>
        <p:spPr>
          <a:xfrm>
            <a:off x="113331" y="1001067"/>
            <a:ext cx="8856984" cy="4248472"/>
          </a:xfrm>
        </p:spPr>
        <p:txBody>
          <a:bodyPr>
            <a:noAutofit/>
          </a:bodyPr>
          <a:lstStyle/>
          <a:p>
            <a:pPr marL="0" indent="0">
              <a:buNone/>
            </a:pPr>
            <a:r>
              <a:rPr lang="en-AU" sz="2000" b="1" dirty="0" smtClean="0"/>
              <a:t>Newcastle </a:t>
            </a:r>
            <a:r>
              <a:rPr lang="en-AU" sz="2000" b="1" dirty="0"/>
              <a:t>disease</a:t>
            </a:r>
            <a:r>
              <a:rPr lang="en-AU" sz="2000" i="1" dirty="0"/>
              <a:t>. </a:t>
            </a:r>
          </a:p>
          <a:p>
            <a:pPr lvl="1"/>
            <a:r>
              <a:rPr lang="en-AU" sz="1800" dirty="0" smtClean="0"/>
              <a:t>An example of a disease that is</a:t>
            </a:r>
            <a:r>
              <a:rPr lang="en-AU" sz="1800" b="1" u="sng" dirty="0" smtClean="0"/>
              <a:t> infectious </a:t>
            </a:r>
            <a:r>
              <a:rPr lang="en-AU" sz="1800" dirty="0" smtClean="0"/>
              <a:t>(caused by a living agent – in this case a virus) and highly </a:t>
            </a:r>
            <a:r>
              <a:rPr lang="en-AU" sz="1800" b="1" u="sng" dirty="0" smtClean="0"/>
              <a:t>contagious</a:t>
            </a:r>
            <a:r>
              <a:rPr lang="en-AU" sz="1800" dirty="0" smtClean="0"/>
              <a:t> (spreads rapidly from animal to animal)</a:t>
            </a:r>
            <a:endParaRPr lang="en-AU" sz="1800" dirty="0"/>
          </a:p>
          <a:p>
            <a:pPr marL="57150" indent="0">
              <a:buNone/>
            </a:pPr>
            <a:endParaRPr lang="en-AU" sz="2200" dirty="0" smtClean="0"/>
          </a:p>
          <a:p>
            <a:pPr marL="57150" indent="0">
              <a:buNone/>
            </a:pPr>
            <a:r>
              <a:rPr lang="en-AU" sz="2200" dirty="0"/>
              <a:t>1</a:t>
            </a:r>
            <a:r>
              <a:rPr lang="en-AU" sz="2200" dirty="0" smtClean="0"/>
              <a:t>. </a:t>
            </a:r>
            <a:r>
              <a:rPr lang="en-AU" sz="2200" dirty="0" smtClean="0"/>
              <a:t>Write down some approaches to control of ND and indicate how each control method is effective (what cause does it prevent)</a:t>
            </a:r>
          </a:p>
          <a:p>
            <a:pPr marL="57150" indent="0">
              <a:buNone/>
            </a:pPr>
            <a:r>
              <a:rPr lang="en-AU" sz="2200" dirty="0"/>
              <a:t>	</a:t>
            </a:r>
            <a:endParaRPr lang="en-AU" sz="2200" dirty="0" smtClean="0"/>
          </a:p>
        </p:txBody>
      </p:sp>
      <p:sp>
        <p:nvSpPr>
          <p:cNvPr id="4" name="TextBox 3"/>
          <p:cNvSpPr txBox="1"/>
          <p:nvPr/>
        </p:nvSpPr>
        <p:spPr>
          <a:xfrm>
            <a:off x="251520" y="3156448"/>
            <a:ext cx="8041054" cy="2862322"/>
          </a:xfrm>
          <a:prstGeom prst="rect">
            <a:avLst/>
          </a:prstGeom>
          <a:noFill/>
        </p:spPr>
        <p:txBody>
          <a:bodyPr wrap="square" rtlCol="0">
            <a:spAutoFit/>
          </a:bodyPr>
          <a:lstStyle/>
          <a:p>
            <a:pPr marL="285750" indent="-285750">
              <a:buFont typeface="Arial" panose="020B0604020202020204" pitchFamily="34" charset="0"/>
              <a:buChar char="•"/>
            </a:pPr>
            <a:r>
              <a:rPr lang="en-AU" b="1" dirty="0" smtClean="0">
                <a:solidFill>
                  <a:srgbClr val="002060"/>
                </a:solidFill>
              </a:rPr>
              <a:t>Do not sell or give away birds that are sick or have died suddenly</a:t>
            </a:r>
          </a:p>
          <a:p>
            <a:pPr marL="285750" indent="-285750">
              <a:buFont typeface="Arial" panose="020B0604020202020204" pitchFamily="34" charset="0"/>
              <a:buChar char="•"/>
            </a:pPr>
            <a:r>
              <a:rPr lang="en-AU" b="1" dirty="0" smtClean="0">
                <a:solidFill>
                  <a:srgbClr val="002060"/>
                </a:solidFill>
              </a:rPr>
              <a:t>Don’t bring anything from an infected farm to your farm (feathers, eggs, birds, carcasses, feed, equipment </a:t>
            </a:r>
            <a:r>
              <a:rPr lang="en-AU" b="1" dirty="0" err="1" smtClean="0">
                <a:solidFill>
                  <a:srgbClr val="002060"/>
                </a:solidFill>
              </a:rPr>
              <a:t>etc</a:t>
            </a:r>
            <a:r>
              <a:rPr lang="en-AU" b="1" dirty="0" smtClean="0">
                <a:solidFill>
                  <a:srgbClr val="002060"/>
                </a:solidFill>
              </a:rPr>
              <a:t>)</a:t>
            </a:r>
          </a:p>
          <a:p>
            <a:pPr marL="285750" indent="-285750">
              <a:buFont typeface="Arial" panose="020B0604020202020204" pitchFamily="34" charset="0"/>
              <a:buChar char="•"/>
            </a:pPr>
            <a:r>
              <a:rPr lang="en-AU" b="1" dirty="0" smtClean="0">
                <a:solidFill>
                  <a:srgbClr val="002060"/>
                </a:solidFill>
              </a:rPr>
              <a:t>Minimise contact between chickens and other types of birds</a:t>
            </a:r>
          </a:p>
          <a:p>
            <a:pPr marL="285750" indent="-285750">
              <a:buFont typeface="Arial" panose="020B0604020202020204" pitchFamily="34" charset="0"/>
              <a:buChar char="•"/>
            </a:pPr>
            <a:r>
              <a:rPr lang="en-AU" b="1" dirty="0">
                <a:solidFill>
                  <a:srgbClr val="002060"/>
                </a:solidFill>
              </a:rPr>
              <a:t>D</a:t>
            </a:r>
            <a:r>
              <a:rPr lang="en-AU" b="1" dirty="0" smtClean="0">
                <a:solidFill>
                  <a:srgbClr val="002060"/>
                </a:solidFill>
              </a:rPr>
              <a:t>on’t bring unsold birds back from the market and put them into the main flock (keep them separate)</a:t>
            </a:r>
          </a:p>
          <a:p>
            <a:pPr marL="285750" indent="-285750">
              <a:buFont typeface="Arial" panose="020B0604020202020204" pitchFamily="34" charset="0"/>
              <a:buChar char="•"/>
            </a:pPr>
            <a:r>
              <a:rPr lang="en-AU" b="1" dirty="0" smtClean="0">
                <a:solidFill>
                  <a:srgbClr val="002060"/>
                </a:solidFill>
              </a:rPr>
              <a:t>hygiene and disinfection</a:t>
            </a:r>
          </a:p>
          <a:p>
            <a:pPr marL="285750" indent="-285750">
              <a:buFont typeface="Arial" panose="020B0604020202020204" pitchFamily="34" charset="0"/>
              <a:buChar char="•"/>
            </a:pPr>
            <a:r>
              <a:rPr lang="en-AU" b="1" dirty="0">
                <a:solidFill>
                  <a:srgbClr val="002060"/>
                </a:solidFill>
              </a:rPr>
              <a:t>Separate sick &amp; healthy birds &amp; be careful to avoid moving infection from one group to the other</a:t>
            </a:r>
          </a:p>
          <a:p>
            <a:pPr marL="285750" indent="-285750">
              <a:buFont typeface="Arial" panose="020B0604020202020204" pitchFamily="34" charset="0"/>
              <a:buChar char="•"/>
            </a:pPr>
            <a:r>
              <a:rPr lang="en-AU" b="1" dirty="0">
                <a:solidFill>
                  <a:srgbClr val="002060"/>
                </a:solidFill>
              </a:rPr>
              <a:t>Very ill &amp; dead birds should be disposed of (burn or bury</a:t>
            </a:r>
            <a:r>
              <a:rPr lang="en-AU" b="1" dirty="0" smtClean="0">
                <a:solidFill>
                  <a:srgbClr val="002060"/>
                </a:solidFill>
              </a:rPr>
              <a:t>)</a:t>
            </a:r>
            <a:endParaRPr lang="en-AU" b="1" dirty="0">
              <a:solidFill>
                <a:srgbClr val="002060"/>
              </a:solidFill>
            </a:endParaRPr>
          </a:p>
        </p:txBody>
      </p:sp>
    </p:spTree>
    <p:extLst>
      <p:ext uri="{BB962C8B-B14F-4D97-AF65-F5344CB8AC3E}">
        <p14:creationId xmlns:p14="http://schemas.microsoft.com/office/powerpoint/2010/main" val="26392706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3291</TotalTime>
  <Words>1259</Words>
  <Application>Microsoft Office PowerPoint</Application>
  <PresentationFormat>On-screen Show (4:3)</PresentationFormat>
  <Paragraphs>164</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Times New Roman</vt:lpstr>
      <vt:lpstr>Office Theme</vt:lpstr>
      <vt:lpstr>Basic Field Epidemiology</vt:lpstr>
      <vt:lpstr>PowerPoint Presentation</vt:lpstr>
      <vt:lpstr>In this session we will talk about:</vt:lpstr>
      <vt:lpstr>Activity</vt:lpstr>
      <vt:lpstr>Video</vt:lpstr>
      <vt:lpstr>After watching the recorded PowerPoint</vt:lpstr>
      <vt:lpstr>Group activity – Sickness in chickens and farm workers Background information</vt:lpstr>
      <vt:lpstr>Group activity – deaths in chickens</vt:lpstr>
      <vt:lpstr>Group activity – deaths in chickens</vt:lpstr>
      <vt:lpstr>Group activity – Sickness in chickens and farm workers</vt:lpstr>
      <vt:lpstr>In this session we talked about:</vt:lpstr>
      <vt:lpstr>Key concepts of session 6</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JKTCMK-DMX0001</dc:creator>
  <cp:lastModifiedBy>Nigel Perkins</cp:lastModifiedBy>
  <cp:revision>87</cp:revision>
  <dcterms:created xsi:type="dcterms:W3CDTF">2013-03-15T18:03:41Z</dcterms:created>
  <dcterms:modified xsi:type="dcterms:W3CDTF">2014-06-24T04:42:12Z</dcterms:modified>
</cp:coreProperties>
</file>