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81" r:id="rId3"/>
    <p:sldId id="259" r:id="rId4"/>
    <p:sldId id="271" r:id="rId5"/>
    <p:sldId id="272" r:id="rId6"/>
    <p:sldId id="260" r:id="rId7"/>
    <p:sldId id="274" r:id="rId8"/>
    <p:sldId id="275" r:id="rId9"/>
    <p:sldId id="276" r:id="rId10"/>
    <p:sldId id="261" r:id="rId11"/>
    <p:sldId id="277" r:id="rId12"/>
    <p:sldId id="285" r:id="rId13"/>
    <p:sldId id="263" r:id="rId14"/>
    <p:sldId id="264" r:id="rId15"/>
    <p:sldId id="282" r:id="rId16"/>
    <p:sldId id="265" r:id="rId17"/>
    <p:sldId id="266" r:id="rId18"/>
    <p:sldId id="267" r:id="rId19"/>
    <p:sldId id="286" r:id="rId20"/>
    <p:sldId id="287" r:id="rId21"/>
    <p:sldId id="283" r:id="rId22"/>
    <p:sldId id="268" r:id="rId23"/>
    <p:sldId id="278" r:id="rId24"/>
    <p:sldId id="288" r:id="rId25"/>
    <p:sldId id="289" r:id="rId26"/>
    <p:sldId id="284" r:id="rId27"/>
    <p:sldId id="26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A0000"/>
    <a:srgbClr val="310D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439" autoAdjust="0"/>
    <p:restoredTop sz="94858" autoAdjust="0"/>
  </p:normalViewPr>
  <p:slideViewPr>
    <p:cSldViewPr snapToObjects="1">
      <p:cViewPr>
        <p:scale>
          <a:sx n="60" d="100"/>
          <a:sy n="60" d="100"/>
        </p:scale>
        <p:origin x="-130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rendan\Desktop\indonesian%20cattle%20clinical%20sign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fr-FR"/>
            </a:pPr>
            <a:r>
              <a:rPr lang="id-ID"/>
              <a:t>Prevalensi diare</a:t>
            </a:r>
            <a:r>
              <a:rPr lang="id-ID" baseline="0"/>
              <a:t> per bulan </a:t>
            </a:r>
            <a:endParaRPr lang="id-ID"/>
          </a:p>
        </c:rich>
      </c:tx>
      <c:layout/>
    </c:title>
    <c:plotArea>
      <c:layout>
        <c:manualLayout>
          <c:layoutTarget val="inner"/>
          <c:xMode val="edge"/>
          <c:yMode val="edge"/>
          <c:x val="0.12078955907649259"/>
          <c:y val="3.4623102509097219E-2"/>
          <c:w val="0.83412085122420065"/>
          <c:h val="0.8285487992415046"/>
        </c:manualLayout>
      </c:layout>
      <c:scatterChart>
        <c:scatterStyle val="lineMarker"/>
        <c:ser>
          <c:idx val="0"/>
          <c:order val="0"/>
          <c:tx>
            <c:v>Prevalence of diarrhoea by month</c:v>
          </c:tx>
          <c:spPr>
            <a:ln w="28575">
              <a:noFill/>
            </a:ln>
          </c:spPr>
          <c:marker>
            <c:spPr>
              <a:solidFill>
                <a:schemeClr val="tx1"/>
              </a:solidFill>
            </c:spPr>
          </c:marker>
          <c:trendline>
            <c:trendlineType val="movingAvg"/>
            <c:period val="2"/>
          </c:trendline>
          <c:xVal>
            <c:numRef>
              <c:f>PT_Sapi_diarrhoea!$B$4:$M$4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xVal>
          <c:yVal>
            <c:numRef>
              <c:f>PT_Sapi_diarrhoea!$B$8:$M$8</c:f>
              <c:numCache>
                <c:formatCode>0.0000</c:formatCode>
                <c:ptCount val="12"/>
                <c:pt idx="0" formatCode="General">
                  <c:v>0.27319587628865982</c:v>
                </c:pt>
                <c:pt idx="1">
                  <c:v>0.22800000000000004</c:v>
                </c:pt>
                <c:pt idx="2">
                  <c:v>0.21951219512195369</c:v>
                </c:pt>
                <c:pt idx="3">
                  <c:v>0.14912280701754385</c:v>
                </c:pt>
                <c:pt idx="4">
                  <c:v>0.20270270270270271</c:v>
                </c:pt>
                <c:pt idx="5">
                  <c:v>0.14814814814814894</c:v>
                </c:pt>
                <c:pt idx="6">
                  <c:v>0.20972644376899918</c:v>
                </c:pt>
                <c:pt idx="7">
                  <c:v>0.19211822660098521</c:v>
                </c:pt>
                <c:pt idx="8">
                  <c:v>0.27848101265822783</c:v>
                </c:pt>
                <c:pt idx="9">
                  <c:v>0.29729729729729731</c:v>
                </c:pt>
                <c:pt idx="10">
                  <c:v>0.26979472140762462</c:v>
                </c:pt>
                <c:pt idx="11">
                  <c:v>0.3477537437603993</c:v>
                </c:pt>
              </c:numCache>
            </c:numRef>
          </c:yVal>
        </c:ser>
        <c:axId val="134089728"/>
        <c:axId val="138458240"/>
      </c:scatterChart>
      <c:valAx>
        <c:axId val="134089728"/>
        <c:scaling>
          <c:orientation val="minMax"/>
          <c:max val="12"/>
        </c:scaling>
        <c:axPos val="b"/>
        <c:title>
          <c:tx>
            <c:rich>
              <a:bodyPr/>
              <a:lstStyle/>
              <a:p>
                <a:pPr>
                  <a:defRPr lang="fr-FR"/>
                </a:pPr>
                <a:r>
                  <a:rPr lang="id-ID"/>
                  <a:t>bulan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fr-FR"/>
            </a:pPr>
            <a:endParaRPr lang="id-ID"/>
          </a:p>
        </c:txPr>
        <c:crossAx val="138458240"/>
        <c:crosses val="autoZero"/>
        <c:crossBetween val="midCat"/>
      </c:valAx>
      <c:valAx>
        <c:axId val="13845824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fr-FR"/>
                </a:pPr>
                <a:r>
                  <a:rPr lang="en-US"/>
                  <a:t>Propor</a:t>
                </a:r>
                <a:r>
                  <a:rPr lang="id-ID"/>
                  <a:t>si diare</a:t>
                </a:r>
                <a:r>
                  <a:rPr lang="id-ID" baseline="0"/>
                  <a:t> dari semua tanda klinis yang dilaporkan 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8.4137738596629843E-3"/>
              <c:y val="8.8376784647410694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fr-FR"/>
            </a:pPr>
            <a:endParaRPr lang="id-ID"/>
          </a:p>
        </c:txPr>
        <c:crossAx val="1340897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8.9519474674026558E-2"/>
          <c:y val="0.76606618031201357"/>
          <c:w val="0.69034326228266962"/>
          <c:h val="8.1592375289470623E-2"/>
        </c:manualLayout>
      </c:layout>
      <c:txPr>
        <a:bodyPr/>
        <a:lstStyle/>
        <a:p>
          <a:pPr>
            <a:defRPr lang="fr-FR"/>
          </a:pPr>
          <a:endParaRPr lang="id-ID"/>
        </a:p>
      </c:txPr>
    </c:legend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pPr/>
              <a:t>14/02/2015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epitools.ausvet.com.au/content.php?page=hom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Hari ke-2</a:t>
            </a:r>
            <a:endParaRPr lang="en-A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id-ID" b="1" dirty="0" smtClean="0">
                <a:solidFill>
                  <a:schemeClr val="tx1"/>
                </a:solidFill>
              </a:rPr>
              <a:t>Prevalensi Diare pada Sapi</a:t>
            </a:r>
            <a:endParaRPr lang="en-AU" b="1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1657350"/>
            <a:ext cx="9144000" cy="21526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Pengantar Analisis Data</a:t>
            </a:r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d-ID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Studi Kasus dengan Menggunakan Data</a:t>
            </a:r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iSIKHNAS</a:t>
            </a:r>
            <a:r>
              <a:rPr lang="en-A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A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771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Studi Kasus </a:t>
            </a:r>
            <a:r>
              <a:rPr lang="en-A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2: </a:t>
            </a:r>
            <a:r>
              <a:rPr lang="id-ID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Tujuan</a:t>
            </a:r>
            <a:endParaRPr lang="en-A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Menentukan apakah ada perbedaan prevalensi diare pada sapi antara musim kemarau dan musim penghujan.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Informasi ini berguna untuk manajemen peternakan, yaitu apakah diperlukan pemesanan obat yang lebih banyak pada musim tertentu.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316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Studi Kasus </a:t>
            </a:r>
            <a:r>
              <a:rPr lang="en-A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2: </a:t>
            </a:r>
            <a:r>
              <a:rPr lang="id-ID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Manajemen Data (1)</a:t>
            </a:r>
            <a:endParaRPr lang="en-A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Data: </a:t>
            </a:r>
            <a:r>
              <a:rPr lang="en-AU" dirty="0" smtClean="0">
                <a:solidFill>
                  <a:srgbClr val="FA0000"/>
                </a:solidFill>
              </a:rPr>
              <a:t>“Cattle clinical signs.xlsx”</a:t>
            </a:r>
            <a:endParaRPr lang="id-ID" dirty="0" smtClean="0">
              <a:solidFill>
                <a:srgbClr val="FA0000"/>
              </a:solidFill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Jangan lupa untuk membuat salinan file yang asli sebagai arsip</a:t>
            </a:r>
          </a:p>
          <a:p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Data apa yang penting untuk dianalisis?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Untuk menjawab tujuan studi, maka diperlukan data yang memenuhi hal berikut:</a:t>
            </a:r>
          </a:p>
          <a:p>
            <a:pPr lvl="2"/>
            <a:r>
              <a:rPr lang="id-ID" sz="3000" dirty="0" smtClean="0">
                <a:solidFill>
                  <a:srgbClr val="FF0000"/>
                </a:solidFill>
              </a:rPr>
              <a:t>Data pembilang (jumlah kasus sapi diare) dan data penyebut (jumlah ternak yang berisiko penyakit)</a:t>
            </a:r>
          </a:p>
          <a:p>
            <a:pPr lvl="2"/>
            <a:r>
              <a:rPr lang="id-ID" sz="3000" dirty="0" smtClean="0">
                <a:solidFill>
                  <a:srgbClr val="FF0000"/>
                </a:solidFill>
              </a:rPr>
              <a:t>Perubahan penyakit dari waktu ke </a:t>
            </a:r>
            <a:r>
              <a:rPr lang="id-ID" sz="3000" dirty="0" smtClean="0">
                <a:solidFill>
                  <a:srgbClr val="FF0000"/>
                </a:solidFill>
              </a:rPr>
              <a:t>waktu</a:t>
            </a:r>
            <a:endParaRPr lang="id-ID" sz="3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316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Setelah Anda membuka file data </a:t>
            </a:r>
            <a:r>
              <a:rPr lang="en-AU" dirty="0" smtClean="0">
                <a:solidFill>
                  <a:srgbClr val="FA0000"/>
                </a:solidFill>
              </a:rPr>
              <a:t>“Cattle clinical signs.xlsx</a:t>
            </a:r>
            <a:r>
              <a:rPr lang="en-AU" dirty="0" smtClean="0">
                <a:solidFill>
                  <a:srgbClr val="FA0000"/>
                </a:solidFill>
              </a:rPr>
              <a:t>”</a:t>
            </a:r>
            <a:r>
              <a:rPr lang="id-ID" dirty="0" smtClean="0"/>
              <a:t>,  maka telaah data tersebut dan tentukan variabel mana yang penting untuk menjawab tujuan studi kasus ini.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Latihan 8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Identifikasi kesalahan dan bias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Apakah ada data yang hilang dan apakah ada bias (seleksi atau informasi) atau kesalahan di dalam data</a:t>
            </a:r>
          </a:p>
          <a:p>
            <a:pPr lvl="1">
              <a:buNone/>
            </a:pP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Latihan </a:t>
            </a:r>
            <a:r>
              <a:rPr lang="en-A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A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Studi Kasus </a:t>
            </a:r>
            <a:r>
              <a:rPr kumimoji="0" lang="en-A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2: </a:t>
            </a: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Manajemen Data (2)</a:t>
            </a:r>
            <a:endParaRPr kumimoji="0" lang="en-A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055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Membuat Data </a:t>
            </a:r>
            <a:r>
              <a:rPr lang="id-ID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Baru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Perlu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membuat beberapa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variabel baru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untuk dapat menganalisis data secara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optimal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Pertimbangkanlah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data apa saja yang Anda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perlukan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Kerjakan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Latihan </a:t>
            </a:r>
            <a:r>
              <a:rPr lang="en-A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741363" lvl="1" indent="-284163"/>
            <a:r>
              <a:rPr lang="id-ID" dirty="0" smtClean="0">
                <a:latin typeface="Arial" pitchFamily="34" charset="0"/>
                <a:cs typeface="Arial" pitchFamily="34" charset="0"/>
              </a:rPr>
              <a:t> Setelah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mengerjakan Latihan 10, lihatlah tayangan video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A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</a:t>
            </a:r>
            <a:r>
              <a:rPr lang="en-A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study 2_exercise </a:t>
            </a:r>
            <a:r>
              <a:rPr lang="en-A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10.avi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A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Studi Kasus </a:t>
            </a:r>
            <a:r>
              <a:rPr kumimoji="0" lang="en-A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2: </a:t>
            </a: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Manajemen Data (3)</a:t>
            </a:r>
            <a:endParaRPr kumimoji="0" lang="en-A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3828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37455" y="4406900"/>
            <a:ext cx="7257257" cy="1362075"/>
          </a:xfrm>
        </p:spPr>
        <p:txBody>
          <a:bodyPr>
            <a:normAutofit/>
          </a:bodyPr>
          <a:lstStyle/>
          <a:p>
            <a:r>
              <a:rPr lang="id-ID" sz="8000" cap="none" dirty="0" smtClean="0">
                <a:solidFill>
                  <a:schemeClr val="accent1">
                    <a:lumMod val="75000"/>
                  </a:schemeClr>
                </a:solidFill>
              </a:rPr>
              <a:t>Sesi</a:t>
            </a:r>
            <a:r>
              <a:rPr lang="id-ID" sz="8000" dirty="0" smtClean="0">
                <a:solidFill>
                  <a:schemeClr val="accent1">
                    <a:lumMod val="75000"/>
                  </a:schemeClr>
                </a:solidFill>
              </a:rPr>
              <a:t> 2</a:t>
            </a:r>
            <a:endParaRPr lang="id-ID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4128" y="2667000"/>
            <a:ext cx="981472" cy="12072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618456" y="3124200"/>
            <a:ext cx="972344" cy="10541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237455" y="3657600"/>
            <a:ext cx="743745" cy="749300"/>
          </a:xfrm>
          <a:prstGeom prst="rect">
            <a:avLst/>
          </a:prstGeom>
          <a:solidFill>
            <a:srgbClr val="FF3300"/>
          </a:solidFill>
          <a:ln>
            <a:solidFill>
              <a:srgbClr val="FA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Deskripsi Data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Data berjenis kategorik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disajikan dalam bentuk tabel kontingensi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Lakukan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Latihan </a:t>
            </a:r>
            <a:r>
              <a:rPr lang="en-A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, megenai pembuatan tabel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frekuensi untuk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setiap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variabel pentingdengan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pivot table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Lihat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tayangan v</a:t>
            </a:r>
            <a:r>
              <a:rPr lang="en-AU" dirty="0" err="1" smtClean="0">
                <a:latin typeface="Arial" pitchFamily="34" charset="0"/>
                <a:cs typeface="Arial" pitchFamily="34" charset="0"/>
              </a:rPr>
              <a:t>ideo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‘Case study 2_Exercise 11.avi’</a:t>
            </a:r>
            <a:endParaRPr lang="id-ID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Studi Kasus </a:t>
            </a:r>
            <a:r>
              <a:rPr kumimoji="0" lang="en-A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2: </a:t>
            </a: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Deskripsi Data (1)</a:t>
            </a:r>
            <a:endParaRPr kumimoji="0" lang="en-A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153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Hubungan antarpeubah </a:t>
            </a:r>
            <a:r>
              <a:rPr lang="en-A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id-ID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tabel kontingensi</a:t>
            </a:r>
            <a:r>
              <a:rPr lang="en-A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Latihan </a:t>
            </a:r>
            <a:r>
              <a:rPr lang="en-A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2"/>
            <a:r>
              <a:rPr lang="id-ID" dirty="0" smtClean="0">
                <a:latin typeface="Arial" pitchFamily="34" charset="0"/>
                <a:cs typeface="Arial" pitchFamily="34" charset="0"/>
              </a:rPr>
              <a:t>Membuat 2 tabel kontingensi : 1) hubungan antara gejala klinis terhadap musim dan 2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 hubungan antara gejala klinis terhadap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bulan</a:t>
            </a:r>
          </a:p>
          <a:p>
            <a:pPr lvl="2"/>
            <a:r>
              <a:rPr lang="id-ID" dirty="0" smtClean="0">
                <a:latin typeface="Arial" pitchFamily="34" charset="0"/>
                <a:cs typeface="Arial" pitchFamily="34" charset="0"/>
              </a:rPr>
              <a:t>Tabel kontingensi dibuat dengan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pivot table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pada Excel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Demonstrasi pada tayangan video: ‘</a:t>
            </a:r>
            <a:r>
              <a:rPr lang="en-A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study 2_exercise 12.avi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  <a:endParaRPr lang="en-A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Studi Kasus </a:t>
            </a:r>
            <a:r>
              <a:rPr kumimoji="0" lang="en-A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2: </a:t>
            </a: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Deskripsi Data (2)</a:t>
            </a:r>
            <a:endParaRPr kumimoji="0" lang="en-A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74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Plotting</a:t>
            </a:r>
          </a:p>
          <a:p>
            <a:pPr lvl="1"/>
            <a:r>
              <a:rPr lang="id-ID" dirty="0" smtClean="0"/>
              <a:t>Memberikan informasi visual mengenai data</a:t>
            </a:r>
          </a:p>
          <a:p>
            <a:pPr lvl="1"/>
            <a:r>
              <a:rPr lang="id-ID" dirty="0" smtClean="0"/>
              <a:t>Untuk melihat asosiasi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>
                <a:sym typeface="Wingdings" pitchFamily="2" charset="2"/>
              </a:rPr>
              <a:t>diagram pencar (</a:t>
            </a:r>
            <a:r>
              <a:rPr lang="id-ID" i="1" dirty="0" smtClean="0">
                <a:sym typeface="Wingdings" pitchFamily="2" charset="2"/>
              </a:rPr>
              <a:t>scatter plot)</a:t>
            </a:r>
            <a:endParaRPr lang="id-ID" i="1" dirty="0" smtClean="0">
              <a:sym typeface="Wingdings" pitchFamily="2" charset="2"/>
            </a:endParaRPr>
          </a:p>
          <a:p>
            <a:pPr lvl="2"/>
            <a:r>
              <a:rPr lang="id-ID" dirty="0" smtClean="0">
                <a:sym typeface="Wingdings" pitchFamily="2" charset="2"/>
              </a:rPr>
              <a:t>Sumbu X: bulan (data ordinal)</a:t>
            </a:r>
          </a:p>
          <a:p>
            <a:pPr lvl="2"/>
            <a:r>
              <a:rPr lang="id-ID" dirty="0" smtClean="0">
                <a:sym typeface="Wingdings" pitchFamily="2" charset="2"/>
              </a:rPr>
              <a:t>Sumbu Y: prevalensi diare pada sapi (data kontinu)</a:t>
            </a:r>
          </a:p>
          <a:p>
            <a:pPr lvl="1">
              <a:buNone/>
            </a:pP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Latihan 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13</a:t>
            </a:r>
            <a:r>
              <a:rPr lang="id-ID" dirty="0" smtClean="0">
                <a:sym typeface="Wingdings" pitchFamily="2" charset="2"/>
              </a:rPr>
              <a:t>: Membuat diagram pencar hubungan variabel bulan terhadap prevalensi</a:t>
            </a:r>
            <a:endParaRPr lang="id-ID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buNone/>
            </a:pPr>
            <a:r>
              <a:rPr lang="id-ID" dirty="0" smtClean="0"/>
              <a:t>Saksikan tayangan v</a:t>
            </a:r>
            <a:r>
              <a:rPr lang="en-AU" dirty="0" err="1" smtClean="0"/>
              <a:t>ideo</a:t>
            </a:r>
            <a:r>
              <a:rPr lang="en-AU" dirty="0" smtClean="0"/>
              <a:t> </a:t>
            </a:r>
            <a:r>
              <a:rPr lang="en-AU" dirty="0" smtClean="0">
                <a:solidFill>
                  <a:srgbClr val="FF0000"/>
                </a:solidFill>
              </a:rPr>
              <a:t>‘Case study 2_exercise 13.avi’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Studi Kasus </a:t>
            </a:r>
            <a:r>
              <a:rPr kumimoji="0" lang="en-A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2: </a:t>
            </a: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Deskripsi Data (3)</a:t>
            </a:r>
            <a:endParaRPr kumimoji="0" lang="en-A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09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762000" y="838200"/>
          <a:ext cx="7543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37455" y="4406900"/>
            <a:ext cx="7257257" cy="1362075"/>
          </a:xfrm>
        </p:spPr>
        <p:txBody>
          <a:bodyPr>
            <a:normAutofit/>
          </a:bodyPr>
          <a:lstStyle/>
          <a:p>
            <a:r>
              <a:rPr lang="id-ID" sz="8000" cap="none" dirty="0" smtClean="0">
                <a:solidFill>
                  <a:schemeClr val="accent1">
                    <a:lumMod val="75000"/>
                  </a:schemeClr>
                </a:solidFill>
              </a:rPr>
              <a:t>Sesi</a:t>
            </a:r>
            <a:r>
              <a:rPr lang="id-ID" sz="8000" dirty="0" smtClean="0">
                <a:solidFill>
                  <a:schemeClr val="accent1">
                    <a:lumMod val="75000"/>
                  </a:schemeClr>
                </a:solidFill>
              </a:rPr>
              <a:t> i</a:t>
            </a:r>
            <a:endParaRPr lang="id-ID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4128" y="2667000"/>
            <a:ext cx="981472" cy="12072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618456" y="3124200"/>
            <a:ext cx="972344" cy="10541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237455" y="3657600"/>
            <a:ext cx="743745" cy="749300"/>
          </a:xfrm>
          <a:prstGeom prst="rect">
            <a:avLst/>
          </a:prstGeom>
          <a:solidFill>
            <a:srgbClr val="FF3300"/>
          </a:solidFill>
          <a:ln>
            <a:solidFill>
              <a:srgbClr val="FA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solidFill>
                  <a:srgbClr val="0000FF"/>
                </a:solidFill>
              </a:rPr>
              <a:t>Dari diagram pencar:</a:t>
            </a:r>
            <a:endParaRPr lang="id-ID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Garis </a:t>
            </a:r>
            <a:r>
              <a:rPr lang="id-ID" dirty="0" smtClean="0"/>
              <a:t>suai terbaik </a:t>
            </a:r>
            <a:r>
              <a:rPr lang="id-ID" dirty="0" smtClean="0"/>
              <a:t>(</a:t>
            </a:r>
            <a:r>
              <a:rPr lang="id-ID" i="1" dirty="0" smtClean="0"/>
              <a:t>line of best fit</a:t>
            </a:r>
            <a:r>
              <a:rPr lang="id-ID" dirty="0" smtClean="0"/>
              <a:t>) menurun </a:t>
            </a:r>
            <a:r>
              <a:rPr lang="id-ID" dirty="0" smtClean="0"/>
              <a:t>di musim kemarau yang menandakan adanya hubungan antara diare dan </a:t>
            </a:r>
            <a:r>
              <a:rPr lang="id-ID" dirty="0" smtClean="0"/>
              <a:t>bulan</a:t>
            </a:r>
          </a:p>
          <a:p>
            <a:r>
              <a:rPr lang="id-ID" dirty="0" smtClean="0"/>
              <a:t>Prevalensi </a:t>
            </a:r>
            <a:r>
              <a:rPr lang="id-ID" dirty="0" smtClean="0"/>
              <a:t>terendah tampak terjadi di musim kemarau, yaitu sekitar bulan ke-4 hingga bulan ke-8, dan terjadi peningkatan prevalensi di musim penghujan.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37455" y="4406900"/>
            <a:ext cx="7257257" cy="1362075"/>
          </a:xfrm>
        </p:spPr>
        <p:txBody>
          <a:bodyPr>
            <a:normAutofit/>
          </a:bodyPr>
          <a:lstStyle/>
          <a:p>
            <a:r>
              <a:rPr lang="id-ID" sz="8000" cap="none" dirty="0" smtClean="0">
                <a:solidFill>
                  <a:schemeClr val="accent1">
                    <a:lumMod val="75000"/>
                  </a:schemeClr>
                </a:solidFill>
              </a:rPr>
              <a:t>Sesi</a:t>
            </a:r>
            <a:r>
              <a:rPr lang="id-ID" sz="8000" dirty="0" smtClean="0">
                <a:solidFill>
                  <a:schemeClr val="accent1">
                    <a:lumMod val="75000"/>
                  </a:schemeClr>
                </a:solidFill>
              </a:rPr>
              <a:t> 3</a:t>
            </a:r>
            <a:endParaRPr lang="id-ID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4128" y="2667000"/>
            <a:ext cx="981472" cy="12072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618456" y="3124200"/>
            <a:ext cx="972344" cy="10541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237455" y="3657600"/>
            <a:ext cx="743745" cy="749300"/>
          </a:xfrm>
          <a:prstGeom prst="rect">
            <a:avLst/>
          </a:prstGeom>
          <a:solidFill>
            <a:srgbClr val="FF3300"/>
          </a:solidFill>
          <a:ln>
            <a:solidFill>
              <a:srgbClr val="FA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Membuat hipotesis</a:t>
            </a:r>
          </a:p>
          <a:p>
            <a:r>
              <a:rPr lang="id-ID" dirty="0" smtClean="0"/>
              <a:t>Menghitung ukuran asosiasi dan selang kepercayaan</a:t>
            </a:r>
          </a:p>
          <a:p>
            <a:r>
              <a:rPr lang="id-ID" dirty="0" smtClean="0"/>
              <a:t>Menginterpretasikan hasil</a:t>
            </a:r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Studi Kasus </a:t>
            </a:r>
            <a:r>
              <a:rPr kumimoji="0" lang="en-A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2: </a:t>
            </a: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Pengujian Hipotesis</a:t>
            </a:r>
            <a:endParaRPr kumimoji="0" lang="en-A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621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Membuat hipotesis</a:t>
            </a:r>
          </a:p>
          <a:p>
            <a:pPr lvl="1"/>
            <a:r>
              <a:rPr lang="id-ID" dirty="0" smtClean="0"/>
              <a:t>H</a:t>
            </a:r>
            <a:r>
              <a:rPr lang="id-ID" baseline="-25000" dirty="0" smtClean="0"/>
              <a:t>0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 menunjukkan tidak ada asosiasi</a:t>
            </a:r>
          </a:p>
          <a:p>
            <a:pPr lvl="1">
              <a:buNone/>
            </a:pPr>
            <a:r>
              <a:rPr lang="id-ID" dirty="0" smtClean="0">
                <a:sym typeface="Wingdings" pitchFamily="2" charset="2"/>
              </a:rPr>
              <a:t>    </a:t>
            </a:r>
            <a:r>
              <a:rPr lang="id-ID" dirty="0" smtClean="0">
                <a:sym typeface="Wingdings" pitchFamily="2" charset="2"/>
              </a:rPr>
              <a:t>H</a:t>
            </a:r>
            <a:r>
              <a:rPr lang="id-ID" baseline="-25000" dirty="0" smtClean="0">
                <a:sym typeface="Wingdings" pitchFamily="2" charset="2"/>
              </a:rPr>
              <a:t>A</a:t>
            </a:r>
            <a:r>
              <a:rPr lang="id-ID" dirty="0" smtClean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 merupakan hipotesis alternatif H</a:t>
            </a:r>
            <a:r>
              <a:rPr lang="id-ID" baseline="-25000" dirty="0" smtClean="0">
                <a:sym typeface="Wingdings" pitchFamily="2" charset="2"/>
              </a:rPr>
              <a:t>0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Di dalam studi kasus 2 ini:</a:t>
            </a:r>
          </a:p>
          <a:p>
            <a:pPr lvl="2"/>
            <a:r>
              <a:rPr lang="id-ID" dirty="0" smtClean="0">
                <a:sym typeface="Wingdings" pitchFamily="2" charset="2"/>
              </a:rPr>
              <a:t>H</a:t>
            </a:r>
            <a:r>
              <a:rPr lang="id-ID" baseline="-25000" dirty="0" smtClean="0">
                <a:sym typeface="Wingdings" pitchFamily="2" charset="2"/>
              </a:rPr>
              <a:t>0</a:t>
            </a:r>
            <a:r>
              <a:rPr lang="id-ID" dirty="0" smtClean="0">
                <a:sym typeface="Wingdings" pitchFamily="2" charset="2"/>
              </a:rPr>
              <a:t>: Tidak ada asosiasi antara kasus diare pada sapi terhadap musim</a:t>
            </a:r>
          </a:p>
          <a:p>
            <a:pPr lvl="2">
              <a:buNone/>
            </a:pPr>
            <a:r>
              <a:rPr lang="id-ID" dirty="0" smtClean="0">
                <a:sym typeface="Wingdings" pitchFamily="2" charset="2"/>
              </a:rPr>
              <a:t>    </a:t>
            </a:r>
            <a:r>
              <a:rPr lang="id-ID" dirty="0" smtClean="0">
                <a:sym typeface="Wingdings" pitchFamily="2" charset="2"/>
              </a:rPr>
              <a:t>H</a:t>
            </a:r>
            <a:r>
              <a:rPr lang="id-ID" baseline="-25000" dirty="0" smtClean="0">
                <a:sym typeface="Wingdings" pitchFamily="2" charset="2"/>
              </a:rPr>
              <a:t>A</a:t>
            </a:r>
            <a:r>
              <a:rPr lang="id-ID" dirty="0" smtClean="0">
                <a:sym typeface="Wingdings" pitchFamily="2" charset="2"/>
              </a:rPr>
              <a:t>: </a:t>
            </a:r>
            <a:r>
              <a:rPr lang="id-ID" dirty="0" smtClean="0">
                <a:sym typeface="Wingdings" pitchFamily="2" charset="2"/>
              </a:rPr>
              <a:t>Terdapat asosiasi antara kasus diare pada sapi terhadap musim</a:t>
            </a:r>
          </a:p>
          <a:p>
            <a:pPr marL="457200" lvl="1" indent="0">
              <a:buNone/>
            </a:pPr>
            <a:endParaRPr lang="id-ID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2">
              <a:buNone/>
            </a:pPr>
            <a:endParaRPr lang="id-ID" dirty="0" smtClean="0">
              <a:sym typeface="Wingdings" pitchFamily="2" charset="2"/>
            </a:endParaRPr>
          </a:p>
          <a:p>
            <a:pPr lvl="1">
              <a:buNone/>
            </a:pPr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Studi Kasus </a:t>
            </a:r>
            <a:r>
              <a:rPr kumimoji="0" lang="en-A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2: </a:t>
            </a: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Pengujian Hipotesis</a:t>
            </a:r>
            <a:endParaRPr kumimoji="0" lang="en-A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621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81600"/>
          </a:xfrm>
        </p:spPr>
        <p:txBody>
          <a:bodyPr/>
          <a:lstStyle/>
          <a:p>
            <a:pPr marL="850900" lvl="1" indent="-393700"/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Latihan 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14</a:t>
            </a:r>
            <a:r>
              <a:rPr lang="id-ID" dirty="0" smtClean="0">
                <a:sym typeface="Wingdings" pitchFamily="2" charset="2"/>
              </a:rPr>
              <a:t>: Mengh</a:t>
            </a:r>
            <a:r>
              <a:rPr lang="id-ID" dirty="0" smtClean="0"/>
              <a:t>itung </a:t>
            </a:r>
            <a:r>
              <a:rPr lang="id-ID" dirty="0" smtClean="0"/>
              <a:t>ukuran asosiasi dan selang kepercayaannya antara diare dan </a:t>
            </a:r>
            <a:r>
              <a:rPr lang="id-ID" dirty="0" smtClean="0"/>
              <a:t>musim</a:t>
            </a:r>
          </a:p>
          <a:p>
            <a:pPr marL="850900" lvl="1" indent="-393700"/>
            <a:r>
              <a:rPr lang="id-ID" dirty="0" smtClean="0">
                <a:sym typeface="Wingdings" pitchFamily="2" charset="2"/>
              </a:rPr>
              <a:t>Ukuran asosiasi yang digunakan adalah nilai 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risiko relatif </a:t>
            </a:r>
            <a:r>
              <a:rPr lang="id-ID" dirty="0" smtClean="0">
                <a:sym typeface="Wingdings" pitchFamily="2" charset="2"/>
              </a:rPr>
              <a:t>atau </a:t>
            </a:r>
            <a:r>
              <a:rPr lang="id-ID" i="1" dirty="0" smtClean="0">
                <a:solidFill>
                  <a:srgbClr val="FF0000"/>
                </a:solidFill>
                <a:sym typeface="Wingdings" pitchFamily="2" charset="2"/>
              </a:rPr>
              <a:t>odds ratio</a:t>
            </a:r>
            <a:endParaRPr lang="id-ID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803275" lvl="1" indent="-346075"/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Menggunakan Epitools, </a:t>
            </a:r>
            <a:r>
              <a:rPr lang="id-ID" i="1" dirty="0" smtClean="0">
                <a:solidFill>
                  <a:srgbClr val="FF0000"/>
                </a:solidFill>
                <a:sym typeface="Wingdings" pitchFamily="2" charset="2"/>
              </a:rPr>
              <a:t>browsing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 epitools di </a:t>
            </a:r>
            <a:r>
              <a:rPr lang="en-AU" dirty="0" smtClean="0">
                <a:solidFill>
                  <a:srgbClr val="FF0000"/>
                </a:solidFill>
                <a:hlinkClick r:id="rId2"/>
              </a:rPr>
              <a:t>http://epitools.ausvet.com.au/content.php?page=home</a:t>
            </a:r>
            <a:endParaRPr lang="id-ID" dirty="0" smtClean="0">
              <a:solidFill>
                <a:srgbClr val="FF0000"/>
              </a:solidFill>
            </a:endParaRPr>
          </a:p>
          <a:p>
            <a:pPr marL="850900" lvl="1" indent="-393700"/>
            <a:r>
              <a:rPr lang="id-ID" dirty="0" smtClean="0">
                <a:sym typeface="Wingdings" pitchFamily="2" charset="2"/>
              </a:rPr>
              <a:t>Lihat tayangan video 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‘</a:t>
            </a:r>
            <a:r>
              <a:rPr lang="en-AU" dirty="0" smtClean="0">
                <a:solidFill>
                  <a:srgbClr val="FF0000"/>
                </a:solidFill>
              </a:rPr>
              <a:t>Case study 2_exercise 14.avi</a:t>
            </a:r>
            <a:r>
              <a:rPr lang="id-ID" dirty="0" smtClean="0">
                <a:solidFill>
                  <a:srgbClr val="FF0000"/>
                </a:solidFill>
              </a:rPr>
              <a:t>’</a:t>
            </a:r>
            <a:endParaRPr lang="id-ID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Dari </a:t>
            </a:r>
            <a:r>
              <a:rPr lang="id-ID" dirty="0" smtClean="0"/>
              <a:t>hasil analisis data dengan epitools diperoleh:</a:t>
            </a:r>
          </a:p>
          <a:p>
            <a:r>
              <a:rPr lang="id-ID" dirty="0" smtClean="0"/>
              <a:t>SK 95</a:t>
            </a:r>
            <a:r>
              <a:rPr lang="id-ID" dirty="0" smtClean="0"/>
              <a:t>%  untuk RR adalah 1,10 sampai 1,43, </a:t>
            </a:r>
            <a:r>
              <a:rPr lang="id-ID" dirty="0" smtClean="0"/>
              <a:t>SK </a:t>
            </a:r>
            <a:r>
              <a:rPr lang="id-ID" dirty="0" smtClean="0"/>
              <a:t>95%  untuk OR adalah 1,13 sampai 1,60</a:t>
            </a:r>
            <a:r>
              <a:rPr lang="id-ID" dirty="0" smtClean="0"/>
              <a:t>.</a:t>
            </a:r>
          </a:p>
          <a:p>
            <a:r>
              <a:rPr lang="id-ID" dirty="0" smtClean="0"/>
              <a:t>Karena SK untuk RR maupun OR melampaui angka 1, maka H</a:t>
            </a:r>
            <a:r>
              <a:rPr lang="id-ID" baseline="-25000" dirty="0" smtClean="0"/>
              <a:t>0</a:t>
            </a:r>
            <a:r>
              <a:rPr lang="id-ID" dirty="0" smtClean="0"/>
              <a:t> ditolak dan H</a:t>
            </a:r>
            <a:r>
              <a:rPr lang="id-ID" baseline="-25000" dirty="0" smtClean="0"/>
              <a:t>A</a:t>
            </a:r>
            <a:r>
              <a:rPr lang="id-ID" dirty="0" smtClean="0"/>
              <a:t> diterima, yang berarti  </a:t>
            </a:r>
            <a:r>
              <a:rPr lang="id-ID" dirty="0" smtClean="0"/>
              <a:t>bahwa ada hubungan antara musim dan </a:t>
            </a:r>
            <a:r>
              <a:rPr lang="id-ID" dirty="0" smtClean="0"/>
              <a:t>diare</a:t>
            </a:r>
          </a:p>
          <a:p>
            <a:r>
              <a:rPr lang="id-ID" dirty="0" smtClean="0"/>
              <a:t>Namun </a:t>
            </a:r>
            <a:r>
              <a:rPr lang="id-ID" dirty="0" smtClean="0"/>
              <a:t>perlu dicatat bahwa hal ini hanyalah hubungan secara statistika antara musim penghujan dan diare, dan tidak membuktikan bahwa musim penghujanlah yang menyebabkan </a:t>
            </a:r>
            <a:r>
              <a:rPr lang="id-ID" dirty="0" smtClean="0"/>
              <a:t>diare</a:t>
            </a:r>
          </a:p>
          <a:p>
            <a:r>
              <a:rPr lang="id-ID" dirty="0" smtClean="0"/>
              <a:t>Diperlukan </a:t>
            </a:r>
            <a:r>
              <a:rPr lang="id-ID" dirty="0" smtClean="0"/>
              <a:t>investigasi dan kajian lebih lanjut untuk menentukan faktor-faktor apa saja yang sebenarnya menyebabkan penyakit.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37455" y="4406900"/>
            <a:ext cx="7257257" cy="1362075"/>
          </a:xfrm>
        </p:spPr>
        <p:txBody>
          <a:bodyPr>
            <a:normAutofit/>
          </a:bodyPr>
          <a:lstStyle/>
          <a:p>
            <a:r>
              <a:rPr lang="id-ID" sz="8000" cap="none" dirty="0" smtClean="0">
                <a:solidFill>
                  <a:schemeClr val="accent1">
                    <a:lumMod val="75000"/>
                  </a:schemeClr>
                </a:solidFill>
              </a:rPr>
              <a:t>Sesi</a:t>
            </a:r>
            <a:r>
              <a:rPr lang="id-ID" sz="8000" dirty="0" smtClean="0">
                <a:solidFill>
                  <a:schemeClr val="accent1">
                    <a:lumMod val="75000"/>
                  </a:schemeClr>
                </a:solidFill>
              </a:rPr>
              <a:t> 4</a:t>
            </a:r>
            <a:endParaRPr lang="id-ID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4128" y="2667000"/>
            <a:ext cx="981472" cy="12072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618456" y="3124200"/>
            <a:ext cx="972344" cy="10541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237455" y="3657600"/>
            <a:ext cx="743745" cy="749300"/>
          </a:xfrm>
          <a:prstGeom prst="rect">
            <a:avLst/>
          </a:prstGeom>
          <a:solidFill>
            <a:srgbClr val="FF3300"/>
          </a:solidFill>
          <a:ln>
            <a:solidFill>
              <a:srgbClr val="FA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Pada studi kasus ini telah dipelajari:</a:t>
            </a:r>
          </a:p>
          <a:p>
            <a:pPr lvl="1"/>
            <a:r>
              <a:rPr lang="id-ID" dirty="0" smtClean="0"/>
              <a:t>Menentukan tujuan</a:t>
            </a:r>
          </a:p>
          <a:p>
            <a:pPr lvl="1"/>
            <a:r>
              <a:rPr lang="id-ID" dirty="0" smtClean="0"/>
              <a:t>Melakukan manajemen data (mengamankan data asli, memeriksa kesalahan data dan membuat data baru)</a:t>
            </a:r>
          </a:p>
          <a:p>
            <a:pPr lvl="1"/>
            <a:r>
              <a:rPr lang="id-ID" dirty="0" smtClean="0"/>
              <a:t>Mendeskripsikan data </a:t>
            </a:r>
            <a:r>
              <a:rPr lang="id-ID" dirty="0" smtClean="0">
                <a:sym typeface="Wingdings" pitchFamily="2" charset="2"/>
              </a:rPr>
              <a:t> tabel kontingensi</a:t>
            </a:r>
            <a:endParaRPr lang="id-ID" dirty="0" smtClean="0"/>
          </a:p>
          <a:p>
            <a:pPr lvl="1"/>
            <a:r>
              <a:rPr lang="id-ID" dirty="0" smtClean="0"/>
              <a:t>Pengujian hipotesis menggunakan RR, OR dan selang kepercayaannya</a:t>
            </a:r>
          </a:p>
          <a:p>
            <a:r>
              <a:rPr lang="id-ID" sz="3600" dirty="0" smtClean="0"/>
              <a:t>Hasil analisis: Ada hubungan antara kasus diare terhadap musim. Ada penurunan diare pada musim kemarau.</a:t>
            </a:r>
            <a:endParaRPr lang="en-AU" sz="3600" dirty="0" smtClean="0"/>
          </a:p>
          <a:p>
            <a:pPr lvl="1"/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Ringkasan Studi Kasus</a:t>
            </a:r>
            <a:r>
              <a:rPr kumimoji="0" lang="id-ID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2</a:t>
            </a:r>
            <a:endParaRPr kumimoji="0" lang="en-A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2697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22300"/>
            <a:ext cx="8534400" cy="2882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8000" b="1" dirty="0" smtClean="0">
                <a:solidFill>
                  <a:srgbClr val="0000FF"/>
                </a:solidFill>
                <a:latin typeface="AR HERMANN" pitchFamily="2" charset="0"/>
              </a:rPr>
              <a:t>Hari ke-2 Selesai</a:t>
            </a:r>
            <a:endParaRPr lang="en-AU" sz="8000" b="1" dirty="0">
              <a:solidFill>
                <a:srgbClr val="0000FF"/>
              </a:solidFill>
              <a:latin typeface="AR HERMANN" pitchFamily="2" charset="0"/>
            </a:endParaRPr>
          </a:p>
        </p:txBody>
      </p:sp>
      <p:pic>
        <p:nvPicPr>
          <p:cNvPr id="25602" name="Picture 2" descr="http://novtani.files.wordpress.com/2012/12/template-powerpoint-wisud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14600"/>
            <a:ext cx="9144000" cy="40354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4628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Pendahuluan Studi Kasus </a:t>
            </a:r>
            <a:r>
              <a:rPr lang="en-A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2:</a:t>
            </a:r>
            <a:br>
              <a:rPr lang="en-A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Prevalensi Diare pada Sapi</a:t>
            </a:r>
            <a:endParaRPr lang="en-A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Akan dijelaskan analisis data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untuk data kategorik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Tujuan studi kasus ini adalah untuk menentukan puncak musiman kejadian diare pada sapi dengan cara menghitung prevalensinya sepanjang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tahun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961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Pendahuluan Studi Kasus </a:t>
            </a:r>
            <a:r>
              <a:rPr lang="en-A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A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Keahlian yang dicapai dalam studi kasus ini:</a:t>
            </a:r>
          </a:p>
          <a:p>
            <a:pPr lvl="1"/>
            <a:r>
              <a:rPr lang="id-ID" sz="3600" dirty="0" smtClean="0"/>
              <a:t>Mengevaluasi </a:t>
            </a:r>
            <a:r>
              <a:rPr lang="en-AU" sz="3600" dirty="0" smtClean="0"/>
              <a:t>data</a:t>
            </a:r>
            <a:endParaRPr lang="id-ID" sz="3600" dirty="0" smtClean="0"/>
          </a:p>
          <a:p>
            <a:pPr lvl="1"/>
            <a:r>
              <a:rPr lang="id-ID" sz="3600" dirty="0" smtClean="0"/>
              <a:t>Membuat </a:t>
            </a:r>
            <a:r>
              <a:rPr lang="en-AU" sz="3600" dirty="0" smtClean="0"/>
              <a:t>data</a:t>
            </a:r>
            <a:r>
              <a:rPr lang="id-ID" sz="3600" dirty="0" smtClean="0"/>
              <a:t> baru</a:t>
            </a:r>
          </a:p>
          <a:p>
            <a:pPr lvl="1"/>
            <a:r>
              <a:rPr lang="id-ID" sz="3600" dirty="0" smtClean="0"/>
              <a:t>Mendeskripsikan data kategorik dengan menggunakan tabel </a:t>
            </a:r>
            <a:r>
              <a:rPr lang="id-ID" sz="3600" dirty="0" smtClean="0"/>
              <a:t>kontingensi </a:t>
            </a:r>
            <a:r>
              <a:rPr lang="id-ID" sz="3600" dirty="0" smtClean="0"/>
              <a:t>dan </a:t>
            </a:r>
            <a:r>
              <a:rPr lang="en-AU" sz="3600" dirty="0" smtClean="0"/>
              <a:t>plots</a:t>
            </a:r>
            <a:endParaRPr lang="id-ID" sz="3600" dirty="0" smtClean="0"/>
          </a:p>
          <a:p>
            <a:pPr lvl="1"/>
            <a:r>
              <a:rPr lang="id-ID" sz="3600" dirty="0" smtClean="0"/>
              <a:t>Pengujian hipotesis: risiko relatif, </a:t>
            </a:r>
            <a:r>
              <a:rPr lang="en-AU" sz="3600" i="1" dirty="0" smtClean="0"/>
              <a:t>odds ratio</a:t>
            </a:r>
            <a:r>
              <a:rPr lang="en-AU" sz="3600" dirty="0" smtClean="0"/>
              <a:t> </a:t>
            </a:r>
            <a:r>
              <a:rPr lang="id-ID" sz="3600" dirty="0" smtClean="0"/>
              <a:t>dan selang kepercayaan</a:t>
            </a:r>
          </a:p>
          <a:p>
            <a:endParaRPr lang="id-ID" sz="4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46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1800"/>
              </a:spcAft>
            </a:pPr>
            <a:r>
              <a:rPr lang="id-ID" sz="67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Data dan video  yang mendukung pembelajaran:</a:t>
            </a:r>
          </a:p>
          <a:p>
            <a:pPr lvl="1"/>
            <a:r>
              <a:rPr lang="en-AU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Data</a:t>
            </a:r>
            <a:r>
              <a:rPr lang="id-ID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2"/>
            <a:r>
              <a:rPr lang="en-AU" sz="5000" dirty="0" smtClean="0">
                <a:latin typeface="Arial" pitchFamily="34" charset="0"/>
                <a:cs typeface="Arial" pitchFamily="34" charset="0"/>
              </a:rPr>
              <a:t>Cattle clinical signs.xls</a:t>
            </a:r>
            <a:endParaRPr lang="id-ID" sz="5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Video</a:t>
            </a:r>
            <a:r>
              <a:rPr lang="id-ID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2"/>
            <a:r>
              <a:rPr lang="en-AU" sz="5000" dirty="0" smtClean="0">
                <a:latin typeface="Arial" pitchFamily="34" charset="0"/>
                <a:cs typeface="Arial" pitchFamily="34" charset="0"/>
              </a:rPr>
              <a:t>Case study 2_exercise 10.avi</a:t>
            </a:r>
            <a:endParaRPr lang="id-ID" sz="5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AU" sz="5000" dirty="0" smtClean="0">
                <a:latin typeface="Arial" pitchFamily="34" charset="0"/>
                <a:cs typeface="Arial" pitchFamily="34" charset="0"/>
              </a:rPr>
              <a:t>Case study 2_exercise 11.avi</a:t>
            </a:r>
            <a:endParaRPr lang="id-ID" sz="5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AU" sz="5000" dirty="0" smtClean="0">
                <a:latin typeface="Arial" pitchFamily="34" charset="0"/>
                <a:cs typeface="Arial" pitchFamily="34" charset="0"/>
              </a:rPr>
              <a:t>Case study 2_exercise 12.avi</a:t>
            </a:r>
            <a:endParaRPr lang="id-ID" sz="5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AU" sz="5000" dirty="0" smtClean="0">
                <a:latin typeface="Arial" pitchFamily="34" charset="0"/>
                <a:cs typeface="Arial" pitchFamily="34" charset="0"/>
              </a:rPr>
              <a:t>Case study 2_exercise 13.avi</a:t>
            </a:r>
            <a:endParaRPr lang="id-ID" sz="5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AU" sz="5000" dirty="0" smtClean="0">
                <a:latin typeface="Arial" pitchFamily="34" charset="0"/>
                <a:cs typeface="Arial" pitchFamily="34" charset="0"/>
              </a:rPr>
              <a:t>Case study 2_exercise 14.avi</a:t>
            </a:r>
            <a:endParaRPr lang="id-ID" sz="5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AU" sz="4000" dirty="0" smtClean="0">
                <a:latin typeface="Arial" pitchFamily="34" charset="0"/>
                <a:cs typeface="Arial" pitchFamily="34" charset="0"/>
              </a:rPr>
              <a:t> </a:t>
            </a:r>
            <a:endParaRPr lang="id-ID" sz="4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Pendahuluan Studi Kasus </a:t>
            </a:r>
            <a:r>
              <a:rPr kumimoji="0" lang="en-AU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469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Konsep Kunci Pengukuran Penyakit dan Asosiasi</a:t>
            </a:r>
            <a:endParaRPr lang="en-A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id-ID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Pengukuran kejadian penyakit</a:t>
            </a:r>
          </a:p>
          <a:p>
            <a:pPr lvl="1">
              <a:lnSpc>
                <a:spcPct val="80000"/>
              </a:lnSpc>
              <a:spcAft>
                <a:spcPts val="1800"/>
              </a:spcAf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Satu di antaranya: prevalensi</a:t>
            </a:r>
          </a:p>
          <a:p>
            <a:pPr lvl="1">
              <a:lnSpc>
                <a:spcPct val="80000"/>
              </a:lnSpc>
              <a:spcAft>
                <a:spcPts val="1800"/>
              </a:spcAf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Prevalensi mengukur proporsi kejadian penyakit pada suatu waktu tertentu</a:t>
            </a:r>
          </a:p>
          <a:p>
            <a:pPr lvl="2">
              <a:lnSpc>
                <a:spcPct val="80000"/>
              </a:lnSpc>
              <a:spcAft>
                <a:spcPts val="1800"/>
              </a:spcAf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Contoh: dari 100 sampel serum sapi yang diambil sebagai contoh, 50 ekor positif antibodi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Brucella.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Maka prevalensi = 50/100 = 50%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014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Konsep Kunci Pengukuran Penyakit dan Asosiasi</a:t>
            </a:r>
            <a:endParaRPr lang="en-A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id-ID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Pengukuran asosiasi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id-ID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Risiko relatif (RR)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Perbandingan antara risiko terjadinya penyakit pada kelompok yang terpapar faktor risiko dengan kelompok yang tidak terpapar faktor risiko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lvl="2">
              <a:spcBef>
                <a:spcPts val="0"/>
              </a:spcBef>
              <a:spcAft>
                <a:spcPts val="1800"/>
              </a:spcAft>
              <a:buNone/>
            </a:pPr>
            <a:endParaRPr lang="id-ID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RR=1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tidak ada asosiasi. Jadi jika selang kepercayaan mencakup nilai 1, maka tidak ada asosiasi.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825500" y="4038600"/>
          <a:ext cx="7861300" cy="807505"/>
        </p:xfrm>
        <a:graphic>
          <a:graphicData uri="http://schemas.openxmlformats.org/presentationml/2006/ole">
            <p:oleObj spid="_x0000_s1028" name="Equation" r:id="rId3" imgW="4203360" imgH="431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33014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Konsep Kunci Pengukuran Penyakit dan Asosiasi</a:t>
            </a:r>
            <a:endParaRPr lang="en-A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id-ID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Pengukuran asosiasi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id-ID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Odds ratio </a:t>
            </a:r>
            <a:r>
              <a:rPr lang="id-ID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id-ID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id-ID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id-ID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id-ID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id-ID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OR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adalah Perbandingan antara 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odds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terjadinya penyakit pada kelompok yang terpapar faktor risiko dengan 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odds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kelompok yang tidak terpapar faktor risiko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id-ID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id-ID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19200" y="2590800"/>
          <a:ext cx="7086600" cy="912668"/>
        </p:xfrm>
        <a:graphic>
          <a:graphicData uri="http://schemas.openxmlformats.org/presentationml/2006/ole">
            <p:oleObj spid="_x0000_s2051" name="Equation" r:id="rId3" imgW="3352680" imgH="43164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581400" y="5029200"/>
          <a:ext cx="2057400" cy="1092994"/>
        </p:xfrm>
        <a:graphic>
          <a:graphicData uri="http://schemas.openxmlformats.org/presentationml/2006/ole">
            <p:oleObj spid="_x0000_s2054" name="Equation" r:id="rId4" imgW="812520" imgH="431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33014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Konsep Kunci Pengukuran Penyakit dan Asosiasi</a:t>
            </a:r>
            <a:endParaRPr lang="en-A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id-ID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Selang kepercayaan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Penting untuk menghitung selang kepercayaan (SK) RR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dan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OR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untuk interpretasi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Jika nilai SK mencakup angka 1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tidak ada asosiasi</a:t>
            </a:r>
          </a:p>
          <a:p>
            <a:pPr lvl="3">
              <a:spcBef>
                <a:spcPts val="600"/>
              </a:spcBef>
              <a:spcAft>
                <a:spcPts val="1200"/>
              </a:spcAft>
            </a:pP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Misalnya: pada hubungan antara umur dan bruselosis diperoleh SK 95% untuk </a:t>
            </a:r>
            <a:r>
              <a:rPr lang="id-ID" sz="24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OR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adalah 2.31 – 12.81. Karena tidak mencakup angka 1 maka ada hubungan antara umur sapi (tua atau muda) dengan kasus bruselosis.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endParaRPr lang="id-ID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spcAft>
                <a:spcPts val="1800"/>
              </a:spcAft>
            </a:pPr>
            <a:endParaRPr lang="id-ID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014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10949</TotalTime>
  <Words>1053</Words>
  <Application>Microsoft Office PowerPoint</Application>
  <PresentationFormat>On-screen Show (4:3)</PresentationFormat>
  <Paragraphs>127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Pengantar Analisis Data: Studi Kasus dengan Menggunakan Data iSIKHNAS </vt:lpstr>
      <vt:lpstr>Sesi i</vt:lpstr>
      <vt:lpstr>Pendahuluan Studi Kasus 2: Prevalensi Diare pada Sapi</vt:lpstr>
      <vt:lpstr>Pendahuluan Studi Kasus 2</vt:lpstr>
      <vt:lpstr>Slide 5</vt:lpstr>
      <vt:lpstr>Konsep Kunci Pengukuran Penyakit dan Asosiasi</vt:lpstr>
      <vt:lpstr>Konsep Kunci Pengukuran Penyakit dan Asosiasi</vt:lpstr>
      <vt:lpstr>Konsep Kunci Pengukuran Penyakit dan Asosiasi</vt:lpstr>
      <vt:lpstr>Konsep Kunci Pengukuran Penyakit dan Asosiasi</vt:lpstr>
      <vt:lpstr>Studi Kasus 2: Tujuan</vt:lpstr>
      <vt:lpstr>Studi Kasus 2: Manajemen Data (1)</vt:lpstr>
      <vt:lpstr>Slide 12</vt:lpstr>
      <vt:lpstr>Slide 13</vt:lpstr>
      <vt:lpstr>Slide 14</vt:lpstr>
      <vt:lpstr>Sesi 2</vt:lpstr>
      <vt:lpstr>Slide 16</vt:lpstr>
      <vt:lpstr>Slide 17</vt:lpstr>
      <vt:lpstr>Slide 18</vt:lpstr>
      <vt:lpstr>Slide 19</vt:lpstr>
      <vt:lpstr>Dari diagram pencar:</vt:lpstr>
      <vt:lpstr>Sesi 3</vt:lpstr>
      <vt:lpstr>Slide 22</vt:lpstr>
      <vt:lpstr>Slide 23</vt:lpstr>
      <vt:lpstr>Slide 24</vt:lpstr>
      <vt:lpstr>Slide 25</vt:lpstr>
      <vt:lpstr>Sesi 4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H P</cp:lastModifiedBy>
  <cp:revision>50</cp:revision>
  <dcterms:created xsi:type="dcterms:W3CDTF">2013-03-15T18:03:41Z</dcterms:created>
  <dcterms:modified xsi:type="dcterms:W3CDTF">2015-02-14T13:54:17Z</dcterms:modified>
</cp:coreProperties>
</file>