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7" r:id="rId2"/>
    <p:sldId id="265" r:id="rId3"/>
    <p:sldId id="266" r:id="rId4"/>
    <p:sldId id="267" r:id="rId5"/>
    <p:sldId id="258" r:id="rId6"/>
    <p:sldId id="271" r:id="rId7"/>
    <p:sldId id="263" r:id="rId8"/>
    <p:sldId id="272" r:id="rId9"/>
    <p:sldId id="286" r:id="rId10"/>
    <p:sldId id="287" r:id="rId11"/>
    <p:sldId id="277" r:id="rId12"/>
    <p:sldId id="27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475" autoAdjust="0"/>
  </p:normalViewPr>
  <p:slideViewPr>
    <p:cSldViewPr snapToObjects="1">
      <p:cViewPr varScale="1">
        <p:scale>
          <a:sx n="79" d="100"/>
          <a:sy n="79" d="100"/>
        </p:scale>
        <p:origin x="10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E298CE-2AFF-4FAA-A26E-39AED356E737}" type="datetimeFigureOut">
              <a:rPr lang="en-AU" smtClean="0"/>
              <a:t>6/03/2014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7CADE-9420-48EF-9FDA-CBD63633A01C}" type="slidenum">
              <a:rPr lang="en-AU" smtClean="0"/>
              <a:t>‹#›</a:t>
            </a:fld>
            <a:endParaRPr lang="en-AU"/>
          </a:p>
        </p:txBody>
      </p:sp>
    </p:spTree>
    <p:extLst>
      <p:ext uri="{BB962C8B-B14F-4D97-AF65-F5344CB8AC3E}">
        <p14:creationId xmlns:p14="http://schemas.microsoft.com/office/powerpoint/2010/main" val="112698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 1 – Introduction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Welcome everyone</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Remind</a:t>
            </a:r>
            <a:r>
              <a:rPr lang="en-AU" baseline="0" dirty="0" smtClean="0"/>
              <a:t> participants of the participation rules if needed</a:t>
            </a:r>
            <a:endParaRPr lang="en-AU" dirty="0" smtClean="0"/>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a:t>
            </a:fld>
            <a:endParaRPr lang="en-AU"/>
          </a:p>
        </p:txBody>
      </p:sp>
    </p:spTree>
    <p:extLst>
      <p:ext uri="{BB962C8B-B14F-4D97-AF65-F5344CB8AC3E}">
        <p14:creationId xmlns:p14="http://schemas.microsoft.com/office/powerpoint/2010/main" val="1287898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r>
              <a:rPr lang="en-AU" b="1" dirty="0" smtClean="0"/>
              <a:t>Question 2</a:t>
            </a:r>
          </a:p>
          <a:p>
            <a:endParaRPr lang="en-AU" b="0" dirty="0" smtClean="0"/>
          </a:p>
          <a:p>
            <a:pPr marL="0" indent="0">
              <a:buFont typeface="Arial" panose="020B0604020202020204" pitchFamily="34" charset="0"/>
              <a:buNone/>
            </a:pPr>
            <a:r>
              <a:rPr lang="en-AU" sz="1200" kern="1200" dirty="0" smtClean="0">
                <a:solidFill>
                  <a:schemeClr val="tx1"/>
                </a:solidFill>
                <a:effectLst/>
                <a:latin typeface="+mn-lt"/>
                <a:ea typeface="+mn-ea"/>
                <a:cs typeface="+mn-cs"/>
              </a:rPr>
              <a:t>General husbandry measures are also important in controlling Newcastle disease. This includes:</a:t>
            </a:r>
          </a:p>
          <a:p>
            <a:pPr marL="0" indent="0">
              <a:buFont typeface="Arial" panose="020B0604020202020204" pitchFamily="34" charset="0"/>
              <a:buNone/>
            </a:pPr>
            <a:r>
              <a:rPr lang="en-AU" sz="1200" kern="1200" dirty="0" smtClean="0">
                <a:solidFill>
                  <a:schemeClr val="tx1"/>
                </a:solidFill>
                <a:effectLst/>
                <a:latin typeface="+mn-lt"/>
                <a:ea typeface="+mn-ea"/>
                <a:cs typeface="+mn-cs"/>
              </a:rPr>
              <a:t> </a:t>
            </a: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Keep chicken housing areas clean and dispose of dead birds, droppings, feathers etc.by burning or burial. This will reduce the number of other birds coming into contact with them and reduces the potential environmental contamination.</a:t>
            </a:r>
          </a:p>
          <a:p>
            <a:pPr marL="171450" lvl="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Keep your chickens in good condition so there is little stress and their immune system is strong</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Provide good food and water and housing for birds.</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Prevent or treat for internal and external parasites if necessary.</a:t>
            </a:r>
          </a:p>
          <a:p>
            <a:pPr marL="628650" lvl="1"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Protect you farm from having Newcastle disease - </a:t>
            </a:r>
            <a:r>
              <a:rPr lang="en-AU" sz="1200" b="1" kern="1200" dirty="0" smtClean="0">
                <a:solidFill>
                  <a:schemeClr val="tx1"/>
                </a:solidFill>
                <a:effectLst/>
                <a:latin typeface="+mn-lt"/>
                <a:ea typeface="+mn-ea"/>
                <a:cs typeface="+mn-cs"/>
              </a:rPr>
              <a:t>Biosecurity</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Don’t buy sick birds and try and have a quarantine area where new birds can be kept separate to other birds for ~2 weeks to make sure they don’t develop any disease and introduce disease into the flock.</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Only buy good clean feed</a:t>
            </a: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Don’t let other people that have chickens interact with your chickens especially if there is disease around</a:t>
            </a:r>
          </a:p>
          <a:p>
            <a:pPr marL="171450" indent="-171450">
              <a:buFont typeface="Arial" panose="020B0604020202020204" pitchFamily="34" charset="0"/>
              <a:buChar char="•"/>
            </a:pPr>
            <a:endParaRPr lang="en-AU" b="0" dirty="0"/>
          </a:p>
        </p:txBody>
      </p:sp>
      <p:sp>
        <p:nvSpPr>
          <p:cNvPr id="4" name="Slide Number Placeholder 3"/>
          <p:cNvSpPr>
            <a:spLocks noGrp="1"/>
          </p:cNvSpPr>
          <p:nvPr>
            <p:ph type="sldNum" sz="quarter" idx="10"/>
          </p:nvPr>
        </p:nvSpPr>
        <p:spPr/>
        <p:txBody>
          <a:bodyPr/>
          <a:lstStyle/>
          <a:p>
            <a:fld id="{28A7CADE-9420-48EF-9FDA-CBD63633A01C}" type="slidenum">
              <a:rPr lang="en-AU" smtClean="0"/>
              <a:t>10</a:t>
            </a:fld>
            <a:endParaRPr lang="en-AU"/>
          </a:p>
        </p:txBody>
      </p:sp>
    </p:spTree>
    <p:extLst>
      <p:ext uri="{BB962C8B-B14F-4D97-AF65-F5344CB8AC3E}">
        <p14:creationId xmlns:p14="http://schemas.microsoft.com/office/powerpoint/2010/main" val="4072037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pPr marL="0" indent="0">
              <a:buFont typeface="Arial" panose="020B0604020202020204" pitchFamily="34" charset="0"/>
              <a:buNone/>
            </a:pPr>
            <a:endParaRPr lang="en-AU" b="0" baseline="0" dirty="0" smtClean="0"/>
          </a:p>
          <a:p>
            <a:pPr marL="0" indent="0">
              <a:buFont typeface="Arial" panose="020B0604020202020204" pitchFamily="34" charset="0"/>
              <a:buNone/>
            </a:pPr>
            <a:r>
              <a:rPr lang="en-AU" b="0" baseline="0" dirty="0" smtClean="0"/>
              <a:t>Ask if there are any questions or confusions</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11</a:t>
            </a:fld>
            <a:endParaRPr lang="en-AU"/>
          </a:p>
        </p:txBody>
      </p:sp>
    </p:spTree>
    <p:extLst>
      <p:ext uri="{BB962C8B-B14F-4D97-AF65-F5344CB8AC3E}">
        <p14:creationId xmlns:p14="http://schemas.microsoft.com/office/powerpoint/2010/main" val="17763052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6 – Summary of session</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t>Highlight the key concepts that were talked about in this session.</a:t>
            </a:r>
          </a:p>
          <a:p>
            <a:pPr marL="0" indent="0">
              <a:buFont typeface="Arial" panose="020B0604020202020204" pitchFamily="34" charset="0"/>
              <a:buNone/>
            </a:pPr>
            <a:endParaRPr lang="en-AU" baseline="0" dirty="0" smtClean="0"/>
          </a:p>
          <a:p>
            <a:pPr marL="0" indent="0">
              <a:buFont typeface="Arial" panose="020B0604020202020204" pitchFamily="34" charset="0"/>
              <a:buNone/>
            </a:pPr>
            <a:r>
              <a:rPr lang="en-AU" baseline="0" dirty="0" smtClean="0"/>
              <a:t>If time allows discuss any points that are raised</a:t>
            </a:r>
          </a:p>
          <a:p>
            <a:pPr marL="171450" indent="-171450">
              <a:buFont typeface="Arial" panose="020B0604020202020204" pitchFamily="34" charset="0"/>
              <a:buChar char="•"/>
            </a:pPr>
            <a:endParaRPr lang="en-AU" baseline="0" dirty="0" smtClean="0"/>
          </a:p>
          <a:p>
            <a:pPr marL="171450" indent="-171450">
              <a:buFont typeface="Arial" panose="020B0604020202020204" pitchFamily="34" charset="0"/>
              <a:buChar char="•"/>
            </a:pPr>
            <a:endParaRPr lang="en-AU"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12</a:t>
            </a:fld>
            <a:endParaRPr lang="en-AU"/>
          </a:p>
        </p:txBody>
      </p:sp>
    </p:spTree>
    <p:extLst>
      <p:ext uri="{BB962C8B-B14F-4D97-AF65-F5344CB8AC3E}">
        <p14:creationId xmlns:p14="http://schemas.microsoft.com/office/powerpoint/2010/main" val="2273910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This is just a reminder to facilitators that they</a:t>
            </a:r>
            <a:r>
              <a:rPr lang="en-AU" baseline="0" dirty="0" smtClean="0"/>
              <a:t> should insert pictures into the PowerPoint file if they have pictures that are relevant. Pictures should be inserted as jpeg files in order to avoid the PowerPoint file getting large and difficult to open.</a:t>
            </a:r>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171450" indent="-171450">
              <a:buFont typeface="Arial" panose="020B0604020202020204" pitchFamily="34" charset="0"/>
              <a:buChar char="•"/>
            </a:pPr>
            <a:r>
              <a:rPr lang="en-AU" dirty="0" smtClean="0"/>
              <a:t>Recap </a:t>
            </a:r>
            <a:r>
              <a:rPr lang="en-AU" baseline="0" dirty="0" smtClean="0"/>
              <a:t>Session 6</a:t>
            </a:r>
          </a:p>
          <a:p>
            <a:pPr marL="628650" lvl="1" indent="-171450">
              <a:buFont typeface="Arial" panose="020B0604020202020204" pitchFamily="34" charset="0"/>
              <a:buChar char="•"/>
            </a:pPr>
            <a:r>
              <a:rPr lang="en-AU" dirty="0" smtClean="0"/>
              <a:t>How</a:t>
            </a:r>
            <a:r>
              <a:rPr lang="en-AU" baseline="0" dirty="0" smtClean="0"/>
              <a:t> h</a:t>
            </a:r>
            <a:r>
              <a:rPr lang="en-AU" dirty="0" smtClean="0"/>
              <a:t>ost (animal) characteristics influence if disease will occur in an individual animal</a:t>
            </a:r>
          </a:p>
          <a:p>
            <a:pPr marL="628650" lvl="1" indent="-171450">
              <a:buFont typeface="Arial" panose="020B0604020202020204" pitchFamily="34" charset="0"/>
              <a:buChar char="•"/>
            </a:pPr>
            <a:r>
              <a:rPr lang="en-AU" dirty="0" smtClean="0"/>
              <a:t>How host characteristics affect disease transmission within a population of animals</a:t>
            </a:r>
          </a:p>
          <a:p>
            <a:endParaRPr lang="en-AU"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2</a:t>
            </a:fld>
            <a:endParaRPr lang="en-AU"/>
          </a:p>
        </p:txBody>
      </p:sp>
    </p:spTree>
    <p:extLst>
      <p:ext uri="{BB962C8B-B14F-4D97-AF65-F5344CB8AC3E}">
        <p14:creationId xmlns:p14="http://schemas.microsoft.com/office/powerpoint/2010/main" val="3164452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 1 - Introduction</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Introduce the key</a:t>
            </a:r>
            <a:r>
              <a:rPr lang="en-AU" sz="1200" kern="1200" baseline="0" dirty="0" smtClean="0">
                <a:solidFill>
                  <a:schemeClr val="tx1"/>
                </a:solidFill>
                <a:effectLst/>
                <a:latin typeface="+mn-lt"/>
                <a:ea typeface="+mn-ea"/>
                <a:cs typeface="+mn-cs"/>
              </a:rPr>
              <a:t> content that is to be presented and discussed during this session</a:t>
            </a:r>
          </a:p>
          <a:p>
            <a:endParaRPr lang="en-AU" sz="1200" kern="1200" baseline="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3</a:t>
            </a:fld>
            <a:endParaRPr lang="en-AU"/>
          </a:p>
        </p:txBody>
      </p:sp>
    </p:spTree>
    <p:extLst>
      <p:ext uri="{BB962C8B-B14F-4D97-AF65-F5344CB8AC3E}">
        <p14:creationId xmlns:p14="http://schemas.microsoft.com/office/powerpoint/2010/main" val="1209761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Step 2 - Curiosity</a:t>
            </a:r>
            <a:r>
              <a:rPr lang="en-AU" sz="1200" b="1" kern="1200" baseline="0" dirty="0" smtClean="0">
                <a:solidFill>
                  <a:schemeClr val="tx1"/>
                </a:solidFill>
                <a:effectLst/>
                <a:latin typeface="+mn-lt"/>
                <a:ea typeface="+mn-ea"/>
                <a:cs typeface="+mn-cs"/>
              </a:rPr>
              <a:t> raising activity</a:t>
            </a:r>
            <a:endParaRPr lang="en-AU"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It is important to get participants in the right frame of mind for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By raising their interest or curiosity, checking their current understanding in this way, prior to the video you are preparing them to listen more intently.  </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effectLst/>
                <a:latin typeface="+mn-lt"/>
                <a:ea typeface="+mn-ea"/>
                <a:cs typeface="+mn-cs"/>
              </a:rPr>
              <a:t>They are focussing their minds on the topics about to be discussed in the video.</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group to think about the question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Then get</a:t>
            </a:r>
            <a:r>
              <a:rPr lang="en-AU" sz="1200" kern="1200" baseline="0" dirty="0" smtClean="0">
                <a:solidFill>
                  <a:schemeClr val="tx1"/>
                </a:solidFill>
                <a:effectLst/>
                <a:latin typeface="+mn-lt"/>
                <a:ea typeface="+mn-ea"/>
                <a:cs typeface="+mn-cs"/>
              </a:rPr>
              <a:t> the participant to discuss some of the ideas they have</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After the video there will be time for the participants</a:t>
            </a:r>
            <a:r>
              <a:rPr lang="en-AU" sz="1200" kern="1200" baseline="0" dirty="0" smtClean="0">
                <a:solidFill>
                  <a:schemeClr val="tx1"/>
                </a:solidFill>
                <a:effectLst/>
                <a:latin typeface="+mn-lt"/>
                <a:ea typeface="+mn-ea"/>
                <a:cs typeface="+mn-cs"/>
              </a:rPr>
              <a:t> to </a:t>
            </a:r>
            <a:r>
              <a:rPr lang="en-AU" sz="1200" kern="1200" dirty="0" smtClean="0">
                <a:solidFill>
                  <a:schemeClr val="tx1"/>
                </a:solidFill>
                <a:effectLst/>
                <a:latin typeface="+mn-lt"/>
                <a:ea typeface="+mn-ea"/>
                <a:cs typeface="+mn-cs"/>
              </a:rPr>
              <a:t>reflect on</a:t>
            </a:r>
            <a:r>
              <a:rPr lang="en-AU" sz="1200" kern="1200" baseline="0" dirty="0" smtClean="0">
                <a:solidFill>
                  <a:schemeClr val="tx1"/>
                </a:solidFill>
                <a:effectLst/>
                <a:latin typeface="+mn-lt"/>
                <a:ea typeface="+mn-ea"/>
                <a:cs typeface="+mn-cs"/>
              </a:rPr>
              <a:t> this activity and discuss as a group</a:t>
            </a:r>
            <a:r>
              <a:rPr lang="en-AU" sz="1200" kern="1200" dirty="0" smtClean="0">
                <a:solidFill>
                  <a:schemeClr val="tx1"/>
                </a:solidFill>
                <a:effectLst/>
                <a:latin typeface="+mn-lt"/>
                <a:ea typeface="+mn-ea"/>
                <a:cs typeface="+mn-cs"/>
              </a:rPr>
              <a:t>.</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4</a:t>
            </a:fld>
            <a:endParaRPr lang="en-AU"/>
          </a:p>
        </p:txBody>
      </p:sp>
    </p:spTree>
    <p:extLst>
      <p:ext uri="{BB962C8B-B14F-4D97-AF65-F5344CB8AC3E}">
        <p14:creationId xmlns:p14="http://schemas.microsoft.com/office/powerpoint/2010/main" val="3622345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t>Step</a:t>
            </a:r>
            <a:r>
              <a:rPr lang="en-AU" b="1" baseline="0" dirty="0" smtClean="0"/>
              <a:t> 3: Play video or recorded PowerPoint file or present content</a:t>
            </a:r>
          </a:p>
          <a:p>
            <a:endParaRPr lang="en-AU" b="1" baseline="0" dirty="0" smtClean="0"/>
          </a:p>
          <a:p>
            <a:r>
              <a:rPr lang="en-AU" b="0" baseline="0" dirty="0" smtClean="0"/>
              <a:t>Show video or recorded PowerPoint</a:t>
            </a:r>
          </a:p>
          <a:p>
            <a:pPr marL="0" indent="0">
              <a:buFont typeface="Arial" panose="020B0604020202020204" pitchFamily="34" charset="0"/>
              <a:buNone/>
            </a:pPr>
            <a:endParaRPr lang="en-AU" baseline="0" dirty="0" smtClean="0"/>
          </a:p>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5</a:t>
            </a:fld>
            <a:endParaRPr lang="en-AU"/>
          </a:p>
        </p:txBody>
      </p:sp>
    </p:spTree>
    <p:extLst>
      <p:ext uri="{BB962C8B-B14F-4D97-AF65-F5344CB8AC3E}">
        <p14:creationId xmlns:p14="http://schemas.microsoft.com/office/powerpoint/2010/main" val="1142701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r>
              <a:rPr lang="en-AU" b="1" dirty="0" smtClean="0"/>
              <a:t>Step</a:t>
            </a:r>
            <a:r>
              <a:rPr lang="en-AU" b="1" baseline="0" dirty="0" smtClean="0"/>
              <a:t> 4: Discuss content of recorded PowerPoint file</a:t>
            </a:r>
            <a:endParaRPr lang="en-AU" b="1" dirty="0" smtClean="0"/>
          </a:p>
          <a:p>
            <a:pPr marL="171450"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Make sure everyone has a clear understanding</a:t>
            </a:r>
            <a:r>
              <a:rPr lang="en-AU" sz="1200" kern="1200" baseline="0" dirty="0" smtClean="0">
                <a:solidFill>
                  <a:schemeClr val="tx1"/>
                </a:solidFill>
                <a:effectLst/>
                <a:latin typeface="+mn-lt"/>
                <a:ea typeface="+mn-ea"/>
                <a:cs typeface="+mn-cs"/>
              </a:rPr>
              <a:t> of the </a:t>
            </a:r>
            <a:r>
              <a:rPr lang="en-AU" sz="1200" kern="1200" dirty="0" smtClean="0">
                <a:solidFill>
                  <a:schemeClr val="tx1"/>
                </a:solidFill>
                <a:effectLst/>
                <a:latin typeface="+mn-lt"/>
                <a:ea typeface="+mn-ea"/>
                <a:cs typeface="+mn-cs"/>
              </a:rPr>
              <a:t>content.  Refer to the Resource Manual for more information.</a:t>
            </a:r>
          </a:p>
          <a:p>
            <a:pPr marL="628650" lvl="1" indent="-171450">
              <a:buFont typeface="Arial" panose="020B0604020202020204" pitchFamily="34" charset="0"/>
              <a:buChar char="•"/>
            </a:pPr>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baseline="0" dirty="0" smtClean="0">
                <a:solidFill>
                  <a:schemeClr val="tx1"/>
                </a:solidFill>
                <a:effectLst/>
                <a:latin typeface="+mn-lt"/>
                <a:ea typeface="+mn-ea"/>
                <a:cs typeface="+mn-cs"/>
              </a:rPr>
              <a:t>Ask the participants if anyone wants to talk about host characteristics and how they influence disease progression within an individual or population.</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Ask the participants</a:t>
            </a:r>
            <a:r>
              <a:rPr lang="en-AU" sz="1200" kern="1200" baseline="0" dirty="0" smtClean="0">
                <a:solidFill>
                  <a:schemeClr val="tx1"/>
                </a:solidFill>
                <a:effectLst/>
                <a:latin typeface="+mn-lt"/>
                <a:ea typeface="+mn-ea"/>
                <a:cs typeface="+mn-cs"/>
              </a:rPr>
              <a:t> to reflect on their answers to the activity before the video. </a:t>
            </a: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200" kern="1200" dirty="0" smtClean="0">
                <a:solidFill>
                  <a:schemeClr val="tx1"/>
                </a:solidFill>
                <a:effectLst/>
                <a:latin typeface="+mn-lt"/>
                <a:ea typeface="+mn-ea"/>
                <a:cs typeface="+mn-cs"/>
              </a:rPr>
              <a:t>There can be quite a bit of discussion about other advice.</a:t>
            </a:r>
            <a:r>
              <a:rPr lang="en-AU" sz="1200" kern="1200" baseline="0" dirty="0" smtClean="0">
                <a:solidFill>
                  <a:schemeClr val="tx1"/>
                </a:solidFill>
                <a:effectLst/>
                <a:latin typeface="+mn-lt"/>
                <a:ea typeface="+mn-ea"/>
                <a:cs typeface="+mn-cs"/>
              </a:rPr>
              <a:t> Specific advice can only be given when the species of animal is know, diseases that are to be prevented are identified, and other details about the farm and farmer is known. It is intended the broad concepts are to be discussed and considered.</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AU" sz="1200" kern="1200" dirty="0" smtClean="0">
                <a:solidFill>
                  <a:schemeClr val="tx1"/>
                </a:solidFill>
                <a:effectLst/>
                <a:latin typeface="+mn-lt"/>
                <a:ea typeface="+mn-ea"/>
                <a:cs typeface="+mn-cs"/>
              </a:rPr>
              <a:t>Ask</a:t>
            </a:r>
            <a:r>
              <a:rPr lang="en-AU" sz="1200" kern="1200" baseline="0" dirty="0" smtClean="0">
                <a:solidFill>
                  <a:schemeClr val="tx1"/>
                </a:solidFill>
                <a:effectLst/>
                <a:latin typeface="+mn-lt"/>
                <a:ea typeface="+mn-ea"/>
                <a:cs typeface="+mn-cs"/>
              </a:rPr>
              <a:t> the participants to put their hands up if they have changed their view on what is a cause or if they will think in new ways since watching the video</a:t>
            </a:r>
            <a:endParaRPr lang="en-AU" sz="1200" kern="1200" dirty="0" smtClean="0">
              <a:solidFill>
                <a:schemeClr val="tx1"/>
              </a:solidFill>
              <a:effectLst/>
              <a:latin typeface="+mn-lt"/>
              <a:ea typeface="+mn-ea"/>
              <a:cs typeface="+mn-cs"/>
            </a:endParaRPr>
          </a:p>
          <a:p>
            <a:endParaRPr lang="en-AU" sz="1200" kern="1200" dirty="0" smtClean="0">
              <a:solidFill>
                <a:schemeClr val="tx1"/>
              </a:solidFill>
              <a:effectLst/>
              <a:latin typeface="+mn-lt"/>
              <a:ea typeface="+mn-ea"/>
              <a:cs typeface="+mn-cs"/>
            </a:endParaRPr>
          </a:p>
          <a:p>
            <a:pPr marL="0" indent="0">
              <a:buFont typeface="Arial" panose="020B0604020202020204" pitchFamily="34" charset="0"/>
              <a:buNone/>
            </a:pPr>
            <a:r>
              <a:rPr lang="en-AU" sz="1200" kern="1200" dirty="0" smtClean="0">
                <a:solidFill>
                  <a:schemeClr val="tx1"/>
                </a:solidFill>
                <a:effectLst/>
                <a:latin typeface="+mn-lt"/>
                <a:ea typeface="+mn-ea"/>
                <a:cs typeface="+mn-cs"/>
              </a:rPr>
              <a:t>Always make sure participants have no unanswered questions or confusions before you go forward.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8A7CADE-9420-48EF-9FDA-CBD63633A01C}" type="slidenum">
              <a:rPr lang="en-AU" smtClean="0"/>
              <a:t>6</a:t>
            </a:fld>
            <a:endParaRPr lang="en-AU"/>
          </a:p>
        </p:txBody>
      </p:sp>
    </p:spTree>
    <p:extLst>
      <p:ext uri="{BB962C8B-B14F-4D97-AF65-F5344CB8AC3E}">
        <p14:creationId xmlns:p14="http://schemas.microsoft.com/office/powerpoint/2010/main" val="1851629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First ask</a:t>
            </a:r>
            <a:r>
              <a:rPr lang="en-AU" sz="1200" kern="1200" baseline="0" dirty="0" smtClean="0">
                <a:solidFill>
                  <a:schemeClr val="tx1"/>
                </a:solidFill>
                <a:effectLst/>
                <a:latin typeface="+mn-lt"/>
                <a:ea typeface="+mn-ea"/>
                <a:cs typeface="+mn-cs"/>
              </a:rPr>
              <a:t> the participants to </a:t>
            </a:r>
            <a:r>
              <a:rPr lang="en-AU" sz="1200" kern="1200" dirty="0" smtClean="0">
                <a:solidFill>
                  <a:schemeClr val="tx1"/>
                </a:solidFill>
                <a:effectLst/>
                <a:latin typeface="+mn-lt"/>
                <a:ea typeface="+mn-ea"/>
                <a:cs typeface="+mn-cs"/>
              </a:rPr>
              <a:t>read the Newcastle disease information sheet </a:t>
            </a:r>
            <a:r>
              <a:rPr lang="en-AU" sz="1200" kern="1200" baseline="0" dirty="0" smtClean="0">
                <a:solidFill>
                  <a:schemeClr val="tx1"/>
                </a:solidFill>
                <a:effectLst/>
                <a:latin typeface="+mn-lt"/>
                <a:ea typeface="+mn-ea"/>
                <a:cs typeface="+mn-cs"/>
              </a:rPr>
              <a:t>to give them the information they need to answer the questions</a:t>
            </a:r>
            <a:endParaRPr lang="en-AU" sz="1200" kern="1200" dirty="0" smtClean="0">
              <a:solidFill>
                <a:schemeClr val="tx1"/>
              </a:solidFill>
              <a:effectLst/>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7</a:t>
            </a:fld>
            <a:endParaRPr lang="en-AU"/>
          </a:p>
        </p:txBody>
      </p:sp>
    </p:spTree>
    <p:extLst>
      <p:ext uri="{BB962C8B-B14F-4D97-AF65-F5344CB8AC3E}">
        <p14:creationId xmlns:p14="http://schemas.microsoft.com/office/powerpoint/2010/main" val="654263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p>
          <a:p>
            <a:pPr marL="0" indent="0">
              <a:buFont typeface="Arial" panose="020B0604020202020204" pitchFamily="34" charset="0"/>
              <a:buNone/>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Divide the participants into small groups, each group is to work through the following questions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Participants are to write the answers to the questions on scrap</a:t>
            </a:r>
            <a:r>
              <a:rPr lang="en-AU" sz="1200" kern="1200" baseline="0" dirty="0" smtClean="0">
                <a:solidFill>
                  <a:schemeClr val="tx1"/>
                </a:solidFill>
                <a:effectLst/>
                <a:latin typeface="+mn-lt"/>
                <a:ea typeface="+mn-ea"/>
                <a:cs typeface="+mn-cs"/>
              </a:rPr>
              <a:t> paper</a:t>
            </a:r>
            <a:r>
              <a:rPr lang="en-AU" sz="1200" kern="120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Ask them to let you know when they think they have finished</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kern="1200" dirty="0" smtClean="0">
                <a:solidFill>
                  <a:schemeClr val="tx1"/>
                </a:solidFill>
                <a:effectLst/>
                <a:latin typeface="+mn-lt"/>
                <a:ea typeface="+mn-ea"/>
                <a:cs typeface="+mn-cs"/>
              </a:rPr>
              <a:t>Go around the room and monitor their progress</a:t>
            </a:r>
          </a:p>
          <a:p>
            <a:endParaRPr lang="en-AU" dirty="0"/>
          </a:p>
        </p:txBody>
      </p:sp>
      <p:sp>
        <p:nvSpPr>
          <p:cNvPr id="4" name="Slide Number Placeholder 3"/>
          <p:cNvSpPr>
            <a:spLocks noGrp="1"/>
          </p:cNvSpPr>
          <p:nvPr>
            <p:ph type="sldNum" sz="quarter" idx="10"/>
          </p:nvPr>
        </p:nvSpPr>
        <p:spPr/>
        <p:txBody>
          <a:bodyPr/>
          <a:lstStyle/>
          <a:p>
            <a:fld id="{28A7CADE-9420-48EF-9FDA-CBD63633A01C}" type="slidenum">
              <a:rPr lang="en-AU" smtClean="0"/>
              <a:t>8</a:t>
            </a:fld>
            <a:endParaRPr lang="en-AU"/>
          </a:p>
        </p:txBody>
      </p:sp>
    </p:spTree>
    <p:extLst>
      <p:ext uri="{BB962C8B-B14F-4D97-AF65-F5344CB8AC3E}">
        <p14:creationId xmlns:p14="http://schemas.microsoft.com/office/powerpoint/2010/main" val="1515628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200" b="1" kern="1200" dirty="0" smtClean="0">
                <a:solidFill>
                  <a:schemeClr val="tx1"/>
                </a:solidFill>
                <a:effectLst/>
                <a:latin typeface="+mn-lt"/>
                <a:ea typeface="+mn-ea"/>
                <a:cs typeface="+mn-cs"/>
              </a:rPr>
              <a:t>Facilitators</a:t>
            </a:r>
            <a:r>
              <a:rPr lang="en-AU" sz="1200" b="1" kern="1200" baseline="0" dirty="0" smtClean="0">
                <a:solidFill>
                  <a:schemeClr val="tx1"/>
                </a:solidFill>
                <a:effectLst/>
                <a:latin typeface="+mn-lt"/>
                <a:ea typeface="+mn-ea"/>
                <a:cs typeface="+mn-cs"/>
              </a:rPr>
              <a:t> notes</a:t>
            </a:r>
            <a:endParaRPr lang="en-AU" sz="1200" b="0" kern="1200" baseline="0" dirty="0" smtClean="0">
              <a:solidFill>
                <a:schemeClr val="tx1"/>
              </a:solidFill>
              <a:effectLst/>
              <a:latin typeface="+mn-lt"/>
              <a:ea typeface="+mn-ea"/>
              <a:cs typeface="+mn-cs"/>
            </a:endParaRPr>
          </a:p>
          <a:p>
            <a:pPr marL="0" indent="0">
              <a:buFont typeface="Arial" panose="020B0604020202020204" pitchFamily="34" charset="0"/>
              <a:buNone/>
            </a:pPr>
            <a:r>
              <a:rPr lang="en-AU" b="1" baseline="0" dirty="0" smtClean="0"/>
              <a:t>Step 5 – Group </a:t>
            </a:r>
            <a:r>
              <a:rPr lang="en-AU" b="1" dirty="0" smtClean="0"/>
              <a:t>activity – Sickness in chickens and farm workers</a:t>
            </a:r>
            <a:endParaRPr lang="en-AU" b="0" dirty="0"/>
          </a:p>
          <a:p>
            <a:pPr marL="0" indent="0">
              <a:buFont typeface="Arial" panose="020B0604020202020204" pitchFamily="34" charset="0"/>
              <a:buNone/>
            </a:pPr>
            <a:endParaRPr lang="en-AU" b="0" dirty="0"/>
          </a:p>
          <a:p>
            <a:pPr marL="0" indent="0">
              <a:buFont typeface="Arial" panose="020B0604020202020204" pitchFamily="34" charset="0"/>
              <a:buNone/>
            </a:pPr>
            <a:r>
              <a:rPr lang="en-AU" b="1" dirty="0" smtClean="0"/>
              <a:t>Question</a:t>
            </a:r>
            <a:r>
              <a:rPr lang="en-AU" b="1" baseline="0" dirty="0" smtClean="0"/>
              <a:t> 1</a:t>
            </a:r>
          </a:p>
          <a:p>
            <a:pPr marL="0" indent="0">
              <a:buFont typeface="Arial" panose="020B0604020202020204" pitchFamily="34" charset="0"/>
              <a:buNone/>
            </a:pPr>
            <a:endParaRPr lang="en-AU" b="1" baseline="0" dirty="0" smtClean="0"/>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Newcastle Disease virus may be present in eggs laid by chickens with the clinical disease and in all parts of the carcass of birds that are infected when they die or are killed. –</a:t>
            </a:r>
            <a:r>
              <a:rPr lang="en-AU" sz="1200" b="1" kern="1200" dirty="0" smtClean="0">
                <a:solidFill>
                  <a:schemeClr val="tx1"/>
                </a:solidFill>
                <a:effectLst/>
                <a:latin typeface="+mn-lt"/>
                <a:ea typeface="+mn-ea"/>
                <a:cs typeface="+mn-cs"/>
              </a:rPr>
              <a:t> Direct</a:t>
            </a:r>
          </a:p>
          <a:p>
            <a:pPr marL="171450" lvl="0" indent="-171450">
              <a:buFont typeface="Arial" panose="020B0604020202020204" pitchFamily="34" charset="0"/>
              <a:buChar char="•"/>
            </a:pPr>
            <a:endParaRPr lang="en-AU" sz="12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Infected birds shed lots of virus during incubation, clinical disease and even during early stages of recovery in birds that survive. – </a:t>
            </a:r>
            <a:r>
              <a:rPr lang="en-AU" sz="1200" b="1" kern="1200" dirty="0" smtClean="0">
                <a:solidFill>
                  <a:schemeClr val="tx1"/>
                </a:solidFill>
                <a:effectLst/>
                <a:latin typeface="+mn-lt"/>
                <a:ea typeface="+mn-ea"/>
                <a:cs typeface="+mn-cs"/>
              </a:rPr>
              <a:t>Direct</a:t>
            </a:r>
          </a:p>
          <a:p>
            <a:pPr marL="171450" lvl="0" indent="-171450">
              <a:buFont typeface="Arial" panose="020B0604020202020204" pitchFamily="34" charset="0"/>
              <a:buChar char="•"/>
            </a:pPr>
            <a:endParaRPr lang="en-AU" sz="12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Chickens may be infected by aerosol spread from other infected birds or by ingesting contaminated water or food. - </a:t>
            </a:r>
            <a:r>
              <a:rPr lang="en-AU" sz="1200" b="1" kern="1200" dirty="0" smtClean="0">
                <a:solidFill>
                  <a:schemeClr val="tx1"/>
                </a:solidFill>
                <a:effectLst/>
                <a:latin typeface="+mn-lt"/>
                <a:ea typeface="+mn-ea"/>
                <a:cs typeface="+mn-cs"/>
              </a:rPr>
              <a:t>Direct and Indirect</a:t>
            </a:r>
          </a:p>
          <a:p>
            <a:pPr marL="171450" lvl="0" indent="-171450">
              <a:buFont typeface="Arial" panose="020B0604020202020204" pitchFamily="34" charset="0"/>
              <a:buChar char="•"/>
            </a:pPr>
            <a:endParaRPr lang="en-AU" sz="1200" b="1"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smtClean="0">
                <a:solidFill>
                  <a:schemeClr val="tx1"/>
                </a:solidFill>
                <a:effectLst/>
                <a:latin typeface="+mn-lt"/>
                <a:ea typeface="+mn-ea"/>
                <a:cs typeface="+mn-cs"/>
              </a:rPr>
              <a:t>Movement of infected birds is a common way of spreading disease as is faecal contamination of people, equipment, food etc. from infected farms to uninfected farms.- </a:t>
            </a:r>
            <a:r>
              <a:rPr lang="en-AU" sz="1200" b="1" kern="1200" dirty="0" smtClean="0">
                <a:solidFill>
                  <a:schemeClr val="tx1"/>
                </a:solidFill>
                <a:effectLst/>
                <a:latin typeface="+mn-lt"/>
                <a:ea typeface="+mn-ea"/>
                <a:cs typeface="+mn-cs"/>
              </a:rPr>
              <a:t> Indirect</a:t>
            </a:r>
          </a:p>
          <a:p>
            <a:pPr marL="0" indent="0">
              <a:buFont typeface="Arial" panose="020B0604020202020204" pitchFamily="34" charset="0"/>
              <a:buNone/>
            </a:pPr>
            <a:endParaRPr lang="en-AU" b="1" dirty="0" smtClean="0"/>
          </a:p>
        </p:txBody>
      </p:sp>
      <p:sp>
        <p:nvSpPr>
          <p:cNvPr id="4" name="Slide Number Placeholder 3"/>
          <p:cNvSpPr>
            <a:spLocks noGrp="1"/>
          </p:cNvSpPr>
          <p:nvPr>
            <p:ph type="sldNum" sz="quarter" idx="10"/>
          </p:nvPr>
        </p:nvSpPr>
        <p:spPr/>
        <p:txBody>
          <a:bodyPr/>
          <a:lstStyle/>
          <a:p>
            <a:fld id="{28A7CADE-9420-48EF-9FDA-CBD63633A01C}" type="slidenum">
              <a:rPr lang="en-AU" smtClean="0"/>
              <a:t>9</a:t>
            </a:fld>
            <a:endParaRPr lang="en-AU"/>
          </a:p>
        </p:txBody>
      </p:sp>
    </p:spTree>
    <p:extLst>
      <p:ext uri="{BB962C8B-B14F-4D97-AF65-F5344CB8AC3E}">
        <p14:creationId xmlns:p14="http://schemas.microsoft.com/office/powerpoint/2010/main" val="16499922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1137A7-B7EB-C947-BB67-ECE9659E37BE}"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1137A7-B7EB-C947-BB67-ECE9659E37BE}" type="datetimeFigureOut">
              <a:rPr lang="en-US" smtClean="0"/>
              <a:pPr/>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E75944-69F3-7C46-87A7-373989550ADE}" type="slidenum">
              <a:rPr lang="en-US" smtClean="0"/>
              <a:pPr/>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4224" y="332656"/>
            <a:ext cx="1120514" cy="5042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132068" y="245593"/>
            <a:ext cx="652264" cy="67835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1137A7-B7EB-C947-BB67-ECE9659E37BE}" type="datetimeFigureOut">
              <a:rPr lang="en-US" smtClean="0"/>
              <a:pPr/>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1137A7-B7EB-C947-BB67-ECE9659E37BE}" type="datetimeFigureOut">
              <a:rPr lang="en-US" smtClean="0"/>
              <a:pPr/>
              <a:t>3/6/2014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1137A7-B7EB-C947-BB67-ECE9659E37BE}" type="datetimeFigureOut">
              <a:rPr lang="en-US" smtClean="0"/>
              <a:pPr/>
              <a:t>3/6/2014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1137A7-B7EB-C947-BB67-ECE9659E37BE}" type="datetimeFigureOut">
              <a:rPr lang="en-US" smtClean="0"/>
              <a:pPr/>
              <a:t>3/6/2014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1137A7-B7EB-C947-BB67-ECE9659E37BE}" type="datetimeFigureOut">
              <a:rPr lang="en-US" smtClean="0"/>
              <a:pPr/>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E75944-69F3-7C46-87A7-373989550A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137A7-B7EB-C947-BB67-ECE9659E37BE}" type="datetimeFigureOut">
              <a:rPr lang="en-US" smtClean="0"/>
              <a:pPr/>
              <a:t>3/6/2014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75944-69F3-7C46-87A7-373989550ADE}" type="slidenum">
              <a:rPr lang="en-US" smtClean="0"/>
              <a:pPr/>
              <a:t>‹#›</a:t>
            </a:fld>
            <a:endParaRPr lang="en-US"/>
          </a:p>
        </p:txBody>
      </p:sp>
      <p:pic>
        <p:nvPicPr>
          <p:cNvPr id="9" name="Picture 8"/>
          <p:cNvPicPr>
            <a:picLocks noChangeAspect="1"/>
          </p:cNvPicPr>
          <p:nvPr userDrawn="1"/>
        </p:nvPicPr>
        <p:blipFill>
          <a:blip r:embed="rId13">
            <a:lum bright="70000" contrast="-70000"/>
            <a:extLst>
              <a:ext uri="{28A0092B-C50C-407E-A947-70E740481C1C}">
                <a14:useLocalDpi xmlns:a14="http://schemas.microsoft.com/office/drawing/2010/main" val="0"/>
              </a:ext>
            </a:extLst>
          </a:blip>
          <a:stretch>
            <a:fillRect/>
          </a:stretch>
        </p:blipFill>
        <p:spPr>
          <a:xfrm>
            <a:off x="6808341" y="4869160"/>
            <a:ext cx="2358896" cy="1639434"/>
          </a:xfrm>
          <a:prstGeom prst="rect">
            <a:avLst/>
          </a:prstGeom>
        </p:spPr>
      </p:pic>
      <p:sp>
        <p:nvSpPr>
          <p:cNvPr id="11" name="Rectangle 10"/>
          <p:cNvSpPr/>
          <p:nvPr userDrawn="1"/>
        </p:nvSpPr>
        <p:spPr>
          <a:xfrm>
            <a:off x="0" y="6508594"/>
            <a:ext cx="9144000" cy="349406"/>
          </a:xfrm>
          <a:prstGeom prst="rect">
            <a:avLst/>
          </a:prstGeom>
          <a:gradFill flip="none" rotWithShape="1">
            <a:gsLst>
              <a:gs pos="0">
                <a:schemeClr val="accent1"/>
              </a:gs>
              <a:gs pos="100000">
                <a:schemeClr val="accent1">
                  <a:tint val="50000"/>
                  <a:shade val="100000"/>
                  <a:satMod val="350000"/>
                </a:schemeClr>
              </a:gs>
            </a:gsLst>
            <a:lin ang="54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AU" sz="1000" cap="all" dirty="0" smtClean="0">
                <a:latin typeface="Times New Roman" pitchFamily="18" charset="0"/>
              </a:rPr>
              <a:t>Australia Indonesia Partnership</a:t>
            </a:r>
            <a:r>
              <a:rPr lang="en-AU" sz="1000" cap="all" baseline="0" dirty="0" smtClean="0">
                <a:latin typeface="Times New Roman" pitchFamily="18" charset="0"/>
              </a:rPr>
              <a:t> for Emerging Infectious Diseases</a:t>
            </a:r>
            <a:endParaRPr lang="en-AU" sz="1000" cap="all"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AU" dirty="0" smtClean="0"/>
              <a:t>Basic Field Epidemiology</a:t>
            </a:r>
            <a:endParaRPr lang="en-AU" dirty="0"/>
          </a:p>
        </p:txBody>
      </p:sp>
      <p:sp>
        <p:nvSpPr>
          <p:cNvPr id="11" name="Subtitle 10"/>
          <p:cNvSpPr>
            <a:spLocks noGrp="1"/>
          </p:cNvSpPr>
          <p:nvPr>
            <p:ph type="subTitle" idx="1"/>
          </p:nvPr>
        </p:nvSpPr>
        <p:spPr>
          <a:xfrm>
            <a:off x="685800" y="3886200"/>
            <a:ext cx="7086600" cy="1752600"/>
          </a:xfrm>
        </p:spPr>
        <p:txBody>
          <a:bodyPr/>
          <a:lstStyle/>
          <a:p>
            <a:r>
              <a:rPr lang="en-AU" dirty="0"/>
              <a:t>Session </a:t>
            </a:r>
            <a:r>
              <a:rPr lang="en-AU" dirty="0" smtClean="0"/>
              <a:t>7 </a:t>
            </a:r>
            <a:r>
              <a:rPr lang="en-AU" dirty="0"/>
              <a:t>– Transmission and spread of disease</a:t>
            </a:r>
          </a:p>
        </p:txBody>
      </p:sp>
      <p:pic>
        <p:nvPicPr>
          <p:cNvPr id="4" name="Content Placeholder 3"/>
          <p:cNvPicPr>
            <a:picLocks noGrp="1" noChangeAspect="1"/>
          </p:cNvPicPr>
          <p:nvPr>
            <p:ph idx="4294967295"/>
          </p:nvPr>
        </p:nvPicPr>
        <p:blipFill>
          <a:blip r:embed="rId3">
            <a:extLst>
              <a:ext uri="{28A0092B-C50C-407E-A947-70E740481C1C}">
                <a14:useLocalDpi xmlns:a14="http://schemas.microsoft.com/office/drawing/2010/main" val="0"/>
              </a:ext>
            </a:extLst>
          </a:blip>
          <a:stretch>
            <a:fillRect/>
          </a:stretch>
        </p:blipFill>
        <p:spPr>
          <a:xfrm>
            <a:off x="251520" y="228601"/>
            <a:ext cx="1584325" cy="711200"/>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2833" y="146457"/>
            <a:ext cx="990996" cy="986592"/>
          </a:xfrm>
          <a:prstGeom prst="rect">
            <a:avLst/>
          </a:prstGeom>
        </p:spPr>
      </p:pic>
    </p:spTree>
    <p:extLst>
      <p:ext uri="{BB962C8B-B14F-4D97-AF65-F5344CB8AC3E}">
        <p14:creationId xmlns:p14="http://schemas.microsoft.com/office/powerpoint/2010/main" val="641545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Sickness in chickens and farm workers</a:t>
            </a:r>
          </a:p>
        </p:txBody>
      </p:sp>
      <p:sp>
        <p:nvSpPr>
          <p:cNvPr id="3" name="Content Placeholder 2"/>
          <p:cNvSpPr>
            <a:spLocks noGrp="1"/>
          </p:cNvSpPr>
          <p:nvPr>
            <p:ph idx="1"/>
          </p:nvPr>
        </p:nvSpPr>
        <p:spPr/>
        <p:txBody>
          <a:bodyPr>
            <a:normAutofit/>
          </a:bodyPr>
          <a:lstStyle/>
          <a:p>
            <a:pPr marL="514350" indent="-514350">
              <a:buFont typeface="+mj-lt"/>
              <a:buAutoNum type="arabicPeriod" startAt="2"/>
            </a:pPr>
            <a:r>
              <a:rPr lang="en-AU" dirty="0"/>
              <a:t>Describe strategies other than vaccination that might reduce the risk of introduction of ND into a flock of poultry.</a:t>
            </a:r>
          </a:p>
          <a:p>
            <a:pPr marL="514350" indent="-514350">
              <a:buFont typeface="+mj-lt"/>
              <a:buAutoNum type="arabicPeriod" startAt="2"/>
            </a:pPr>
            <a:endParaRPr lang="en-AU" dirty="0"/>
          </a:p>
          <a:p>
            <a:pPr marL="0" indent="0">
              <a:buNone/>
            </a:pPr>
            <a:endParaRPr lang="en-AU" dirty="0"/>
          </a:p>
        </p:txBody>
      </p:sp>
    </p:spTree>
    <p:extLst>
      <p:ext uri="{BB962C8B-B14F-4D97-AF65-F5344CB8AC3E}">
        <p14:creationId xmlns:p14="http://schemas.microsoft.com/office/powerpoint/2010/main" val="2574227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a:t>In this session we talked about:</a:t>
            </a:r>
          </a:p>
        </p:txBody>
      </p:sp>
      <p:sp>
        <p:nvSpPr>
          <p:cNvPr id="3" name="Content Placeholder 2"/>
          <p:cNvSpPr>
            <a:spLocks noGrp="1"/>
          </p:cNvSpPr>
          <p:nvPr>
            <p:ph idx="1"/>
          </p:nvPr>
        </p:nvSpPr>
        <p:spPr/>
        <p:txBody>
          <a:bodyPr>
            <a:normAutofit/>
          </a:bodyPr>
          <a:lstStyle/>
          <a:p>
            <a:r>
              <a:rPr lang="en-AU" dirty="0"/>
              <a:t>How infectious agents move from one animal to another within a population</a:t>
            </a:r>
          </a:p>
          <a:p>
            <a:endParaRPr lang="en-AU" dirty="0"/>
          </a:p>
          <a:p>
            <a:r>
              <a:rPr lang="en-AU" dirty="0"/>
              <a:t>How infectious agents move between populations of animals</a:t>
            </a:r>
          </a:p>
          <a:p>
            <a:endParaRPr lang="en-AU" dirty="0"/>
          </a:p>
          <a:p>
            <a:r>
              <a:rPr lang="en-AU" dirty="0"/>
              <a:t>How infectious agents can survive or continue to occur in a population over time</a:t>
            </a:r>
          </a:p>
          <a:p>
            <a:pPr marL="0" indent="0">
              <a:buNone/>
            </a:pPr>
            <a:endParaRPr lang="en-AU" dirty="0" smtClean="0"/>
          </a:p>
          <a:p>
            <a:pPr marL="0" indent="0">
              <a:buNone/>
            </a:pPr>
            <a:endParaRPr lang="en-AU" dirty="0" smtClean="0"/>
          </a:p>
          <a:p>
            <a:endParaRPr lang="en-AU" dirty="0"/>
          </a:p>
          <a:p>
            <a:endParaRPr lang="en-AU" dirty="0"/>
          </a:p>
        </p:txBody>
      </p:sp>
    </p:spTree>
    <p:extLst>
      <p:ext uri="{BB962C8B-B14F-4D97-AF65-F5344CB8AC3E}">
        <p14:creationId xmlns:p14="http://schemas.microsoft.com/office/powerpoint/2010/main" val="2209053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601444" y="92076"/>
            <a:ext cx="2542556" cy="52322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2800" b="1" cap="none" spc="0" dirty="0" smtClean="0">
                <a:ln/>
                <a:solidFill>
                  <a:schemeClr val="accent3"/>
                </a:solidFill>
                <a:effectLst/>
              </a:rPr>
              <a:t>Learn new skills</a:t>
            </a:r>
            <a:endParaRPr lang="en-US" sz="2800" b="1" cap="none" spc="0" dirty="0">
              <a:ln/>
              <a:solidFill>
                <a:schemeClr val="accent3"/>
              </a:solidFill>
              <a:effectLst/>
            </a:endParaRPr>
          </a:p>
        </p:txBody>
      </p:sp>
      <p:sp>
        <p:nvSpPr>
          <p:cNvPr id="9" name="Rectangle 8"/>
          <p:cNvSpPr/>
          <p:nvPr/>
        </p:nvSpPr>
        <p:spPr>
          <a:xfrm>
            <a:off x="0" y="5833775"/>
            <a:ext cx="1699503" cy="584775"/>
          </a:xfrm>
          <a:prstGeom prst="rect">
            <a:avLst/>
          </a:prstGeom>
          <a:noFill/>
        </p:spPr>
        <p:txBody>
          <a:bodyPr wrap="none" lIns="91440" tIns="45720" rIns="91440" bIns="45720">
            <a:spAutoFit/>
          </a:bodyPr>
          <a:lstStyle/>
          <a:p>
            <a:pPr algn="ctr"/>
            <a:r>
              <a:rPr lang="en-US" sz="3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Have fun</a:t>
            </a:r>
            <a:endPar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10" name="Rectangle 9"/>
          <p:cNvSpPr/>
          <p:nvPr/>
        </p:nvSpPr>
        <p:spPr>
          <a:xfrm>
            <a:off x="4981596" y="5710664"/>
            <a:ext cx="1760289" cy="707886"/>
          </a:xfrm>
          <a:prstGeom prst="rect">
            <a:avLst/>
          </a:prstGeom>
          <a:noFill/>
        </p:spPr>
        <p:txBody>
          <a:bodyPr wrap="non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Improve your </a:t>
            </a:r>
          </a:p>
          <a:p>
            <a:pPr algn="ctr"/>
            <a:r>
              <a:rPr lang="en-US" sz="2000" b="0" cap="none" spc="0" dirty="0" smtClean="0">
                <a:ln w="0"/>
                <a:solidFill>
                  <a:schemeClr val="tx1"/>
                </a:solidFill>
                <a:effectLst>
                  <a:outerShdw blurRad="38100" dist="19050" dir="2700000" algn="tl" rotWithShape="0">
                    <a:schemeClr val="dk1">
                      <a:alpha val="40000"/>
                    </a:schemeClr>
                  </a:outerShdw>
                </a:effectLst>
              </a:rPr>
              <a:t>job satisfaction</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1" name="Rectangle 10"/>
          <p:cNvSpPr/>
          <p:nvPr/>
        </p:nvSpPr>
        <p:spPr>
          <a:xfrm>
            <a:off x="-7272" y="92076"/>
            <a:ext cx="3024336" cy="707886"/>
          </a:xfrm>
          <a:prstGeom prst="rect">
            <a:avLst/>
          </a:prstGeom>
          <a:noFill/>
        </p:spPr>
        <p:txBody>
          <a:bodyPr wrap="square" lIns="91440" tIns="45720" rIns="91440" bIns="45720">
            <a:spAutoFit/>
          </a:bodyPr>
          <a:lstStyle/>
          <a:p>
            <a:pPr algn="ctr"/>
            <a:r>
              <a:rPr lang="en-US" sz="2000" b="0" cap="none" spc="0" dirty="0" smtClean="0">
                <a:ln w="0"/>
                <a:solidFill>
                  <a:schemeClr val="tx1"/>
                </a:solidFill>
                <a:effectLst>
                  <a:outerShdw blurRad="38100" dist="19050" dir="2700000" algn="tl" rotWithShape="0">
                    <a:schemeClr val="dk1">
                      <a:alpha val="40000"/>
                    </a:schemeClr>
                  </a:outerShdw>
                </a:effectLst>
              </a:rPr>
              <a:t>Better animal health</a:t>
            </a:r>
          </a:p>
          <a:p>
            <a:pPr algn="ctr"/>
            <a:r>
              <a:rPr lang="en-US" sz="2000" dirty="0">
                <a:ln w="0"/>
                <a:effectLst>
                  <a:outerShdw blurRad="38100" dist="19050" dir="2700000" algn="tl" rotWithShape="0">
                    <a:schemeClr val="dk1">
                      <a:alpha val="40000"/>
                    </a:schemeClr>
                  </a:outerShdw>
                </a:effectLst>
              </a:rPr>
              <a:t>f</a:t>
            </a:r>
            <a:r>
              <a:rPr lang="en-US" sz="2000" dirty="0" smtClean="0">
                <a:ln w="0"/>
                <a:effectLst>
                  <a:outerShdw blurRad="38100" dist="19050" dir="2700000" algn="tl" rotWithShape="0">
                    <a:schemeClr val="dk1">
                      <a:alpha val="40000"/>
                    </a:schemeClr>
                  </a:outerShdw>
                </a:effectLst>
              </a:rPr>
              <a:t>or Indonesia</a:t>
            </a:r>
            <a:endParaRPr lang="en-US" sz="2000" b="0" cap="none" spc="0" dirty="0">
              <a:ln w="0"/>
              <a:solidFill>
                <a:schemeClr val="tx1"/>
              </a:solidFill>
              <a:effectLst>
                <a:outerShdw blurRad="38100" dist="19050" dir="2700000" algn="tl" rotWithShape="0">
                  <a:schemeClr val="dk1">
                    <a:alpha val="40000"/>
                  </a:schemeClr>
                </a:outerShdw>
              </a:effectLst>
            </a:endParaRPr>
          </a:p>
        </p:txBody>
      </p:sp>
      <p:sp>
        <p:nvSpPr>
          <p:cNvPr id="13" name="Title 1"/>
          <p:cNvSpPr>
            <a:spLocks noGrp="1"/>
          </p:cNvSpPr>
          <p:nvPr>
            <p:ph type="title"/>
          </p:nvPr>
        </p:nvSpPr>
        <p:spPr>
          <a:xfrm>
            <a:off x="1321296" y="997015"/>
            <a:ext cx="5698976" cy="490066"/>
          </a:xfrm>
        </p:spPr>
        <p:txBody>
          <a:bodyPr>
            <a:normAutofit fontScale="90000"/>
          </a:bodyPr>
          <a:lstStyle/>
          <a:p>
            <a:r>
              <a:rPr lang="en-AU" b="1" dirty="0" smtClean="0"/>
              <a:t>Key concepts of session 7</a:t>
            </a:r>
            <a:endParaRPr lang="en-AU" b="1" dirty="0"/>
          </a:p>
        </p:txBody>
      </p:sp>
      <p:sp>
        <p:nvSpPr>
          <p:cNvPr id="2" name="Content Placeholder 1"/>
          <p:cNvSpPr>
            <a:spLocks noGrp="1"/>
          </p:cNvSpPr>
          <p:nvPr>
            <p:ph idx="1"/>
          </p:nvPr>
        </p:nvSpPr>
        <p:spPr>
          <a:xfrm>
            <a:off x="457200" y="1600200"/>
            <a:ext cx="8229600" cy="4233575"/>
          </a:xfrm>
        </p:spPr>
        <p:txBody>
          <a:bodyPr>
            <a:normAutofit fontScale="92500" lnSpcReduction="10000"/>
          </a:bodyPr>
          <a:lstStyle/>
          <a:p>
            <a:r>
              <a:rPr lang="en-AU" b="1" i="1" dirty="0"/>
              <a:t>Transmission</a:t>
            </a:r>
            <a:r>
              <a:rPr lang="en-AU" dirty="0"/>
              <a:t> describes how an infectious agent can move from one animal to another</a:t>
            </a:r>
          </a:p>
          <a:p>
            <a:endParaRPr lang="en-AU" dirty="0"/>
          </a:p>
          <a:p>
            <a:r>
              <a:rPr lang="en-AU" b="1" i="1" dirty="0"/>
              <a:t>Spread </a:t>
            </a:r>
            <a:r>
              <a:rPr lang="en-AU" dirty="0"/>
              <a:t>describes how an infectious agent moves from one population to another</a:t>
            </a:r>
          </a:p>
          <a:p>
            <a:endParaRPr lang="en-AU" dirty="0"/>
          </a:p>
          <a:p>
            <a:r>
              <a:rPr lang="en-AU" b="1" i="1" dirty="0"/>
              <a:t>Maintenance</a:t>
            </a:r>
            <a:r>
              <a:rPr lang="en-AU" dirty="0"/>
              <a:t> refers to how an infectious agent can survive or continue to occur in a population over time</a:t>
            </a:r>
          </a:p>
          <a:p>
            <a:endParaRPr lang="en-AU" dirty="0"/>
          </a:p>
        </p:txBody>
      </p:sp>
    </p:spTree>
    <p:extLst>
      <p:ext uri="{BB962C8B-B14F-4D97-AF65-F5344CB8AC3E}">
        <p14:creationId xmlns:p14="http://schemas.microsoft.com/office/powerpoint/2010/main" val="3795911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AU"/>
          </a:p>
        </p:txBody>
      </p:sp>
    </p:spTree>
    <p:extLst>
      <p:ext uri="{BB962C8B-B14F-4D97-AF65-F5344CB8AC3E}">
        <p14:creationId xmlns:p14="http://schemas.microsoft.com/office/powerpoint/2010/main" val="1575781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In this session we will talk about:</a:t>
            </a:r>
          </a:p>
        </p:txBody>
      </p:sp>
      <p:sp>
        <p:nvSpPr>
          <p:cNvPr id="3" name="Content Placeholder 2"/>
          <p:cNvSpPr>
            <a:spLocks noGrp="1"/>
          </p:cNvSpPr>
          <p:nvPr>
            <p:ph idx="1"/>
          </p:nvPr>
        </p:nvSpPr>
        <p:spPr/>
        <p:txBody>
          <a:bodyPr>
            <a:normAutofit/>
          </a:bodyPr>
          <a:lstStyle/>
          <a:p>
            <a:r>
              <a:rPr lang="en-AU" dirty="0"/>
              <a:t>How infectious agents move from one animal to another within a population</a:t>
            </a:r>
          </a:p>
          <a:p>
            <a:endParaRPr lang="en-AU" dirty="0"/>
          </a:p>
          <a:p>
            <a:r>
              <a:rPr lang="en-AU" dirty="0"/>
              <a:t>How infectious agents move between populations of animals</a:t>
            </a:r>
          </a:p>
          <a:p>
            <a:endParaRPr lang="en-AU" dirty="0"/>
          </a:p>
          <a:p>
            <a:r>
              <a:rPr lang="en-AU" dirty="0"/>
              <a:t>How infectious agents can survive or continue to occur in a population over time</a:t>
            </a:r>
          </a:p>
          <a:p>
            <a:endParaRPr lang="en-AU" dirty="0"/>
          </a:p>
        </p:txBody>
      </p:sp>
    </p:spTree>
    <p:extLst>
      <p:ext uri="{BB962C8B-B14F-4D97-AF65-F5344CB8AC3E}">
        <p14:creationId xmlns:p14="http://schemas.microsoft.com/office/powerpoint/2010/main" val="296719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Activity</a:t>
            </a:r>
            <a:endParaRPr lang="en-AU" b="1" dirty="0"/>
          </a:p>
        </p:txBody>
      </p:sp>
      <p:sp>
        <p:nvSpPr>
          <p:cNvPr id="3" name="Content Placeholder 2"/>
          <p:cNvSpPr>
            <a:spLocks noGrp="1"/>
          </p:cNvSpPr>
          <p:nvPr>
            <p:ph idx="1"/>
          </p:nvPr>
        </p:nvSpPr>
        <p:spPr/>
        <p:txBody>
          <a:bodyPr>
            <a:normAutofit/>
          </a:bodyPr>
          <a:lstStyle/>
          <a:p>
            <a:pPr marL="0" indent="0">
              <a:buNone/>
            </a:pPr>
            <a:r>
              <a:rPr lang="en-AU" dirty="0" smtClean="0"/>
              <a:t>Task for everyone to do:</a:t>
            </a:r>
          </a:p>
          <a:p>
            <a:r>
              <a:rPr lang="en-AU" dirty="0" smtClean="0"/>
              <a:t>A farmer has just bought some new animals at a market.</a:t>
            </a:r>
          </a:p>
          <a:p>
            <a:r>
              <a:rPr lang="en-AU" dirty="0" smtClean="0"/>
              <a:t>What </a:t>
            </a:r>
            <a:r>
              <a:rPr lang="en-AU" dirty="0" smtClean="0"/>
              <a:t>do you advise </a:t>
            </a:r>
            <a:r>
              <a:rPr lang="en-AU" dirty="0" smtClean="0"/>
              <a:t>the farmer to when </a:t>
            </a:r>
            <a:r>
              <a:rPr lang="en-AU" dirty="0" smtClean="0"/>
              <a:t>they bring </a:t>
            </a:r>
            <a:r>
              <a:rPr lang="en-AU" dirty="0" smtClean="0"/>
              <a:t>the new animals home to their farm where there are other animals</a:t>
            </a:r>
            <a:r>
              <a:rPr lang="en-AU" dirty="0" smtClean="0"/>
              <a:t>?</a:t>
            </a:r>
            <a:endParaRPr lang="en-AU" dirty="0" smtClean="0"/>
          </a:p>
        </p:txBody>
      </p:sp>
    </p:spTree>
    <p:extLst>
      <p:ext uri="{BB962C8B-B14F-4D97-AF65-F5344CB8AC3E}">
        <p14:creationId xmlns:p14="http://schemas.microsoft.com/office/powerpoint/2010/main" val="4264891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Video</a:t>
            </a:r>
            <a:endParaRPr lang="en-AU" b="1" dirty="0"/>
          </a:p>
        </p:txBody>
      </p:sp>
      <p:sp>
        <p:nvSpPr>
          <p:cNvPr id="3" name="Content Placeholder 2"/>
          <p:cNvSpPr>
            <a:spLocks noGrp="1"/>
          </p:cNvSpPr>
          <p:nvPr>
            <p:ph idx="1"/>
          </p:nvPr>
        </p:nvSpPr>
        <p:spPr/>
        <p:txBody>
          <a:bodyPr/>
          <a:lstStyle/>
          <a:p>
            <a:r>
              <a:rPr lang="en-AU" dirty="0" smtClean="0"/>
              <a:t>Show recorded PowerPoint file for </a:t>
            </a:r>
            <a:r>
              <a:rPr lang="en-AU" smtClean="0"/>
              <a:t>Session 7</a:t>
            </a:r>
            <a:endParaRPr lang="fr-FR" dirty="0"/>
          </a:p>
          <a:p>
            <a:endParaRPr lang="en-AU" dirty="0"/>
          </a:p>
        </p:txBody>
      </p:sp>
    </p:spTree>
    <p:extLst>
      <p:ext uri="{BB962C8B-B14F-4D97-AF65-F5344CB8AC3E}">
        <p14:creationId xmlns:p14="http://schemas.microsoft.com/office/powerpoint/2010/main" val="3793130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After watching the recorded PowerPoint</a:t>
            </a:r>
            <a:endParaRPr lang="en-AU" b="1" dirty="0"/>
          </a:p>
        </p:txBody>
      </p:sp>
      <p:sp>
        <p:nvSpPr>
          <p:cNvPr id="3" name="Content Placeholder 2"/>
          <p:cNvSpPr>
            <a:spLocks noGrp="1"/>
          </p:cNvSpPr>
          <p:nvPr>
            <p:ph idx="1"/>
          </p:nvPr>
        </p:nvSpPr>
        <p:spPr/>
        <p:txBody>
          <a:bodyPr>
            <a:normAutofit fontScale="85000" lnSpcReduction="20000"/>
          </a:bodyPr>
          <a:lstStyle/>
          <a:p>
            <a:pPr marL="0" indent="0">
              <a:buNone/>
            </a:pPr>
            <a:r>
              <a:rPr lang="en-AU" dirty="0" smtClean="0"/>
              <a:t>In </a:t>
            </a:r>
            <a:r>
              <a:rPr lang="en-AU" dirty="0"/>
              <a:t>this video we learnt about </a:t>
            </a:r>
            <a:endParaRPr lang="en-AU" dirty="0" smtClean="0"/>
          </a:p>
          <a:p>
            <a:pPr lvl="1"/>
            <a:r>
              <a:rPr lang="en-AU" dirty="0"/>
              <a:t>How infectious agents move around </a:t>
            </a:r>
            <a:r>
              <a:rPr lang="en-AU" dirty="0" smtClean="0"/>
              <a:t>within </a:t>
            </a:r>
            <a:r>
              <a:rPr lang="en-AU" dirty="0"/>
              <a:t>a population</a:t>
            </a:r>
          </a:p>
          <a:p>
            <a:pPr lvl="1"/>
            <a:r>
              <a:rPr lang="en-AU" dirty="0" smtClean="0"/>
              <a:t>How </a:t>
            </a:r>
            <a:r>
              <a:rPr lang="en-AU" dirty="0"/>
              <a:t>infectious agents move between populations of animals</a:t>
            </a:r>
          </a:p>
          <a:p>
            <a:pPr lvl="1"/>
            <a:r>
              <a:rPr lang="en-AU" dirty="0" smtClean="0"/>
              <a:t>How </a:t>
            </a:r>
            <a:r>
              <a:rPr lang="en-AU" dirty="0"/>
              <a:t>infectious agents can survive or continue to occur in a population over time</a:t>
            </a:r>
          </a:p>
          <a:p>
            <a:pPr marL="0" indent="0">
              <a:buNone/>
            </a:pPr>
            <a:endParaRPr lang="en-AU" dirty="0" smtClean="0"/>
          </a:p>
          <a:p>
            <a:pPr marL="0" indent="0">
              <a:buNone/>
            </a:pPr>
            <a:endParaRPr lang="en-AU" dirty="0" smtClean="0"/>
          </a:p>
          <a:p>
            <a:pPr marL="0" indent="0">
              <a:buNone/>
            </a:pPr>
            <a:r>
              <a:rPr lang="en-AU" dirty="0" smtClean="0"/>
              <a:t>Task for everyone to do:</a:t>
            </a:r>
          </a:p>
          <a:p>
            <a:pPr marL="514350" indent="-514350">
              <a:buFont typeface="+mj-lt"/>
              <a:buAutoNum type="arabicPeriod"/>
            </a:pPr>
            <a:r>
              <a:rPr lang="en-AU" dirty="0"/>
              <a:t>Revisit </a:t>
            </a:r>
            <a:r>
              <a:rPr lang="en-AU" dirty="0" smtClean="0"/>
              <a:t>your ideas to questions prior </a:t>
            </a:r>
            <a:r>
              <a:rPr lang="en-AU" dirty="0"/>
              <a:t>to the </a:t>
            </a:r>
            <a:r>
              <a:rPr lang="en-AU" dirty="0" smtClean="0"/>
              <a:t>video. </a:t>
            </a:r>
          </a:p>
          <a:p>
            <a:pPr lvl="1">
              <a:buFont typeface="Arial" panose="020B0604020202020204" pitchFamily="34" charset="0"/>
              <a:buChar char="•"/>
            </a:pPr>
            <a:r>
              <a:rPr lang="en-AU" dirty="0" smtClean="0"/>
              <a:t>Have your views changed?</a:t>
            </a:r>
          </a:p>
          <a:p>
            <a:endParaRPr lang="en-AU" dirty="0"/>
          </a:p>
          <a:p>
            <a:endParaRPr lang="en-AU" dirty="0"/>
          </a:p>
        </p:txBody>
      </p:sp>
    </p:spTree>
    <p:extLst>
      <p:ext uri="{BB962C8B-B14F-4D97-AF65-F5344CB8AC3E}">
        <p14:creationId xmlns:p14="http://schemas.microsoft.com/office/powerpoint/2010/main" val="3904906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a:t>
            </a:r>
            <a:r>
              <a:rPr lang="en-AU" b="1" dirty="0" smtClean="0"/>
              <a:t>Sickness in chickens and farm workers</a:t>
            </a:r>
            <a:br>
              <a:rPr lang="en-AU" b="1" dirty="0" smtClean="0"/>
            </a:br>
            <a:r>
              <a:rPr lang="en-AU" b="1" dirty="0" smtClean="0"/>
              <a:t>Background information</a:t>
            </a:r>
            <a:endParaRPr lang="en-AU" b="1" dirty="0"/>
          </a:p>
        </p:txBody>
      </p:sp>
      <p:sp>
        <p:nvSpPr>
          <p:cNvPr id="3" name="Content Placeholder 2"/>
          <p:cNvSpPr>
            <a:spLocks noGrp="1"/>
          </p:cNvSpPr>
          <p:nvPr>
            <p:ph idx="1"/>
          </p:nvPr>
        </p:nvSpPr>
        <p:spPr>
          <a:xfrm>
            <a:off x="457200" y="1772816"/>
            <a:ext cx="8229600" cy="4353347"/>
          </a:xfrm>
        </p:spPr>
        <p:txBody>
          <a:bodyPr>
            <a:normAutofit/>
          </a:bodyPr>
          <a:lstStyle/>
          <a:p>
            <a:pPr marL="0" indent="0">
              <a:buNone/>
            </a:pPr>
            <a:r>
              <a:rPr lang="en-AU" i="1" dirty="0" smtClean="0"/>
              <a:t>Again you will need to refer to the Newcastle </a:t>
            </a:r>
            <a:r>
              <a:rPr lang="en-AU" i="1" dirty="0"/>
              <a:t>Disease </a:t>
            </a:r>
            <a:r>
              <a:rPr lang="en-AU" i="1" dirty="0" smtClean="0"/>
              <a:t>information sheet provided in </a:t>
            </a:r>
            <a:r>
              <a:rPr lang="en-AU" i="1" dirty="0"/>
              <a:t>the </a:t>
            </a:r>
            <a:r>
              <a:rPr lang="en-AU" i="1" dirty="0" smtClean="0"/>
              <a:t>Participants’ Manual in Session 5 to help answer the following question.</a:t>
            </a:r>
            <a:endParaRPr lang="en-AU" dirty="0"/>
          </a:p>
        </p:txBody>
      </p:sp>
    </p:spTree>
    <p:extLst>
      <p:ext uri="{BB962C8B-B14F-4D97-AF65-F5344CB8AC3E}">
        <p14:creationId xmlns:p14="http://schemas.microsoft.com/office/powerpoint/2010/main" val="26511580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Sickness in chickens and farm workers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AU" dirty="0" smtClean="0"/>
              <a:t>Describe </a:t>
            </a:r>
            <a:r>
              <a:rPr lang="en-AU" dirty="0"/>
              <a:t>mechanisms of spread for Newcastle Disease in village chickens and commercial poultry farms and classify them as </a:t>
            </a:r>
            <a:r>
              <a:rPr lang="en-AU" i="1" dirty="0"/>
              <a:t>direct </a:t>
            </a:r>
            <a:r>
              <a:rPr lang="en-AU" dirty="0"/>
              <a:t>or </a:t>
            </a:r>
            <a:r>
              <a:rPr lang="en-AU" i="1" dirty="0"/>
              <a:t>indirect. </a:t>
            </a:r>
            <a:endParaRPr lang="en-AU" i="1" dirty="0" smtClean="0"/>
          </a:p>
          <a:p>
            <a:pPr marL="514350" indent="-514350">
              <a:buFont typeface="+mj-lt"/>
              <a:buAutoNum type="arabicPeriod"/>
            </a:pPr>
            <a:endParaRPr lang="en-AU" dirty="0"/>
          </a:p>
          <a:p>
            <a:pPr marL="514350" indent="-514350">
              <a:buFont typeface="+mj-lt"/>
              <a:buAutoNum type="arabicPeriod"/>
            </a:pPr>
            <a:r>
              <a:rPr lang="en-AU" dirty="0" smtClean="0"/>
              <a:t>Describe </a:t>
            </a:r>
            <a:r>
              <a:rPr lang="en-AU" dirty="0"/>
              <a:t>strategies other than vaccination that might reduce the risk of introduction of ND into a flock of poultry.</a:t>
            </a:r>
          </a:p>
          <a:p>
            <a:pPr marL="0" indent="0">
              <a:buNone/>
            </a:pPr>
            <a:endParaRPr lang="en-AU" dirty="0"/>
          </a:p>
        </p:txBody>
      </p:sp>
    </p:spTree>
    <p:extLst>
      <p:ext uri="{BB962C8B-B14F-4D97-AF65-F5344CB8AC3E}">
        <p14:creationId xmlns:p14="http://schemas.microsoft.com/office/powerpoint/2010/main" val="4000702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Group </a:t>
            </a:r>
            <a:r>
              <a:rPr lang="en-AU" b="1" dirty="0" smtClean="0"/>
              <a:t>activity </a:t>
            </a:r>
            <a:r>
              <a:rPr lang="en-AU" b="1" dirty="0"/>
              <a:t>– Sickness in chickens and farm workers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AU" dirty="0"/>
              <a:t>Describe mechanisms of spread for Newcastle Disease in village chickens and commercial poultry farms and classify them as </a:t>
            </a:r>
            <a:r>
              <a:rPr lang="en-AU" i="1" dirty="0"/>
              <a:t>direct </a:t>
            </a:r>
            <a:r>
              <a:rPr lang="en-AU" dirty="0"/>
              <a:t>or </a:t>
            </a:r>
            <a:r>
              <a:rPr lang="en-AU" i="1" dirty="0"/>
              <a:t>indirect. </a:t>
            </a:r>
            <a:endParaRPr lang="en-AU" dirty="0"/>
          </a:p>
          <a:p>
            <a:pPr marL="0" indent="0">
              <a:buNone/>
            </a:pPr>
            <a:endParaRPr lang="en-AU" b="1" dirty="0"/>
          </a:p>
        </p:txBody>
      </p:sp>
    </p:spTree>
    <p:extLst>
      <p:ext uri="{BB962C8B-B14F-4D97-AF65-F5344CB8AC3E}">
        <p14:creationId xmlns:p14="http://schemas.microsoft.com/office/powerpoint/2010/main" val="1109203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3445</TotalTime>
  <Words>1313</Words>
  <Application>Microsoft Office PowerPoint</Application>
  <PresentationFormat>On-screen Show (4:3)</PresentationFormat>
  <Paragraphs>170</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Basic Field Epidemiology</vt:lpstr>
      <vt:lpstr>PowerPoint Presentation</vt:lpstr>
      <vt:lpstr>In this session we will talk about:</vt:lpstr>
      <vt:lpstr>Activity</vt:lpstr>
      <vt:lpstr>Video</vt:lpstr>
      <vt:lpstr>After watching the recorded PowerPoint</vt:lpstr>
      <vt:lpstr>Group activity – Sickness in chickens and farm workers Background information</vt:lpstr>
      <vt:lpstr>Group activity – Sickness in chickens and farm workers</vt:lpstr>
      <vt:lpstr>Group activity – Sickness in chickens and farm workers</vt:lpstr>
      <vt:lpstr>Group activity – Sickness in chickens and farm workers</vt:lpstr>
      <vt:lpstr>In this session we talked about:</vt:lpstr>
      <vt:lpstr>Key concepts of session 7</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JKTCMK-DMX0001</dc:creator>
  <cp:lastModifiedBy>Nigel Perkins</cp:lastModifiedBy>
  <cp:revision>93</cp:revision>
  <dcterms:created xsi:type="dcterms:W3CDTF">2013-03-15T18:03:41Z</dcterms:created>
  <dcterms:modified xsi:type="dcterms:W3CDTF">2014-03-06T05:59:13Z</dcterms:modified>
</cp:coreProperties>
</file>