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66" r:id="rId3"/>
    <p:sldId id="330" r:id="rId4"/>
    <p:sldId id="317" r:id="rId5"/>
    <p:sldId id="329" r:id="rId6"/>
    <p:sldId id="332" r:id="rId7"/>
    <p:sldId id="333" r:id="rId8"/>
    <p:sldId id="334" r:id="rId9"/>
    <p:sldId id="335" r:id="rId10"/>
    <p:sldId id="336" r:id="rId11"/>
    <p:sldId id="258" r:id="rId12"/>
    <p:sldId id="263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26" autoAdjust="0"/>
  </p:normalViewPr>
  <p:slideViewPr>
    <p:cSldViewPr snapToObjects="1">
      <p:cViewPr varScale="1">
        <p:scale>
          <a:sx n="71" d="100"/>
          <a:sy n="71" d="100"/>
        </p:scale>
        <p:origin x="3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6/03/2014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field investigation of an unusual disease it is best to start with a broad and non-specific case definition. Some non-cases may be classified as cases but at least few or none of the true cases will be wrongly classified as non-cases. 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case definition criteria may be revisited as more detailed information including results from post mortems or laboratory testing become available.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for a larger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disease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investigation a case is an animal with characteristics and clinical signs that meet a case definition for the disease being investigated </a:t>
            </a:r>
          </a:p>
          <a:p>
            <a:r>
              <a:rPr lang="en-A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685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this session we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lang="en-AU" dirty="0" smtClean="0"/>
              <a:t>he epidemiological approach to larger disease investigations and the advantage of</a:t>
            </a:r>
            <a:r>
              <a:rPr lang="en-AU" baseline="0" dirty="0" smtClean="0"/>
              <a:t> this.</a:t>
            </a:r>
            <a:endParaRPr lang="en-AU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66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this session we are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going to look at t</a:t>
            </a:r>
            <a:r>
              <a:rPr lang="en-AU" dirty="0" smtClean="0"/>
              <a:t>he epidemiological approach to larger disease investigations and the advantage of</a:t>
            </a:r>
            <a:r>
              <a:rPr lang="en-AU" baseline="0" dirty="0" smtClean="0"/>
              <a:t> this.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advantage of an epidemiological approach is that you can often draw conclusions about the likely cause or risk factors for a disease, and about preventative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measures - Even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do not know what the diagnosis is or the specific infectious agent might be.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that all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investigations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in the same way we talked about in Session 4 – Disease Investigation.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epidemiology skills are important in all disease investigations even when only one animal or one farm is affected.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epidemiological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approach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becomes more and more important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where: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There are large numbers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animals infected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The disease is spreading rapidly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The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causes of the disease are uncertain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404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Larger disease investigations are usually likely to occur in either of two situations:</a:t>
            </a: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cause of disease is known</a:t>
            </a:r>
          </a:p>
          <a:p>
            <a:pPr lvl="0"/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often when the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infectious agent is known or identified very early in the investigation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salmonellosis in dairy cows, anthrax in the anthrax-endemic areas</a:t>
            </a: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these situation the investigation is directed at identifying causes contributing to the occurrence and extent of the disease spread.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the cause is unknown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investigation is directed at establishing a diagnosis, as well as identifying contributing causes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possible control strategies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399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the story from the previous videos of Pak Paimen investigating disease at Budi’s farm.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 Pak Paimin starts to think that this case may need a bit more of an epidemiology approach to be taken. He puts together all the information that he has found out so far.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thinks the 2 cows with diarrhoea and the calf that Budi was given which was sick.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Paimin needs to go over the dates of when all the animals got sick from his diary and put a time line together.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thinks about all the healthy cows and the only cows to get sick were down stream of the pen where the sick calf was kept.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855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Pak has reviewed all his information he thinks about the need for a case definition.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decides a case definition for this stage of the investigation is: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Any cow (or calf) that has watery diarrhoea and temperature above 39°C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069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epidemiological approach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 larger disease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investigation follows a systematic approach. This generally includes the following activities:.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 Develop a case definition and assign animals to cases and non-cases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 Collect data on cases and non-cases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 Apply simple analyses to data on cases and non-cases to describe the disease and identify possible causes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4- Describe initial findings and make recommendations.</a:t>
            </a:r>
          </a:p>
          <a:p>
            <a:pPr lvl="1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032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what is a case definition?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case definition is a set of standard criteria for deciding whether an individual animal has a particular disease or other aspect of interest.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case definition is developed after you have examined several of the sick animals and some healthy animals.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often useful to have 3 separate levels of a case definition for a particular disease: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confirmed case where all the criteria for the case are met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suspect case where some but not all the criteria are met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non-case where the animal can confidently be declared as not meeting either the suspect or confirmed criteria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All animals on the affected farm can then be examined and</a:t>
            </a:r>
            <a:r>
              <a:rPr lang="en-AU" baseline="0" dirty="0" smtClean="0"/>
              <a:t> assigned to one of the 3 case definitions:  confirmed case, suspect case or non-case.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You can then count the number of cases and appreciate the size of the disease event.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Case definitions are very important, especially in larger disease events. This is because animals may be getting sick or dying because of a range of different diseases and you need to make sure that you are counting only those animals with the specific disease of interest.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  <a:p>
            <a:r>
              <a:rPr lang="en-A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647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the example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susceptibility using a cow with mastitis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concluded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f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an animal to be susceptible to this mastitis they must be: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cow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Female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Lactating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 were conducting a larger disease investigation then examples of a case definitions that could be used are: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cow with visible clots in the milk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cow with a somatic cell count greater than 200,000 cells/ml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47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Basic Field Epidemiology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>
            <a:normAutofit fontScale="92500"/>
          </a:bodyPr>
          <a:lstStyle/>
          <a:p>
            <a:r>
              <a:rPr lang="en-AU" dirty="0"/>
              <a:t>Session 8</a:t>
            </a:r>
            <a:r>
              <a:rPr lang="en-AU" dirty="0" smtClean="0"/>
              <a:t> </a:t>
            </a:r>
            <a:r>
              <a:rPr lang="en-AU" dirty="0"/>
              <a:t>– </a:t>
            </a:r>
            <a:r>
              <a:rPr lang="en-AU" dirty="0" smtClean="0"/>
              <a:t>Using a field epidemiology approach to a larger disease investigation</a:t>
            </a:r>
            <a:endParaRPr lang="en-AU" dirty="0"/>
          </a:p>
          <a:p>
            <a:r>
              <a:rPr lang="en-AU" dirty="0" smtClean="0"/>
              <a:t>Recorded PowerPoint file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Case </a:t>
            </a:r>
            <a:r>
              <a:rPr lang="en-AU" dirty="0" smtClean="0"/>
              <a:t>definitions</a:t>
            </a:r>
          </a:p>
          <a:p>
            <a:pPr lvl="1"/>
            <a:r>
              <a:rPr lang="en-AU" dirty="0" smtClean="0"/>
              <a:t>Often broad at the start (cow with fever + diarrhoea).</a:t>
            </a:r>
          </a:p>
          <a:p>
            <a:pPr lvl="1"/>
            <a:r>
              <a:rPr lang="en-AU" dirty="0" smtClean="0"/>
              <a:t>This ensures that you don’t miss any possible cases by inadvertently classifying them as suspect or non cases.</a:t>
            </a:r>
          </a:p>
          <a:p>
            <a:endParaRPr lang="en-AU" dirty="0" smtClean="0"/>
          </a:p>
          <a:p>
            <a:r>
              <a:rPr lang="en-AU" dirty="0" smtClean="0"/>
              <a:t>Later in investigation</a:t>
            </a:r>
          </a:p>
          <a:p>
            <a:pPr lvl="1"/>
            <a:r>
              <a:rPr lang="en-AU" dirty="0" smtClean="0"/>
              <a:t>May tighten the case definition</a:t>
            </a:r>
          </a:p>
          <a:p>
            <a:pPr lvl="1"/>
            <a:r>
              <a:rPr lang="en-AU" dirty="0" smtClean="0"/>
              <a:t>Cow with fever + diarrhoea that is watery, foul smelling and has blood and intestinal casts</a:t>
            </a:r>
          </a:p>
          <a:p>
            <a:pPr lvl="1"/>
            <a:r>
              <a:rPr lang="en-AU" dirty="0" smtClean="0"/>
              <a:t>Now cows with diarrhoea + fever alone (without some of the other signs) may be classified as non-cases or suspect cases.</a:t>
            </a:r>
            <a:endParaRPr lang="en-AU" dirty="0" smtClean="0"/>
          </a:p>
          <a:p>
            <a:r>
              <a:rPr lang="en-AU" dirty="0"/>
              <a:t>The case definition criteria may be revisited as more detailed information including results from post mortems or laboratory testing become available.</a:t>
            </a:r>
          </a:p>
          <a:p>
            <a:endParaRPr lang="en-AU" dirty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AU" b="1" dirty="0"/>
              <a:t>Larger disease investigations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76138" y="3349239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22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Session 8 - Summary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Epidemiological skills help in all disease investigations</a:t>
            </a:r>
          </a:p>
          <a:p>
            <a:r>
              <a:rPr lang="en-AU" dirty="0" smtClean="0"/>
              <a:t>Especially in larger disease events and most especially when the causes are not well known</a:t>
            </a:r>
          </a:p>
          <a:p>
            <a:r>
              <a:rPr lang="en-AU" dirty="0" smtClean="0"/>
              <a:t>Even </a:t>
            </a:r>
            <a:r>
              <a:rPr lang="en-AU" dirty="0"/>
              <a:t>when you don’t know what the diagnosis or infectious agent is you can draw conclusions about:</a:t>
            </a:r>
          </a:p>
          <a:p>
            <a:pPr marL="857250" lvl="1" indent="-457200">
              <a:buFontTx/>
              <a:buChar char="-"/>
            </a:pPr>
            <a:r>
              <a:rPr lang="en-AU" dirty="0" smtClean="0"/>
              <a:t>likely </a:t>
            </a:r>
            <a:r>
              <a:rPr lang="en-AU" dirty="0"/>
              <a:t>causes of the </a:t>
            </a:r>
            <a:r>
              <a:rPr lang="en-AU" dirty="0" smtClean="0"/>
              <a:t>disease</a:t>
            </a:r>
          </a:p>
          <a:p>
            <a:pPr marL="857250" lvl="1" indent="-457200">
              <a:buFontTx/>
              <a:buChar char="-"/>
            </a:pPr>
            <a:r>
              <a:rPr lang="en-AU" dirty="0" smtClean="0"/>
              <a:t>identify </a:t>
            </a:r>
            <a:r>
              <a:rPr lang="en-AU" dirty="0"/>
              <a:t>possible preventative </a:t>
            </a:r>
            <a:r>
              <a:rPr lang="en-AU" dirty="0" smtClean="0"/>
              <a:t>measures</a:t>
            </a:r>
          </a:p>
          <a:p>
            <a:pPr marL="400050" lvl="1" indent="0">
              <a:buNone/>
            </a:pPr>
            <a:endParaRPr lang="en-AU" dirty="0"/>
          </a:p>
          <a:p>
            <a:pPr marL="457200" indent="-457200"/>
            <a:r>
              <a:rPr lang="en-AU" dirty="0" smtClean="0"/>
              <a:t>Larger disease investigations consist of a normal disease investigation approach plus</a:t>
            </a:r>
            <a:endParaRPr lang="en-AU" dirty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Develop a case definition and assign animals to cases and non-cases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Collect data on cases and non-cases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Apply simple analyses to data on cases and non-cases to describe the disease and identify possible causes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Describe initial findings and make recommendations</a:t>
            </a:r>
          </a:p>
          <a:p>
            <a:pPr marL="857250" lvl="1" indent="-457200">
              <a:buFontTx/>
              <a:buChar char="-"/>
            </a:pPr>
            <a:endParaRPr lang="en-AU" dirty="0" smtClean="0"/>
          </a:p>
          <a:p>
            <a:pPr marL="857250" lvl="1" indent="-457200">
              <a:buFontTx/>
              <a:buChar char="-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Close of 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1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In Session 8</a:t>
            </a:r>
            <a:r>
              <a:rPr lang="en-AU" b="1" dirty="0" smtClean="0"/>
              <a:t> </a:t>
            </a:r>
            <a:r>
              <a:rPr lang="en-AU" b="1" dirty="0"/>
              <a:t>we will explore: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epidemiological approach to larger disease investigations</a:t>
            </a:r>
          </a:p>
          <a:p>
            <a:endParaRPr lang="en-AU" dirty="0" smtClean="0"/>
          </a:p>
          <a:p>
            <a:r>
              <a:rPr lang="en-AU" dirty="0" smtClean="0"/>
              <a:t>How to </a:t>
            </a:r>
            <a:r>
              <a:rPr lang="en-AU" dirty="0" smtClean="0"/>
              <a:t>describe </a:t>
            </a:r>
            <a:r>
              <a:rPr lang="en-AU" dirty="0" smtClean="0"/>
              <a:t>cases and non-cases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Advantages of the epidemiological approach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epidemiological approach is always useful</a:t>
            </a:r>
          </a:p>
          <a:p>
            <a:pPr lvl="1"/>
            <a:r>
              <a:rPr lang="en-AU" dirty="0" smtClean="0"/>
              <a:t>When you know the causes of a disease it tells you about the pattern and helps you to choose treatments and preventive measures</a:t>
            </a:r>
          </a:p>
          <a:p>
            <a:pPr lvl="1"/>
            <a:r>
              <a:rPr lang="en-AU" dirty="0" smtClean="0"/>
              <a:t>When </a:t>
            </a:r>
            <a:r>
              <a:rPr lang="en-AU" dirty="0"/>
              <a:t>you don’t know what the </a:t>
            </a:r>
            <a:r>
              <a:rPr lang="en-AU" dirty="0" smtClean="0"/>
              <a:t>causes might be, an epidemiological approach helps you to general types of causes and helps you make sensible recommendations about treatment and prevention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00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AU" i="1" dirty="0" smtClean="0"/>
              <a:t>Cases where </a:t>
            </a:r>
            <a:r>
              <a:rPr lang="en-AU" i="1" dirty="0"/>
              <a:t>the causes of the disease are </a:t>
            </a:r>
            <a:r>
              <a:rPr lang="en-AU" i="1" dirty="0" smtClean="0"/>
              <a:t>known </a:t>
            </a:r>
            <a:endParaRPr lang="en-AU" i="1" dirty="0" smtClean="0"/>
          </a:p>
          <a:p>
            <a:pPr marL="514350" lvl="0" indent="-514350">
              <a:buFont typeface="+mj-lt"/>
              <a:buAutoNum type="arabicPeriod"/>
            </a:pPr>
            <a:endParaRPr lang="en-A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AU" i="1" dirty="0" smtClean="0"/>
              <a:t>Cases where </a:t>
            </a:r>
            <a:r>
              <a:rPr lang="en-AU" i="1" dirty="0"/>
              <a:t>the causes of the disease are not </a:t>
            </a:r>
            <a:r>
              <a:rPr lang="en-AU" i="1" dirty="0" smtClean="0"/>
              <a:t>known</a:t>
            </a:r>
            <a:endParaRPr lang="en-AU" dirty="0"/>
          </a:p>
          <a:p>
            <a:pPr marL="457200" lvl="1" indent="0">
              <a:buNone/>
            </a:pPr>
            <a:endParaRPr lang="fr-FR" sz="1600" dirty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 smtClean="0"/>
              <a:t>Larger disease </a:t>
            </a:r>
            <a:r>
              <a:rPr lang="en-AU" b="1" dirty="0" smtClean="0"/>
              <a:t>investigations may involve:</a:t>
            </a:r>
            <a:endParaRPr lang="en-AU" b="1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9752" y="348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3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r>
              <a:rPr lang="fr-FR" dirty="0" smtClean="0"/>
              <a:t>2 cows have diarrhoea</a:t>
            </a:r>
          </a:p>
          <a:p>
            <a:endParaRPr lang="fr-FR" dirty="0" smtClean="0"/>
          </a:p>
          <a:p>
            <a:r>
              <a:rPr lang="fr-FR" dirty="0" err="1" smtClean="0"/>
              <a:t>Pak</a:t>
            </a:r>
            <a:r>
              <a:rPr lang="fr-FR" dirty="0" smtClean="0"/>
              <a:t> Paimin (para-</a:t>
            </a:r>
            <a:r>
              <a:rPr lang="fr-FR" dirty="0" err="1" smtClean="0"/>
              <a:t>veterinarian</a:t>
            </a:r>
            <a:r>
              <a:rPr lang="fr-FR" dirty="0"/>
              <a:t>)</a:t>
            </a:r>
            <a:r>
              <a:rPr lang="fr-FR" dirty="0" smtClean="0"/>
              <a:t> </a:t>
            </a:r>
            <a:r>
              <a:rPr lang="fr-FR" dirty="0" err="1" smtClean="0"/>
              <a:t>visits</a:t>
            </a:r>
            <a:r>
              <a:rPr lang="fr-FR" dirty="0" smtClean="0"/>
              <a:t> the </a:t>
            </a:r>
            <a:r>
              <a:rPr lang="fr-FR" dirty="0" err="1" smtClean="0"/>
              <a:t>farm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735" y="76614"/>
            <a:ext cx="187659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195736" y="76615"/>
          <a:ext cx="3702472" cy="234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r:id="rId4" imgW="4941651" imgH="3167149" progId="Unknown">
                  <p:embed/>
                </p:oleObj>
              </mc:Choice>
              <mc:Fallback>
                <p:oleObj r:id="rId4" imgW="4941651" imgH="3167149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76615"/>
                        <a:ext cx="3702472" cy="2348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/>
              <a:t>Budi’s place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4380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969568"/>
            <a:ext cx="8229600" cy="3156595"/>
          </a:xfrm>
        </p:spPr>
        <p:txBody>
          <a:bodyPr>
            <a:normAutofit/>
          </a:bodyPr>
          <a:lstStyle/>
          <a:p>
            <a:r>
              <a:rPr lang="en-AU" sz="2400" dirty="0"/>
              <a:t>2 cows with diarrhoea</a:t>
            </a:r>
          </a:p>
          <a:p>
            <a:r>
              <a:rPr lang="en-AU" sz="2400" dirty="0" smtClean="0"/>
              <a:t>Findings on clinical examination of sick animals</a:t>
            </a:r>
          </a:p>
          <a:p>
            <a:pPr lvl="1"/>
            <a:r>
              <a:rPr lang="en-AU" sz="2000" dirty="0" smtClean="0"/>
              <a:t>Weak, sunken eyes, depressed</a:t>
            </a:r>
          </a:p>
          <a:p>
            <a:pPr lvl="1"/>
            <a:r>
              <a:rPr lang="en-AU" sz="2000" dirty="0" smtClean="0"/>
              <a:t>increased </a:t>
            </a:r>
            <a:r>
              <a:rPr lang="en-AU" sz="2000" dirty="0" smtClean="0"/>
              <a:t>body temperature:  39.8</a:t>
            </a:r>
            <a:r>
              <a:rPr lang="en-AU" sz="2000" dirty="0"/>
              <a:t>, 40.1</a:t>
            </a:r>
          </a:p>
          <a:p>
            <a:pPr lvl="1"/>
            <a:r>
              <a:rPr lang="en-AU" sz="2000" dirty="0" smtClean="0"/>
              <a:t>diarrhoea </a:t>
            </a:r>
            <a:r>
              <a:rPr lang="en-AU" sz="2000" dirty="0"/>
              <a:t>very </a:t>
            </a:r>
            <a:r>
              <a:rPr lang="en-AU" sz="2000" dirty="0" smtClean="0"/>
              <a:t>watery, foul smelling, contains blood and intestinal lining</a:t>
            </a:r>
            <a:endParaRPr lang="en-AU" sz="2000" dirty="0"/>
          </a:p>
          <a:p>
            <a:pPr lvl="1"/>
            <a:endParaRPr lang="en-AU" sz="2000" dirty="0" smtClean="0"/>
          </a:p>
          <a:p>
            <a:pPr lvl="1"/>
            <a:endParaRPr lang="en-AU" sz="2000" dirty="0"/>
          </a:p>
          <a:p>
            <a:endParaRPr lang="en-AU" sz="2000" dirty="0" smtClean="0"/>
          </a:p>
          <a:p>
            <a:pPr lvl="1"/>
            <a:endParaRPr lang="fr-FR" sz="2000" dirty="0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195735" y="302027"/>
            <a:ext cx="218807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195736" y="302028"/>
          <a:ext cx="3851920" cy="246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r:id="rId4" imgW="9883302" imgH="6334298" progId="Unknown">
                  <p:embed/>
                </p:oleObj>
              </mc:Choice>
              <mc:Fallback>
                <p:oleObj r:id="rId4" imgW="9883302" imgH="6334298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02028"/>
                        <a:ext cx="3851920" cy="2461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/>
              <a:t>Budi’s place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42640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Develop </a:t>
            </a:r>
            <a:r>
              <a:rPr lang="en-AU" dirty="0"/>
              <a:t>a case definition and assign animals to cases and </a:t>
            </a:r>
            <a:r>
              <a:rPr lang="en-AU" dirty="0" smtClean="0"/>
              <a:t>non-cases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Collect </a:t>
            </a:r>
            <a:r>
              <a:rPr lang="en-AU" dirty="0"/>
              <a:t>data on cases and non-cases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Apply </a:t>
            </a:r>
            <a:r>
              <a:rPr lang="en-AU" dirty="0"/>
              <a:t>simple analyses to data on cases and non-cases to describe the disease and identify possible causes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Describe </a:t>
            </a:r>
            <a:r>
              <a:rPr lang="en-AU" dirty="0"/>
              <a:t>initial findings and make recommendations</a:t>
            </a:r>
          </a:p>
          <a:p>
            <a:pPr marL="457200" lvl="1" indent="0">
              <a:buNone/>
            </a:pPr>
            <a:endParaRPr lang="fr-FR" sz="1600" dirty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AU" b="1" dirty="0"/>
              <a:t>Larger disease investigations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76138" y="3349239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34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en-AU" b="1" i="1" dirty="0" smtClean="0"/>
              <a:t>Case </a:t>
            </a:r>
            <a:r>
              <a:rPr lang="en-AU" b="1" i="1" dirty="0"/>
              <a:t>definition</a:t>
            </a:r>
            <a:r>
              <a:rPr lang="en-AU" b="1" dirty="0"/>
              <a:t> </a:t>
            </a:r>
            <a:endParaRPr lang="en-AU" b="1" dirty="0"/>
          </a:p>
          <a:p>
            <a:pPr lvl="1"/>
            <a:r>
              <a:rPr lang="en-AU" dirty="0" smtClean="0"/>
              <a:t>criteria that can </a:t>
            </a:r>
            <a:r>
              <a:rPr lang="en-AU" dirty="0" smtClean="0"/>
              <a:t>be used to decide if a sick animal has the disease of interest or not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Often </a:t>
            </a:r>
            <a:r>
              <a:rPr lang="en-AU" dirty="0" smtClean="0"/>
              <a:t>there are 3 levels:</a:t>
            </a:r>
            <a:endParaRPr lang="en-AU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3200" b="1" i="1" dirty="0"/>
              <a:t>confirmed </a:t>
            </a:r>
            <a:r>
              <a:rPr lang="en-AU" sz="3200" b="1" i="1" dirty="0" smtClean="0"/>
              <a:t>case -</a:t>
            </a:r>
            <a:r>
              <a:rPr lang="en-AU" sz="3200" dirty="0" smtClean="0"/>
              <a:t> </a:t>
            </a:r>
            <a:r>
              <a:rPr lang="en-AU" sz="3200" dirty="0"/>
              <a:t>all the criteria for the case are met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3200" b="1" i="1" dirty="0"/>
              <a:t>suspect </a:t>
            </a:r>
            <a:r>
              <a:rPr lang="en-AU" sz="3200" b="1" i="1" dirty="0" smtClean="0"/>
              <a:t>case - </a:t>
            </a:r>
            <a:r>
              <a:rPr lang="en-AU" sz="3200" dirty="0" smtClean="0"/>
              <a:t>some </a:t>
            </a:r>
            <a:r>
              <a:rPr lang="en-AU" sz="3200" dirty="0"/>
              <a:t>but not all the criteria are met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non-case – </a:t>
            </a:r>
            <a:r>
              <a:rPr lang="en-AU" sz="3200" dirty="0" smtClean="0"/>
              <a:t>criteria not met</a:t>
            </a:r>
            <a:endParaRPr lang="en-AU" sz="3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AU" sz="3200" dirty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AU" b="1" dirty="0"/>
              <a:t>Larger disease investigations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76138" y="3349239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48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en-AU" b="1" dirty="0" smtClean="0"/>
              <a:t>Case definition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52" y="3645024"/>
            <a:ext cx="8579296" cy="2808312"/>
          </a:xfrm>
        </p:spPr>
        <p:txBody>
          <a:bodyPr>
            <a:normAutofit/>
          </a:bodyPr>
          <a:lstStyle/>
          <a:p>
            <a:r>
              <a:rPr lang="en-AU" dirty="0" smtClean="0"/>
              <a:t>A </a:t>
            </a:r>
            <a:r>
              <a:rPr lang="en-AU" dirty="0"/>
              <a:t>cow with visible clots in the milk</a:t>
            </a:r>
          </a:p>
          <a:p>
            <a:r>
              <a:rPr lang="en-AU" dirty="0"/>
              <a:t>or </a:t>
            </a:r>
          </a:p>
          <a:p>
            <a:r>
              <a:rPr lang="en-AU" dirty="0"/>
              <a:t>A cow with a somatic cell count greater than 200,000 cells/ml</a:t>
            </a:r>
          </a:p>
          <a:p>
            <a:endParaRPr lang="en-A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761" y="1124742"/>
            <a:ext cx="127517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411760" y="1124743"/>
          <a:ext cx="3973299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r:id="rId4" imgW="11530519" imgH="6334298" progId="Unknown">
                  <p:embed/>
                </p:oleObj>
              </mc:Choice>
              <mc:Fallback>
                <p:oleObj r:id="rId4" imgW="11530519" imgH="6334298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24743"/>
                        <a:ext cx="3973299" cy="2160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1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1069</Words>
  <Application>Microsoft Office PowerPoint</Application>
  <PresentationFormat>On-screen Show (4:3)</PresentationFormat>
  <Paragraphs>193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Unknown</vt:lpstr>
      <vt:lpstr>Basic Field Epidemiology</vt:lpstr>
      <vt:lpstr>In Session 8 we will explore:</vt:lpstr>
      <vt:lpstr>Advantages of the epidemiological approach</vt:lpstr>
      <vt:lpstr>Larger disease investigations may involve:</vt:lpstr>
      <vt:lpstr>PowerPoint Presentation</vt:lpstr>
      <vt:lpstr>PowerPoint Presentation</vt:lpstr>
      <vt:lpstr>Larger disease investigations</vt:lpstr>
      <vt:lpstr>Larger disease investigations</vt:lpstr>
      <vt:lpstr>Case definition</vt:lpstr>
      <vt:lpstr>Larger disease investigations</vt:lpstr>
      <vt:lpstr>Session 8 - Summary</vt:lpstr>
      <vt:lpstr>Close of 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Nigel Perkins</cp:lastModifiedBy>
  <cp:revision>149</cp:revision>
  <cp:lastPrinted>2014-03-03T00:14:40Z</cp:lastPrinted>
  <dcterms:created xsi:type="dcterms:W3CDTF">2013-03-15T18:03:41Z</dcterms:created>
  <dcterms:modified xsi:type="dcterms:W3CDTF">2014-03-06T06:40:18Z</dcterms:modified>
</cp:coreProperties>
</file>