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2" r:id="rId28"/>
    <p:sldId id="341" r:id="rId29"/>
    <p:sldId id="343" r:id="rId30"/>
    <p:sldId id="344" r:id="rId31"/>
    <p:sldId id="345" r:id="rId32"/>
    <p:sldId id="346" r:id="rId33"/>
    <p:sldId id="347" r:id="rId34"/>
    <p:sldId id="348" r:id="rId3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88" autoAdjust="0"/>
    <p:restoredTop sz="80142" autoAdjust="0"/>
  </p:normalViewPr>
  <p:slideViewPr>
    <p:cSldViewPr snapToObjects="1">
      <p:cViewPr varScale="1">
        <p:scale>
          <a:sx n="118" d="100"/>
          <a:sy n="118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322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AU" dirty="0" smtClean="0"/>
              <a:t>Intermediate Excel Course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en-AU" dirty="0" smtClean="0"/>
              <a:t>Charts 3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657636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algn="ctr"/>
            <a:r>
              <a:rPr lang="en-AU" dirty="0" smtClean="0"/>
              <a:t>Australia Indonesia Partnership for Emerging Infectious Diseases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76367" y="9721106"/>
            <a:ext cx="526052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4F58F-1967-4D27-B127-9038490BA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5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DF1106-48D2-46FD-A772-6D42BA8810CB}" type="datetimeFigureOut">
              <a:rPr lang="en-AU" smtClean="0"/>
              <a:t>4/06/2013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B80650-8A4D-4043-9111-EAFAC4A099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6B9-2EFC-41F9-91B0-C7DA2A96B57C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Logo Kementa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BF96-A44A-4872-B208-2D333D20531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C43-E502-474B-BF04-99666063C58F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BE6A-0F53-4F1B-B62F-0369F5526264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F18-CE20-4DF5-9943-8ACB7D75CA9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F22B-D3A5-4EC3-AFBC-7AE05343394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495-3403-434E-8260-39B1E7F07F17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61D-DE81-4588-9EFC-9B9D35DC7589}" type="datetime1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F98-3AA2-47CF-9555-85A662D1FB16}" type="datetime1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069-CF7A-46B5-8970-D0DFB7653FA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6640-815A-415C-90AA-1F8335790041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3DCC-316F-4C2D-9490-05500139FA1E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bs.gov.au/websitedbs/CaSHome.nsf/Home/Home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id-ID" dirty="0" smtClean="0"/>
              <a:t>tingkat menengah </a:t>
            </a:r>
            <a:r>
              <a:rPr lang="en-US" dirty="0" smtClean="0"/>
              <a:t>– </a:t>
            </a:r>
            <a:r>
              <a:rPr lang="id-ID" dirty="0" smtClean="0"/>
              <a:t>Bagan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id-ID" dirty="0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Name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7545"/>
            <a:ext cx="7600345" cy="45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(6) – </a:t>
            </a:r>
            <a:r>
              <a:rPr lang="id-ID" dirty="0" smtClean="0"/>
              <a:t>periksa </a:t>
            </a:r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Periksa </a:t>
            </a:r>
            <a:r>
              <a:rPr lang="en-AU" i="1" dirty="0" smtClean="0"/>
              <a:t>outliers</a:t>
            </a:r>
          </a:p>
          <a:p>
            <a:pPr lvl="1"/>
            <a:r>
              <a:rPr lang="id-ID" sz="2000" dirty="0" smtClean="0"/>
              <a:t>Titik data ekstrem</a:t>
            </a:r>
            <a:endParaRPr lang="en-AU" sz="2000" dirty="0" smtClean="0"/>
          </a:p>
          <a:p>
            <a:pPr lvl="1"/>
            <a:r>
              <a:rPr lang="id-ID" sz="2000" dirty="0" smtClean="0"/>
              <a:t>Apa yang harus dilakukan</a:t>
            </a:r>
            <a:r>
              <a:rPr lang="en-AU" sz="2000" dirty="0" smtClean="0"/>
              <a:t>?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Bawa tetikus (</a:t>
            </a:r>
            <a:r>
              <a:rPr lang="en-AU" i="1" dirty="0" smtClean="0"/>
              <a:t>mouse</a:t>
            </a:r>
            <a:r>
              <a:rPr lang="id-ID" dirty="0" smtClean="0"/>
              <a:t>) ke atas titik-titik data</a:t>
            </a:r>
            <a:endParaRPr lang="en-AU" dirty="0" smtClean="0"/>
          </a:p>
          <a:p>
            <a:r>
              <a:rPr lang="id-ID" dirty="0" smtClean="0"/>
              <a:t>Gunakan filter tabel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7567" r="4514" b="7111"/>
          <a:stretch/>
        </p:blipFill>
        <p:spPr bwMode="auto">
          <a:xfrm>
            <a:off x="1475656" y="3165161"/>
            <a:ext cx="6495394" cy="32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(7) - </a:t>
            </a:r>
            <a:r>
              <a:rPr lang="id-ID" dirty="0" smtClean="0"/>
              <a:t>peningkatan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Judul</a:t>
            </a:r>
            <a:endParaRPr lang="en-AU" dirty="0" smtClean="0"/>
          </a:p>
          <a:p>
            <a:pPr lvl="1"/>
            <a:r>
              <a:rPr lang="id-ID" dirty="0" smtClean="0"/>
              <a:t>tambahkan</a:t>
            </a:r>
            <a:endParaRPr lang="en-AU" dirty="0" smtClean="0"/>
          </a:p>
          <a:p>
            <a:pPr lvl="2"/>
            <a:r>
              <a:rPr lang="en-AU" dirty="0" err="1" smtClean="0"/>
              <a:t>hori</a:t>
            </a:r>
            <a:r>
              <a:rPr lang="id-ID" dirty="0" smtClean="0"/>
              <a:t>s</a:t>
            </a:r>
            <a:r>
              <a:rPr lang="en-AU" dirty="0" err="1" smtClean="0"/>
              <a:t>ontal</a:t>
            </a:r>
            <a:endParaRPr lang="en-AU" dirty="0" smtClean="0"/>
          </a:p>
          <a:p>
            <a:pPr lvl="2"/>
            <a:r>
              <a:rPr lang="en-AU" dirty="0" err="1" smtClean="0"/>
              <a:t>verti</a:t>
            </a:r>
            <a:r>
              <a:rPr lang="id-ID" dirty="0" smtClean="0"/>
              <a:t>k</a:t>
            </a:r>
            <a:r>
              <a:rPr lang="en-AU" dirty="0" smtClean="0"/>
              <a:t>al</a:t>
            </a:r>
          </a:p>
          <a:p>
            <a:pPr lvl="1"/>
            <a:r>
              <a:rPr lang="id-ID" dirty="0" smtClean="0"/>
              <a:t>hilangkan</a:t>
            </a:r>
            <a:endParaRPr lang="en-AU" dirty="0" smtClean="0"/>
          </a:p>
          <a:p>
            <a:pPr lvl="2"/>
            <a:r>
              <a:rPr lang="id-ID" dirty="0" smtClean="0"/>
              <a:t>Judul bagan</a:t>
            </a:r>
            <a:endParaRPr lang="en-AU" dirty="0" smtClean="0"/>
          </a:p>
          <a:p>
            <a:r>
              <a:rPr lang="en-AU" dirty="0" smtClean="0"/>
              <a:t>legend</a:t>
            </a:r>
            <a:r>
              <a:rPr lang="id-ID" dirty="0" smtClean="0"/>
              <a:t>a</a:t>
            </a:r>
            <a:endParaRPr lang="en-AU" dirty="0" smtClean="0"/>
          </a:p>
          <a:p>
            <a:pPr lvl="1"/>
            <a:r>
              <a:rPr lang="id-ID" dirty="0" smtClean="0"/>
              <a:t>hilangkan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Set ulang posisi awal sumbu</a:t>
            </a:r>
            <a:endParaRPr lang="en-AU" dirty="0" smtClean="0"/>
          </a:p>
          <a:p>
            <a:pPr lvl="1"/>
            <a:r>
              <a:rPr lang="en-AU" dirty="0" err="1" smtClean="0"/>
              <a:t>hori</a:t>
            </a:r>
            <a:r>
              <a:rPr lang="id-ID" dirty="0" smtClean="0"/>
              <a:t>s</a:t>
            </a:r>
            <a:r>
              <a:rPr lang="en-AU" dirty="0" err="1" smtClean="0"/>
              <a:t>ontal</a:t>
            </a:r>
            <a:endParaRPr lang="en-AU" dirty="0" smtClean="0"/>
          </a:p>
          <a:p>
            <a:pPr lvl="2"/>
            <a:r>
              <a:rPr lang="en-AU" dirty="0" smtClean="0"/>
              <a:t>80</a:t>
            </a:r>
          </a:p>
          <a:p>
            <a:pPr lvl="1"/>
            <a:r>
              <a:rPr lang="en-AU" dirty="0" err="1" smtClean="0"/>
              <a:t>verti</a:t>
            </a:r>
            <a:r>
              <a:rPr lang="id-ID" dirty="0" smtClean="0"/>
              <a:t>k</a:t>
            </a:r>
            <a:r>
              <a:rPr lang="en-AU" dirty="0" smtClean="0"/>
              <a:t>al (y)</a:t>
            </a:r>
          </a:p>
          <a:p>
            <a:pPr lvl="2"/>
            <a:r>
              <a:rPr lang="en-AU" dirty="0" smtClean="0"/>
              <a:t>10</a:t>
            </a:r>
          </a:p>
          <a:p>
            <a:r>
              <a:rPr lang="id-ID" dirty="0" smtClean="0"/>
              <a:t>Garis grid</a:t>
            </a:r>
            <a:endParaRPr lang="en-AU" dirty="0" smtClean="0"/>
          </a:p>
          <a:p>
            <a:pPr lvl="1"/>
            <a:r>
              <a:rPr lang="id-ID" dirty="0" smtClean="0"/>
              <a:t>Tambahkan </a:t>
            </a:r>
            <a:r>
              <a:rPr lang="en-AU" dirty="0" err="1" smtClean="0"/>
              <a:t>verti</a:t>
            </a:r>
            <a:r>
              <a:rPr lang="id-ID" dirty="0" smtClean="0"/>
              <a:t>k</a:t>
            </a:r>
            <a:r>
              <a:rPr lang="en-AU" dirty="0" smtClean="0"/>
              <a:t>al</a:t>
            </a:r>
          </a:p>
          <a:p>
            <a:pPr lvl="1"/>
            <a:r>
              <a:rPr lang="id-ID" dirty="0" smtClean="0"/>
              <a:t>Samarkan garis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Scatter plot </a:t>
            </a:r>
            <a:r>
              <a:rPr lang="en-AU" dirty="0" smtClean="0"/>
              <a:t>(8) - </a:t>
            </a:r>
            <a:r>
              <a:rPr lang="id-ID" dirty="0" smtClean="0"/>
              <a:t>desain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Pilihlah desain yang memiliki sebagian besar hal yang kita butuhkan, lalu hilangkan bagian-bagian yang tak perlu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51" y="3312609"/>
            <a:ext cx="7254949" cy="28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(9)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04856" cy="455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9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Scatter plot (10) – </a:t>
            </a:r>
            <a:r>
              <a:rPr lang="id-ID" dirty="0" smtClean="0"/>
              <a:t>titik awal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1"/>
            <a:ext cx="5616624" cy="53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Scatter plot (10) – </a:t>
            </a:r>
            <a:r>
              <a:rPr lang="id-ID" dirty="0" smtClean="0"/>
              <a:t>titik awal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6192688" cy="23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57" y="4149080"/>
            <a:ext cx="6079207" cy="23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60673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HORI</a:t>
            </a:r>
            <a:r>
              <a:rPr lang="id-ID" sz="2400" dirty="0" smtClean="0"/>
              <a:t>S</a:t>
            </a:r>
            <a:r>
              <a:rPr lang="en-AU" sz="2400" dirty="0" smtClean="0"/>
              <a:t>ONTAL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12757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VERTI</a:t>
            </a:r>
            <a:r>
              <a:rPr lang="id-ID" sz="2400" dirty="0" smtClean="0"/>
              <a:t>K</a:t>
            </a:r>
            <a:r>
              <a:rPr lang="en-AU" sz="2400" dirty="0" smtClean="0"/>
              <a:t>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5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2517"/>
            <a:ext cx="6818776" cy="41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(12) – </a:t>
            </a:r>
            <a:r>
              <a:rPr lang="id-ID" dirty="0" smtClean="0"/>
              <a:t>garis </a:t>
            </a:r>
            <a:r>
              <a:rPr lang="en-AU" dirty="0" smtClean="0"/>
              <a:t>grid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496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(13) – </a:t>
            </a:r>
            <a:r>
              <a:rPr lang="id-ID" dirty="0" smtClean="0"/>
              <a:t>garis </a:t>
            </a:r>
            <a:r>
              <a:rPr lang="en-AU" dirty="0" smtClean="0"/>
              <a:t>grid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2463" r="1779" b="2560"/>
          <a:stretch/>
        </p:blipFill>
        <p:spPr bwMode="auto">
          <a:xfrm>
            <a:off x="819806" y="1529254"/>
            <a:ext cx="7409793" cy="43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3528" y="2492896"/>
            <a:ext cx="2160240" cy="2232248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(14) – </a:t>
            </a:r>
            <a:r>
              <a:rPr lang="id-ID" dirty="0" smtClean="0"/>
              <a:t>garis </a:t>
            </a:r>
            <a:r>
              <a:rPr lang="en-AU" dirty="0" smtClean="0"/>
              <a:t>grid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2782" r="1780" b="2739"/>
          <a:stretch/>
        </p:blipFill>
        <p:spPr bwMode="auto">
          <a:xfrm>
            <a:off x="827584" y="1340768"/>
            <a:ext cx="7558087" cy="43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71409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Adakah dampaknya</a:t>
            </a:r>
            <a:r>
              <a:rPr lang="en-AU" sz="2800" dirty="0" smtClean="0"/>
              <a:t>? (</a:t>
            </a:r>
            <a:r>
              <a:rPr lang="id-ID" sz="2800" dirty="0" smtClean="0"/>
              <a:t>Lebih banyak lagi pilihan grid</a:t>
            </a:r>
            <a:r>
              <a:rPr lang="en-AU" sz="2800" dirty="0" smtClean="0"/>
              <a:t>)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37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2782" r="1780" b="2739"/>
          <a:stretch/>
        </p:blipFill>
        <p:spPr bwMode="auto">
          <a:xfrm>
            <a:off x="827584" y="2045810"/>
            <a:ext cx="7558087" cy="43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229851"/>
            <a:ext cx="683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Plot </a:t>
            </a:r>
            <a:r>
              <a:rPr lang="id-ID" sz="2400" dirty="0" smtClean="0"/>
              <a:t>panjang kaki </a:t>
            </a:r>
            <a:r>
              <a:rPr lang="en-AU" sz="2400" dirty="0" smtClean="0"/>
              <a:t>(cm) </a:t>
            </a:r>
            <a:r>
              <a:rPr lang="id-ID" sz="2400" dirty="0" smtClean="0"/>
              <a:t>terhadap tinggi </a:t>
            </a:r>
            <a:r>
              <a:rPr lang="en-AU" sz="2400" dirty="0" smtClean="0"/>
              <a:t>(cm) 40  </a:t>
            </a:r>
            <a:r>
              <a:rPr lang="id-ID" sz="2400" dirty="0" smtClean="0"/>
              <a:t>siswa lelaki </a:t>
            </a:r>
            <a:r>
              <a:rPr lang="en-AU" sz="2400" dirty="0" smtClean="0"/>
              <a:t>Australia</a:t>
            </a:r>
            <a:r>
              <a:rPr lang="id-ID" sz="2400" dirty="0" smtClean="0"/>
              <a:t> kelas </a:t>
            </a:r>
            <a:r>
              <a:rPr lang="en-AU" sz="2400" dirty="0" smtClean="0"/>
              <a:t>12 (</a:t>
            </a:r>
            <a:r>
              <a:rPr lang="id-ID" sz="2400" dirty="0" smtClean="0"/>
              <a:t>pada </a:t>
            </a:r>
            <a:r>
              <a:rPr lang="en-AU" sz="2400" dirty="0" smtClean="0"/>
              <a:t>2012)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5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3568" y="4509120"/>
            <a:ext cx="3947565" cy="221235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8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KOMPOSISI YANG BERUBAH SEJALAN WAKTU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036496" cy="34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996952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Yang penting hanyalah perbedaan relatif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996952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Yang penting hanyalah perbedaan relatif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996952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Baik Perbedaan relatif maupun absolut sama-sama penting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2996952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Baik Perbedaan relatif maupun absolut sama-sama penting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471716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Sedikit periode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4420" y="1534031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Banyak periode </a:t>
            </a:r>
            <a:endParaRPr lang="en-AU" sz="2400" dirty="0"/>
          </a:p>
        </p:txBody>
      </p:sp>
      <p:sp>
        <p:nvSpPr>
          <p:cNvPr id="9" name="Oval 8"/>
          <p:cNvSpPr/>
          <p:nvPr/>
        </p:nvSpPr>
        <p:spPr>
          <a:xfrm>
            <a:off x="35496" y="2348880"/>
            <a:ext cx="4896544" cy="374441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7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KOMPOSISI YANG BERUBAH SEJALAN WAKTU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SET </a:t>
            </a:r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err="1" smtClean="0"/>
              <a:t>FAOData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TANTANGAN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Tunjukkan bagaimana jumlah ternak Indonesia berubah seiring waktu</a:t>
            </a:r>
            <a:endParaRPr lang="en-AU" dirty="0" smtClean="0"/>
          </a:p>
          <a:p>
            <a:pPr lvl="1"/>
            <a:r>
              <a:rPr lang="id-ID" dirty="0" smtClean="0"/>
              <a:t>Bagan kolom tersusun (</a:t>
            </a:r>
            <a:r>
              <a:rPr lang="en-AU" i="1" dirty="0" smtClean="0"/>
              <a:t>Stacked Column Chart</a:t>
            </a:r>
            <a:r>
              <a:rPr lang="id-ID" dirty="0" smtClean="0"/>
              <a:t>)</a:t>
            </a:r>
            <a:endParaRPr lang="en-AU" dirty="0" smtClean="0"/>
          </a:p>
          <a:p>
            <a:r>
              <a:rPr lang="id-ID" dirty="0" smtClean="0"/>
              <a:t>Tunjukkan proporsi relatif setiap spesies per tahun di </a:t>
            </a:r>
            <a:r>
              <a:rPr lang="en-AU" dirty="0" smtClean="0"/>
              <a:t>Indonesia</a:t>
            </a:r>
          </a:p>
          <a:p>
            <a:pPr lvl="1"/>
            <a:r>
              <a:rPr lang="id-ID" dirty="0" smtClean="0"/>
              <a:t>Bagan kolom tersusun 100% (</a:t>
            </a:r>
            <a:r>
              <a:rPr lang="en-AU" i="1" dirty="0" smtClean="0"/>
              <a:t>Stacked 100% Column Chart</a:t>
            </a:r>
            <a:r>
              <a:rPr lang="id-ID" dirty="0" smtClean="0"/>
              <a:t>)</a:t>
            </a: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KOMPOSISI YANG BERUBAH SEJALAN WAKTU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4"/>
          <a:stretch/>
        </p:blipFill>
        <p:spPr bwMode="auto">
          <a:xfrm>
            <a:off x="1349757" y="2081902"/>
            <a:ext cx="6390595" cy="44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134076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Indonesia </a:t>
            </a:r>
            <a:r>
              <a:rPr lang="en-AU" sz="2800" dirty="0" smtClean="0"/>
              <a:t>(</a:t>
            </a:r>
            <a:r>
              <a:rPr lang="id-ID" sz="2800" dirty="0" smtClean="0"/>
              <a:t>juta</a:t>
            </a:r>
            <a:r>
              <a:rPr lang="en-AU" sz="2800" dirty="0" smtClean="0"/>
              <a:t>) </a:t>
            </a:r>
            <a:r>
              <a:rPr lang="id-ID" sz="2800" dirty="0" smtClean="0"/>
              <a:t>yang dilaporkan ke </a:t>
            </a:r>
            <a:r>
              <a:rPr lang="en-AU" sz="2800" dirty="0" smtClean="0"/>
              <a:t>FAO (2000–12)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230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KOMPOSISI YANG BERUBAH SEJALAN WAKTU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55" y="2121370"/>
            <a:ext cx="6062065" cy="440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Susunan ternak </a:t>
            </a:r>
            <a:r>
              <a:rPr lang="en-AU" sz="2800" dirty="0" smtClean="0"/>
              <a:t>Indonesia </a:t>
            </a:r>
            <a:r>
              <a:rPr lang="id-ID" sz="2800" dirty="0" smtClean="0"/>
              <a:t>per spesies sebagaimana dilaporkan ke </a:t>
            </a:r>
            <a:r>
              <a:rPr lang="en-AU" sz="2800" dirty="0" smtClean="0"/>
              <a:t>FAO (2000–12)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42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1133" y="4509120"/>
            <a:ext cx="3037211" cy="2204864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2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KOMPOSISI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321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204864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Bagian dari Total – Sederhana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1" y="2266419"/>
            <a:ext cx="29033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Akumulasi atau Substraksi terhadap </a:t>
            </a:r>
            <a:r>
              <a:rPr lang="en-AU" sz="2000" dirty="0" smtClean="0"/>
              <a:t>Total</a:t>
            </a:r>
            <a:endParaRPr lang="en-A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51226" y="2204864"/>
            <a:ext cx="24252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Komponen dari Komponen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91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lingkaran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661248"/>
            <a:ext cx="78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From: </a:t>
            </a:r>
            <a:r>
              <a:rPr lang="en-AU" i="1" dirty="0" smtClean="0"/>
              <a:t>Save the Pies for Dessert,</a:t>
            </a:r>
            <a:r>
              <a:rPr lang="en-AU" dirty="0" smtClean="0"/>
              <a:t> Stephen Few, Perceptual Edge, August 2007</a:t>
            </a:r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7638"/>
            <a:ext cx="5112568" cy="36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9" y="1350689"/>
            <a:ext cx="5205411" cy="51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417638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Dua variabel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085184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Tiga Variabel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700808"/>
            <a:ext cx="252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Bagan sebar (</a:t>
            </a:r>
            <a:r>
              <a:rPr lang="id-ID" sz="2800" i="1" dirty="0" smtClean="0"/>
              <a:t>scatter chart</a:t>
            </a:r>
            <a:r>
              <a:rPr lang="id-ID" sz="2800" dirty="0" smtClean="0"/>
              <a:t>)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941103" y="4030037"/>
            <a:ext cx="23094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Bagan gelembung</a:t>
            </a:r>
            <a:endParaRPr lang="en-AU" sz="1600" dirty="0"/>
          </a:p>
        </p:txBody>
      </p:sp>
      <p:sp>
        <p:nvSpPr>
          <p:cNvPr id="7" name="Oval 6"/>
          <p:cNvSpPr/>
          <p:nvPr/>
        </p:nvSpPr>
        <p:spPr>
          <a:xfrm>
            <a:off x="1491805" y="1268760"/>
            <a:ext cx="2936179" cy="276127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3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381340" cy="39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57" y="1197456"/>
            <a:ext cx="5777503" cy="446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120680" cy="447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5" y="1231753"/>
            <a:ext cx="6881389" cy="51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6296" y="1916832"/>
            <a:ext cx="504056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236296" y="5733256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4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Bukan </a:t>
            </a:r>
            <a:r>
              <a:rPr lang="id-ID" dirty="0"/>
              <a:t>d</a:t>
            </a:r>
            <a:r>
              <a:rPr lang="id-ID" dirty="0" smtClean="0"/>
              <a:t>iagram lingkaran! </a:t>
            </a:r>
            <a:r>
              <a:rPr lang="en-AU" dirty="0" smtClean="0"/>
              <a:t>(6)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41390"/>
            <a:ext cx="8532440" cy="46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68760"/>
            <a:ext cx="800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Persentase perusahan terhadap pangsa pasar keseluruhan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815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SET </a:t>
            </a:r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Biro Statistika </a:t>
            </a:r>
            <a:r>
              <a:rPr lang="en-AU" dirty="0" smtClean="0"/>
              <a:t>Australia</a:t>
            </a:r>
          </a:p>
          <a:p>
            <a:r>
              <a:rPr lang="en-AU" dirty="0" smtClean="0"/>
              <a:t>Census At School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www.abs.gov.au/websitedbs/CaSHome.nsf/Home/Home</a:t>
            </a:r>
            <a:endParaRPr lang="en-AU" dirty="0" smtClean="0"/>
          </a:p>
          <a:p>
            <a:r>
              <a:rPr lang="id-ID" dirty="0" smtClean="0"/>
              <a:t>Data sensus </a:t>
            </a:r>
            <a:r>
              <a:rPr lang="en-AU" dirty="0" smtClean="0"/>
              <a:t>2012 </a:t>
            </a:r>
            <a:r>
              <a:rPr lang="id-ID" dirty="0" smtClean="0"/>
              <a:t>pada siswa pria kelas 12</a:t>
            </a:r>
            <a:endParaRPr lang="en-AU" dirty="0" smtClean="0"/>
          </a:p>
          <a:p>
            <a:pPr lvl="1"/>
            <a:r>
              <a:rPr lang="id-ID" dirty="0" smtClean="0"/>
              <a:t>Sampel acak</a:t>
            </a:r>
            <a:endParaRPr lang="en-AU" dirty="0" smtClean="0"/>
          </a:p>
          <a:p>
            <a:pPr lvl="1"/>
            <a:r>
              <a:rPr lang="en-AU" dirty="0" smtClean="0"/>
              <a:t>40 </a:t>
            </a:r>
            <a:r>
              <a:rPr lang="id-ID" dirty="0" smtClean="0"/>
              <a:t>siswa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Apakah ada </a:t>
            </a:r>
            <a:r>
              <a:rPr lang="id-ID" b="1" dirty="0" smtClean="0"/>
              <a:t>hubungan </a:t>
            </a:r>
            <a:r>
              <a:rPr lang="id-ID" dirty="0" smtClean="0"/>
              <a:t>antara panjang telapak kaki kanan (cm) dan tinggi siswa (cm)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pPr marL="0" indent="0">
              <a:buNone/>
            </a:pPr>
            <a:r>
              <a:rPr lang="id-ID" b="1" dirty="0" smtClean="0"/>
              <a:t>BAGAN YANG MANA</a:t>
            </a:r>
            <a:r>
              <a:rPr lang="en-AU" b="1" dirty="0" smtClean="0"/>
              <a:t>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3384376" cy="12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MULAI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70"/>
          </a:xfrm>
        </p:spPr>
        <p:txBody>
          <a:bodyPr/>
          <a:lstStyle/>
          <a:p>
            <a:r>
              <a:rPr lang="id-ID" dirty="0" smtClean="0"/>
              <a:t>Lembar kerja </a:t>
            </a:r>
            <a:r>
              <a:rPr lang="en-AU" dirty="0" smtClean="0"/>
              <a:t>SISWA</a:t>
            </a:r>
          </a:p>
          <a:p>
            <a:r>
              <a:rPr lang="id-ID" dirty="0" smtClean="0"/>
              <a:t>Periksa data</a:t>
            </a:r>
            <a:endParaRPr lang="en-AU" dirty="0" smtClean="0"/>
          </a:p>
          <a:p>
            <a:pPr lvl="1"/>
            <a:r>
              <a:rPr lang="id-ID" dirty="0" smtClean="0"/>
              <a:t>Beri komentar</a:t>
            </a:r>
            <a:r>
              <a:rPr lang="en-AU" dirty="0" smtClean="0"/>
              <a:t>!</a:t>
            </a:r>
          </a:p>
          <a:p>
            <a:r>
              <a:rPr lang="id-ID" dirty="0" smtClean="0"/>
              <a:t>Buat tabel </a:t>
            </a:r>
            <a:r>
              <a:rPr lang="en-AU" dirty="0" smtClean="0"/>
              <a:t>Excel</a:t>
            </a:r>
          </a:p>
          <a:p>
            <a:pPr lvl="1"/>
            <a:r>
              <a:rPr lang="id-ID" dirty="0" smtClean="0"/>
              <a:t>Namai </a:t>
            </a:r>
            <a:r>
              <a:rPr lang="en-AU" b="1" dirty="0" err="1" smtClean="0"/>
              <a:t>SISWATable</a:t>
            </a:r>
            <a:endParaRPr lang="en-AU" b="1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CATATAN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r>
              <a:rPr lang="id-ID" dirty="0" smtClean="0"/>
              <a:t>Tabel </a:t>
            </a:r>
            <a:r>
              <a:rPr lang="en-AU" dirty="0" smtClean="0"/>
              <a:t>Pivot </a:t>
            </a:r>
            <a:r>
              <a:rPr lang="id-ID" dirty="0" smtClean="0"/>
              <a:t>mengelompokkan butir informasi berdasarkan kategori</a:t>
            </a:r>
            <a:endParaRPr lang="en-AU" dirty="0" smtClean="0"/>
          </a:p>
          <a:p>
            <a:pPr lvl="1"/>
            <a:r>
              <a:rPr lang="id-ID" dirty="0" smtClean="0"/>
              <a:t>jumlah</a:t>
            </a:r>
            <a:endParaRPr lang="en-AU" dirty="0" smtClean="0"/>
          </a:p>
          <a:p>
            <a:pPr lvl="1"/>
            <a:r>
              <a:rPr lang="id-ID" dirty="0" smtClean="0"/>
              <a:t>hitung</a:t>
            </a:r>
            <a:endParaRPr lang="en-AU" dirty="0" smtClean="0"/>
          </a:p>
          <a:p>
            <a:r>
              <a:rPr lang="id-ID" dirty="0" smtClean="0"/>
              <a:t>Kita tidak menggunakan kategori</a:t>
            </a:r>
            <a:r>
              <a:rPr lang="en-AU" dirty="0" smtClean="0"/>
              <a:t>.</a:t>
            </a:r>
          </a:p>
          <a:p>
            <a:r>
              <a:rPr lang="id-ID" dirty="0" smtClean="0"/>
              <a:t>Kita tidak dapat mendasarkan bagan kita pada suatu tabel pivot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Plot sebar (</a:t>
            </a:r>
            <a:r>
              <a:rPr lang="id-ID" i="1" dirty="0"/>
              <a:t>s</a:t>
            </a:r>
            <a:r>
              <a:rPr lang="en-AU" i="1" dirty="0" err="1" smtClean="0"/>
              <a:t>catter</a:t>
            </a:r>
            <a:r>
              <a:rPr lang="en-AU" i="1" dirty="0" smtClean="0"/>
              <a:t> plot</a:t>
            </a:r>
            <a:r>
              <a:rPr lang="id-ID" dirty="0" smtClean="0"/>
              <a:t>)</a:t>
            </a:r>
            <a:r>
              <a:rPr lang="en-AU" dirty="0" smtClean="0"/>
              <a:t> (1)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Gunakan lembar kerja baru</a:t>
            </a:r>
            <a:endParaRPr lang="en-AU" dirty="0" smtClean="0"/>
          </a:p>
          <a:p>
            <a:r>
              <a:rPr lang="id-ID" dirty="0" smtClean="0"/>
              <a:t>Namai </a:t>
            </a:r>
            <a:r>
              <a:rPr lang="en-AU" dirty="0" smtClean="0"/>
              <a:t>SCATTER</a:t>
            </a:r>
          </a:p>
          <a:p>
            <a:r>
              <a:rPr lang="id-ID" dirty="0" smtClean="0"/>
              <a:t>Sisipkan suatu plot sebar (</a:t>
            </a:r>
            <a:r>
              <a:rPr lang="en-AU" i="1" dirty="0" smtClean="0"/>
              <a:t>scatter plot</a:t>
            </a:r>
            <a:r>
              <a:rPr lang="id-ID" dirty="0" smtClean="0"/>
              <a:t>)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3316111"/>
            <a:ext cx="8075240" cy="31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Kita memiliki kerangka bagan yang kosong</a:t>
            </a:r>
            <a:r>
              <a:rPr lang="en-AU" dirty="0" smtClean="0"/>
              <a:t>!</a:t>
            </a:r>
          </a:p>
          <a:p>
            <a:r>
              <a:rPr lang="id-ID" dirty="0" smtClean="0"/>
              <a:t>Klik </a:t>
            </a:r>
            <a:r>
              <a:rPr lang="en-AU" b="1" dirty="0" smtClean="0"/>
              <a:t>Select Data</a:t>
            </a:r>
            <a:r>
              <a:rPr lang="en-AU" dirty="0" smtClean="0"/>
              <a:t> </a:t>
            </a:r>
            <a:r>
              <a:rPr lang="id-ID" dirty="0" smtClean="0"/>
              <a:t>dari kelompok </a:t>
            </a:r>
            <a:r>
              <a:rPr lang="en-AU" b="1" dirty="0" smtClean="0"/>
              <a:t>Data</a:t>
            </a:r>
            <a:r>
              <a:rPr lang="en-AU" dirty="0" smtClean="0"/>
              <a:t> </a:t>
            </a:r>
            <a:r>
              <a:rPr lang="id-ID" dirty="0" smtClean="0"/>
              <a:t>pada tab </a:t>
            </a:r>
            <a:r>
              <a:rPr lang="en-AU" b="1" dirty="0" smtClean="0"/>
              <a:t>Design</a:t>
            </a:r>
            <a:r>
              <a:rPr lang="en-AU" dirty="0" smtClean="0"/>
              <a:t> </a:t>
            </a:r>
            <a:r>
              <a:rPr lang="id-ID" dirty="0" smtClean="0"/>
              <a:t>di </a:t>
            </a:r>
            <a:r>
              <a:rPr lang="en-AU" b="1" dirty="0" smtClean="0"/>
              <a:t>Chart Tools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86652" cy="25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6063"/>
            <a:ext cx="8435280" cy="46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Scatter plot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60440" cy="23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00" y="1412776"/>
            <a:ext cx="4346772" cy="24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0581"/>
            <a:ext cx="3960440" cy="23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0" y="3930580"/>
            <a:ext cx="4402832" cy="26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11246</TotalTime>
  <Words>593</Words>
  <Application>Microsoft Office PowerPoint</Application>
  <PresentationFormat>On-screen Show (4:3)</PresentationFormat>
  <Paragraphs>144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Excel tingkat menengah – Bagan  (lanjutan)</vt:lpstr>
      <vt:lpstr>PowerPoint Presentation</vt:lpstr>
      <vt:lpstr>HUBUNGAN (1)</vt:lpstr>
      <vt:lpstr>HUBUNGAN (2)</vt:lpstr>
      <vt:lpstr>HUBUNGAN (3)</vt:lpstr>
      <vt:lpstr>Plot sebar (scatter plot) (1)</vt:lpstr>
      <vt:lpstr>Scatter plot (2)</vt:lpstr>
      <vt:lpstr>Scatter plot (3)</vt:lpstr>
      <vt:lpstr>Scatter plot (4)</vt:lpstr>
      <vt:lpstr>Scatter plot (5)</vt:lpstr>
      <vt:lpstr>Scatter plot (6) – periksa data</vt:lpstr>
      <vt:lpstr>Scatter plot (7) - peningkatan</vt:lpstr>
      <vt:lpstr>Scatter plot (8) - desain</vt:lpstr>
      <vt:lpstr>Scatter plot (9)</vt:lpstr>
      <vt:lpstr>Scatter plot (10) – titik awal</vt:lpstr>
      <vt:lpstr>Scatter plot (10) – titik awal</vt:lpstr>
      <vt:lpstr>Scatter plot (11)</vt:lpstr>
      <vt:lpstr>Scatter plot (12) – garis grid</vt:lpstr>
      <vt:lpstr>Scatter plot (13) – garis grid</vt:lpstr>
      <vt:lpstr>Scatter plot (14) – garis grid</vt:lpstr>
      <vt:lpstr>Scatter plot (15)</vt:lpstr>
      <vt:lpstr>PowerPoint Presentation</vt:lpstr>
      <vt:lpstr>KOMPOSISI YANG BERUBAH SEJALAN WAKTU (1)</vt:lpstr>
      <vt:lpstr>KOMPOSISI YANG BERUBAH SEJALAN WAKTU(2)</vt:lpstr>
      <vt:lpstr>KOMPOSISI YANG BERUBAH SEJALAN WAKTU(3)</vt:lpstr>
      <vt:lpstr>KOMPOSISI YANG BERUBAH SEJALAN WAKTU(4)</vt:lpstr>
      <vt:lpstr>PowerPoint Presentation</vt:lpstr>
      <vt:lpstr>KOMPOSISI</vt:lpstr>
      <vt:lpstr>Diagram lingkaran (1)</vt:lpstr>
      <vt:lpstr>Diagram lingkaran(2)</vt:lpstr>
      <vt:lpstr>Diagram lingkaran(3)</vt:lpstr>
      <vt:lpstr>Diagram lingkaran(4)</vt:lpstr>
      <vt:lpstr>Diagram lingkaran(5)</vt:lpstr>
      <vt:lpstr>Bukan diagram lingkaran! (6)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Hutchison</dc:creator>
  <cp:lastModifiedBy>Catriona Mackenzie</cp:lastModifiedBy>
  <cp:revision>397</cp:revision>
  <cp:lastPrinted>2013-06-04T15:01:36Z</cp:lastPrinted>
  <dcterms:created xsi:type="dcterms:W3CDTF">2013-03-15T18:03:41Z</dcterms:created>
  <dcterms:modified xsi:type="dcterms:W3CDTF">2013-06-04T15:07:35Z</dcterms:modified>
  <cp:category>Intermediate Excel</cp:category>
</cp:coreProperties>
</file>