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7" r:id="rId2"/>
    <p:sldId id="265" r:id="rId3"/>
    <p:sldId id="266" r:id="rId4"/>
    <p:sldId id="267" r:id="rId5"/>
    <p:sldId id="258" r:id="rId6"/>
    <p:sldId id="271" r:id="rId7"/>
    <p:sldId id="263" r:id="rId8"/>
    <p:sldId id="291" r:id="rId9"/>
    <p:sldId id="290" r:id="rId10"/>
    <p:sldId id="292" r:id="rId11"/>
    <p:sldId id="293" r:id="rId12"/>
    <p:sldId id="294" r:id="rId13"/>
    <p:sldId id="295" r:id="rId14"/>
    <p:sldId id="296" r:id="rId15"/>
    <p:sldId id="297" r:id="rId16"/>
    <p:sldId id="277" r:id="rId17"/>
    <p:sldId id="27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208" autoAdjust="0"/>
  </p:normalViewPr>
  <p:slideViewPr>
    <p:cSldViewPr snapToObjects="1">
      <p:cViewPr varScale="1">
        <p:scale>
          <a:sx n="60" d="100"/>
          <a:sy n="60" d="100"/>
        </p:scale>
        <p:origin x="-244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Nigel\Google%20Drive\AFF23\Training\Resources\Case%20studies\Disease_Outbreak\CS2_Village%20FMD\Village%20FMD%20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Sheet1!$C$35</c:f>
              <c:strCache>
                <c:ptCount val="1"/>
                <c:pt idx="0">
                  <c:v>Beef</c:v>
                </c:pt>
              </c:strCache>
            </c:strRef>
          </c:tx>
          <c:spPr>
            <a:solidFill>
              <a:schemeClr val="accent3"/>
            </a:solidFill>
            <a:ln>
              <a:noFill/>
            </a:ln>
            <a:effectLst/>
          </c:spPr>
          <c:invertIfNegative val="0"/>
          <c:cat>
            <c:strRef>
              <c:f>Sheet1!$B$36:$B$42</c:f>
              <c:strCache>
                <c:ptCount val="7"/>
                <c:pt idx="0">
                  <c:v>Week 1</c:v>
                </c:pt>
                <c:pt idx="1">
                  <c:v>Week 2</c:v>
                </c:pt>
                <c:pt idx="2">
                  <c:v>Week 3</c:v>
                </c:pt>
                <c:pt idx="3">
                  <c:v>Week 4</c:v>
                </c:pt>
                <c:pt idx="4">
                  <c:v>Week 5</c:v>
                </c:pt>
                <c:pt idx="5">
                  <c:v>Week 6</c:v>
                </c:pt>
                <c:pt idx="6">
                  <c:v>Week 7</c:v>
                </c:pt>
              </c:strCache>
            </c:strRef>
          </c:cat>
          <c:val>
            <c:numRef>
              <c:f>Sheet1!$C$36:$C$42</c:f>
              <c:numCache>
                <c:formatCode>General</c:formatCode>
                <c:ptCount val="7"/>
                <c:pt idx="0">
                  <c:v>1</c:v>
                </c:pt>
                <c:pt idx="1">
                  <c:v>15</c:v>
                </c:pt>
                <c:pt idx="2">
                  <c:v>20</c:v>
                </c:pt>
                <c:pt idx="3">
                  <c:v>15</c:v>
                </c:pt>
                <c:pt idx="4">
                  <c:v>5</c:v>
                </c:pt>
                <c:pt idx="5">
                  <c:v>2</c:v>
                </c:pt>
                <c:pt idx="6">
                  <c:v>1</c:v>
                </c:pt>
              </c:numCache>
            </c:numRef>
          </c:val>
        </c:ser>
        <c:ser>
          <c:idx val="3"/>
          <c:order val="1"/>
          <c:tx>
            <c:strRef>
              <c:f>Sheet1!$D$35</c:f>
              <c:strCache>
                <c:ptCount val="1"/>
                <c:pt idx="0">
                  <c:v>Buffalo</c:v>
                </c:pt>
              </c:strCache>
            </c:strRef>
          </c:tx>
          <c:spPr>
            <a:solidFill>
              <a:schemeClr val="accent4"/>
            </a:solidFill>
            <a:ln>
              <a:noFill/>
            </a:ln>
            <a:effectLst/>
          </c:spPr>
          <c:invertIfNegative val="0"/>
          <c:cat>
            <c:strRef>
              <c:f>Sheet1!$B$36:$B$42</c:f>
              <c:strCache>
                <c:ptCount val="7"/>
                <c:pt idx="0">
                  <c:v>Week 1</c:v>
                </c:pt>
                <c:pt idx="1">
                  <c:v>Week 2</c:v>
                </c:pt>
                <c:pt idx="2">
                  <c:v>Week 3</c:v>
                </c:pt>
                <c:pt idx="3">
                  <c:v>Week 4</c:v>
                </c:pt>
                <c:pt idx="4">
                  <c:v>Week 5</c:v>
                </c:pt>
                <c:pt idx="5">
                  <c:v>Week 6</c:v>
                </c:pt>
                <c:pt idx="6">
                  <c:v>Week 7</c:v>
                </c:pt>
              </c:strCache>
            </c:strRef>
          </c:cat>
          <c:val>
            <c:numRef>
              <c:f>Sheet1!$D$36:$D$42</c:f>
              <c:numCache>
                <c:formatCode>General</c:formatCode>
                <c:ptCount val="7"/>
                <c:pt idx="0">
                  <c:v>0</c:v>
                </c:pt>
                <c:pt idx="1">
                  <c:v>9</c:v>
                </c:pt>
                <c:pt idx="2">
                  <c:v>22</c:v>
                </c:pt>
                <c:pt idx="3">
                  <c:v>11</c:v>
                </c:pt>
                <c:pt idx="4">
                  <c:v>0</c:v>
                </c:pt>
                <c:pt idx="5">
                  <c:v>0</c:v>
                </c:pt>
                <c:pt idx="6">
                  <c:v>0</c:v>
                </c:pt>
              </c:numCache>
            </c:numRef>
          </c:val>
        </c:ser>
        <c:dLbls>
          <c:showLegendKey val="0"/>
          <c:showVal val="0"/>
          <c:showCatName val="0"/>
          <c:showSerName val="0"/>
          <c:showPercent val="0"/>
          <c:showBubbleSize val="0"/>
        </c:dLbls>
        <c:gapWidth val="219"/>
        <c:overlap val="-27"/>
        <c:axId val="116125056"/>
        <c:axId val="117179520"/>
      </c:barChart>
      <c:catAx>
        <c:axId val="116125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17179520"/>
        <c:crosses val="autoZero"/>
        <c:auto val="1"/>
        <c:lblAlgn val="ctr"/>
        <c:lblOffset val="100"/>
        <c:noMultiLvlLbl val="0"/>
      </c:catAx>
      <c:valAx>
        <c:axId val="117179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161250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25/06/2014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FMD in </a:t>
            </a:r>
            <a:r>
              <a:rPr lang="en-AU" b="1" smtClean="0"/>
              <a:t>a village</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background information</a:t>
            </a:r>
            <a:r>
              <a:rPr lang="en-AU" sz="1200" kern="1200" baseline="0" dirty="0" smtClean="0">
                <a:solidFill>
                  <a:schemeClr val="tx1"/>
                </a:solidFill>
                <a:effectLst/>
                <a:latin typeface="+mn-lt"/>
                <a:ea typeface="+mn-ea"/>
                <a:cs typeface="+mn-cs"/>
              </a:rPr>
              <a:t> to set the scene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2307476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FMD in a village</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background information</a:t>
            </a:r>
            <a:r>
              <a:rPr lang="en-AU" sz="1200" kern="1200" baseline="0" dirty="0" smtClean="0">
                <a:solidFill>
                  <a:schemeClr val="tx1"/>
                </a:solidFill>
                <a:effectLst/>
                <a:latin typeface="+mn-lt"/>
                <a:ea typeface="+mn-ea"/>
                <a:cs typeface="+mn-cs"/>
              </a:rPr>
              <a:t> to set the scene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3000159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FMD in a village</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background information</a:t>
            </a:r>
            <a:r>
              <a:rPr lang="en-AU" sz="1200" kern="1200" baseline="0" dirty="0" smtClean="0">
                <a:solidFill>
                  <a:schemeClr val="tx1"/>
                </a:solidFill>
                <a:effectLst/>
                <a:latin typeface="+mn-lt"/>
                <a:ea typeface="+mn-ea"/>
                <a:cs typeface="+mn-cs"/>
              </a:rPr>
              <a:t> to set the scene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4194291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FMD in a village</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background information</a:t>
            </a:r>
            <a:r>
              <a:rPr lang="en-AU" sz="1200" kern="1200" baseline="0" dirty="0" smtClean="0">
                <a:solidFill>
                  <a:schemeClr val="tx1"/>
                </a:solidFill>
                <a:effectLst/>
                <a:latin typeface="+mn-lt"/>
                <a:ea typeface="+mn-ea"/>
                <a:cs typeface="+mn-cs"/>
              </a:rPr>
              <a:t> to set the scene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15</a:t>
            </a:fld>
            <a:endParaRPr lang="en-AU"/>
          </a:p>
        </p:txBody>
      </p:sp>
    </p:spTree>
    <p:extLst>
      <p:ext uri="{BB962C8B-B14F-4D97-AF65-F5344CB8AC3E}">
        <p14:creationId xmlns:p14="http://schemas.microsoft.com/office/powerpoint/2010/main" val="1397713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16</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17</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7</a:t>
            </a:r>
          </a:p>
          <a:p>
            <a:pPr marL="628650" lvl="1" indent="-171450">
              <a:buFont typeface="Arial" panose="020B0604020202020204" pitchFamily="34" charset="0"/>
              <a:buChar char="•"/>
            </a:pPr>
            <a:r>
              <a:rPr lang="en-AU" dirty="0" smtClean="0"/>
              <a:t>How infectious agents move around within a population</a:t>
            </a:r>
          </a:p>
          <a:p>
            <a:pPr marL="628650" lvl="1" indent="-171450">
              <a:buFont typeface="Arial" panose="020B0604020202020204" pitchFamily="34" charset="0"/>
              <a:buChar char="•"/>
            </a:pPr>
            <a:r>
              <a:rPr lang="en-AU" dirty="0" smtClean="0"/>
              <a:t>How infectious agents move between populations of animals</a:t>
            </a:r>
          </a:p>
          <a:p>
            <a:pPr marL="628650" lvl="1" indent="-171450">
              <a:buFont typeface="Arial" panose="020B0604020202020204" pitchFamily="34" charset="0"/>
              <a:buChar char="•"/>
            </a:pPr>
            <a:r>
              <a:rPr lang="en-AU" dirty="0" smtClean="0"/>
              <a:t>How infectious agents can survive or continue to occur in a population over time</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think about the question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Then get</a:t>
            </a:r>
            <a:r>
              <a:rPr lang="en-AU" sz="1200" kern="1200" baseline="0" dirty="0" smtClean="0">
                <a:solidFill>
                  <a:schemeClr val="tx1"/>
                </a:solidFill>
                <a:effectLst/>
                <a:latin typeface="+mn-lt"/>
                <a:ea typeface="+mn-ea"/>
                <a:cs typeface="+mn-cs"/>
              </a:rPr>
              <a:t> the participant to discuss some of the ideas they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After the video there will be time for the participants</a:t>
            </a:r>
            <a:r>
              <a:rPr lang="en-AU" sz="1200" kern="1200" baseline="0" dirty="0" smtClean="0">
                <a:solidFill>
                  <a:schemeClr val="tx1"/>
                </a:solidFill>
                <a:effectLst/>
                <a:latin typeface="+mn-lt"/>
                <a:ea typeface="+mn-ea"/>
                <a:cs typeface="+mn-cs"/>
              </a:rPr>
              <a:t> to </a:t>
            </a:r>
            <a:r>
              <a:rPr lang="en-AU" sz="1200" kern="1200" dirty="0" smtClean="0">
                <a:solidFill>
                  <a:schemeClr val="tx1"/>
                </a:solidFill>
                <a:effectLst/>
                <a:latin typeface="+mn-lt"/>
                <a:ea typeface="+mn-ea"/>
                <a:cs typeface="+mn-cs"/>
              </a:rPr>
              <a:t>reflect on</a:t>
            </a:r>
            <a:r>
              <a:rPr lang="en-AU" sz="1200" kern="1200" baseline="0" dirty="0" smtClean="0">
                <a:solidFill>
                  <a:schemeClr val="tx1"/>
                </a:solidFill>
                <a:effectLst/>
                <a:latin typeface="+mn-lt"/>
                <a:ea typeface="+mn-ea"/>
                <a:cs typeface="+mn-cs"/>
              </a:rPr>
              <a:t> this activity and discuss as a group</a:t>
            </a:r>
            <a:r>
              <a:rPr lang="en-AU" sz="1200" kern="1200" dirty="0" smtClean="0">
                <a:solidFill>
                  <a:schemeClr val="tx1"/>
                </a:solidFill>
                <a:effectLst/>
                <a:latin typeface="+mn-lt"/>
                <a:ea typeface="+mn-ea"/>
                <a:cs typeface="+mn-cs"/>
              </a:rPr>
              <a:t>.</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baseline="0" dirty="0" smtClean="0">
                <a:solidFill>
                  <a:schemeClr val="tx1"/>
                </a:solidFill>
                <a:effectLst/>
                <a:latin typeface="+mn-lt"/>
                <a:ea typeface="+mn-ea"/>
                <a:cs typeface="+mn-cs"/>
              </a:rPr>
              <a:t>Ask the participants if anyone wants to talk about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the participants</a:t>
            </a:r>
            <a:r>
              <a:rPr lang="en-AU" sz="1200" kern="1200" baseline="0" dirty="0" smtClean="0">
                <a:solidFill>
                  <a:schemeClr val="tx1"/>
                </a:solidFill>
                <a:effectLst/>
                <a:latin typeface="+mn-lt"/>
                <a:ea typeface="+mn-ea"/>
                <a:cs typeface="+mn-cs"/>
              </a:rPr>
              <a:t> to reflect on their answers to the activity before the video. </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participants to put their hands up if they have changed their view on what is a cause or if they will think in new ways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FMD in a Thai village</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background information</a:t>
            </a:r>
            <a:r>
              <a:rPr lang="en-AU" sz="1200" kern="1200" baseline="0" dirty="0" smtClean="0">
                <a:solidFill>
                  <a:schemeClr val="tx1"/>
                </a:solidFill>
                <a:effectLst/>
                <a:latin typeface="+mn-lt"/>
                <a:ea typeface="+mn-ea"/>
                <a:cs typeface="+mn-cs"/>
              </a:rPr>
              <a:t> to set the scene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FMD in a Thai village</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background information</a:t>
            </a:r>
            <a:r>
              <a:rPr lang="en-AU" sz="1200" kern="1200" baseline="0" dirty="0" smtClean="0">
                <a:solidFill>
                  <a:schemeClr val="tx1"/>
                </a:solidFill>
                <a:effectLst/>
                <a:latin typeface="+mn-lt"/>
                <a:ea typeface="+mn-ea"/>
                <a:cs typeface="+mn-cs"/>
              </a:rPr>
              <a:t> to set the scene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2977082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FMD in a village</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background information</a:t>
            </a:r>
            <a:r>
              <a:rPr lang="en-AU" sz="1200" kern="1200" baseline="0" dirty="0" smtClean="0">
                <a:solidFill>
                  <a:schemeClr val="tx1"/>
                </a:solidFill>
                <a:effectLst/>
                <a:latin typeface="+mn-lt"/>
                <a:ea typeface="+mn-ea"/>
                <a:cs typeface="+mn-cs"/>
              </a:rPr>
              <a:t> to set the scene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3333868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25-Jun-14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25-Jun-14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25-Jun-14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25-Jun-14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25-Jun-14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25-Jun-14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25-Jun-14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a:t>Session 8</a:t>
            </a:r>
            <a:r>
              <a:rPr lang="en-AU" dirty="0" smtClean="0"/>
              <a:t> </a:t>
            </a:r>
            <a:r>
              <a:rPr lang="en-AU" dirty="0"/>
              <a:t>– Using a field epidemiology approach to </a:t>
            </a:r>
            <a:r>
              <a:rPr lang="en-AU" dirty="0" smtClean="0"/>
              <a:t>a larger </a:t>
            </a:r>
            <a:r>
              <a:rPr lang="en-AU" dirty="0"/>
              <a:t>disease investigation</a:t>
            </a:r>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31396725"/>
              </p:ext>
            </p:extLst>
          </p:nvPr>
        </p:nvGraphicFramePr>
        <p:xfrm>
          <a:off x="179512" y="188640"/>
          <a:ext cx="8712969" cy="4536504"/>
        </p:xfrm>
        <a:graphic>
          <a:graphicData uri="http://schemas.openxmlformats.org/drawingml/2006/table">
            <a:tbl>
              <a:tblPr>
                <a:tableStyleId>{5C22544A-7EE6-4342-B048-85BDC9FD1C3A}</a:tableStyleId>
              </a:tblPr>
              <a:tblGrid>
                <a:gridCol w="1514373"/>
                <a:gridCol w="1071791"/>
                <a:gridCol w="1199765"/>
                <a:gridCol w="671870"/>
                <a:gridCol w="895825"/>
                <a:gridCol w="863832"/>
                <a:gridCol w="1322409"/>
                <a:gridCol w="1173104"/>
              </a:tblGrid>
              <a:tr h="566805">
                <a:tc>
                  <a:txBody>
                    <a:bodyPr/>
                    <a:lstStyle/>
                    <a:p>
                      <a:pPr algn="l" fontAlgn="b"/>
                      <a:r>
                        <a:rPr lang="en-AU" sz="2400" u="none" strike="noStrike" dirty="0">
                          <a:effectLst/>
                        </a:rPr>
                        <a:t> </a:t>
                      </a:r>
                      <a:endParaRPr lang="en-AU" sz="2400" b="0" i="0" u="none" strike="noStrike" dirty="0">
                        <a:effectLst/>
                        <a:latin typeface="Arial" panose="020B0604020202020204" pitchFamily="34" charset="0"/>
                      </a:endParaRPr>
                    </a:p>
                  </a:txBody>
                  <a:tcPr marL="9525" marR="9525" marT="9525" marB="0" anchor="b"/>
                </a:tc>
                <a:tc>
                  <a:txBody>
                    <a:bodyPr/>
                    <a:lstStyle/>
                    <a:p>
                      <a:pPr algn="l" fontAlgn="b"/>
                      <a:r>
                        <a:rPr lang="en-AU" sz="2400" u="none" strike="noStrike">
                          <a:effectLst/>
                        </a:rPr>
                        <a:t> </a:t>
                      </a:r>
                      <a:endParaRPr lang="en-AU" sz="2400" b="0" i="0" u="none" strike="noStrike">
                        <a:effectLst/>
                        <a:latin typeface="Arial" panose="020B0604020202020204" pitchFamily="34" charset="0"/>
                      </a:endParaRPr>
                    </a:p>
                  </a:txBody>
                  <a:tcPr marL="9525" marR="9525" marT="9525" marB="0" anchor="b"/>
                </a:tc>
                <a:tc rowSpan="2">
                  <a:txBody>
                    <a:bodyPr/>
                    <a:lstStyle/>
                    <a:p>
                      <a:pPr algn="ctr" fontAlgn="b"/>
                      <a:r>
                        <a:rPr lang="en-AU" sz="2400" u="none" strike="noStrike" dirty="0">
                          <a:effectLst/>
                        </a:rPr>
                        <a:t>Never sick</a:t>
                      </a:r>
                      <a:endParaRPr lang="en-AU" sz="2400" b="0" i="0" u="none" strike="noStrike" dirty="0">
                        <a:effectLst/>
                        <a:latin typeface="Arial" panose="020B0604020202020204" pitchFamily="34" charset="0"/>
                      </a:endParaRPr>
                    </a:p>
                  </a:txBody>
                  <a:tcPr marL="9525" marR="9525" marT="9525" marB="0" anchor="b">
                    <a:solidFill>
                      <a:schemeClr val="bg1">
                        <a:lumMod val="85000"/>
                      </a:schemeClr>
                    </a:solidFill>
                  </a:tcPr>
                </a:tc>
                <a:tc gridSpan="3">
                  <a:txBody>
                    <a:bodyPr/>
                    <a:lstStyle/>
                    <a:p>
                      <a:pPr algn="ctr" fontAlgn="b"/>
                      <a:r>
                        <a:rPr lang="en-AU" sz="2400" u="none" strike="noStrike" dirty="0">
                          <a:effectLst/>
                        </a:rPr>
                        <a:t>FMD cases</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hMerge="1">
                  <a:txBody>
                    <a:bodyPr/>
                    <a:lstStyle/>
                    <a:p>
                      <a:endParaRPr lang="en-AU"/>
                    </a:p>
                  </a:txBody>
                  <a:tcPr/>
                </a:tc>
                <a:tc hMerge="1">
                  <a:txBody>
                    <a:bodyPr/>
                    <a:lstStyle/>
                    <a:p>
                      <a:endParaRPr lang="en-AU"/>
                    </a:p>
                  </a:txBody>
                  <a:tcPr/>
                </a:tc>
                <a:tc rowSpan="2">
                  <a:txBody>
                    <a:bodyPr/>
                    <a:lstStyle/>
                    <a:p>
                      <a:pPr algn="ctr" fontAlgn="b"/>
                      <a:r>
                        <a:rPr lang="en-AU" sz="2400" u="none" strike="noStrike" dirty="0">
                          <a:effectLst/>
                        </a:rPr>
                        <a:t>Total animals</a:t>
                      </a:r>
                      <a:endParaRPr lang="en-AU" sz="2400" b="0" i="0" u="none" strike="noStrike" dirty="0">
                        <a:effectLst/>
                        <a:latin typeface="Arial" panose="020B0604020202020204" pitchFamily="34" charset="0"/>
                      </a:endParaRPr>
                    </a:p>
                  </a:txBody>
                  <a:tcPr marL="9525" marR="9525" marT="9525" marB="0" anchor="b">
                    <a:solidFill>
                      <a:schemeClr val="accent5">
                        <a:lumMod val="40000"/>
                        <a:lumOff val="60000"/>
                      </a:schemeClr>
                    </a:solidFill>
                  </a:tcPr>
                </a:tc>
                <a:tc rowSpan="2">
                  <a:txBody>
                    <a:bodyPr/>
                    <a:lstStyle/>
                    <a:p>
                      <a:pPr algn="ctr" fontAlgn="b"/>
                      <a:r>
                        <a:rPr lang="en-AU" sz="2400" u="none" strike="noStrike" dirty="0">
                          <a:effectLst/>
                        </a:rPr>
                        <a:t>Total cases</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r h="945363">
                <a:tc>
                  <a:txBody>
                    <a:bodyPr/>
                    <a:lstStyle/>
                    <a:p>
                      <a:pPr algn="l" fontAlgn="b"/>
                      <a:r>
                        <a:rPr lang="en-AU" sz="2400" u="none" strike="noStrike" dirty="0">
                          <a:effectLst/>
                        </a:rPr>
                        <a:t>Animal type</a:t>
                      </a:r>
                      <a:endParaRPr lang="en-AU" sz="2400" b="0" i="0" u="none" strike="noStrike" dirty="0">
                        <a:effectLst/>
                        <a:latin typeface="Arial" panose="020B0604020202020204" pitchFamily="34" charset="0"/>
                      </a:endParaRPr>
                    </a:p>
                  </a:txBody>
                  <a:tcPr marL="9525" marR="9525" marT="9525" marB="0" anchor="b"/>
                </a:tc>
                <a:tc>
                  <a:txBody>
                    <a:bodyPr/>
                    <a:lstStyle/>
                    <a:p>
                      <a:pPr algn="l" fontAlgn="b"/>
                      <a:r>
                        <a:rPr lang="en-AU" sz="2400" u="none" strike="noStrike" dirty="0">
                          <a:effectLst/>
                        </a:rPr>
                        <a:t>Age</a:t>
                      </a:r>
                      <a:endParaRPr lang="en-AU" sz="2400" b="0" i="0" u="none" strike="noStrike" dirty="0">
                        <a:effectLst/>
                        <a:latin typeface="Arial" panose="020B0604020202020204" pitchFamily="34" charset="0"/>
                      </a:endParaRPr>
                    </a:p>
                  </a:txBody>
                  <a:tcPr marL="9525" marR="9525" marT="9525" marB="0" anchor="b"/>
                </a:tc>
                <a:tc vMerge="1">
                  <a:txBody>
                    <a:bodyPr/>
                    <a:lstStyle/>
                    <a:p>
                      <a:endParaRPr lang="en-AU"/>
                    </a:p>
                  </a:txBody>
                  <a:tcPr/>
                </a:tc>
                <a:tc>
                  <a:txBody>
                    <a:bodyPr/>
                    <a:lstStyle/>
                    <a:p>
                      <a:pPr algn="ctr" fontAlgn="b"/>
                      <a:r>
                        <a:rPr lang="en-AU" sz="2400" u="none" strike="noStrike" dirty="0">
                          <a:effectLst/>
                        </a:rPr>
                        <a:t>Mild</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dirty="0">
                          <a:effectLst/>
                        </a:rPr>
                        <a:t>Severe</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a:effectLst/>
                        </a:rPr>
                        <a:t>Died</a:t>
                      </a:r>
                      <a:endParaRPr lang="en-AU" sz="24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vMerge="1">
                  <a:txBody>
                    <a:bodyPr/>
                    <a:lstStyle/>
                    <a:p>
                      <a:endParaRPr lang="en-AU"/>
                    </a:p>
                  </a:txBody>
                  <a:tcPr/>
                </a:tc>
                <a:tc vMerge="1">
                  <a:txBody>
                    <a:bodyPr/>
                    <a:lstStyle/>
                    <a:p>
                      <a:endParaRPr lang="en-AU"/>
                    </a:p>
                  </a:txBody>
                  <a:tcPr/>
                </a:tc>
              </a:tr>
              <a:tr h="945363">
                <a:tc>
                  <a:txBody>
                    <a:bodyPr/>
                    <a:lstStyle/>
                    <a:p>
                      <a:pPr algn="l" fontAlgn="b"/>
                      <a:r>
                        <a:rPr lang="en-AU" sz="2400" u="none" strike="noStrike">
                          <a:effectLst/>
                        </a:rPr>
                        <a:t>Beef cattle</a:t>
                      </a:r>
                      <a:endParaRPr lang="en-AU" sz="2400" b="0" i="0" u="none" strike="noStrike">
                        <a:effectLst/>
                        <a:latin typeface="Arial" panose="020B0604020202020204" pitchFamily="34" charset="0"/>
                      </a:endParaRPr>
                    </a:p>
                  </a:txBody>
                  <a:tcPr marL="9525" marR="9525" marT="9525" marB="0" anchor="b"/>
                </a:tc>
                <a:tc>
                  <a:txBody>
                    <a:bodyPr/>
                    <a:lstStyle/>
                    <a:p>
                      <a:pPr algn="l" fontAlgn="b"/>
                      <a:r>
                        <a:rPr lang="en-AU" sz="2400" u="none" strike="noStrike" dirty="0">
                          <a:effectLst/>
                        </a:rPr>
                        <a:t>&lt; 1 y old</a:t>
                      </a:r>
                      <a:endParaRPr lang="en-AU" sz="2400" b="0" i="0" u="none" strike="noStrike" dirty="0">
                        <a:effectLst/>
                        <a:latin typeface="Arial" panose="020B0604020202020204" pitchFamily="34" charset="0"/>
                      </a:endParaRPr>
                    </a:p>
                  </a:txBody>
                  <a:tcPr marL="9525" marR="9525" marT="9525" marB="0" anchor="b"/>
                </a:tc>
                <a:tc>
                  <a:txBody>
                    <a:bodyPr/>
                    <a:lstStyle/>
                    <a:p>
                      <a:pPr algn="ctr" fontAlgn="b"/>
                      <a:r>
                        <a:rPr lang="en-AU" sz="2400" u="none" strike="noStrike" dirty="0">
                          <a:effectLst/>
                        </a:rPr>
                        <a:t>15</a:t>
                      </a:r>
                      <a:endParaRPr lang="en-AU" sz="24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400" u="none" strike="noStrike" dirty="0">
                          <a:effectLst/>
                        </a:rPr>
                        <a:t>4</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dirty="0">
                          <a:effectLst/>
                        </a:rPr>
                        <a:t>9</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a:effectLst/>
                        </a:rPr>
                        <a:t>2</a:t>
                      </a:r>
                      <a:endParaRPr lang="en-AU" sz="24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dirty="0">
                          <a:effectLst/>
                        </a:rPr>
                        <a:t>30</a:t>
                      </a:r>
                      <a:endParaRPr lang="en-AU" sz="2400" b="0" i="0" u="none" strike="noStrike" dirty="0">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AU" sz="2400" u="none" strike="noStrike" dirty="0">
                          <a:effectLst/>
                        </a:rPr>
                        <a:t>15</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r h="566805">
                <a:tc>
                  <a:txBody>
                    <a:bodyPr/>
                    <a:lstStyle/>
                    <a:p>
                      <a:pPr algn="l" fontAlgn="b"/>
                      <a:r>
                        <a:rPr lang="en-AU" sz="2400" u="none" strike="noStrike">
                          <a:effectLst/>
                        </a:rPr>
                        <a:t> </a:t>
                      </a:r>
                      <a:endParaRPr lang="en-AU" sz="2400" b="0" i="0" u="none" strike="noStrike">
                        <a:effectLst/>
                        <a:latin typeface="Arial" panose="020B0604020202020204" pitchFamily="34" charset="0"/>
                      </a:endParaRPr>
                    </a:p>
                  </a:txBody>
                  <a:tcPr marL="9525" marR="9525" marT="9525" marB="0" anchor="b"/>
                </a:tc>
                <a:tc>
                  <a:txBody>
                    <a:bodyPr/>
                    <a:lstStyle/>
                    <a:p>
                      <a:pPr algn="l" fontAlgn="b"/>
                      <a:r>
                        <a:rPr lang="en-AU" sz="2400" u="none" strike="noStrike" dirty="0">
                          <a:effectLst/>
                        </a:rPr>
                        <a:t>Adults</a:t>
                      </a:r>
                      <a:endParaRPr lang="en-AU" sz="2400" b="0" i="0" u="none" strike="noStrike" dirty="0">
                        <a:effectLst/>
                        <a:latin typeface="Arial" panose="020B0604020202020204" pitchFamily="34" charset="0"/>
                      </a:endParaRPr>
                    </a:p>
                  </a:txBody>
                  <a:tcPr marL="9525" marR="9525" marT="9525" marB="0" anchor="b"/>
                </a:tc>
                <a:tc>
                  <a:txBody>
                    <a:bodyPr/>
                    <a:lstStyle/>
                    <a:p>
                      <a:pPr algn="ctr" fontAlgn="b"/>
                      <a:r>
                        <a:rPr lang="en-AU" sz="2400" u="none" strike="noStrike" dirty="0">
                          <a:effectLst/>
                        </a:rPr>
                        <a:t>90</a:t>
                      </a:r>
                      <a:endParaRPr lang="en-AU" sz="24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400" u="none" strike="noStrike" dirty="0">
                          <a:effectLst/>
                        </a:rPr>
                        <a:t>21</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dirty="0">
                          <a:effectLst/>
                        </a:rPr>
                        <a:t>23</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a:effectLst/>
                        </a:rPr>
                        <a:t>0</a:t>
                      </a:r>
                      <a:endParaRPr lang="en-AU" sz="24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a:effectLst/>
                        </a:rPr>
                        <a:t>134</a:t>
                      </a:r>
                      <a:endParaRPr lang="en-AU" sz="2400" b="0" i="0" u="none" strike="noStrike">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AU" sz="2400" u="none" strike="noStrike" dirty="0">
                          <a:effectLst/>
                        </a:rPr>
                        <a:t>44</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r h="945363">
                <a:tc>
                  <a:txBody>
                    <a:bodyPr/>
                    <a:lstStyle/>
                    <a:p>
                      <a:pPr algn="l" fontAlgn="b"/>
                      <a:r>
                        <a:rPr lang="en-AU" sz="2400" u="none" strike="noStrike">
                          <a:effectLst/>
                        </a:rPr>
                        <a:t>Buffalo</a:t>
                      </a:r>
                      <a:endParaRPr lang="en-AU" sz="2400" b="0" i="0" u="none" strike="noStrike">
                        <a:effectLst/>
                        <a:latin typeface="Arial" panose="020B0604020202020204" pitchFamily="34" charset="0"/>
                      </a:endParaRPr>
                    </a:p>
                  </a:txBody>
                  <a:tcPr marL="9525" marR="9525" marT="9525" marB="0" anchor="b"/>
                </a:tc>
                <a:tc>
                  <a:txBody>
                    <a:bodyPr/>
                    <a:lstStyle/>
                    <a:p>
                      <a:pPr algn="l" fontAlgn="b"/>
                      <a:r>
                        <a:rPr lang="en-AU" sz="2400" u="none" strike="noStrike" dirty="0">
                          <a:effectLst/>
                        </a:rPr>
                        <a:t>&lt; 1 y old</a:t>
                      </a:r>
                      <a:endParaRPr lang="en-AU" sz="2400" b="0" i="0" u="none" strike="noStrike" dirty="0">
                        <a:effectLst/>
                        <a:latin typeface="Arial" panose="020B0604020202020204" pitchFamily="34" charset="0"/>
                      </a:endParaRPr>
                    </a:p>
                  </a:txBody>
                  <a:tcPr marL="9525" marR="9525" marT="9525" marB="0" anchor="b"/>
                </a:tc>
                <a:tc>
                  <a:txBody>
                    <a:bodyPr/>
                    <a:lstStyle/>
                    <a:p>
                      <a:pPr algn="ctr" fontAlgn="b"/>
                      <a:r>
                        <a:rPr lang="en-AU" sz="2400" u="none" strike="noStrike" dirty="0">
                          <a:effectLst/>
                        </a:rPr>
                        <a:t>13</a:t>
                      </a:r>
                      <a:endParaRPr lang="en-AU" sz="24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400" u="none" strike="noStrike" dirty="0">
                          <a:effectLst/>
                        </a:rPr>
                        <a:t>8</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dirty="0">
                          <a:effectLst/>
                        </a:rPr>
                        <a:t>0</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dirty="0">
                          <a:effectLst/>
                        </a:rPr>
                        <a:t>0</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dirty="0">
                          <a:effectLst/>
                        </a:rPr>
                        <a:t>21</a:t>
                      </a:r>
                      <a:endParaRPr lang="en-AU" sz="2400" b="0" i="0" u="none" strike="noStrike" dirty="0">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AU" sz="2400" u="none" strike="noStrike" dirty="0">
                          <a:effectLst/>
                        </a:rPr>
                        <a:t>8</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r h="566805">
                <a:tc>
                  <a:txBody>
                    <a:bodyPr/>
                    <a:lstStyle/>
                    <a:p>
                      <a:pPr algn="l" fontAlgn="b"/>
                      <a:r>
                        <a:rPr lang="en-AU" sz="2400" u="none" strike="noStrike">
                          <a:effectLst/>
                        </a:rPr>
                        <a:t> </a:t>
                      </a:r>
                      <a:endParaRPr lang="en-AU" sz="2400" b="0" i="0" u="none" strike="noStrike">
                        <a:effectLst/>
                        <a:latin typeface="Arial" panose="020B0604020202020204" pitchFamily="34" charset="0"/>
                      </a:endParaRPr>
                    </a:p>
                  </a:txBody>
                  <a:tcPr marL="9525" marR="9525" marT="9525" marB="0" anchor="b"/>
                </a:tc>
                <a:tc>
                  <a:txBody>
                    <a:bodyPr/>
                    <a:lstStyle/>
                    <a:p>
                      <a:pPr algn="l" fontAlgn="b"/>
                      <a:r>
                        <a:rPr lang="en-AU" sz="2400" u="none" strike="noStrike" dirty="0">
                          <a:effectLst/>
                        </a:rPr>
                        <a:t>Adults</a:t>
                      </a:r>
                      <a:endParaRPr lang="en-AU" sz="2400" b="0" i="0" u="none" strike="noStrike" dirty="0">
                        <a:effectLst/>
                        <a:latin typeface="Arial" panose="020B0604020202020204" pitchFamily="34" charset="0"/>
                      </a:endParaRPr>
                    </a:p>
                  </a:txBody>
                  <a:tcPr marL="9525" marR="9525" marT="9525" marB="0" anchor="b"/>
                </a:tc>
                <a:tc>
                  <a:txBody>
                    <a:bodyPr/>
                    <a:lstStyle/>
                    <a:p>
                      <a:pPr algn="ctr" fontAlgn="b"/>
                      <a:r>
                        <a:rPr lang="en-AU" sz="2400" u="none" strike="noStrike" dirty="0">
                          <a:effectLst/>
                        </a:rPr>
                        <a:t>124</a:t>
                      </a:r>
                      <a:endParaRPr lang="en-AU" sz="24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400" u="none" strike="noStrike" dirty="0">
                          <a:effectLst/>
                        </a:rPr>
                        <a:t>33</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a:effectLst/>
                        </a:rPr>
                        <a:t>1</a:t>
                      </a:r>
                      <a:endParaRPr lang="en-AU" sz="24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dirty="0">
                          <a:effectLst/>
                        </a:rPr>
                        <a:t>0</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400" u="none" strike="noStrike" dirty="0">
                          <a:effectLst/>
                        </a:rPr>
                        <a:t>158</a:t>
                      </a:r>
                      <a:endParaRPr lang="en-AU" sz="2400" b="0" i="0" u="none" strike="noStrike" dirty="0">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AU" sz="2400" u="none" strike="noStrike" dirty="0">
                          <a:effectLst/>
                        </a:rPr>
                        <a:t>34</a:t>
                      </a:r>
                      <a:endParaRPr lang="en-AU" sz="24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bl>
          </a:graphicData>
        </a:graphic>
      </p:graphicFrame>
    </p:spTree>
    <p:extLst>
      <p:ext uri="{BB962C8B-B14F-4D97-AF65-F5344CB8AC3E}">
        <p14:creationId xmlns:p14="http://schemas.microsoft.com/office/powerpoint/2010/main" val="3998642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FMD in a Thai village</a:t>
            </a:r>
            <a:br>
              <a:rPr lang="en-AU" b="1" dirty="0" smtClean="0"/>
            </a:br>
            <a:r>
              <a:rPr lang="en-AU" b="1" dirty="0" smtClean="0"/>
              <a:t>Background information</a:t>
            </a:r>
            <a:endParaRPr lang="en-AU" b="1" dirty="0"/>
          </a:p>
        </p:txBody>
      </p:sp>
      <p:sp>
        <p:nvSpPr>
          <p:cNvPr id="3" name="Content Placeholder 2"/>
          <p:cNvSpPr>
            <a:spLocks noGrp="1"/>
          </p:cNvSpPr>
          <p:nvPr>
            <p:ph idx="1"/>
          </p:nvPr>
        </p:nvSpPr>
        <p:spPr>
          <a:xfrm>
            <a:off x="457200" y="1772816"/>
            <a:ext cx="8229600" cy="4353347"/>
          </a:xfrm>
        </p:spPr>
        <p:txBody>
          <a:bodyPr>
            <a:normAutofit fontScale="92500"/>
          </a:bodyPr>
          <a:lstStyle/>
          <a:p>
            <a:pPr marL="0" indent="0">
              <a:buNone/>
            </a:pPr>
            <a:r>
              <a:rPr lang="en-AU" dirty="0" smtClean="0"/>
              <a:t>The key information is in your participant manual.</a:t>
            </a:r>
          </a:p>
          <a:p>
            <a:pPr marL="0" indent="0">
              <a:buNone/>
            </a:pPr>
            <a:r>
              <a:rPr lang="en-AU" dirty="0" smtClean="0"/>
              <a:t>Questions</a:t>
            </a:r>
          </a:p>
          <a:p>
            <a:pPr marL="514350" indent="-514350">
              <a:buAutoNum type="arabicPeriod"/>
            </a:pPr>
            <a:r>
              <a:rPr lang="en-AU" dirty="0" smtClean="0"/>
              <a:t>Describe the pattern in time and space by species</a:t>
            </a:r>
          </a:p>
          <a:p>
            <a:pPr marL="514350" indent="-514350">
              <a:buAutoNum type="arabicPeriod"/>
            </a:pPr>
            <a:r>
              <a:rPr lang="en-AU" dirty="0" smtClean="0"/>
              <a:t>In general terms, what are the most likely sources for an FMD outbreak</a:t>
            </a:r>
          </a:p>
          <a:p>
            <a:pPr marL="514350" indent="-514350">
              <a:buAutoNum type="arabicPeriod"/>
            </a:pPr>
            <a:r>
              <a:rPr lang="en-AU" dirty="0" smtClean="0"/>
              <a:t>What information do you need to determine the source of this outbreak</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2737778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AU" b="1" dirty="0"/>
              <a:t>Group </a:t>
            </a:r>
            <a:r>
              <a:rPr lang="en-AU" b="1" dirty="0" smtClean="0"/>
              <a:t>activity </a:t>
            </a:r>
            <a:r>
              <a:rPr lang="en-AU" b="1" dirty="0"/>
              <a:t>– </a:t>
            </a:r>
            <a:r>
              <a:rPr lang="en-AU" b="1" dirty="0" smtClean="0"/>
              <a:t>FMD in a Thai village</a:t>
            </a:r>
            <a:endParaRPr lang="en-AU" b="1" dirty="0"/>
          </a:p>
        </p:txBody>
      </p:sp>
      <p:sp>
        <p:nvSpPr>
          <p:cNvPr id="3" name="Content Placeholder 2"/>
          <p:cNvSpPr>
            <a:spLocks noGrp="1"/>
          </p:cNvSpPr>
          <p:nvPr>
            <p:ph idx="1"/>
          </p:nvPr>
        </p:nvSpPr>
        <p:spPr>
          <a:xfrm>
            <a:off x="457200" y="1052737"/>
            <a:ext cx="8229600" cy="1224136"/>
          </a:xfrm>
        </p:spPr>
        <p:txBody>
          <a:bodyPr>
            <a:normAutofit/>
          </a:bodyPr>
          <a:lstStyle/>
          <a:p>
            <a:pPr marL="514350" indent="-514350">
              <a:buAutoNum type="arabicPeriod"/>
            </a:pPr>
            <a:r>
              <a:rPr lang="en-AU" dirty="0" smtClean="0"/>
              <a:t>Describe the pattern in time and space by species</a:t>
            </a:r>
          </a:p>
          <a:p>
            <a:pPr marL="0" indent="0">
              <a:buNone/>
            </a:pPr>
            <a:endParaRPr lang="en-AU" dirty="0"/>
          </a:p>
          <a:p>
            <a:pPr marL="0" indent="0">
              <a:buNone/>
            </a:pPr>
            <a:endParaRPr lang="en-AU" dirty="0"/>
          </a:p>
        </p:txBody>
      </p:sp>
      <p:sp>
        <p:nvSpPr>
          <p:cNvPr id="4" name="TextBox 3"/>
          <p:cNvSpPr txBox="1"/>
          <p:nvPr/>
        </p:nvSpPr>
        <p:spPr>
          <a:xfrm>
            <a:off x="457200" y="2852936"/>
            <a:ext cx="8435280" cy="3046988"/>
          </a:xfrm>
          <a:prstGeom prst="rect">
            <a:avLst/>
          </a:prstGeom>
          <a:noFill/>
        </p:spPr>
        <p:txBody>
          <a:bodyPr wrap="square" rtlCol="0">
            <a:spAutoFit/>
          </a:bodyPr>
          <a:lstStyle/>
          <a:p>
            <a:r>
              <a:rPr lang="en-AU" sz="2400" b="1" dirty="0" smtClean="0">
                <a:solidFill>
                  <a:srgbClr val="7030A0"/>
                </a:solidFill>
              </a:rPr>
              <a:t>Time: pattern consistent with introduction of one (or more) infected animals sometime before 29 Jan and then spread of a contagious disease over time.</a:t>
            </a:r>
          </a:p>
          <a:p>
            <a:endParaRPr lang="en-AU" sz="2400" b="1" dirty="0">
              <a:solidFill>
                <a:srgbClr val="7030A0"/>
              </a:solidFill>
            </a:endParaRPr>
          </a:p>
          <a:p>
            <a:r>
              <a:rPr lang="en-AU" sz="2400" b="1" dirty="0" smtClean="0">
                <a:solidFill>
                  <a:srgbClr val="7030A0"/>
                </a:solidFill>
              </a:rPr>
              <a:t>Spatial pattern: scattered spread that does not really follow a clear pattern. Consistent with exposure probably occurring through shared grazing plus some other exposures due to various movements of people and animals.</a:t>
            </a:r>
            <a:endParaRPr lang="en-AU" sz="2400" b="1" dirty="0">
              <a:solidFill>
                <a:srgbClr val="7030A0"/>
              </a:solidFill>
            </a:endParaRPr>
          </a:p>
        </p:txBody>
      </p:sp>
    </p:spTree>
    <p:extLst>
      <p:ext uri="{BB962C8B-B14F-4D97-AF65-F5344CB8AC3E}">
        <p14:creationId xmlns:p14="http://schemas.microsoft.com/office/powerpoint/2010/main" val="2487459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 FMD in a Thai village</a:t>
            </a:r>
            <a:endParaRPr lang="en-AU" b="1" dirty="0"/>
          </a:p>
        </p:txBody>
      </p:sp>
      <p:sp>
        <p:nvSpPr>
          <p:cNvPr id="3" name="Content Placeholder 2"/>
          <p:cNvSpPr>
            <a:spLocks noGrp="1"/>
          </p:cNvSpPr>
          <p:nvPr>
            <p:ph idx="1"/>
          </p:nvPr>
        </p:nvSpPr>
        <p:spPr>
          <a:xfrm>
            <a:off x="466923" y="1417638"/>
            <a:ext cx="8229600" cy="1080120"/>
          </a:xfrm>
        </p:spPr>
        <p:txBody>
          <a:bodyPr>
            <a:normAutofit/>
          </a:bodyPr>
          <a:lstStyle/>
          <a:p>
            <a:pPr marL="514350" indent="-514350">
              <a:buFont typeface="+mj-lt"/>
              <a:buAutoNum type="arabicPeriod" startAt="2"/>
            </a:pPr>
            <a:r>
              <a:rPr lang="en-AU" dirty="0" smtClean="0"/>
              <a:t>In general terms, what are the most likely sources for an FMD outbreak</a:t>
            </a:r>
          </a:p>
          <a:p>
            <a:pPr marL="0" indent="0">
              <a:buNone/>
            </a:pPr>
            <a:endParaRPr lang="en-AU" dirty="0"/>
          </a:p>
          <a:p>
            <a:pPr marL="0" indent="0">
              <a:buNone/>
            </a:pPr>
            <a:endParaRPr lang="en-AU" dirty="0"/>
          </a:p>
        </p:txBody>
      </p:sp>
      <p:sp>
        <p:nvSpPr>
          <p:cNvPr id="4" name="TextBox 3"/>
          <p:cNvSpPr txBox="1"/>
          <p:nvPr/>
        </p:nvSpPr>
        <p:spPr>
          <a:xfrm>
            <a:off x="473223" y="3615655"/>
            <a:ext cx="8435280" cy="2308324"/>
          </a:xfrm>
          <a:prstGeom prst="rect">
            <a:avLst/>
          </a:prstGeom>
          <a:noFill/>
        </p:spPr>
        <p:txBody>
          <a:bodyPr wrap="square" rtlCol="0">
            <a:spAutoFit/>
          </a:bodyPr>
          <a:lstStyle/>
          <a:p>
            <a:pPr marL="457200" indent="-457200">
              <a:buAutoNum type="alphaLcPeriod"/>
            </a:pPr>
            <a:r>
              <a:rPr lang="en-AU" sz="2400" b="1" dirty="0" smtClean="0">
                <a:solidFill>
                  <a:srgbClr val="7030A0"/>
                </a:solidFill>
              </a:rPr>
              <a:t>Introduced with one or more infected animals</a:t>
            </a:r>
          </a:p>
          <a:p>
            <a:pPr marL="457200" indent="-457200">
              <a:buAutoNum type="alphaLcPeriod"/>
            </a:pPr>
            <a:r>
              <a:rPr lang="en-AU" sz="2400" b="1" dirty="0" smtClean="0">
                <a:solidFill>
                  <a:srgbClr val="7030A0"/>
                </a:solidFill>
              </a:rPr>
              <a:t>Spread from neighbouring village by local spread (dogs, animals, people, airborne spread)</a:t>
            </a:r>
          </a:p>
          <a:p>
            <a:pPr marL="457200" indent="-457200">
              <a:buAutoNum type="alphaLcPeriod"/>
            </a:pPr>
            <a:r>
              <a:rPr lang="en-AU" sz="2400" b="1" dirty="0" smtClean="0">
                <a:solidFill>
                  <a:srgbClr val="7030A0"/>
                </a:solidFill>
              </a:rPr>
              <a:t>Fomite spread from outside village (contamination of people, equipment, feed, vehicles, birds </a:t>
            </a:r>
            <a:r>
              <a:rPr lang="en-AU" sz="2400" b="1" dirty="0" err="1" smtClean="0">
                <a:solidFill>
                  <a:srgbClr val="7030A0"/>
                </a:solidFill>
              </a:rPr>
              <a:t>etc</a:t>
            </a:r>
            <a:r>
              <a:rPr lang="en-AU" sz="2400" b="1" dirty="0" smtClean="0">
                <a:solidFill>
                  <a:srgbClr val="7030A0"/>
                </a:solidFill>
              </a:rPr>
              <a:t>).</a:t>
            </a:r>
          </a:p>
          <a:p>
            <a:endParaRPr lang="en-AU" sz="2400" b="1" dirty="0">
              <a:solidFill>
                <a:srgbClr val="7030A0"/>
              </a:solidFill>
            </a:endParaRPr>
          </a:p>
        </p:txBody>
      </p:sp>
    </p:spTree>
    <p:extLst>
      <p:ext uri="{BB962C8B-B14F-4D97-AF65-F5344CB8AC3E}">
        <p14:creationId xmlns:p14="http://schemas.microsoft.com/office/powerpoint/2010/main" val="609848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AU" b="1" dirty="0"/>
              <a:t>Group </a:t>
            </a:r>
            <a:r>
              <a:rPr lang="en-AU" b="1" dirty="0" smtClean="0"/>
              <a:t>activity –FMD in a Thai village</a:t>
            </a:r>
            <a:endParaRPr lang="en-AU" b="1" dirty="0"/>
          </a:p>
        </p:txBody>
      </p:sp>
      <p:sp>
        <p:nvSpPr>
          <p:cNvPr id="3" name="Content Placeholder 2"/>
          <p:cNvSpPr>
            <a:spLocks noGrp="1"/>
          </p:cNvSpPr>
          <p:nvPr>
            <p:ph idx="1"/>
          </p:nvPr>
        </p:nvSpPr>
        <p:spPr>
          <a:xfrm>
            <a:off x="453777" y="1340768"/>
            <a:ext cx="8229600" cy="1152128"/>
          </a:xfrm>
        </p:spPr>
        <p:txBody>
          <a:bodyPr>
            <a:normAutofit/>
          </a:bodyPr>
          <a:lstStyle/>
          <a:p>
            <a:pPr marL="514350" indent="-514350">
              <a:buFont typeface="+mj-lt"/>
              <a:buAutoNum type="arabicPeriod" startAt="3"/>
            </a:pPr>
            <a:r>
              <a:rPr lang="en-AU" dirty="0" smtClean="0"/>
              <a:t>What information do you need to determine the source of this outbreak</a:t>
            </a:r>
          </a:p>
          <a:p>
            <a:pPr marL="0" indent="0">
              <a:buNone/>
            </a:pPr>
            <a:endParaRPr lang="en-AU" dirty="0"/>
          </a:p>
          <a:p>
            <a:pPr marL="0" indent="0">
              <a:buNone/>
            </a:pPr>
            <a:endParaRPr lang="en-AU" dirty="0"/>
          </a:p>
        </p:txBody>
      </p:sp>
      <p:sp>
        <p:nvSpPr>
          <p:cNvPr id="4" name="TextBox 3"/>
          <p:cNvSpPr txBox="1"/>
          <p:nvPr/>
        </p:nvSpPr>
        <p:spPr>
          <a:xfrm>
            <a:off x="350937" y="2502619"/>
            <a:ext cx="8435280" cy="3785652"/>
          </a:xfrm>
          <a:prstGeom prst="rect">
            <a:avLst/>
          </a:prstGeom>
          <a:noFill/>
        </p:spPr>
        <p:txBody>
          <a:bodyPr wrap="square" rtlCol="0">
            <a:spAutoFit/>
          </a:bodyPr>
          <a:lstStyle/>
          <a:p>
            <a:r>
              <a:rPr lang="en-GB" sz="2000" b="1" dirty="0">
                <a:solidFill>
                  <a:srgbClr val="7030A0"/>
                </a:solidFill>
              </a:rPr>
              <a:t>The first (index) and second cases of FMD </a:t>
            </a:r>
            <a:r>
              <a:rPr lang="en-GB" sz="2000" b="1" dirty="0" smtClean="0">
                <a:solidFill>
                  <a:srgbClr val="7030A0"/>
                </a:solidFill>
              </a:rPr>
              <a:t>were </a:t>
            </a:r>
            <a:r>
              <a:rPr lang="en-GB" sz="2000" b="1" dirty="0">
                <a:solidFill>
                  <a:srgbClr val="7030A0"/>
                </a:solidFill>
              </a:rPr>
              <a:t>purchased from </a:t>
            </a:r>
            <a:r>
              <a:rPr lang="en-GB" sz="2000" b="1" dirty="0" smtClean="0">
                <a:solidFill>
                  <a:srgbClr val="7030A0"/>
                </a:solidFill>
              </a:rPr>
              <a:t>a local market by the </a:t>
            </a:r>
            <a:r>
              <a:rPr lang="en-GB" sz="2000" b="1" dirty="0">
                <a:solidFill>
                  <a:srgbClr val="7030A0"/>
                </a:solidFill>
              </a:rPr>
              <a:t>farmer in household #39 on 21 January. </a:t>
            </a:r>
            <a:r>
              <a:rPr lang="en-GB" sz="2000" b="1" dirty="0" smtClean="0">
                <a:solidFill>
                  <a:srgbClr val="7030A0"/>
                </a:solidFill>
              </a:rPr>
              <a:t>Animals were </a:t>
            </a:r>
            <a:r>
              <a:rPr lang="en-GB" sz="2000" b="1" dirty="0">
                <a:solidFill>
                  <a:srgbClr val="7030A0"/>
                </a:solidFill>
              </a:rPr>
              <a:t>sold by a middleman who gathers animals in his truck from a wide (200 km) area in </a:t>
            </a:r>
            <a:r>
              <a:rPr lang="en-GB" sz="2000" b="1" dirty="0" smtClean="0">
                <a:solidFill>
                  <a:srgbClr val="7030A0"/>
                </a:solidFill>
              </a:rPr>
              <a:t>the province </a:t>
            </a:r>
            <a:r>
              <a:rPr lang="en-GB" sz="2000" b="1" dirty="0">
                <a:solidFill>
                  <a:srgbClr val="7030A0"/>
                </a:solidFill>
              </a:rPr>
              <a:t>and sells them at </a:t>
            </a:r>
            <a:r>
              <a:rPr lang="en-GB" sz="2000" b="1" dirty="0" smtClean="0">
                <a:solidFill>
                  <a:srgbClr val="7030A0"/>
                </a:solidFill>
              </a:rPr>
              <a:t>different markets. Some of his animals </a:t>
            </a:r>
            <a:r>
              <a:rPr lang="en-GB" sz="2000" b="1" dirty="0">
                <a:solidFill>
                  <a:srgbClr val="7030A0"/>
                </a:solidFill>
              </a:rPr>
              <a:t>showed signs of FMD during the week prior to the </a:t>
            </a:r>
            <a:r>
              <a:rPr lang="en-GB" sz="2000" b="1" dirty="0" smtClean="0">
                <a:solidFill>
                  <a:srgbClr val="7030A0"/>
                </a:solidFill>
              </a:rPr>
              <a:t>market</a:t>
            </a:r>
            <a:r>
              <a:rPr lang="en-GB" sz="2000" b="1" dirty="0">
                <a:solidFill>
                  <a:srgbClr val="7030A0"/>
                </a:solidFill>
              </a:rPr>
              <a:t>, so only the clinically-normal animals were sent to the market for sale. </a:t>
            </a:r>
            <a:endParaRPr lang="en-AU" sz="2000" b="1" dirty="0">
              <a:solidFill>
                <a:srgbClr val="7030A0"/>
              </a:solidFill>
            </a:endParaRPr>
          </a:p>
          <a:p>
            <a:r>
              <a:rPr lang="en-GB" sz="2000" b="1" dirty="0">
                <a:solidFill>
                  <a:srgbClr val="7030A0"/>
                </a:solidFill>
              </a:rPr>
              <a:t> </a:t>
            </a:r>
            <a:endParaRPr lang="en-AU" sz="2000" b="1" dirty="0">
              <a:solidFill>
                <a:srgbClr val="7030A0"/>
              </a:solidFill>
            </a:endParaRPr>
          </a:p>
          <a:p>
            <a:r>
              <a:rPr lang="en-GB" sz="2000" b="1" dirty="0">
                <a:solidFill>
                  <a:srgbClr val="7030A0"/>
                </a:solidFill>
              </a:rPr>
              <a:t>These two animals were walked from </a:t>
            </a:r>
            <a:r>
              <a:rPr lang="en-GB" sz="2000" b="1" dirty="0" smtClean="0">
                <a:solidFill>
                  <a:srgbClr val="7030A0"/>
                </a:solidFill>
              </a:rPr>
              <a:t>the market </a:t>
            </a:r>
            <a:r>
              <a:rPr lang="en-GB" sz="2000" b="1" dirty="0">
                <a:solidFill>
                  <a:srgbClr val="7030A0"/>
                </a:solidFill>
              </a:rPr>
              <a:t>to </a:t>
            </a:r>
            <a:r>
              <a:rPr lang="en-GB" sz="2000" b="1" dirty="0" smtClean="0">
                <a:solidFill>
                  <a:srgbClr val="7030A0"/>
                </a:solidFill>
              </a:rPr>
              <a:t>the village </a:t>
            </a:r>
            <a:r>
              <a:rPr lang="en-GB" sz="2000" b="1" dirty="0">
                <a:solidFill>
                  <a:srgbClr val="7030A0"/>
                </a:solidFill>
              </a:rPr>
              <a:t>on 21 January.  The index case was confined to the owner’s yard, and became sick on 22 January. The second case grazed common village ground for three days, before showing signs of FMD on 25 January. </a:t>
            </a:r>
            <a:endParaRPr lang="en-AU" sz="2000" b="1" dirty="0">
              <a:solidFill>
                <a:srgbClr val="7030A0"/>
              </a:solidFill>
            </a:endParaRPr>
          </a:p>
          <a:p>
            <a:endParaRPr lang="en-AU" sz="2000" b="1" dirty="0">
              <a:solidFill>
                <a:srgbClr val="7030A0"/>
              </a:solidFill>
            </a:endParaRPr>
          </a:p>
        </p:txBody>
      </p:sp>
    </p:spTree>
    <p:extLst>
      <p:ext uri="{BB962C8B-B14F-4D97-AF65-F5344CB8AC3E}">
        <p14:creationId xmlns:p14="http://schemas.microsoft.com/office/powerpoint/2010/main" val="1772720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AU" b="1" dirty="0"/>
              <a:t>Group </a:t>
            </a:r>
            <a:r>
              <a:rPr lang="en-AU" b="1" dirty="0" smtClean="0"/>
              <a:t>activity –FMD in a Thai village</a:t>
            </a:r>
            <a:endParaRPr lang="en-AU" b="1" dirty="0"/>
          </a:p>
        </p:txBody>
      </p:sp>
      <p:sp>
        <p:nvSpPr>
          <p:cNvPr id="3" name="Content Placeholder 2"/>
          <p:cNvSpPr>
            <a:spLocks noGrp="1"/>
          </p:cNvSpPr>
          <p:nvPr>
            <p:ph idx="1"/>
          </p:nvPr>
        </p:nvSpPr>
        <p:spPr>
          <a:xfrm>
            <a:off x="457200" y="1772816"/>
            <a:ext cx="8229600" cy="4353347"/>
          </a:xfrm>
        </p:spPr>
        <p:txBody>
          <a:bodyPr>
            <a:normAutofit/>
          </a:bodyPr>
          <a:lstStyle/>
          <a:p>
            <a:pPr marL="514350" indent="-514350">
              <a:buAutoNum type="arabicPeriod"/>
            </a:pPr>
            <a:r>
              <a:rPr lang="en-AU" dirty="0" smtClean="0"/>
              <a:t>Describe the pattern in time and space by species</a:t>
            </a:r>
          </a:p>
          <a:p>
            <a:pPr marL="514350" indent="-514350">
              <a:buAutoNum type="arabicPeriod"/>
            </a:pPr>
            <a:r>
              <a:rPr lang="en-AU" dirty="0" smtClean="0"/>
              <a:t>In general terms, what are the most likely sources for an FMD outbreak</a:t>
            </a:r>
          </a:p>
          <a:p>
            <a:pPr marL="514350" indent="-514350">
              <a:buAutoNum type="arabicPeriod"/>
            </a:pPr>
            <a:r>
              <a:rPr lang="en-AU" dirty="0" smtClean="0"/>
              <a:t>What information do you need to determine the source of this outbreak</a:t>
            </a:r>
          </a:p>
          <a:p>
            <a:pPr marL="514350" indent="-514350">
              <a:buAutoNum type="arabicPeriod"/>
            </a:pPr>
            <a:r>
              <a:rPr lang="en-AU" dirty="0" smtClean="0"/>
              <a:t>Comment on morbidity/mortality between species and age groups</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2616660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a:bodyPr>
          <a:lstStyle/>
          <a:p>
            <a:r>
              <a:rPr lang="en-AU" dirty="0"/>
              <a:t>The epidemiological approach to larger disease </a:t>
            </a:r>
            <a:r>
              <a:rPr lang="en-AU" dirty="0" smtClean="0"/>
              <a:t>investigations</a:t>
            </a:r>
          </a:p>
          <a:p>
            <a:endParaRPr lang="en-AU" dirty="0"/>
          </a:p>
          <a:p>
            <a:r>
              <a:rPr lang="en-AU" dirty="0" smtClean="0"/>
              <a:t>The advantages of the epidemiology approach</a:t>
            </a:r>
            <a:endParaRPr lang="en-AU" dirty="0"/>
          </a:p>
          <a:p>
            <a:endParaRPr lang="en-AU" dirty="0"/>
          </a:p>
          <a:p>
            <a:r>
              <a:rPr lang="en-AU" dirty="0"/>
              <a:t>How to </a:t>
            </a:r>
            <a:r>
              <a:rPr lang="en-AU" dirty="0" smtClean="0"/>
              <a:t>describe </a:t>
            </a:r>
            <a:r>
              <a:rPr lang="en-AU" dirty="0"/>
              <a:t>cases and non-cases</a:t>
            </a:r>
          </a:p>
          <a:p>
            <a:pPr marL="0" indent="0">
              <a:buNone/>
            </a:pPr>
            <a:endParaRPr lang="en-AU" dirty="0" smtClean="0"/>
          </a:p>
          <a:p>
            <a:pPr marL="0" indent="0">
              <a:buNone/>
            </a:pPr>
            <a:endParaRPr lang="en-AU" dirty="0" smtClean="0"/>
          </a:p>
          <a:p>
            <a:endParaRPr lang="en-AU" dirty="0"/>
          </a:p>
          <a:p>
            <a:endParaRPr lang="en-AU" dirty="0"/>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5698976" cy="490066"/>
          </a:xfrm>
        </p:spPr>
        <p:txBody>
          <a:bodyPr>
            <a:normAutofit fontScale="90000"/>
          </a:bodyPr>
          <a:lstStyle/>
          <a:p>
            <a:r>
              <a:rPr lang="en-AU" b="1" dirty="0" smtClean="0"/>
              <a:t>Key concepts of </a:t>
            </a:r>
            <a:r>
              <a:rPr lang="en-AU" b="1" smtClean="0"/>
              <a:t>session 8</a:t>
            </a:r>
            <a:endParaRPr lang="en-AU" b="1" dirty="0"/>
          </a:p>
        </p:txBody>
      </p:sp>
      <p:sp>
        <p:nvSpPr>
          <p:cNvPr id="2" name="Content Placeholder 1"/>
          <p:cNvSpPr>
            <a:spLocks noGrp="1"/>
          </p:cNvSpPr>
          <p:nvPr>
            <p:ph idx="1"/>
          </p:nvPr>
        </p:nvSpPr>
        <p:spPr>
          <a:xfrm>
            <a:off x="457200" y="1600200"/>
            <a:ext cx="8229600" cy="4233575"/>
          </a:xfrm>
        </p:spPr>
        <p:txBody>
          <a:bodyPr>
            <a:normAutofit fontScale="62500" lnSpcReduction="20000"/>
          </a:bodyPr>
          <a:lstStyle/>
          <a:p>
            <a:r>
              <a:rPr lang="en-AU" dirty="0"/>
              <a:t>Epidemiological skills help in all disease investigations</a:t>
            </a:r>
          </a:p>
          <a:p>
            <a:r>
              <a:rPr lang="en-AU" dirty="0"/>
              <a:t>Especially in larger disease events and most especially when the causes are not well known</a:t>
            </a:r>
          </a:p>
          <a:p>
            <a:r>
              <a:rPr lang="en-AU" dirty="0"/>
              <a:t>Even when you don’t know what the diagnosis or infectious agent is you can draw conclusions about:</a:t>
            </a:r>
          </a:p>
          <a:p>
            <a:pPr marL="857250" lvl="1" indent="-457200">
              <a:buFontTx/>
              <a:buChar char="-"/>
            </a:pPr>
            <a:r>
              <a:rPr lang="en-AU" dirty="0"/>
              <a:t>likely causes of the disease</a:t>
            </a:r>
          </a:p>
          <a:p>
            <a:pPr marL="857250" lvl="1" indent="-457200">
              <a:buFontTx/>
              <a:buChar char="-"/>
            </a:pPr>
            <a:r>
              <a:rPr lang="en-AU" dirty="0"/>
              <a:t>identify possible preventative measures</a:t>
            </a:r>
          </a:p>
          <a:p>
            <a:pPr marL="400050" lvl="1" indent="0">
              <a:buNone/>
            </a:pPr>
            <a:endParaRPr lang="en-AU" dirty="0"/>
          </a:p>
          <a:p>
            <a:pPr marL="457200" indent="-457200"/>
            <a:r>
              <a:rPr lang="en-AU" dirty="0"/>
              <a:t>Larger disease investigations consist of a normal disease investigation approach plus</a:t>
            </a:r>
          </a:p>
          <a:p>
            <a:pPr marL="914400" lvl="1" indent="-514350">
              <a:buFont typeface="+mj-lt"/>
              <a:buAutoNum type="arabicPeriod"/>
            </a:pPr>
            <a:r>
              <a:rPr lang="en-AU" dirty="0"/>
              <a:t>Develop a case definition and assign animals to cases and non-cases</a:t>
            </a:r>
          </a:p>
          <a:p>
            <a:pPr marL="914400" lvl="1" indent="-514350">
              <a:buFont typeface="+mj-lt"/>
              <a:buAutoNum type="arabicPeriod"/>
            </a:pPr>
            <a:r>
              <a:rPr lang="en-AU" dirty="0"/>
              <a:t>Collect data on cases and non-cases</a:t>
            </a:r>
          </a:p>
          <a:p>
            <a:pPr marL="914400" lvl="1" indent="-514350">
              <a:buFont typeface="+mj-lt"/>
              <a:buAutoNum type="arabicPeriod"/>
            </a:pPr>
            <a:r>
              <a:rPr lang="en-AU" dirty="0"/>
              <a:t>Apply simple analyses to data on cases and non-cases to describe the disease and identify possible causes</a:t>
            </a:r>
          </a:p>
          <a:p>
            <a:pPr marL="914400" lvl="1" indent="-514350">
              <a:buFont typeface="+mj-lt"/>
              <a:buAutoNum type="arabicPeriod"/>
            </a:pPr>
            <a:r>
              <a:rPr lang="en-AU" dirty="0"/>
              <a:t>Describe initial findings and make recommendations</a:t>
            </a:r>
          </a:p>
          <a:p>
            <a:endParaRPr lang="en-AU"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a:t>The </a:t>
            </a:r>
            <a:r>
              <a:rPr lang="en-AU" dirty="0" smtClean="0"/>
              <a:t>use and advantages </a:t>
            </a:r>
            <a:r>
              <a:rPr lang="en-AU" dirty="0"/>
              <a:t>of an epidemiological approach </a:t>
            </a:r>
            <a:r>
              <a:rPr lang="en-AU" dirty="0" smtClean="0"/>
              <a:t>to larger disease investigations</a:t>
            </a:r>
            <a:endParaRPr lang="en-AU" dirty="0"/>
          </a:p>
          <a:p>
            <a:endParaRPr lang="en-AU" dirty="0"/>
          </a:p>
          <a:p>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Task for everyone to do:</a:t>
            </a:r>
          </a:p>
          <a:p>
            <a:pPr marL="0" indent="0">
              <a:buNone/>
            </a:pPr>
            <a:r>
              <a:rPr lang="en-AU" dirty="0" smtClean="0"/>
              <a:t>Imagine you arrive at a farm and find a number of animals dead and many others sick. You examine some of the sick and dead animals but do not know what the disease might be.</a:t>
            </a:r>
          </a:p>
          <a:p>
            <a:pPr marL="0" indent="0">
              <a:buNone/>
            </a:pPr>
            <a:endParaRPr lang="en-AU" dirty="0" smtClean="0"/>
          </a:p>
          <a:p>
            <a:pPr marL="0" indent="0">
              <a:buNone/>
            </a:pPr>
            <a:r>
              <a:rPr lang="en-AU" dirty="0" smtClean="0"/>
              <a:t>Can you describe what you might do next?</a:t>
            </a:r>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a:t>
            </a:r>
            <a:r>
              <a:rPr lang="en-AU" dirty="0"/>
              <a:t>8</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85000" lnSpcReduction="10000"/>
          </a:bodyPr>
          <a:lstStyle/>
          <a:p>
            <a:pPr marL="0" indent="0">
              <a:buNone/>
            </a:pPr>
            <a:r>
              <a:rPr lang="en-AU" dirty="0" smtClean="0"/>
              <a:t>In </a:t>
            </a:r>
            <a:r>
              <a:rPr lang="en-AU" dirty="0"/>
              <a:t>this video we learnt about </a:t>
            </a:r>
            <a:endParaRPr lang="en-AU" dirty="0" smtClean="0"/>
          </a:p>
          <a:p>
            <a:pPr lvl="1"/>
            <a:r>
              <a:rPr lang="en-AU" dirty="0"/>
              <a:t>The epidemiological approach to larger disease investigations</a:t>
            </a:r>
          </a:p>
          <a:p>
            <a:pPr lvl="1"/>
            <a:endParaRPr lang="en-AU" dirty="0"/>
          </a:p>
          <a:p>
            <a:pPr lvl="1"/>
            <a:r>
              <a:rPr lang="en-AU" smtClean="0"/>
              <a:t>Describe </a:t>
            </a:r>
            <a:r>
              <a:rPr lang="en-AU" dirty="0"/>
              <a:t>cases and non-cases</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ideas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FMD in a Thai village</a:t>
            </a:r>
            <a:br>
              <a:rPr lang="en-AU" b="1" dirty="0" smtClean="0"/>
            </a:br>
            <a:r>
              <a:rPr lang="en-AU" b="1" dirty="0" smtClean="0"/>
              <a:t>Background information</a:t>
            </a:r>
            <a:endParaRPr lang="en-AU" b="1" dirty="0"/>
          </a:p>
        </p:txBody>
      </p:sp>
      <p:sp>
        <p:nvSpPr>
          <p:cNvPr id="3" name="Content Placeholder 2"/>
          <p:cNvSpPr>
            <a:spLocks noGrp="1"/>
          </p:cNvSpPr>
          <p:nvPr>
            <p:ph idx="1"/>
          </p:nvPr>
        </p:nvSpPr>
        <p:spPr>
          <a:xfrm>
            <a:off x="457200" y="1772816"/>
            <a:ext cx="8229600" cy="4353347"/>
          </a:xfrm>
        </p:spPr>
        <p:txBody>
          <a:bodyPr>
            <a:normAutofit lnSpcReduction="10000"/>
          </a:bodyPr>
          <a:lstStyle/>
          <a:p>
            <a:pPr marL="0" indent="0">
              <a:buNone/>
            </a:pPr>
            <a:r>
              <a:rPr lang="en-AU" dirty="0" smtClean="0"/>
              <a:t>Village in </a:t>
            </a:r>
            <a:r>
              <a:rPr lang="en-AU" dirty="0" err="1" smtClean="0"/>
              <a:t>Lampang</a:t>
            </a:r>
            <a:r>
              <a:rPr lang="en-AU" dirty="0" smtClean="0"/>
              <a:t> Province with 91 households owning cattle (beef cattle and buffalo).</a:t>
            </a:r>
          </a:p>
          <a:p>
            <a:pPr marL="0" indent="0">
              <a:buNone/>
            </a:pPr>
            <a:r>
              <a:rPr lang="en-AU" dirty="0" smtClean="0"/>
              <a:t>Outbreak reported to authorities on 29 January. </a:t>
            </a:r>
          </a:p>
          <a:p>
            <a:pPr marL="0" indent="0">
              <a:buNone/>
            </a:pPr>
            <a:r>
              <a:rPr lang="en-AU" dirty="0" smtClean="0"/>
              <a:t>Investigation team visited and collected detailed information on the progression of the outbreak (typed as Asia 1). </a:t>
            </a:r>
          </a:p>
          <a:p>
            <a:pPr marL="0" indent="0">
              <a:buNone/>
            </a:pPr>
            <a:r>
              <a:rPr lang="en-AU" dirty="0" smtClean="0"/>
              <a:t>There has been some vaccine use in the past (type O vaccine) but only few cattle were vaccinated.</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FMD in a Thai village</a:t>
            </a:r>
            <a:br>
              <a:rPr lang="en-AU" b="1" dirty="0" smtClean="0"/>
            </a:br>
            <a:r>
              <a:rPr lang="en-AU" b="1" dirty="0" smtClean="0"/>
              <a:t>Background information</a:t>
            </a:r>
            <a:endParaRPr lang="en-AU" b="1" dirty="0"/>
          </a:p>
        </p:txBody>
      </p:sp>
      <p:sp>
        <p:nvSpPr>
          <p:cNvPr id="3" name="Content Placeholder 2"/>
          <p:cNvSpPr>
            <a:spLocks noGrp="1"/>
          </p:cNvSpPr>
          <p:nvPr>
            <p:ph idx="1"/>
          </p:nvPr>
        </p:nvSpPr>
        <p:spPr>
          <a:xfrm>
            <a:off x="457200" y="1772816"/>
            <a:ext cx="8229600" cy="4353347"/>
          </a:xfrm>
        </p:spPr>
        <p:txBody>
          <a:bodyPr>
            <a:normAutofit/>
          </a:bodyPr>
          <a:lstStyle/>
          <a:p>
            <a:pPr marL="0" indent="0">
              <a:buNone/>
            </a:pPr>
            <a:r>
              <a:rPr lang="en-AU" dirty="0" smtClean="0"/>
              <a:t>First case: Household #39, reported on 29 January</a:t>
            </a:r>
          </a:p>
          <a:p>
            <a:pPr marL="0" indent="0">
              <a:buNone/>
            </a:pPr>
            <a:r>
              <a:rPr lang="en-AU" dirty="0" smtClean="0"/>
              <a:t>Pattern of spread in time – based on counts of cases in each household</a:t>
            </a:r>
          </a:p>
          <a:p>
            <a:pPr marL="0" indent="0">
              <a:buNone/>
            </a:pPr>
            <a:endParaRPr lang="en-AU" dirty="0"/>
          </a:p>
          <a:p>
            <a:pPr marL="0" indent="0">
              <a:buNone/>
            </a:pPr>
            <a:endParaRPr lang="en-AU" dirty="0"/>
          </a:p>
        </p:txBody>
      </p:sp>
      <p:graphicFrame>
        <p:nvGraphicFramePr>
          <p:cNvPr id="6" name="Chart 5"/>
          <p:cNvGraphicFramePr>
            <a:graphicFrameLocks/>
          </p:cNvGraphicFramePr>
          <p:nvPr>
            <p:extLst>
              <p:ext uri="{D42A27DB-BD31-4B8C-83A1-F6EECF244321}">
                <p14:modId xmlns:p14="http://schemas.microsoft.com/office/powerpoint/2010/main" val="2825487356"/>
              </p:ext>
            </p:extLst>
          </p:nvPr>
        </p:nvGraphicFramePr>
        <p:xfrm>
          <a:off x="323528" y="3933056"/>
          <a:ext cx="484822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1786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3091133265"/>
              </p:ext>
            </p:extLst>
          </p:nvPr>
        </p:nvGraphicFramePr>
        <p:xfrm>
          <a:off x="-1" y="0"/>
          <a:ext cx="4366376" cy="3284984"/>
        </p:xfrm>
        <a:graphic>
          <a:graphicData uri="http://schemas.openxmlformats.org/presentationml/2006/ole">
            <mc:AlternateContent xmlns:mc="http://schemas.openxmlformats.org/markup-compatibility/2006">
              <mc:Choice xmlns:v="urn:schemas-microsoft-com:vml" Requires="v">
                <p:oleObj spid="_x0000_s1040" r:id="rId3" imgW="6728400" imgH="5065200" progId="RFFlow4">
                  <p:embed/>
                </p:oleObj>
              </mc:Choice>
              <mc:Fallback>
                <p:oleObj r:id="rId3" imgW="6728400" imgH="5065200" progId="RFFlow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4366376" cy="3284984"/>
                      </a:xfrm>
                      <a:prstGeom prst="rect">
                        <a:avLst/>
                      </a:prstGeom>
                      <a:noFill/>
                    </p:spPr>
                  </p:pic>
                </p:oleObj>
              </mc:Fallback>
            </mc:AlternateContent>
          </a:graphicData>
        </a:graphic>
      </p:graphicFrame>
      <p:sp>
        <p:nvSpPr>
          <p:cNvPr id="4" name="Rectangle 4"/>
          <p:cNvSpPr>
            <a:spLocks noChangeArrowheads="1"/>
          </p:cNvSpPr>
          <p:nvPr/>
        </p:nvSpPr>
        <p:spPr bwMode="auto">
          <a:xfrm>
            <a:off x="7121887" y="0"/>
            <a:ext cx="5079638" cy="50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5" name="Object 4"/>
          <p:cNvGraphicFramePr>
            <a:graphicFrameLocks noChangeAspect="1"/>
          </p:cNvGraphicFramePr>
          <p:nvPr>
            <p:extLst>
              <p:ext uri="{D42A27DB-BD31-4B8C-83A1-F6EECF244321}">
                <p14:modId xmlns:p14="http://schemas.microsoft.com/office/powerpoint/2010/main" val="3242521602"/>
              </p:ext>
            </p:extLst>
          </p:nvPr>
        </p:nvGraphicFramePr>
        <p:xfrm>
          <a:off x="4997626" y="0"/>
          <a:ext cx="4174950" cy="3140967"/>
        </p:xfrm>
        <a:graphic>
          <a:graphicData uri="http://schemas.openxmlformats.org/presentationml/2006/ole">
            <mc:AlternateContent xmlns:mc="http://schemas.openxmlformats.org/markup-compatibility/2006">
              <mc:Choice xmlns:v="urn:schemas-microsoft-com:vml" Requires="v">
                <p:oleObj spid="_x0000_s1041" r:id="rId5" imgW="6728400" imgH="5065200" progId="RFFlow4">
                  <p:embed/>
                </p:oleObj>
              </mc:Choice>
              <mc:Fallback>
                <p:oleObj r:id="rId5" imgW="6728400" imgH="5065200" progId="RFFlow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7626" y="0"/>
                        <a:ext cx="4174950" cy="3140967"/>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66919991"/>
              </p:ext>
            </p:extLst>
          </p:nvPr>
        </p:nvGraphicFramePr>
        <p:xfrm>
          <a:off x="2657366" y="3379536"/>
          <a:ext cx="4680520" cy="3521326"/>
        </p:xfrm>
        <a:graphic>
          <a:graphicData uri="http://schemas.openxmlformats.org/presentationml/2006/ole">
            <mc:AlternateContent xmlns:mc="http://schemas.openxmlformats.org/markup-compatibility/2006">
              <mc:Choice xmlns:v="urn:schemas-microsoft-com:vml" Requires="v">
                <p:oleObj spid="_x0000_s1042" r:id="rId7" imgW="6728400" imgH="5065200" progId="RFFlow4">
                  <p:embed/>
                </p:oleObj>
              </mc:Choice>
              <mc:Fallback>
                <p:oleObj r:id="rId7" imgW="6728400" imgH="5065200" progId="RFFlow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57366" y="3379536"/>
                        <a:ext cx="4680520" cy="3521326"/>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1920649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3787</TotalTime>
  <Words>1416</Words>
  <Application>Microsoft Office PowerPoint</Application>
  <PresentationFormat>On-screen Show (4:3)</PresentationFormat>
  <Paragraphs>227</Paragraphs>
  <Slides>17</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RFFlow4</vt:lpstr>
      <vt:lpstr>Basic Field Epidemiology</vt:lpstr>
      <vt:lpstr>PowerPoint Presentation</vt:lpstr>
      <vt:lpstr>In this session we will talk about:</vt:lpstr>
      <vt:lpstr>Activity</vt:lpstr>
      <vt:lpstr>Video</vt:lpstr>
      <vt:lpstr>After watching the recorded PowerPoint</vt:lpstr>
      <vt:lpstr>Group activity – Investigation of FMD in a Thai village Background information</vt:lpstr>
      <vt:lpstr>Group activity – Investigation of FMD in a Thai village Background information</vt:lpstr>
      <vt:lpstr>PowerPoint Presentation</vt:lpstr>
      <vt:lpstr>PowerPoint Presentation</vt:lpstr>
      <vt:lpstr>Group activity – Investigation of FMD in a Thai village Background information</vt:lpstr>
      <vt:lpstr>Group activity – FMD in a Thai village</vt:lpstr>
      <vt:lpstr>Group activity – FMD in a Thai village</vt:lpstr>
      <vt:lpstr>Group activity –FMD in a Thai village</vt:lpstr>
      <vt:lpstr>Group activity –FMD in a Thai village</vt:lpstr>
      <vt:lpstr>In this session we talked about:</vt:lpstr>
      <vt:lpstr>Key concepts of session 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lynnross</cp:lastModifiedBy>
  <cp:revision>113</cp:revision>
  <dcterms:created xsi:type="dcterms:W3CDTF">2013-03-15T18:03:41Z</dcterms:created>
  <dcterms:modified xsi:type="dcterms:W3CDTF">2014-06-25T00:17:47Z</dcterms:modified>
</cp:coreProperties>
</file>