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5" r:id="rId4"/>
    <p:sldId id="266" r:id="rId5"/>
    <p:sldId id="267" r:id="rId6"/>
    <p:sldId id="26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10" autoAdjust="0"/>
  </p:normalViewPr>
  <p:slideViewPr>
    <p:cSldViewPr snapToObjects="1">
      <p:cViewPr>
        <p:scale>
          <a:sx n="70" d="100"/>
          <a:sy n="70" d="100"/>
        </p:scale>
        <p:origin x="-1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53F48-0C07-47BC-BC93-28F39383319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09CCD2A-A8C2-490F-A275-CBCA962EF1B0}">
      <dgm:prSet phldrT="[Text]"/>
      <dgm:spPr>
        <a:xfrm>
          <a:off x="2048835" y="1734785"/>
          <a:ext cx="1455404" cy="1455404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Information for diagnosis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8505F55-60AE-4B5D-AC14-399B2B757EFA}" type="parTrans" cxnId="{41B0D485-E1E6-4AE8-BFD1-B649D0632815}">
      <dgm:prSet/>
      <dgm:spPr/>
      <dgm:t>
        <a:bodyPr/>
        <a:lstStyle/>
        <a:p>
          <a:endParaRPr lang="en-GB"/>
        </a:p>
      </dgm:t>
    </dgm:pt>
    <dgm:pt modelId="{735D0971-3653-4A7A-9080-9FA38EB559AE}" type="sibTrans" cxnId="{41B0D485-E1E6-4AE8-BFD1-B649D0632815}">
      <dgm:prSet/>
      <dgm:spPr/>
      <dgm:t>
        <a:bodyPr/>
        <a:lstStyle/>
        <a:p>
          <a:endParaRPr lang="en-GB"/>
        </a:p>
      </dgm:t>
    </dgm:pt>
    <dgm:pt modelId="{F3F60D20-7AE5-4ADA-8801-75CD5DA2934A}">
      <dgm:prSet phldrT="[Text]"/>
      <dgm:spPr>
        <a:xfrm>
          <a:off x="521664" y="814620"/>
          <a:ext cx="1382634" cy="110610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History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8A8C71E-2BF8-43B7-A8AC-05126BC39D19}" type="parTrans" cxnId="{59FB905A-DAAA-4E43-A178-3B3E717891F9}">
      <dgm:prSet/>
      <dgm:spPr>
        <a:xfrm rot="12900000">
          <a:off x="1112059" y="1480360"/>
          <a:ext cx="1116089" cy="414790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A8842A17-437F-41AB-BE8F-745982C3D9E2}" type="sibTrans" cxnId="{59FB905A-DAAA-4E43-A178-3B3E717891F9}">
      <dgm:prSet/>
      <dgm:spPr/>
      <dgm:t>
        <a:bodyPr/>
        <a:lstStyle/>
        <a:p>
          <a:endParaRPr lang="en-GB"/>
        </a:p>
      </dgm:t>
    </dgm:pt>
    <dgm:pt modelId="{8703D951-7FC6-4722-AE1A-0AD358075A85}">
      <dgm:prSet phldrT="[Text]"/>
      <dgm:spPr>
        <a:xfrm>
          <a:off x="2085220" y="684"/>
          <a:ext cx="1382634" cy="110610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Physical examination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1EB85F7-399A-418A-956B-D93A86696E3F}" type="parTrans" cxnId="{FFF8B16F-FAFA-4DA4-AE28-D5AA9CC0EBA8}">
      <dgm:prSet/>
      <dgm:spPr>
        <a:xfrm rot="16200000">
          <a:off x="2218492" y="904388"/>
          <a:ext cx="1116089" cy="414790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B6074AFA-1BEA-45B5-A029-622283319945}" type="sibTrans" cxnId="{FFF8B16F-FAFA-4DA4-AE28-D5AA9CC0EBA8}">
      <dgm:prSet/>
      <dgm:spPr/>
      <dgm:t>
        <a:bodyPr/>
        <a:lstStyle/>
        <a:p>
          <a:endParaRPr lang="en-GB"/>
        </a:p>
      </dgm:t>
    </dgm:pt>
    <dgm:pt modelId="{CC5FBF4B-295A-4B90-9242-796FCCB95A85}">
      <dgm:prSet phldrT="[Text]"/>
      <dgm:spPr>
        <a:xfrm>
          <a:off x="3648776" y="814620"/>
          <a:ext cx="1382634" cy="110610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Environmental examination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5DB2413-94E7-487C-A678-1579E0BA8F94}" type="parTrans" cxnId="{760A1F0A-4278-4B00-A042-A2D03A53DD86}">
      <dgm:prSet/>
      <dgm:spPr>
        <a:xfrm rot="19500000">
          <a:off x="3324925" y="1480360"/>
          <a:ext cx="1116089" cy="414790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0ED67216-BA81-4C74-B9E7-B19094C7B61C}" type="sibTrans" cxnId="{760A1F0A-4278-4B00-A042-A2D03A53DD86}">
      <dgm:prSet/>
      <dgm:spPr/>
      <dgm:t>
        <a:bodyPr/>
        <a:lstStyle/>
        <a:p>
          <a:endParaRPr lang="en-GB"/>
        </a:p>
      </dgm:t>
    </dgm:pt>
    <dgm:pt modelId="{3500F04D-FA1D-4461-9D49-57319D921594}" type="pres">
      <dgm:prSet presAssocID="{BE753F48-0C07-47BC-BC93-28F3938331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277A81-E912-47EA-A2FE-5B29DDB3A2DE}" type="pres">
      <dgm:prSet presAssocID="{C09CCD2A-A8C2-490F-A275-CBCA962EF1B0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10C535A-042D-4932-9E8F-EB218A611946}" type="pres">
      <dgm:prSet presAssocID="{88A8C71E-2BF8-43B7-A8AC-05126BC39D19}" presName="parTrans" presStyleLbl="bgSibTrans2D1" presStyleIdx="0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4F6BF242-EF52-4947-BABC-241AEB457941}" type="pres">
      <dgm:prSet presAssocID="{F3F60D20-7AE5-4ADA-8801-75CD5DA2934A}" presName="node" presStyleLbl="node1" presStyleIdx="0" presStyleCnt="3" custRadScaleRad="99846" custRadScaleInc="-98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69EAAD6-D153-482B-AC31-2413943EF13B}" type="pres">
      <dgm:prSet presAssocID="{E1EB85F7-399A-418A-956B-D93A86696E3F}" presName="parTrans" presStyleLbl="bgSibTrans2D1" presStyleIdx="1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B0123FF2-FF06-486B-953F-8F39121043B0}" type="pres">
      <dgm:prSet presAssocID="{8703D951-7FC6-4722-AE1A-0AD358075A85}" presName="node" presStyleLbl="node1" presStyleIdx="1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F0CBE2E7-2AA7-461B-9C97-F16CFB66606C}" type="pres">
      <dgm:prSet presAssocID="{45DB2413-94E7-487C-A678-1579E0BA8F94}" presName="parTrans" presStyleLbl="bgSibTrans2D1" presStyleIdx="2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682EDE8-DAAC-4594-B485-D19AB584FFC6}" type="pres">
      <dgm:prSet presAssocID="{CC5FBF4B-295A-4B90-9242-796FCCB95A85}" presName="node" presStyleLbl="node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FE282B48-C8FA-465C-A946-149DA1180BE5}" type="presOf" srcId="{8703D951-7FC6-4722-AE1A-0AD358075A85}" destId="{B0123FF2-FF06-486B-953F-8F39121043B0}" srcOrd="0" destOrd="0" presId="urn:microsoft.com/office/officeart/2005/8/layout/radial4"/>
    <dgm:cxn modelId="{4034647C-9F45-4832-A628-879EEE4FE309}" type="presOf" srcId="{F3F60D20-7AE5-4ADA-8801-75CD5DA2934A}" destId="{4F6BF242-EF52-4947-BABC-241AEB457941}" srcOrd="0" destOrd="0" presId="urn:microsoft.com/office/officeart/2005/8/layout/radial4"/>
    <dgm:cxn modelId="{59FB905A-DAAA-4E43-A178-3B3E717891F9}" srcId="{C09CCD2A-A8C2-490F-A275-CBCA962EF1B0}" destId="{F3F60D20-7AE5-4ADA-8801-75CD5DA2934A}" srcOrd="0" destOrd="0" parTransId="{88A8C71E-2BF8-43B7-A8AC-05126BC39D19}" sibTransId="{A8842A17-437F-41AB-BE8F-745982C3D9E2}"/>
    <dgm:cxn modelId="{FE7FD975-38C1-4182-8A51-5C4D82D0F3EE}" type="presOf" srcId="{BE753F48-0C07-47BC-BC93-28F39383319E}" destId="{3500F04D-FA1D-4461-9D49-57319D921594}" srcOrd="0" destOrd="0" presId="urn:microsoft.com/office/officeart/2005/8/layout/radial4"/>
    <dgm:cxn modelId="{7BE7523E-2A37-4F21-A932-85A22357214A}" type="presOf" srcId="{45DB2413-94E7-487C-A678-1579E0BA8F94}" destId="{F0CBE2E7-2AA7-461B-9C97-F16CFB66606C}" srcOrd="0" destOrd="0" presId="urn:microsoft.com/office/officeart/2005/8/layout/radial4"/>
    <dgm:cxn modelId="{D5552AB3-73C8-4702-A061-D4DE22A7DF1A}" type="presOf" srcId="{E1EB85F7-399A-418A-956B-D93A86696E3F}" destId="{C69EAAD6-D153-482B-AC31-2413943EF13B}" srcOrd="0" destOrd="0" presId="urn:microsoft.com/office/officeart/2005/8/layout/radial4"/>
    <dgm:cxn modelId="{41B0D485-E1E6-4AE8-BFD1-B649D0632815}" srcId="{BE753F48-0C07-47BC-BC93-28F39383319E}" destId="{C09CCD2A-A8C2-490F-A275-CBCA962EF1B0}" srcOrd="0" destOrd="0" parTransId="{88505F55-60AE-4B5D-AC14-399B2B757EFA}" sibTransId="{735D0971-3653-4A7A-9080-9FA38EB559AE}"/>
    <dgm:cxn modelId="{0B9DE5A1-05B7-4DCD-9E5F-866E817919A7}" type="presOf" srcId="{CC5FBF4B-295A-4B90-9242-796FCCB95A85}" destId="{1682EDE8-DAAC-4594-B485-D19AB584FFC6}" srcOrd="0" destOrd="0" presId="urn:microsoft.com/office/officeart/2005/8/layout/radial4"/>
    <dgm:cxn modelId="{760A1F0A-4278-4B00-A042-A2D03A53DD86}" srcId="{C09CCD2A-A8C2-490F-A275-CBCA962EF1B0}" destId="{CC5FBF4B-295A-4B90-9242-796FCCB95A85}" srcOrd="2" destOrd="0" parTransId="{45DB2413-94E7-487C-A678-1579E0BA8F94}" sibTransId="{0ED67216-BA81-4C74-B9E7-B19094C7B61C}"/>
    <dgm:cxn modelId="{A0D5C72D-97BB-4B23-9F12-E82C333B83A1}" type="presOf" srcId="{C09CCD2A-A8C2-490F-A275-CBCA962EF1B0}" destId="{A4277A81-E912-47EA-A2FE-5B29DDB3A2DE}" srcOrd="0" destOrd="0" presId="urn:microsoft.com/office/officeart/2005/8/layout/radial4"/>
    <dgm:cxn modelId="{E42655A3-FF2F-42AA-9A94-C7B540BCDD3F}" type="presOf" srcId="{88A8C71E-2BF8-43B7-A8AC-05126BC39D19}" destId="{A10C535A-042D-4932-9E8F-EB218A611946}" srcOrd="0" destOrd="0" presId="urn:microsoft.com/office/officeart/2005/8/layout/radial4"/>
    <dgm:cxn modelId="{FFF8B16F-FAFA-4DA4-AE28-D5AA9CC0EBA8}" srcId="{C09CCD2A-A8C2-490F-A275-CBCA962EF1B0}" destId="{8703D951-7FC6-4722-AE1A-0AD358075A85}" srcOrd="1" destOrd="0" parTransId="{E1EB85F7-399A-418A-956B-D93A86696E3F}" sibTransId="{B6074AFA-1BEA-45B5-A029-622283319945}"/>
    <dgm:cxn modelId="{DADBC1A5-F9CF-40E6-BB18-2E1B69573EF0}" type="presParOf" srcId="{3500F04D-FA1D-4461-9D49-57319D921594}" destId="{A4277A81-E912-47EA-A2FE-5B29DDB3A2DE}" srcOrd="0" destOrd="0" presId="urn:microsoft.com/office/officeart/2005/8/layout/radial4"/>
    <dgm:cxn modelId="{0FB33FB1-D16C-491E-B0C9-BA2AAE354568}" type="presParOf" srcId="{3500F04D-FA1D-4461-9D49-57319D921594}" destId="{A10C535A-042D-4932-9E8F-EB218A611946}" srcOrd="1" destOrd="0" presId="urn:microsoft.com/office/officeart/2005/8/layout/radial4"/>
    <dgm:cxn modelId="{CE1BEBB5-35B5-4400-96FF-997DFE1439E3}" type="presParOf" srcId="{3500F04D-FA1D-4461-9D49-57319D921594}" destId="{4F6BF242-EF52-4947-BABC-241AEB457941}" srcOrd="2" destOrd="0" presId="urn:microsoft.com/office/officeart/2005/8/layout/radial4"/>
    <dgm:cxn modelId="{5F69E577-3E0F-4581-83FD-C863E3DD369F}" type="presParOf" srcId="{3500F04D-FA1D-4461-9D49-57319D921594}" destId="{C69EAAD6-D153-482B-AC31-2413943EF13B}" srcOrd="3" destOrd="0" presId="urn:microsoft.com/office/officeart/2005/8/layout/radial4"/>
    <dgm:cxn modelId="{BA14FD2B-F32C-4555-B66F-C2E020EF65F8}" type="presParOf" srcId="{3500F04D-FA1D-4461-9D49-57319D921594}" destId="{B0123FF2-FF06-486B-953F-8F39121043B0}" srcOrd="4" destOrd="0" presId="urn:microsoft.com/office/officeart/2005/8/layout/radial4"/>
    <dgm:cxn modelId="{989365C6-F013-40D6-9D54-0341B2A9C175}" type="presParOf" srcId="{3500F04D-FA1D-4461-9D49-57319D921594}" destId="{F0CBE2E7-2AA7-461B-9C97-F16CFB66606C}" srcOrd="5" destOrd="0" presId="urn:microsoft.com/office/officeart/2005/8/layout/radial4"/>
    <dgm:cxn modelId="{2966B7E4-4150-4AE4-82FA-ACC36E838EA4}" type="presParOf" srcId="{3500F04D-FA1D-4461-9D49-57319D921594}" destId="{1682EDE8-DAAC-4594-B485-D19AB584FFC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77A81-E912-47EA-A2FE-5B29DDB3A2DE}">
      <dsp:nvSpPr>
        <dsp:cNvPr id="0" name=""/>
        <dsp:cNvSpPr/>
      </dsp:nvSpPr>
      <dsp:spPr>
        <a:xfrm>
          <a:off x="3041413" y="2459869"/>
          <a:ext cx="2064420" cy="206442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Information for diagnosis</a:t>
          </a:r>
          <a:endParaRPr lang="en-GB" sz="23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343740" y="2762196"/>
        <a:ext cx="1459766" cy="1459766"/>
      </dsp:txXfrm>
    </dsp:sp>
    <dsp:sp modelId="{A10C535A-042D-4932-9E8F-EB218A611946}">
      <dsp:nvSpPr>
        <dsp:cNvPr id="0" name=""/>
        <dsp:cNvSpPr/>
      </dsp:nvSpPr>
      <dsp:spPr>
        <a:xfrm rot="12864720">
          <a:off x="1706631" y="2116845"/>
          <a:ext cx="1577723" cy="588359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BF242-EF52-4947-BABC-241AEB457941}">
      <dsp:nvSpPr>
        <dsp:cNvPr id="0" name=""/>
        <dsp:cNvSpPr/>
      </dsp:nvSpPr>
      <dsp:spPr>
        <a:xfrm>
          <a:off x="864086" y="1180728"/>
          <a:ext cx="1961199" cy="156895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History</a:t>
          </a:r>
          <a:endParaRPr lang="en-GB" sz="23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910039" y="1226681"/>
        <a:ext cx="1869293" cy="1477053"/>
      </dsp:txXfrm>
    </dsp:sp>
    <dsp:sp modelId="{C69EAAD6-D153-482B-AC31-2413943EF13B}">
      <dsp:nvSpPr>
        <dsp:cNvPr id="0" name=""/>
        <dsp:cNvSpPr/>
      </dsp:nvSpPr>
      <dsp:spPr>
        <a:xfrm rot="16200000">
          <a:off x="3282792" y="1282804"/>
          <a:ext cx="1581661" cy="588359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23FF2-FF06-486B-953F-8F39121043B0}">
      <dsp:nvSpPr>
        <dsp:cNvPr id="0" name=""/>
        <dsp:cNvSpPr/>
      </dsp:nvSpPr>
      <dsp:spPr>
        <a:xfrm>
          <a:off x="3093023" y="1673"/>
          <a:ext cx="1961199" cy="156895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Physical examination</a:t>
          </a:r>
          <a:endParaRPr lang="en-GB" sz="23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138976" y="47626"/>
        <a:ext cx="1869293" cy="1477053"/>
      </dsp:txXfrm>
    </dsp:sp>
    <dsp:sp modelId="{F0CBE2E7-2AA7-461B-9C97-F16CFB66606C}">
      <dsp:nvSpPr>
        <dsp:cNvPr id="0" name=""/>
        <dsp:cNvSpPr/>
      </dsp:nvSpPr>
      <dsp:spPr>
        <a:xfrm rot="19500000">
          <a:off x="4851546" y="2099445"/>
          <a:ext cx="1581661" cy="588359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2EDE8-DAAC-4594-B485-D19AB584FFC6}">
      <dsp:nvSpPr>
        <dsp:cNvPr id="0" name=""/>
        <dsp:cNvSpPr/>
      </dsp:nvSpPr>
      <dsp:spPr>
        <a:xfrm>
          <a:off x="5309588" y="1155544"/>
          <a:ext cx="1961199" cy="156895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Environmental examination</a:t>
          </a:r>
          <a:endParaRPr lang="en-GB" sz="23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355541" y="1201497"/>
        <a:ext cx="1869293" cy="1477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27/04/2015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Managing </a:t>
            </a:r>
            <a:r>
              <a:rPr lang="en-US" b="1" dirty="0"/>
              <a:t>information to support diagnosis </a:t>
            </a:r>
            <a:r>
              <a:rPr lang="id-ID" b="1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601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Learning objective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lvl="0"/>
            <a:r>
              <a:rPr lang="id-ID" b="1" i="1" dirty="0" smtClean="0"/>
              <a:t>Participants </a:t>
            </a:r>
            <a:r>
              <a:rPr lang="id-ID" b="1" i="1" dirty="0"/>
              <a:t>are able to compile information obtained systematically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601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Managing Information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88261454"/>
              </p:ext>
            </p:extLst>
          </p:nvPr>
        </p:nvGraphicFramePr>
        <p:xfrm>
          <a:off x="539552" y="1600200"/>
          <a:ext cx="814724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970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01631"/>
              </p:ext>
            </p:extLst>
          </p:nvPr>
        </p:nvGraphicFramePr>
        <p:xfrm>
          <a:off x="503146" y="2716503"/>
          <a:ext cx="8136903" cy="1288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128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Berdasarkan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anamnesa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: RPS, RPD, RPK, RSL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Sesuai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tabel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examination based on the region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(check list)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Tuliskan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seluruh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findings 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31938" y="3336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d-ID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en-US" alt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146" y="4005064"/>
            <a:ext cx="8132885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Write </a:t>
            </a:r>
            <a:r>
              <a:rPr lang="en-US" sz="2800" dirty="0"/>
              <a:t>down the findings of the three parts that are likely related.</a:t>
            </a:r>
            <a:endParaRPr lang="id-ID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525822"/>
              </p:ext>
            </p:extLst>
          </p:nvPr>
        </p:nvGraphicFramePr>
        <p:xfrm>
          <a:off x="507163" y="1685517"/>
          <a:ext cx="8132886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0962"/>
                <a:gridCol w="2710962"/>
                <a:gridCol w="271096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Findings of history taking </a:t>
                      </a:r>
                      <a:endParaRPr lang="id-ID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Findings of physical examination</a:t>
                      </a:r>
                      <a:endParaRPr lang="id-ID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Findings of environmental examination </a:t>
                      </a:r>
                      <a:endParaRPr lang="id-ID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36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Examples</a:t>
            </a:r>
            <a:endParaRPr lang="id-ID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091258"/>
              </p:ext>
            </p:extLst>
          </p:nvPr>
        </p:nvGraphicFramePr>
        <p:xfrm>
          <a:off x="457199" y="970630"/>
          <a:ext cx="8363272" cy="5515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2375"/>
                <a:gridCol w="2799520"/>
                <a:gridCol w="2791377"/>
              </a:tblGrid>
              <a:tr h="45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Findings of history taking / disease history (anamnesis)</a:t>
                      </a:r>
                      <a:endParaRPr lang="id-ID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d-ID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2" marR="43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Findings of physical examination</a:t>
                      </a:r>
                      <a:endParaRPr lang="id-ID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2" marR="43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Findings of environmental examination</a:t>
                      </a:r>
                      <a:endParaRPr lang="id-ID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2" marR="43022" marT="0" marB="0"/>
                </a:tc>
              </a:tr>
              <a:tr h="4070265">
                <a:tc>
                  <a:txBody>
                    <a:bodyPr/>
                    <a:lstStyle/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Cattle cannot stand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has been sick since the morning, all of a sudden.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does not want to eat and drink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Its mouth is bit foamy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Never been sick with these signs</a:t>
                      </a:r>
                    </a:p>
                    <a:p>
                      <a:pPr marL="171450" lvl="0" indent="-171450" algn="l" defTabSz="457200" rtl="0" eaLnBrk="1" latinLnBrk="0" hangingPunct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But, neighbor’s livestock once had </a:t>
                      </a:r>
                    </a:p>
                    <a:p>
                      <a:pPr marL="0" lvl="0" indent="0" algn="l" defTabSz="457200" rtl="0" eaLnBrk="1" latinLnBrk="0" hangingPunct="1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and died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cattle is grazing in a communal pasture </a:t>
                      </a:r>
                    </a:p>
                    <a:p>
                      <a:pPr marL="171450" lvl="0" indent="-171450" algn="l" defTabSz="457200" rtl="0" eaLnBrk="1" latinLnBrk="0" hangingPunct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No other livestock got sick with these  </a:t>
                      </a:r>
                    </a:p>
                    <a:p>
                      <a:pPr marL="0" lvl="0" indent="0" algn="l" defTabSz="457200" rtl="0" eaLnBrk="1" latinLnBrk="0" hangingPunct="1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signs</a:t>
                      </a:r>
                    </a:p>
                    <a:p>
                      <a:pPr marL="171450" lvl="0" indent="-171450" algn="l" defTabSz="457200" rtl="0" eaLnBrk="1" latinLnBrk="0" hangingPunct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Only about 5 families that release 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lvl="0" indent="0" algn="l" defTabSz="457200" rtl="0" eaLnBrk="1" latinLnBrk="0" hangingPunct="1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their livestock for grazing</a:t>
                      </a:r>
                    </a:p>
                    <a:p>
                      <a:pPr marL="0" lvl="0" indent="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    The grass is relatively fertile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now planting season in that area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Paddy planted next to the rice field was given fertilizer yesterday</a:t>
                      </a:r>
                      <a:endParaRPr lang="id-ID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2" marR="43022" marT="0" marB="0"/>
                </a:tc>
                <a:tc>
                  <a:txBody>
                    <a:bodyPr/>
                    <a:lstStyle/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Relatively fast respiration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Negative/no appetite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does not want to walk as it can’t stand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 temperature is 39.50C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Wounds in mouth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Enlarged lymph node in submandibular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 eyes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Dry nose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foamy marks in mouth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Wounds found at the right back leg</a:t>
                      </a:r>
                      <a:endParaRPr lang="id-ID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2" marR="43022" marT="0" marB="0"/>
                </a:tc>
                <a:tc>
                  <a:txBody>
                    <a:bodyPr/>
                    <a:lstStyle/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cattle was in the pasture for grazing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water comes from the irrigation channel 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water is a bit murky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Fertilizer bag found next to the channel</a:t>
                      </a:r>
                      <a:endParaRPr lang="id-ID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22" marR="43022" marT="0" marB="0"/>
                </a:tc>
              </a:tr>
              <a:tr h="814053">
                <a:tc gridSpan="3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Findings marked with ticks (checkmarks) are interconnected. For instance, it does not want to eat as it has wounds in its mouth and enlarged lymph node; it cannot stand as it has wounds in its right back leg. The planting season may link with the fertilizer and lead to possibility of poisoning.</a:t>
                      </a:r>
                      <a:endParaRPr lang="id-ID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id-ID" sz="1200" dirty="0">
                        <a:effectLst/>
                        <a:latin typeface="Calibri"/>
                      </a:endParaRPr>
                    </a:p>
                  </a:txBody>
                  <a:tcPr marL="43022" marR="43022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41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Things to be noted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Immediate reporting</a:t>
            </a:r>
            <a:r>
              <a:rPr lang="id-ID" b="1" dirty="0" smtClean="0">
                <a:solidFill>
                  <a:srgbClr val="FF0000"/>
                </a:solidFill>
              </a:rPr>
              <a:t>!!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Mandatory if it is suspected as </a:t>
            </a:r>
            <a:r>
              <a:rPr lang="en-US" dirty="0" smtClean="0"/>
              <a:t>priority disease.</a:t>
            </a:r>
            <a:endParaRPr lang="id-ID" sz="5800" dirty="0"/>
          </a:p>
          <a:p>
            <a:r>
              <a:rPr lang="en-US" dirty="0" smtClean="0"/>
              <a:t>To follow-up in accordance with the case result (maintain contact)</a:t>
            </a:r>
            <a:endParaRPr lang="id-ID" sz="5800" dirty="0"/>
          </a:p>
          <a:p>
            <a:r>
              <a:rPr lang="en-US" dirty="0" smtClean="0"/>
              <a:t>Follow up the lab results </a:t>
            </a:r>
            <a:endParaRPr lang="id-ID" sz="5800" dirty="0"/>
          </a:p>
          <a:p>
            <a:r>
              <a:rPr lang="en-US" dirty="0" smtClean="0"/>
              <a:t>Consider the possibility of other measures:</a:t>
            </a:r>
            <a:endParaRPr lang="id-ID" sz="5800" dirty="0"/>
          </a:p>
          <a:p>
            <a:pPr lvl="1"/>
            <a:r>
              <a:rPr lang="en-US" dirty="0" smtClean="0"/>
              <a:t>Population-based investigation(see field epi training)</a:t>
            </a:r>
            <a:endParaRPr lang="id-ID" dirty="0"/>
          </a:p>
          <a:p>
            <a:pPr lvl="1"/>
            <a:r>
              <a:rPr lang="en-US" dirty="0" smtClean="0"/>
              <a:t>Surveillance  (see surveillance training)</a:t>
            </a:r>
            <a:endParaRPr lang="id-ID" dirty="0"/>
          </a:p>
          <a:p>
            <a:pPr lvl="1"/>
            <a:r>
              <a:rPr lang="en-US" dirty="0" smtClean="0"/>
              <a:t>Management of disease population (for specific disease)</a:t>
            </a:r>
            <a:endParaRPr lang="id-ID" dirty="0"/>
          </a:p>
          <a:p>
            <a:r>
              <a:rPr lang="en-US" dirty="0" smtClean="0"/>
              <a:t>Promoting advocacy through </a:t>
            </a:r>
            <a:r>
              <a:rPr lang="en-US" dirty="0" err="1" smtClean="0"/>
              <a:t>Musrenbang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smtClean="0"/>
              <a:t>Promoting the management of disease outbreak control program.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126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691" y="2420888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715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Managing information to support diagnosis  </vt:lpstr>
      <vt:lpstr>Learning objective</vt:lpstr>
      <vt:lpstr>Managing Information</vt:lpstr>
      <vt:lpstr>PowerPoint Presentation</vt:lpstr>
      <vt:lpstr>Examples</vt:lpstr>
      <vt:lpstr>Things to be noted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2014-04-09T08:05:01Z</dcterms:created>
  <dcterms:modified xsi:type="dcterms:W3CDTF">2015-04-27T08:52:43Z</dcterms:modified>
</cp:coreProperties>
</file>