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66" r:id="rId3"/>
    <p:sldId id="271" r:id="rId4"/>
    <p:sldId id="267" r:id="rId5"/>
    <p:sldId id="258" r:id="rId6"/>
    <p:sldId id="269" r:id="rId7"/>
    <p:sldId id="270" r:id="rId8"/>
    <p:sldId id="259" r:id="rId9"/>
    <p:sldId id="260" r:id="rId10"/>
    <p:sldId id="264"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75" autoAdjust="0"/>
  </p:normalViewPr>
  <p:slideViewPr>
    <p:cSldViewPr snapToObjects="1">
      <p:cViewPr varScale="1">
        <p:scale>
          <a:sx n="79" d="100"/>
          <a:sy n="79" d="100"/>
        </p:scale>
        <p:origin x="78"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27/02/2014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1: Introduction to the training</a:t>
            </a:r>
            <a:endParaRPr lang="en-AU" b="1" dirty="0" smtClean="0"/>
          </a:p>
          <a:p>
            <a:endParaRPr lang="en-AU" dirty="0" smtClean="0"/>
          </a:p>
          <a:p>
            <a:r>
              <a:rPr lang="en-AU" dirty="0" smtClean="0"/>
              <a:t>Welcome everyone</a:t>
            </a:r>
          </a:p>
          <a:p>
            <a:endParaRPr lang="en-AU" dirty="0" smtClean="0"/>
          </a:p>
          <a:p>
            <a:r>
              <a:rPr lang="en-AU" dirty="0" smtClean="0"/>
              <a:t>Facilitator(s)</a:t>
            </a:r>
            <a:r>
              <a:rPr lang="en-AU" baseline="0" dirty="0" smtClean="0"/>
              <a:t> to introduce themselves</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setting rules for the course</a:t>
            </a:r>
            <a:endParaRPr lang="en-AU" b="1" dirty="0" smtClean="0"/>
          </a:p>
          <a:p>
            <a:endParaRPr lang="en-AU" dirty="0" smtClean="0"/>
          </a:p>
          <a:p>
            <a:r>
              <a:rPr lang="en-AU" dirty="0" smtClean="0"/>
              <a:t>Get the participant</a:t>
            </a:r>
            <a:r>
              <a:rPr lang="en-AU" baseline="0" dirty="0" smtClean="0"/>
              <a:t> to help set the rules for the course:</a:t>
            </a:r>
            <a:endParaRPr lang="en-AU" dirty="0" smtClean="0"/>
          </a:p>
          <a:p>
            <a:endParaRPr lang="en-AU" dirty="0" smtClean="0"/>
          </a:p>
          <a:p>
            <a:pPr marL="171450" indent="-171450">
              <a:buFont typeface="Arial" panose="020B0604020202020204" pitchFamily="34" charset="0"/>
              <a:buChar char="•"/>
            </a:pPr>
            <a:r>
              <a:rPr lang="en-AU" dirty="0" smtClean="0"/>
              <a:t>Ask </a:t>
            </a:r>
            <a:r>
              <a:rPr lang="en-AU" dirty="0" smtClean="0"/>
              <a:t>one participant to act as a recorder</a:t>
            </a:r>
            <a:r>
              <a:rPr lang="en-AU" baseline="0" dirty="0" smtClean="0"/>
              <a:t> and write the rules as people suggest them</a:t>
            </a:r>
          </a:p>
          <a:p>
            <a:pPr marL="628650" lvl="1" indent="-171450">
              <a:buFont typeface="Arial" panose="020B0604020202020204" pitchFamily="34" charset="0"/>
              <a:buChar char="•"/>
            </a:pPr>
            <a:r>
              <a:rPr lang="en-AU" baseline="0" dirty="0" smtClean="0"/>
              <a:t>For example </a:t>
            </a:r>
            <a:r>
              <a:rPr lang="en-AU" baseline="0" dirty="0" smtClean="0"/>
              <a:t>– no smoking, turn mobile phones down during sessions, one person to talk at a time, always be polite to each other, no one person to dominate the group, everyone to contribute…</a:t>
            </a:r>
          </a:p>
          <a:p>
            <a:endParaRPr lang="en-AU" baseline="0" dirty="0" smtClean="0"/>
          </a:p>
          <a:p>
            <a:pPr marL="171450" indent="-171450">
              <a:buFont typeface="Arial" panose="020B0604020202020204" pitchFamily="34" charset="0"/>
              <a:buChar char="•"/>
            </a:pPr>
            <a:r>
              <a:rPr lang="en-AU" baseline="0" dirty="0" smtClean="0"/>
              <a:t>At the end of this exercise, produce an agreed list of </a:t>
            </a:r>
            <a:r>
              <a:rPr lang="en-AU" b="1" baseline="0" dirty="0" smtClean="0"/>
              <a:t>rules</a:t>
            </a:r>
            <a:r>
              <a:rPr lang="en-AU" b="0" baseline="0" dirty="0" smtClean="0"/>
              <a:t> and write them on a piece of butchers paper and stick this up on the wall where everyone can see it.</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210733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6: </a:t>
            </a:r>
            <a:r>
              <a:rPr lang="en-AU" b="1" baseline="0" dirty="0" smtClean="0"/>
              <a:t>Summary of session</a:t>
            </a:r>
            <a:endParaRPr lang="en-AU" b="1" dirty="0" smtClean="0"/>
          </a:p>
          <a:p>
            <a:endParaRPr lang="en-AU" dirty="0" smtClean="0"/>
          </a:p>
          <a:p>
            <a:pPr marL="0" indent="0">
              <a:buFont typeface="Arial" panose="020B0604020202020204" pitchFamily="34" charset="0"/>
              <a:buNone/>
            </a:pPr>
            <a:r>
              <a:rPr lang="en-AU" baseline="0" smtClean="0"/>
              <a:t>If </a:t>
            </a:r>
            <a:r>
              <a:rPr lang="en-AU" baseline="0" dirty="0" smtClean="0"/>
              <a:t>time allows discuss any points that are raised</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832453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1: Official welcome</a:t>
            </a:r>
            <a:endParaRPr lang="en-AU" b="1" dirty="0" smtClean="0"/>
          </a:p>
          <a:p>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Give a brief </a:t>
            </a:r>
            <a:r>
              <a:rPr lang="en-AU" sz="1200" kern="1200" dirty="0" smtClean="0">
                <a:solidFill>
                  <a:schemeClr val="tx1"/>
                </a:solidFill>
                <a:effectLst/>
                <a:latin typeface="+mn-lt"/>
                <a:ea typeface="+mn-ea"/>
                <a:cs typeface="+mn-cs"/>
              </a:rPr>
              <a:t>overview of training course</a:t>
            </a:r>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2: Introduction to the training</a:t>
            </a:r>
            <a:endParaRPr lang="en-AU" b="1" dirty="0" smtClean="0"/>
          </a:p>
          <a:p>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Give a brief </a:t>
            </a:r>
            <a:r>
              <a:rPr lang="en-AU" sz="1200" kern="1200" dirty="0" smtClean="0">
                <a:solidFill>
                  <a:schemeClr val="tx1"/>
                </a:solidFill>
                <a:effectLst/>
                <a:latin typeface="+mn-lt"/>
                <a:ea typeface="+mn-ea"/>
                <a:cs typeface="+mn-cs"/>
              </a:rPr>
              <a:t>overview of training course</a:t>
            </a:r>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3462630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2: Introduction to the training</a:t>
            </a:r>
            <a:endParaRPr lang="en-AU" b="1" dirty="0" smtClean="0"/>
          </a:p>
          <a:p>
            <a:endParaRPr lang="en-AU" dirty="0" smtClean="0"/>
          </a:p>
          <a:p>
            <a:r>
              <a:rPr lang="en-AU" dirty="0" smtClean="0"/>
              <a:t>Explain to the participants</a:t>
            </a:r>
            <a:r>
              <a:rPr lang="en-AU" baseline="0" dirty="0" smtClean="0"/>
              <a:t> general </a:t>
            </a:r>
            <a:r>
              <a:rPr lang="en-AU" baseline="0" dirty="0" smtClean="0"/>
              <a:t>information about the venue and the course</a:t>
            </a:r>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2: Introduction to the training</a:t>
            </a:r>
            <a:endParaRPr lang="en-AU" b="1" dirty="0" smtClean="0"/>
          </a:p>
          <a:p>
            <a:endParaRPr lang="en-AU" baseline="0" dirty="0" smtClean="0"/>
          </a:p>
          <a:p>
            <a:endParaRPr lang="en-AU" baseline="0" dirty="0" smtClean="0"/>
          </a:p>
          <a:p>
            <a:pPr marL="0" indent="0">
              <a:buFont typeface="Arial" panose="020B0604020202020204" pitchFamily="34" charset="0"/>
              <a:buNone/>
            </a:pPr>
            <a:r>
              <a:rPr lang="en-AU" baseline="0" dirty="0" smtClean="0"/>
              <a:t>Explain the role of the facilitator and possible tell a story about some of your own experiences.</a:t>
            </a: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2: Introduction to the training</a:t>
            </a:r>
            <a:endParaRPr lang="en-AU" b="1" dirty="0" smtClean="0"/>
          </a:p>
          <a:p>
            <a:endParaRPr lang="en-AU" baseline="0" dirty="0" smtClean="0"/>
          </a:p>
          <a:p>
            <a:endParaRPr lang="en-AU" baseline="0" dirty="0" smtClean="0"/>
          </a:p>
          <a:p>
            <a:r>
              <a:rPr lang="en-AU" baseline="0" dirty="0" smtClean="0"/>
              <a:t>Explain how </a:t>
            </a:r>
            <a:r>
              <a:rPr lang="en-AU" baseline="0" dirty="0" smtClean="0"/>
              <a:t>each session will run</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375622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2: Introduction to the training</a:t>
            </a:r>
            <a:endParaRPr lang="en-AU" b="1" dirty="0" smtClean="0"/>
          </a:p>
          <a:p>
            <a:endParaRPr lang="en-AU" baseline="0" dirty="0" smtClean="0"/>
          </a:p>
          <a:p>
            <a:r>
              <a:rPr lang="en-AU" baseline="0" dirty="0" smtClean="0"/>
              <a:t>Explain to the participants this slide tells them the following things</a:t>
            </a:r>
            <a:endParaRPr lang="en-AU" baseline="0" dirty="0" smtClean="0"/>
          </a:p>
          <a:p>
            <a:endParaRPr lang="en-AU" baseline="0" dirty="0" smtClean="0"/>
          </a:p>
          <a:p>
            <a:pPr marL="628650" lvl="1" indent="-171450">
              <a:buFont typeface="Arial" panose="020B0604020202020204" pitchFamily="34" charset="0"/>
              <a:buChar char="•"/>
            </a:pPr>
            <a:r>
              <a:rPr lang="en-AU" baseline="0" dirty="0" smtClean="0"/>
              <a:t>This slide presents what the course will aim to achieve – </a:t>
            </a:r>
          </a:p>
          <a:p>
            <a:pPr marL="628650" lvl="1" indent="-171450">
              <a:buFont typeface="Arial" panose="020B0604020202020204" pitchFamily="34" charset="0"/>
              <a:buChar char="•"/>
            </a:pPr>
            <a:endParaRPr lang="en-AU" baseline="0" dirty="0" smtClean="0"/>
          </a:p>
          <a:p>
            <a:pPr marL="628650" lvl="1" indent="-171450">
              <a:buFont typeface="Arial" panose="020B0604020202020204" pitchFamily="34" charset="0"/>
              <a:buChar char="•"/>
            </a:pPr>
            <a:r>
              <a:rPr lang="en-AU" baseline="0" dirty="0" smtClean="0"/>
              <a:t>This is a description of what para-vets will be able to do after they have completed this course.</a:t>
            </a:r>
          </a:p>
          <a:p>
            <a:pPr marL="628650" lvl="1" indent="-171450">
              <a:buFont typeface="Arial" panose="020B0604020202020204" pitchFamily="34" charset="0"/>
              <a:buChar char="•"/>
            </a:pPr>
            <a:endParaRPr lang="en-AU" baseline="0" dirty="0" smtClean="0"/>
          </a:p>
          <a:p>
            <a:pPr marL="628650" lvl="1" indent="-171450">
              <a:buFont typeface="Arial" panose="020B0604020202020204" pitchFamily="34" charset="0"/>
              <a:buChar char="•"/>
            </a:pPr>
            <a:r>
              <a:rPr lang="en-AU" baseline="0" dirty="0" smtClean="0"/>
              <a:t>This can be found in more detail at the front of the Participants Manual</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2745212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3: Group activity – introductory icebreaker</a:t>
            </a:r>
            <a:endParaRPr lang="en-AU" b="1" dirty="0" smtClean="0"/>
          </a:p>
          <a:p>
            <a:pPr marL="0" indent="0">
              <a:buNone/>
            </a:pPr>
            <a:endParaRPr lang="en-AU" dirty="0" smtClean="0"/>
          </a:p>
          <a:p>
            <a:pPr marL="0" indent="0">
              <a:buNone/>
            </a:pPr>
            <a:r>
              <a:rPr lang="en-AU" dirty="0" smtClean="0"/>
              <a:t>This is an icebreaker exercise</a:t>
            </a:r>
            <a:r>
              <a:rPr lang="en-AU" dirty="0" smtClean="0"/>
              <a:t>, it is </a:t>
            </a:r>
            <a:r>
              <a:rPr lang="en-AU" dirty="0" smtClean="0"/>
              <a:t>intended to get participants talking in the group and sharing their experiences about how they have approach animal disease</a:t>
            </a:r>
            <a:r>
              <a:rPr lang="en-AU" baseline="0" dirty="0" smtClean="0"/>
              <a:t> cases and made decisions.</a:t>
            </a:r>
          </a:p>
          <a:p>
            <a:pPr marL="0" indent="0">
              <a:buNone/>
            </a:pPr>
            <a:endParaRPr lang="en-AU" baseline="0" dirty="0" smtClean="0"/>
          </a:p>
          <a:p>
            <a:pPr marL="628650" lvl="1" indent="-171450">
              <a:buFont typeface="Arial" panose="020B0604020202020204" pitchFamily="34" charset="0"/>
              <a:buChar char="•"/>
            </a:pPr>
            <a:r>
              <a:rPr lang="en-AU" baseline="0" dirty="0" smtClean="0"/>
              <a:t>Ask the group to read the questions and think about each one and make some notes on their own note paper.</a:t>
            </a:r>
          </a:p>
          <a:p>
            <a:pPr marL="628650" lvl="1" indent="-171450">
              <a:buFont typeface="Arial" panose="020B0604020202020204" pitchFamily="34" charset="0"/>
              <a:buChar char="•"/>
            </a:pPr>
            <a:endParaRPr lang="en-AU" baseline="0" dirty="0" smtClean="0"/>
          </a:p>
          <a:p>
            <a:pPr marL="628650" lvl="1" indent="-171450">
              <a:buFont typeface="Arial" panose="020B0604020202020204" pitchFamily="34" charset="0"/>
              <a:buChar char="•"/>
            </a:pPr>
            <a:r>
              <a:rPr lang="en-AU" baseline="0" dirty="0" smtClean="0"/>
              <a:t>Wait for several minutes for participants to write some notes.</a:t>
            </a:r>
          </a:p>
          <a:p>
            <a:pPr marL="628650" lvl="1" indent="-171450">
              <a:buFont typeface="Arial" panose="020B0604020202020204" pitchFamily="34" charset="0"/>
              <a:buChar char="•"/>
            </a:pPr>
            <a:endParaRPr lang="en-AU" baseline="0" dirty="0" smtClean="0"/>
          </a:p>
          <a:p>
            <a:pPr marL="628650" lvl="1" indent="-171450">
              <a:buFont typeface="Arial" panose="020B0604020202020204" pitchFamily="34" charset="0"/>
              <a:buChar char="•"/>
            </a:pPr>
            <a:r>
              <a:rPr lang="en-AU" baseline="0" dirty="0" smtClean="0"/>
              <a:t>Then ask participants if they are willing to share some of their experiences with the group. </a:t>
            </a:r>
          </a:p>
          <a:p>
            <a:pPr marL="628650" lvl="1" indent="-171450">
              <a:buFont typeface="Arial" panose="020B0604020202020204" pitchFamily="34" charset="0"/>
              <a:buChar char="•"/>
            </a:pPr>
            <a:endParaRPr lang="en-AU" baseline="0" dirty="0" smtClean="0"/>
          </a:p>
          <a:p>
            <a:pPr marL="628650" lvl="1" indent="-171450">
              <a:buFont typeface="Arial" panose="020B0604020202020204" pitchFamily="34" charset="0"/>
              <a:buChar char="•"/>
            </a:pPr>
            <a:r>
              <a:rPr lang="en-AU" baseline="0" dirty="0" smtClean="0"/>
              <a:t>Tell the group that there is no judgement of what people might have done – everyone is in the same situation. </a:t>
            </a:r>
          </a:p>
          <a:p>
            <a:pPr marL="628650" lvl="1" indent="-171450">
              <a:buFont typeface="Arial" panose="020B0604020202020204" pitchFamily="34" charset="0"/>
              <a:buChar char="•"/>
            </a:pPr>
            <a:endParaRPr lang="en-AU" baseline="0" dirty="0" smtClean="0"/>
          </a:p>
          <a:p>
            <a:pPr marL="628650" lvl="1" indent="-171450">
              <a:buFont typeface="Arial" panose="020B0604020202020204" pitchFamily="34" charset="0"/>
              <a:buChar char="•"/>
            </a:pPr>
            <a:r>
              <a:rPr lang="en-AU" baseline="0" dirty="0" smtClean="0"/>
              <a:t>As each participant shares a story make sure to thank them and make a summary remark about their experience.</a:t>
            </a:r>
          </a:p>
          <a:p>
            <a:pPr marL="0" indent="0">
              <a:buNone/>
            </a:pPr>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2219610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4: Methods of monitoring learning and engagement</a:t>
            </a:r>
            <a:endParaRPr lang="en-AU" b="1" dirty="0" smtClean="0"/>
          </a:p>
          <a:p>
            <a:endParaRPr lang="en-AU" dirty="0" smtClean="0"/>
          </a:p>
          <a:p>
            <a:r>
              <a:rPr lang="en-AU" dirty="0" smtClean="0"/>
              <a:t>Explain to the participants</a:t>
            </a:r>
            <a:r>
              <a:rPr lang="en-AU" baseline="0" dirty="0" smtClean="0"/>
              <a:t> </a:t>
            </a:r>
            <a:r>
              <a:rPr lang="en-AU" dirty="0" smtClean="0"/>
              <a:t>there </a:t>
            </a:r>
            <a:r>
              <a:rPr lang="en-AU" dirty="0" smtClean="0"/>
              <a:t>are two types</a:t>
            </a:r>
            <a:r>
              <a:rPr lang="en-AU" baseline="0" dirty="0" smtClean="0"/>
              <a:t> of </a:t>
            </a:r>
            <a:r>
              <a:rPr lang="en-AU" baseline="0" dirty="0" smtClean="0"/>
              <a:t>evaluation:</a:t>
            </a:r>
            <a:endParaRPr lang="en-AU" baseline="0" dirty="0" smtClean="0"/>
          </a:p>
          <a:p>
            <a:endParaRPr lang="en-AU" baseline="0" dirty="0" smtClean="0"/>
          </a:p>
          <a:p>
            <a:pPr marL="228600" indent="-228600">
              <a:buAutoNum type="arabicPeriod"/>
            </a:pPr>
            <a:r>
              <a:rPr lang="en-AU" baseline="0" dirty="0" smtClean="0"/>
              <a:t>Participants will be asked to give their evaluation of the course where it was good as well as where it can be improved. This information will feed into improvements in the course for when it is delivered next.</a:t>
            </a:r>
          </a:p>
          <a:p>
            <a:pPr marL="0" indent="0">
              <a:buNone/>
            </a:pPr>
            <a:endParaRPr lang="en-AU" baseline="0" dirty="0" smtClean="0"/>
          </a:p>
          <a:p>
            <a:pPr marL="228600" indent="-228600">
              <a:buAutoNum type="arabicPeriod" startAt="2"/>
            </a:pPr>
            <a:r>
              <a:rPr lang="en-AU" baseline="0" dirty="0" smtClean="0"/>
              <a:t>Facilitators will also be evaluating participants</a:t>
            </a:r>
          </a:p>
          <a:p>
            <a:pPr marL="0" indent="0">
              <a:buNone/>
            </a:pPr>
            <a:endParaRPr lang="en-AU" baseline="0" dirty="0" smtClean="0"/>
          </a:p>
          <a:p>
            <a:pPr marL="0" indent="0">
              <a:buNone/>
            </a:pPr>
            <a:endParaRPr lang="en-AU" baseline="0" dirty="0" smtClean="0"/>
          </a:p>
          <a:p>
            <a:pPr marL="0" indent="0">
              <a:buNone/>
            </a:pPr>
            <a:r>
              <a:rPr lang="en-AU" baseline="0" dirty="0" smtClean="0"/>
              <a:t>At the end of the training a certificate will </a:t>
            </a:r>
            <a:r>
              <a:rPr lang="en-AU" baseline="0" dirty="0" smtClean="0"/>
              <a:t>be given to each participant on successful completion of the training course.</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32552165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2/27/2014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p:txBody>
          <a:bodyPr/>
          <a:lstStyle/>
          <a:p>
            <a:r>
              <a:rPr lang="en-AU" dirty="0" smtClean="0"/>
              <a:t>Session 1: Welcome and introduction</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AU" b="1" dirty="0" smtClean="0"/>
              <a:t>Activity </a:t>
            </a:r>
            <a:r>
              <a:rPr lang="en-AU" b="1" dirty="0" smtClean="0"/>
              <a:t>– participation rules</a:t>
            </a:r>
            <a:endParaRPr lang="en-AU" b="1" dirty="0"/>
          </a:p>
        </p:txBody>
      </p:sp>
      <p:sp>
        <p:nvSpPr>
          <p:cNvPr id="3" name="Content Placeholder 2"/>
          <p:cNvSpPr>
            <a:spLocks noGrp="1"/>
          </p:cNvSpPr>
          <p:nvPr>
            <p:ph idx="1"/>
          </p:nvPr>
        </p:nvSpPr>
        <p:spPr/>
        <p:txBody>
          <a:bodyPr/>
          <a:lstStyle/>
          <a:p>
            <a:pPr marL="0" indent="0">
              <a:buNone/>
            </a:pPr>
            <a:r>
              <a:rPr lang="en-AU" dirty="0" smtClean="0"/>
              <a:t>1. What group rules do you want to list to help make sure we all enjoy the course and get the most out of it?</a:t>
            </a:r>
          </a:p>
          <a:p>
            <a:pPr marL="0" indent="0">
              <a:buNone/>
            </a:pPr>
            <a:endParaRPr lang="fr-FR" dirty="0"/>
          </a:p>
          <a:p>
            <a:pPr marL="0" indent="0">
              <a:buNone/>
            </a:pPr>
            <a:r>
              <a:rPr lang="en-AU" dirty="0" smtClean="0"/>
              <a:t>2. Can we produce a list of rules that we all agree on and then display this during the course?</a:t>
            </a:r>
            <a:endParaRPr lang="en-AU" dirty="0"/>
          </a:p>
        </p:txBody>
      </p:sp>
    </p:spTree>
    <p:extLst>
      <p:ext uri="{BB962C8B-B14F-4D97-AF65-F5344CB8AC3E}">
        <p14:creationId xmlns:p14="http://schemas.microsoft.com/office/powerpoint/2010/main" val="792765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15278"/>
            <a:ext cx="8229600" cy="1143000"/>
          </a:xfrm>
        </p:spPr>
        <p:txBody>
          <a:bodyPr/>
          <a:lstStyle/>
          <a:p>
            <a:r>
              <a:rPr lang="en-AU" b="1" dirty="0" smtClean="0"/>
              <a:t>Summary</a:t>
            </a:r>
            <a:endParaRPr lang="en-AU" b="1" dirty="0"/>
          </a:p>
        </p:txBody>
      </p:sp>
      <p:sp>
        <p:nvSpPr>
          <p:cNvPr id="3" name="Content Placeholder 2"/>
          <p:cNvSpPr>
            <a:spLocks noGrp="1"/>
          </p:cNvSpPr>
          <p:nvPr>
            <p:ph idx="1"/>
          </p:nvPr>
        </p:nvSpPr>
        <p:spPr>
          <a:xfrm>
            <a:off x="473387" y="2752795"/>
            <a:ext cx="8229600" cy="1324744"/>
          </a:xfrm>
        </p:spPr>
        <p:txBody>
          <a:bodyPr/>
          <a:lstStyle/>
          <a:p>
            <a:pPr marL="0" indent="0">
              <a:buNone/>
            </a:pPr>
            <a:r>
              <a:rPr lang="en-AU" dirty="0" smtClean="0"/>
              <a:t>show final schedule here</a:t>
            </a:r>
          </a:p>
        </p:txBody>
      </p:sp>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22241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fontScale="90000"/>
          </a:bodyPr>
          <a:lstStyle/>
          <a:p>
            <a:r>
              <a:rPr lang="en-AU" b="1" dirty="0" smtClean="0"/>
              <a:t>Introduction to Basic Field Epidemiology Training Course</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This course is part of the:</a:t>
            </a:r>
            <a:endParaRPr lang="en-AU" dirty="0"/>
          </a:p>
          <a:p>
            <a:r>
              <a:rPr lang="en-AU" dirty="0" smtClean="0"/>
              <a:t>Australian-Indonesian Partnership for Emerging Infectious Diseases program (AIP-EID)</a:t>
            </a:r>
          </a:p>
          <a:p>
            <a:pPr lvl="1"/>
            <a:r>
              <a:rPr lang="en-AU" dirty="0" smtClean="0"/>
              <a:t>Animal Health Program Component 2.1</a:t>
            </a:r>
          </a:p>
          <a:p>
            <a:pPr lvl="2"/>
            <a:r>
              <a:rPr lang="en-AU" dirty="0" smtClean="0"/>
              <a:t>Strengthening Indonesia’s animal health </a:t>
            </a:r>
            <a:r>
              <a:rPr lang="en-AU" smtClean="0"/>
              <a:t>information system</a:t>
            </a:r>
            <a:endParaRPr lang="en-AU" dirty="0" smtClean="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fontScale="90000"/>
          </a:bodyPr>
          <a:lstStyle/>
          <a:p>
            <a:r>
              <a:rPr lang="en-AU" b="1" dirty="0" smtClean="0"/>
              <a:t>Introduction to Basic Field Epidemiology Training Course</a:t>
            </a:r>
            <a:endParaRPr lang="en-AU" b="1"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smtClean="0"/>
              <a:t>This </a:t>
            </a:r>
            <a:r>
              <a:rPr lang="en-AU" dirty="0"/>
              <a:t>course has been designed </a:t>
            </a:r>
            <a:r>
              <a:rPr lang="en-AU" dirty="0" smtClean="0"/>
              <a:t>to:</a:t>
            </a:r>
            <a:endParaRPr lang="en-AU" dirty="0"/>
          </a:p>
          <a:p>
            <a:r>
              <a:rPr lang="en-AU" dirty="0" smtClean="0"/>
              <a:t>Recognise </a:t>
            </a:r>
            <a:r>
              <a:rPr lang="en-AU" dirty="0"/>
              <a:t>that para-vets play a vital role in </a:t>
            </a:r>
            <a:r>
              <a:rPr lang="en-AU" dirty="0" smtClean="0"/>
              <a:t>animal </a:t>
            </a:r>
            <a:r>
              <a:rPr lang="en-AU" dirty="0"/>
              <a:t>health </a:t>
            </a:r>
            <a:r>
              <a:rPr lang="en-AU" dirty="0" smtClean="0"/>
              <a:t>services</a:t>
            </a:r>
          </a:p>
          <a:p>
            <a:r>
              <a:rPr lang="en-AU" dirty="0" smtClean="0"/>
              <a:t>Be </a:t>
            </a:r>
            <a:r>
              <a:rPr lang="en-AU" dirty="0"/>
              <a:t>useful </a:t>
            </a:r>
            <a:r>
              <a:rPr lang="en-AU" dirty="0" smtClean="0"/>
              <a:t>to </a:t>
            </a:r>
            <a:r>
              <a:rPr lang="en-AU" dirty="0"/>
              <a:t>all </a:t>
            </a:r>
            <a:r>
              <a:rPr lang="en-AU" dirty="0" smtClean="0"/>
              <a:t>para-vets by:</a:t>
            </a:r>
          </a:p>
          <a:p>
            <a:pPr lvl="1"/>
            <a:r>
              <a:rPr lang="en-AU" dirty="0" smtClean="0"/>
              <a:t>Helping para-vets develop </a:t>
            </a:r>
            <a:r>
              <a:rPr lang="en-AU" dirty="0"/>
              <a:t>practical skills </a:t>
            </a:r>
            <a:r>
              <a:rPr lang="en-AU" dirty="0" smtClean="0"/>
              <a:t>you can use each day </a:t>
            </a:r>
            <a:r>
              <a:rPr lang="en-AU" dirty="0"/>
              <a:t>so you feel even more confident and satisfied with your </a:t>
            </a:r>
            <a:r>
              <a:rPr lang="en-AU" dirty="0" smtClean="0"/>
              <a:t>work</a:t>
            </a:r>
          </a:p>
          <a:p>
            <a:pPr lvl="1"/>
            <a:r>
              <a:rPr lang="en-AU" dirty="0" smtClean="0"/>
              <a:t>Help para-vets </a:t>
            </a:r>
            <a:r>
              <a:rPr lang="en-AU" dirty="0"/>
              <a:t>give better service to farmers and their </a:t>
            </a:r>
            <a:r>
              <a:rPr lang="en-AU" dirty="0" smtClean="0"/>
              <a:t>communities</a:t>
            </a:r>
          </a:p>
          <a:p>
            <a:pPr lvl="1"/>
            <a:r>
              <a:rPr lang="en-AU" dirty="0" smtClean="0"/>
              <a:t>Help para-vets use </a:t>
            </a:r>
            <a:r>
              <a:rPr lang="en-AU" dirty="0" err="1" smtClean="0"/>
              <a:t>iSIKHNAS</a:t>
            </a:r>
            <a:r>
              <a:rPr lang="en-AU" dirty="0" smtClean="0"/>
              <a:t> in their work </a:t>
            </a:r>
            <a:endParaRPr lang="en-AU" dirty="0"/>
          </a:p>
        </p:txBody>
      </p:sp>
    </p:spTree>
    <p:extLst>
      <p:ext uri="{BB962C8B-B14F-4D97-AF65-F5344CB8AC3E}">
        <p14:creationId xmlns:p14="http://schemas.microsoft.com/office/powerpoint/2010/main" val="1027464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Housekeeping </a:t>
            </a:r>
            <a:endParaRPr lang="en-AU" b="1" dirty="0"/>
          </a:p>
        </p:txBody>
      </p:sp>
      <p:sp>
        <p:nvSpPr>
          <p:cNvPr id="3" name="Content Placeholder 2"/>
          <p:cNvSpPr>
            <a:spLocks noGrp="1"/>
          </p:cNvSpPr>
          <p:nvPr>
            <p:ph idx="1"/>
          </p:nvPr>
        </p:nvSpPr>
        <p:spPr/>
        <p:txBody>
          <a:bodyPr>
            <a:normAutofit fontScale="92500" lnSpcReduction="10000"/>
          </a:bodyPr>
          <a:lstStyle/>
          <a:p>
            <a:r>
              <a:rPr lang="en-AU" dirty="0" smtClean="0"/>
              <a:t>Schedule and times</a:t>
            </a:r>
          </a:p>
          <a:p>
            <a:pPr lvl="1"/>
            <a:r>
              <a:rPr lang="en-AU" dirty="0" smtClean="0"/>
              <a:t>Start time each day</a:t>
            </a:r>
          </a:p>
          <a:p>
            <a:pPr lvl="1"/>
            <a:r>
              <a:rPr lang="en-AU" dirty="0" smtClean="0"/>
              <a:t>Finish time each day</a:t>
            </a:r>
          </a:p>
          <a:p>
            <a:pPr lvl="1"/>
            <a:r>
              <a:rPr lang="en-AU" dirty="0" smtClean="0"/>
              <a:t>Morning tea &amp; afternoon tea and lunch  </a:t>
            </a:r>
            <a:endParaRPr lang="en-AU" dirty="0"/>
          </a:p>
          <a:p>
            <a:r>
              <a:rPr lang="en-AU" dirty="0" smtClean="0"/>
              <a:t>Location of toilets </a:t>
            </a:r>
            <a:r>
              <a:rPr lang="en-AU" dirty="0"/>
              <a:t>and washing </a:t>
            </a:r>
            <a:r>
              <a:rPr lang="en-AU" dirty="0" smtClean="0"/>
              <a:t>facilities</a:t>
            </a:r>
          </a:p>
          <a:p>
            <a:r>
              <a:rPr lang="en-AU" dirty="0" smtClean="0"/>
              <a:t>Prayer </a:t>
            </a:r>
            <a:r>
              <a:rPr lang="en-AU" dirty="0"/>
              <a:t>times and </a:t>
            </a:r>
            <a:r>
              <a:rPr lang="en-AU" dirty="0" smtClean="0"/>
              <a:t>location</a:t>
            </a:r>
          </a:p>
          <a:p>
            <a:r>
              <a:rPr lang="en-AU" dirty="0" smtClean="0"/>
              <a:t>Turn mobile phones down during training</a:t>
            </a:r>
          </a:p>
          <a:p>
            <a:r>
              <a:rPr lang="en-AU" dirty="0" smtClean="0"/>
              <a:t>Photography ?</a:t>
            </a:r>
          </a:p>
          <a:p>
            <a:r>
              <a:rPr lang="en-AU" dirty="0" smtClean="0"/>
              <a:t>Other</a:t>
            </a:r>
            <a:endParaRPr lang="en-AU" dirty="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AU" b="1" dirty="0" smtClean="0"/>
              <a:t>Role of facilitators</a:t>
            </a:r>
            <a:endParaRPr lang="en-AU" b="1" dirty="0"/>
          </a:p>
        </p:txBody>
      </p:sp>
      <p:sp>
        <p:nvSpPr>
          <p:cNvPr id="3" name="Content Placeholder 2"/>
          <p:cNvSpPr>
            <a:spLocks noGrp="1"/>
          </p:cNvSpPr>
          <p:nvPr>
            <p:ph idx="1"/>
          </p:nvPr>
        </p:nvSpPr>
        <p:spPr/>
        <p:txBody>
          <a:bodyPr>
            <a:normAutofit lnSpcReduction="10000"/>
          </a:bodyPr>
          <a:lstStyle/>
          <a:p>
            <a:r>
              <a:rPr lang="en-AU" dirty="0" smtClean="0"/>
              <a:t>Help participants get the most out of the course</a:t>
            </a:r>
          </a:p>
          <a:p>
            <a:r>
              <a:rPr lang="en-AU" dirty="0" smtClean="0"/>
              <a:t>Course content developed by a team of experts</a:t>
            </a:r>
          </a:p>
          <a:p>
            <a:r>
              <a:rPr lang="en-AU" dirty="0" smtClean="0"/>
              <a:t>Facilitators </a:t>
            </a:r>
          </a:p>
          <a:p>
            <a:pPr lvl="1"/>
            <a:r>
              <a:rPr lang="en-AU" dirty="0" smtClean="0"/>
              <a:t>may not be experts in the course content</a:t>
            </a:r>
          </a:p>
          <a:p>
            <a:pPr lvl="1"/>
            <a:r>
              <a:rPr lang="en-AU" dirty="0" smtClean="0"/>
              <a:t>are experts in delivering training</a:t>
            </a:r>
          </a:p>
          <a:p>
            <a:pPr lvl="1"/>
            <a:r>
              <a:rPr lang="en-AU" dirty="0" smtClean="0"/>
              <a:t>manage the training and deliver the material and help you work through the exercises</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AU" b="1" dirty="0" smtClean="0"/>
              <a:t>How each session will run</a:t>
            </a:r>
            <a:endParaRPr lang="en-AU" b="1" dirty="0"/>
          </a:p>
        </p:txBody>
      </p:sp>
      <p:sp>
        <p:nvSpPr>
          <p:cNvPr id="3" name="Content Placeholder 2"/>
          <p:cNvSpPr>
            <a:spLocks noGrp="1"/>
          </p:cNvSpPr>
          <p:nvPr>
            <p:ph idx="1"/>
          </p:nvPr>
        </p:nvSpPr>
        <p:spPr/>
        <p:txBody>
          <a:bodyPr>
            <a:normAutofit fontScale="85000" lnSpcReduction="10000"/>
          </a:bodyPr>
          <a:lstStyle/>
          <a:p>
            <a:r>
              <a:rPr lang="en-AU" dirty="0" smtClean="0"/>
              <a:t>4 sessions each day</a:t>
            </a:r>
          </a:p>
          <a:p>
            <a:r>
              <a:rPr lang="en-AU" dirty="0" smtClean="0"/>
              <a:t>Each session will include </a:t>
            </a:r>
          </a:p>
          <a:p>
            <a:pPr lvl="1"/>
            <a:r>
              <a:rPr lang="en-AU" dirty="0" smtClean="0"/>
              <a:t>exercises and examples</a:t>
            </a:r>
          </a:p>
          <a:p>
            <a:pPr lvl="1"/>
            <a:r>
              <a:rPr lang="en-AU" dirty="0" smtClean="0"/>
              <a:t>PowerPoint </a:t>
            </a:r>
            <a:r>
              <a:rPr lang="en-AU" dirty="0" smtClean="0"/>
              <a:t>files delivered by facilitator and possibly as a recorded video</a:t>
            </a:r>
          </a:p>
          <a:p>
            <a:r>
              <a:rPr lang="en-AU" dirty="0" smtClean="0"/>
              <a:t>Each session is designed to help you to learn specific things.</a:t>
            </a:r>
          </a:p>
          <a:p>
            <a:r>
              <a:rPr lang="en-AU" dirty="0" smtClean="0"/>
              <a:t>All the sessions link together to cover a whole course.</a:t>
            </a:r>
          </a:p>
          <a:p>
            <a:r>
              <a:rPr lang="en-AU" dirty="0" smtClean="0"/>
              <a:t>Questions are welcomed</a:t>
            </a:r>
          </a:p>
          <a:p>
            <a:pPr lvl="1"/>
            <a:r>
              <a:rPr lang="en-AU" dirty="0" smtClean="0"/>
              <a:t>You will enjoy the course more and get more out of it if you contribute to the discussions and ask questions</a:t>
            </a:r>
            <a:endParaRPr lang="en-AU" dirty="0"/>
          </a:p>
        </p:txBody>
      </p:sp>
    </p:spTree>
    <p:extLst>
      <p:ext uri="{BB962C8B-B14F-4D97-AF65-F5344CB8AC3E}">
        <p14:creationId xmlns:p14="http://schemas.microsoft.com/office/powerpoint/2010/main" val="2745173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AU" b="1" dirty="0" smtClean="0"/>
              <a:t>By the end of the course…</a:t>
            </a:r>
            <a:endParaRPr lang="en-AU" b="1" dirty="0"/>
          </a:p>
        </p:txBody>
      </p:sp>
      <p:sp>
        <p:nvSpPr>
          <p:cNvPr id="3" name="Content Placeholder 2"/>
          <p:cNvSpPr>
            <a:spLocks noGrp="1"/>
          </p:cNvSpPr>
          <p:nvPr>
            <p:ph idx="1"/>
          </p:nvPr>
        </p:nvSpPr>
        <p:spPr>
          <a:xfrm>
            <a:off x="457200" y="1412776"/>
            <a:ext cx="8229600" cy="1540767"/>
          </a:xfrm>
        </p:spPr>
        <p:txBody>
          <a:bodyPr>
            <a:normAutofit lnSpcReduction="10000"/>
          </a:bodyPr>
          <a:lstStyle/>
          <a:p>
            <a:pPr marL="0" indent="0" algn="just">
              <a:buNone/>
            </a:pPr>
            <a:r>
              <a:rPr lang="en-AU" b="1" dirty="0" smtClean="0">
                <a:solidFill>
                  <a:srgbClr val="002060"/>
                </a:solidFill>
              </a:rPr>
              <a:t>You will have learnt how to apply epidemiology skills and veterinary clinical skills to provide the best service to livestock and their owners.</a:t>
            </a:r>
          </a:p>
        </p:txBody>
      </p:sp>
      <p:sp>
        <p:nvSpPr>
          <p:cNvPr id="4" name="Content Placeholder 2"/>
          <p:cNvSpPr txBox="1">
            <a:spLocks/>
          </p:cNvSpPr>
          <p:nvPr/>
        </p:nvSpPr>
        <p:spPr>
          <a:xfrm>
            <a:off x="457200" y="3166550"/>
            <a:ext cx="8229600" cy="2854738"/>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AU" b="1" dirty="0" smtClean="0">
                <a:solidFill>
                  <a:srgbClr val="002060"/>
                </a:solidFill>
              </a:rPr>
              <a:t>To do this, you will learn to:</a:t>
            </a:r>
          </a:p>
          <a:p>
            <a:pPr algn="just"/>
            <a:r>
              <a:rPr lang="en-AU" dirty="0" smtClean="0">
                <a:solidFill>
                  <a:srgbClr val="002060"/>
                </a:solidFill>
              </a:rPr>
              <a:t>explain the difference between sign, syndrome, disease and diagnosis;</a:t>
            </a:r>
          </a:p>
          <a:p>
            <a:pPr algn="just"/>
            <a:r>
              <a:rPr lang="en-AU" dirty="0" smtClean="0">
                <a:solidFill>
                  <a:srgbClr val="002060"/>
                </a:solidFill>
              </a:rPr>
              <a:t>do a thorough disease investigation;</a:t>
            </a:r>
          </a:p>
          <a:p>
            <a:pPr algn="just"/>
            <a:r>
              <a:rPr lang="en-AU" dirty="0" smtClean="0">
                <a:solidFill>
                  <a:srgbClr val="002060"/>
                </a:solidFill>
              </a:rPr>
              <a:t>explain options to farmers to treat and prevent disease</a:t>
            </a:r>
          </a:p>
          <a:p>
            <a:pPr algn="just"/>
            <a:r>
              <a:rPr lang="en-AU" dirty="0" smtClean="0">
                <a:solidFill>
                  <a:srgbClr val="002060"/>
                </a:solidFill>
              </a:rPr>
              <a:t>use </a:t>
            </a:r>
            <a:r>
              <a:rPr lang="en-AU" dirty="0" err="1" smtClean="0">
                <a:solidFill>
                  <a:srgbClr val="002060"/>
                </a:solidFill>
              </a:rPr>
              <a:t>iSIKHNAS</a:t>
            </a:r>
            <a:r>
              <a:rPr lang="en-AU" dirty="0" smtClean="0">
                <a:solidFill>
                  <a:srgbClr val="002060"/>
                </a:solidFill>
              </a:rPr>
              <a:t> to help you in your work</a:t>
            </a:r>
          </a:p>
        </p:txBody>
      </p:sp>
    </p:spTree>
    <p:extLst>
      <p:ext uri="{BB962C8B-B14F-4D97-AF65-F5344CB8AC3E}">
        <p14:creationId xmlns:p14="http://schemas.microsoft.com/office/powerpoint/2010/main" val="2616841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 </a:t>
            </a:r>
            <a:r>
              <a:rPr lang="en-AU" b="1" dirty="0" smtClean="0"/>
              <a:t>– sharing experiences</a:t>
            </a:r>
            <a:endParaRPr lang="en-AU" b="1" dirty="0"/>
          </a:p>
        </p:txBody>
      </p:sp>
      <p:sp>
        <p:nvSpPr>
          <p:cNvPr id="3" name="Content Placeholder 2"/>
          <p:cNvSpPr>
            <a:spLocks noGrp="1"/>
          </p:cNvSpPr>
          <p:nvPr>
            <p:ph idx="1"/>
          </p:nvPr>
        </p:nvSpPr>
        <p:spPr/>
        <p:txBody>
          <a:bodyPr/>
          <a:lstStyle/>
          <a:p>
            <a:pPr marL="514350" indent="-514350">
              <a:buAutoNum type="arabicPeriod"/>
            </a:pPr>
            <a:r>
              <a:rPr lang="en-AU" dirty="0" smtClean="0"/>
              <a:t>Think about your own experiences with sick animals.</a:t>
            </a:r>
          </a:p>
          <a:p>
            <a:pPr marL="514350" indent="-514350">
              <a:buAutoNum type="arabicPeriod"/>
            </a:pPr>
            <a:r>
              <a:rPr lang="en-AU" dirty="0" smtClean="0"/>
              <a:t>Pick one case and think about what you did for the animal.</a:t>
            </a:r>
          </a:p>
          <a:p>
            <a:pPr marL="514350" indent="-514350">
              <a:buAutoNum type="arabicPeriod"/>
            </a:pPr>
            <a:r>
              <a:rPr lang="en-AU" dirty="0" smtClean="0"/>
              <a:t>Thinking back:</a:t>
            </a:r>
          </a:p>
          <a:p>
            <a:pPr marL="914400" lvl="1" indent="-514350"/>
            <a:r>
              <a:rPr lang="en-AU" dirty="0" smtClean="0"/>
              <a:t>what could you have done better?</a:t>
            </a:r>
          </a:p>
          <a:p>
            <a:pPr marL="914400" lvl="1" indent="-514350"/>
            <a:r>
              <a:rPr lang="en-AU" dirty="0" smtClean="0"/>
              <a:t>what training or resource would help you improve the way you do this work in the future?</a:t>
            </a:r>
            <a:endParaRPr lang="fr-FR" dirty="0"/>
          </a:p>
          <a:p>
            <a:endParaRPr lang="en-AU" dirty="0"/>
          </a:p>
        </p:txBody>
      </p:sp>
    </p:spTree>
    <p:extLst>
      <p:ext uri="{BB962C8B-B14F-4D97-AF65-F5344CB8AC3E}">
        <p14:creationId xmlns:p14="http://schemas.microsoft.com/office/powerpoint/2010/main" val="2348258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AU" b="1" dirty="0" smtClean="0"/>
              <a:t>Training course - evaluations</a:t>
            </a:r>
            <a:endParaRPr lang="en-AU" b="1" dirty="0"/>
          </a:p>
        </p:txBody>
      </p:sp>
      <p:sp>
        <p:nvSpPr>
          <p:cNvPr id="3" name="Content Placeholder 2"/>
          <p:cNvSpPr>
            <a:spLocks noGrp="1"/>
          </p:cNvSpPr>
          <p:nvPr>
            <p:ph idx="1"/>
          </p:nvPr>
        </p:nvSpPr>
        <p:spPr>
          <a:xfrm>
            <a:off x="457200" y="1600200"/>
            <a:ext cx="8229600" cy="4925144"/>
          </a:xfrm>
        </p:spPr>
        <p:txBody>
          <a:bodyPr>
            <a:normAutofit fontScale="85000" lnSpcReduction="10000"/>
          </a:bodyPr>
          <a:lstStyle/>
          <a:p>
            <a:pPr marL="514350" indent="-514350">
              <a:buAutoNum type="arabicPeriod"/>
            </a:pPr>
            <a:r>
              <a:rPr lang="en-AU" dirty="0" smtClean="0"/>
              <a:t>Participants will be asked to fill in a form at the end of the course to provide their assessment of how good the course was and where it can be improved.</a:t>
            </a:r>
          </a:p>
          <a:p>
            <a:pPr marL="514350" indent="-514350">
              <a:buAutoNum type="arabicPeriod"/>
            </a:pPr>
            <a:endParaRPr lang="en-AU" dirty="0"/>
          </a:p>
          <a:p>
            <a:pPr marL="514350" indent="-514350">
              <a:buFont typeface="+mj-lt"/>
              <a:buAutoNum type="arabicPeriod"/>
            </a:pPr>
            <a:r>
              <a:rPr lang="en-AU" dirty="0" smtClean="0"/>
              <a:t>During the course participants will be assessed also, based on:</a:t>
            </a:r>
          </a:p>
          <a:p>
            <a:pPr marL="914400" lvl="1" indent="-514350"/>
            <a:r>
              <a:rPr lang="en-AU" dirty="0" smtClean="0"/>
              <a:t>attendance each day</a:t>
            </a:r>
          </a:p>
          <a:p>
            <a:pPr marL="914400" lvl="1" indent="-514350"/>
            <a:r>
              <a:rPr lang="en-AU" dirty="0" smtClean="0"/>
              <a:t>participation in discussions and exercises</a:t>
            </a:r>
          </a:p>
          <a:p>
            <a:pPr marL="400050" lvl="1" indent="0">
              <a:buNone/>
            </a:pPr>
            <a:endParaRPr lang="en-AU" dirty="0"/>
          </a:p>
          <a:p>
            <a:pPr marL="514350" indent="-514350">
              <a:buFont typeface="+mj-lt"/>
              <a:buAutoNum type="arabicPeriod"/>
            </a:pPr>
            <a:r>
              <a:rPr lang="en-AU" dirty="0" smtClean="0"/>
              <a:t>Certificates will be awarded to all participants who attend and contribute throughout the course</a:t>
            </a:r>
          </a:p>
        </p:txBody>
      </p:sp>
    </p:spTree>
    <p:extLst>
      <p:ext uri="{BB962C8B-B14F-4D97-AF65-F5344CB8AC3E}">
        <p14:creationId xmlns:p14="http://schemas.microsoft.com/office/powerpoint/2010/main" val="692533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1979</TotalTime>
  <Words>1086</Words>
  <Application>Microsoft Office PowerPoint</Application>
  <PresentationFormat>On-screen Show (4:3)</PresentationFormat>
  <Paragraphs>162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Basic Field Epidemiology</vt:lpstr>
      <vt:lpstr>Introduction to Basic Field Epidemiology Training Course</vt:lpstr>
      <vt:lpstr>Introduction to Basic Field Epidemiology Training Course</vt:lpstr>
      <vt:lpstr>Housekeeping </vt:lpstr>
      <vt:lpstr>Role of facilitators</vt:lpstr>
      <vt:lpstr>How each session will run</vt:lpstr>
      <vt:lpstr>By the end of the course…</vt:lpstr>
      <vt:lpstr>Activity – sharing experiences</vt:lpstr>
      <vt:lpstr>Training course - evaluations</vt:lpstr>
      <vt:lpstr>Activity – participation rules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andy way</cp:lastModifiedBy>
  <cp:revision>37</cp:revision>
  <dcterms:created xsi:type="dcterms:W3CDTF">2013-03-15T18:03:41Z</dcterms:created>
  <dcterms:modified xsi:type="dcterms:W3CDTF">2014-02-27T01:12:24Z</dcterms:modified>
</cp:coreProperties>
</file>