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7" r:id="rId2"/>
    <p:sldId id="266" r:id="rId3"/>
    <p:sldId id="331" r:id="rId4"/>
    <p:sldId id="332" r:id="rId5"/>
    <p:sldId id="336" r:id="rId6"/>
    <p:sldId id="337" r:id="rId7"/>
    <p:sldId id="338" r:id="rId8"/>
    <p:sldId id="339" r:id="rId9"/>
    <p:sldId id="341" r:id="rId10"/>
    <p:sldId id="340" r:id="rId11"/>
    <p:sldId id="342" r:id="rId12"/>
    <p:sldId id="343" r:id="rId13"/>
    <p:sldId id="344" r:id="rId14"/>
    <p:sldId id="345" r:id="rId15"/>
    <p:sldId id="346" r:id="rId16"/>
    <p:sldId id="347" r:id="rId17"/>
    <p:sldId id="348" r:id="rId18"/>
    <p:sldId id="349" r:id="rId19"/>
    <p:sldId id="352" r:id="rId20"/>
    <p:sldId id="353" r:id="rId21"/>
    <p:sldId id="351" r:id="rId22"/>
    <p:sldId id="258" r:id="rId23"/>
    <p:sldId id="263" r:id="rId2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726" autoAdjust="0"/>
  </p:normalViewPr>
  <p:slideViewPr>
    <p:cSldViewPr snapToObjects="1">
      <p:cViewPr varScale="1">
        <p:scale>
          <a:sx n="68" d="100"/>
          <a:sy n="68" d="100"/>
        </p:scale>
        <p:origin x="-223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Sheet5!$K$3</c:f>
              <c:strCache>
                <c:ptCount val="1"/>
                <c:pt idx="0">
                  <c:v>Cows with diarrhoea</c:v>
                </c:pt>
              </c:strCache>
            </c:strRef>
          </c:tx>
          <c:spPr>
            <a:solidFill>
              <a:schemeClr val="bg1">
                <a:lumMod val="75000"/>
              </a:schemeClr>
            </a:solidFill>
            <a:ln>
              <a:solidFill>
                <a:schemeClr val="dk1"/>
              </a:solidFill>
            </a:ln>
            <a:effectLst/>
          </c:spPr>
          <c:invertIfNegative val="0"/>
          <c:cat>
            <c:numRef>
              <c:f>Sheet5!$J$4:$J$24</c:f>
              <c:numCache>
                <c:formatCode>m\/d\/yyyy</c:formatCode>
                <c:ptCount val="21"/>
                <c:pt idx="0">
                  <c:v>41548</c:v>
                </c:pt>
                <c:pt idx="1">
                  <c:v>41549</c:v>
                </c:pt>
                <c:pt idx="2">
                  <c:v>41550</c:v>
                </c:pt>
                <c:pt idx="3">
                  <c:v>41551</c:v>
                </c:pt>
                <c:pt idx="4">
                  <c:v>41552</c:v>
                </c:pt>
                <c:pt idx="5">
                  <c:v>41553</c:v>
                </c:pt>
                <c:pt idx="6">
                  <c:v>41554</c:v>
                </c:pt>
                <c:pt idx="7">
                  <c:v>41555</c:v>
                </c:pt>
                <c:pt idx="8">
                  <c:v>41556</c:v>
                </c:pt>
                <c:pt idx="9">
                  <c:v>41557</c:v>
                </c:pt>
                <c:pt idx="10">
                  <c:v>41558</c:v>
                </c:pt>
                <c:pt idx="11">
                  <c:v>41559</c:v>
                </c:pt>
                <c:pt idx="12">
                  <c:v>41560</c:v>
                </c:pt>
                <c:pt idx="13">
                  <c:v>41561</c:v>
                </c:pt>
                <c:pt idx="14">
                  <c:v>41562</c:v>
                </c:pt>
                <c:pt idx="15">
                  <c:v>41563</c:v>
                </c:pt>
                <c:pt idx="16">
                  <c:v>41564</c:v>
                </c:pt>
                <c:pt idx="17">
                  <c:v>41565</c:v>
                </c:pt>
                <c:pt idx="18">
                  <c:v>41566</c:v>
                </c:pt>
                <c:pt idx="19">
                  <c:v>41567</c:v>
                </c:pt>
                <c:pt idx="20">
                  <c:v>41568</c:v>
                </c:pt>
              </c:numCache>
            </c:numRef>
          </c:cat>
          <c:val>
            <c:numRef>
              <c:f>Sheet5!$K$4:$K$24</c:f>
              <c:numCache>
                <c:formatCode>General</c:formatCode>
                <c:ptCount val="21"/>
                <c:pt idx="0">
                  <c:v>2</c:v>
                </c:pt>
                <c:pt idx="1">
                  <c:v>0</c:v>
                </c:pt>
                <c:pt idx="2">
                  <c:v>0</c:v>
                </c:pt>
                <c:pt idx="3">
                  <c:v>0</c:v>
                </c:pt>
                <c:pt idx="4">
                  <c:v>0</c:v>
                </c:pt>
                <c:pt idx="5">
                  <c:v>3</c:v>
                </c:pt>
                <c:pt idx="6">
                  <c:v>8</c:v>
                </c:pt>
                <c:pt idx="7">
                  <c:v>7</c:v>
                </c:pt>
                <c:pt idx="8">
                  <c:v>4</c:v>
                </c:pt>
                <c:pt idx="9">
                  <c:v>0</c:v>
                </c:pt>
                <c:pt idx="10">
                  <c:v>9</c:v>
                </c:pt>
                <c:pt idx="11">
                  <c:v>14</c:v>
                </c:pt>
                <c:pt idx="12">
                  <c:v>15</c:v>
                </c:pt>
                <c:pt idx="13">
                  <c:v>12</c:v>
                </c:pt>
                <c:pt idx="14">
                  <c:v>8</c:v>
                </c:pt>
                <c:pt idx="15">
                  <c:v>0</c:v>
                </c:pt>
                <c:pt idx="16">
                  <c:v>7</c:v>
                </c:pt>
                <c:pt idx="17">
                  <c:v>4</c:v>
                </c:pt>
                <c:pt idx="18">
                  <c:v>0</c:v>
                </c:pt>
                <c:pt idx="19">
                  <c:v>0</c:v>
                </c:pt>
                <c:pt idx="20">
                  <c:v>1</c:v>
                </c:pt>
              </c:numCache>
            </c:numRef>
          </c:val>
        </c:ser>
        <c:dLbls>
          <c:showLegendKey val="0"/>
          <c:showVal val="0"/>
          <c:showCatName val="0"/>
          <c:showSerName val="0"/>
          <c:showPercent val="0"/>
          <c:showBubbleSize val="0"/>
        </c:dLbls>
        <c:gapWidth val="0"/>
        <c:overlap val="100"/>
        <c:axId val="104577280"/>
        <c:axId val="105276160"/>
      </c:barChart>
      <c:dateAx>
        <c:axId val="1045772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Date</a:t>
                </a:r>
              </a:p>
            </c:rich>
          </c:tx>
          <c:layout/>
          <c:overlay val="0"/>
          <c:spPr>
            <a:noFill/>
            <a:ln>
              <a:noFill/>
            </a:ln>
            <a:effectLst/>
          </c:spPr>
        </c:title>
        <c:numFmt formatCode="m\/d\/yyyy" sourceLinked="1"/>
        <c:majorTickMark val="none"/>
        <c:minorTickMark val="none"/>
        <c:tickLblPos val="nextTo"/>
        <c:spPr>
          <a:noFill/>
          <a:ln w="9525" cap="flat" cmpd="sng" algn="ctr">
            <a:solidFill>
              <a:schemeClr val="dk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276160"/>
        <c:crosses val="autoZero"/>
        <c:auto val="1"/>
        <c:lblOffset val="100"/>
        <c:baseTimeUnit val="days"/>
      </c:dateAx>
      <c:valAx>
        <c:axId val="10527616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Number</a:t>
                </a:r>
                <a:r>
                  <a:rPr lang="en-AU" baseline="0"/>
                  <a:t> of cases</a:t>
                </a:r>
                <a:endParaRPr lang="en-AU"/>
              </a:p>
            </c:rich>
          </c:tx>
          <c:layout/>
          <c:overlay val="0"/>
          <c:spPr>
            <a:noFill/>
            <a:ln>
              <a:noFill/>
            </a:ln>
            <a:effectLst/>
          </c:spPr>
        </c:title>
        <c:numFmt formatCode="General" sourceLinked="1"/>
        <c:majorTickMark val="none"/>
        <c:minorTickMark val="none"/>
        <c:tickLblPos val="nextTo"/>
        <c:spPr>
          <a:noFill/>
          <a:ln>
            <a:solidFill>
              <a:schemeClr val="dk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57728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'Example epi curves'!$C$4</c:f>
              <c:strCache>
                <c:ptCount val="1"/>
                <c:pt idx="0">
                  <c:v>Epidemic 2</c:v>
                </c:pt>
              </c:strCache>
            </c:strRef>
          </c:tx>
          <c:spPr>
            <a:solidFill>
              <a:schemeClr val="bg1">
                <a:lumMod val="65000"/>
              </a:schemeClr>
            </a:solidFill>
            <a:ln>
              <a:solidFill>
                <a:schemeClr val="dk1"/>
              </a:solidFill>
            </a:ln>
            <a:effectLst/>
          </c:spPr>
          <c:invertIfNegative val="0"/>
          <c:val>
            <c:numRef>
              <c:f>'Example epi curves'!$C$5:$C$34</c:f>
              <c:numCache>
                <c:formatCode>General</c:formatCode>
                <c:ptCount val="30"/>
                <c:pt idx="0">
                  <c:v>0</c:v>
                </c:pt>
                <c:pt idx="1">
                  <c:v>5</c:v>
                </c:pt>
                <c:pt idx="2">
                  <c:v>10</c:v>
                </c:pt>
                <c:pt idx="3">
                  <c:v>30</c:v>
                </c:pt>
                <c:pt idx="4">
                  <c:v>70</c:v>
                </c:pt>
                <c:pt idx="5">
                  <c:v>92</c:v>
                </c:pt>
                <c:pt idx="6">
                  <c:v>105</c:v>
                </c:pt>
                <c:pt idx="7">
                  <c:v>102</c:v>
                </c:pt>
                <c:pt idx="8">
                  <c:v>90</c:v>
                </c:pt>
                <c:pt idx="9">
                  <c:v>79</c:v>
                </c:pt>
                <c:pt idx="10">
                  <c:v>76</c:v>
                </c:pt>
                <c:pt idx="11">
                  <c:v>64</c:v>
                </c:pt>
                <c:pt idx="12">
                  <c:v>58</c:v>
                </c:pt>
                <c:pt idx="13">
                  <c:v>50</c:v>
                </c:pt>
                <c:pt idx="14">
                  <c:v>56</c:v>
                </c:pt>
                <c:pt idx="15">
                  <c:v>49</c:v>
                </c:pt>
                <c:pt idx="16">
                  <c:v>48</c:v>
                </c:pt>
                <c:pt idx="17">
                  <c:v>49</c:v>
                </c:pt>
                <c:pt idx="18">
                  <c:v>38</c:v>
                </c:pt>
                <c:pt idx="19">
                  <c:v>46</c:v>
                </c:pt>
                <c:pt idx="20">
                  <c:v>45</c:v>
                </c:pt>
                <c:pt idx="21">
                  <c:v>35</c:v>
                </c:pt>
                <c:pt idx="22">
                  <c:v>32</c:v>
                </c:pt>
                <c:pt idx="23">
                  <c:v>34</c:v>
                </c:pt>
                <c:pt idx="24">
                  <c:v>36</c:v>
                </c:pt>
                <c:pt idx="25">
                  <c:v>34</c:v>
                </c:pt>
                <c:pt idx="26">
                  <c:v>30</c:v>
                </c:pt>
                <c:pt idx="27">
                  <c:v>24</c:v>
                </c:pt>
                <c:pt idx="28">
                  <c:v>20</c:v>
                </c:pt>
                <c:pt idx="29">
                  <c:v>24</c:v>
                </c:pt>
              </c:numCache>
            </c:numRef>
          </c:val>
        </c:ser>
        <c:dLbls>
          <c:showLegendKey val="0"/>
          <c:showVal val="0"/>
          <c:showCatName val="0"/>
          <c:showSerName val="0"/>
          <c:showPercent val="0"/>
          <c:showBubbleSize val="0"/>
        </c:dLbls>
        <c:gapWidth val="0"/>
        <c:overlap val="100"/>
        <c:axId val="106281984"/>
        <c:axId val="106286080"/>
      </c:barChart>
      <c:catAx>
        <c:axId val="10628198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Time (days)</a:t>
                </a:r>
              </a:p>
            </c:rich>
          </c:tx>
          <c:layout/>
          <c:overlay val="0"/>
          <c:spPr>
            <a:noFill/>
            <a:ln>
              <a:noFill/>
            </a:ln>
            <a:effectLst/>
          </c:spPr>
        </c:title>
        <c:majorTickMark val="none"/>
        <c:minorTickMark val="none"/>
        <c:tickLblPos val="nextTo"/>
        <c:spPr>
          <a:noFill/>
          <a:ln w="9525" cap="flat" cmpd="sng" algn="ctr">
            <a:solidFill>
              <a:schemeClr val="dk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286080"/>
        <c:crosses val="autoZero"/>
        <c:auto val="1"/>
        <c:lblAlgn val="ctr"/>
        <c:lblOffset val="100"/>
        <c:noMultiLvlLbl val="0"/>
      </c:catAx>
      <c:valAx>
        <c:axId val="10628608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Number of cases</a:t>
                </a:r>
              </a:p>
            </c:rich>
          </c:tx>
          <c:layout/>
          <c:overlay val="0"/>
          <c:spPr>
            <a:noFill/>
            <a:ln>
              <a:noFill/>
            </a:ln>
            <a:effectLst/>
          </c:spPr>
        </c:title>
        <c:numFmt formatCode="General" sourceLinked="1"/>
        <c:majorTickMark val="none"/>
        <c:minorTickMark val="none"/>
        <c:tickLblPos val="nextTo"/>
        <c:spPr>
          <a:noFill/>
          <a:ln>
            <a:solidFill>
              <a:schemeClr val="dk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28198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Sheet3!$C$4</c:f>
              <c:strCache>
                <c:ptCount val="1"/>
                <c:pt idx="0">
                  <c:v>Point source</c:v>
                </c:pt>
              </c:strCache>
            </c:strRef>
          </c:tx>
          <c:spPr>
            <a:solidFill>
              <a:schemeClr val="bg1">
                <a:lumMod val="75000"/>
              </a:schemeClr>
            </a:solidFill>
            <a:ln>
              <a:solidFill>
                <a:schemeClr val="dk1"/>
              </a:solidFill>
            </a:ln>
            <a:effectLst/>
          </c:spPr>
          <c:invertIfNegative val="0"/>
          <c:val>
            <c:numRef>
              <c:f>Sheet3!$C$5:$C$34</c:f>
              <c:numCache>
                <c:formatCode>General</c:formatCode>
                <c:ptCount val="30"/>
                <c:pt idx="0">
                  <c:v>0</c:v>
                </c:pt>
                <c:pt idx="1">
                  <c:v>5</c:v>
                </c:pt>
                <c:pt idx="2">
                  <c:v>10</c:v>
                </c:pt>
                <c:pt idx="3">
                  <c:v>20</c:v>
                </c:pt>
                <c:pt idx="4">
                  <c:v>40</c:v>
                </c:pt>
                <c:pt idx="5">
                  <c:v>70</c:v>
                </c:pt>
                <c:pt idx="6">
                  <c:v>105</c:v>
                </c:pt>
                <c:pt idx="7">
                  <c:v>102</c:v>
                </c:pt>
                <c:pt idx="8">
                  <c:v>65</c:v>
                </c:pt>
                <c:pt idx="9">
                  <c:v>40</c:v>
                </c:pt>
                <c:pt idx="10">
                  <c:v>35</c:v>
                </c:pt>
                <c:pt idx="11">
                  <c:v>10</c:v>
                </c:pt>
                <c:pt idx="12">
                  <c:v>5</c:v>
                </c:pt>
                <c:pt idx="13">
                  <c:v>2</c:v>
                </c:pt>
                <c:pt idx="14">
                  <c:v>0</c:v>
                </c:pt>
                <c:pt idx="15">
                  <c:v>1</c:v>
                </c:pt>
                <c:pt idx="16">
                  <c:v>0</c:v>
                </c:pt>
                <c:pt idx="17">
                  <c:v>0</c:v>
                </c:pt>
                <c:pt idx="18">
                  <c:v>0</c:v>
                </c:pt>
                <c:pt idx="19">
                  <c:v>0</c:v>
                </c:pt>
                <c:pt idx="20">
                  <c:v>0</c:v>
                </c:pt>
              </c:numCache>
            </c:numRef>
          </c:val>
        </c:ser>
        <c:dLbls>
          <c:showLegendKey val="0"/>
          <c:showVal val="0"/>
          <c:showCatName val="0"/>
          <c:showSerName val="0"/>
          <c:showPercent val="0"/>
          <c:showBubbleSize val="0"/>
        </c:dLbls>
        <c:gapWidth val="0"/>
        <c:overlap val="100"/>
        <c:axId val="106440576"/>
        <c:axId val="106477056"/>
      </c:barChart>
      <c:catAx>
        <c:axId val="1064405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Time</a:t>
                </a:r>
                <a:r>
                  <a:rPr lang="en-AU" baseline="0"/>
                  <a:t> (days)</a:t>
                </a:r>
                <a:endParaRPr lang="en-AU"/>
              </a:p>
            </c:rich>
          </c:tx>
          <c:layout/>
          <c:overlay val="0"/>
          <c:spPr>
            <a:noFill/>
            <a:ln>
              <a:noFill/>
            </a:ln>
            <a:effectLst/>
          </c:spPr>
        </c:title>
        <c:majorTickMark val="none"/>
        <c:minorTickMark val="none"/>
        <c:tickLblPos val="nextTo"/>
        <c:spPr>
          <a:noFill/>
          <a:ln w="9525" cap="flat" cmpd="sng" algn="ctr">
            <a:solidFill>
              <a:schemeClr val="dk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477056"/>
        <c:crosses val="autoZero"/>
        <c:auto val="1"/>
        <c:lblAlgn val="ctr"/>
        <c:lblOffset val="100"/>
        <c:noMultiLvlLbl val="0"/>
      </c:catAx>
      <c:valAx>
        <c:axId val="106477056"/>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Number of cases</a:t>
                </a:r>
              </a:p>
            </c:rich>
          </c:tx>
          <c:layout/>
          <c:overlay val="0"/>
          <c:spPr>
            <a:noFill/>
            <a:ln>
              <a:noFill/>
            </a:ln>
            <a:effectLst/>
          </c:spPr>
        </c:title>
        <c:numFmt formatCode="General" sourceLinked="1"/>
        <c:majorTickMark val="none"/>
        <c:minorTickMark val="none"/>
        <c:tickLblPos val="nextTo"/>
        <c:spPr>
          <a:noFill/>
          <a:ln>
            <a:solidFill>
              <a:schemeClr val="dk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44057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37918209053959E-2"/>
          <c:y val="3.4561056105610562E-2"/>
          <c:w val="0.91947210453195183"/>
          <c:h val="0.8408230555338998"/>
        </c:manualLayout>
      </c:layout>
      <c:barChart>
        <c:barDir val="col"/>
        <c:grouping val="clustered"/>
        <c:varyColors val="0"/>
        <c:ser>
          <c:idx val="0"/>
          <c:order val="0"/>
          <c:tx>
            <c:strRef>
              <c:f>Sheet3!$D$4</c:f>
              <c:strCache>
                <c:ptCount val="1"/>
                <c:pt idx="0">
                  <c:v>Endemic</c:v>
                </c:pt>
              </c:strCache>
            </c:strRef>
          </c:tx>
          <c:spPr>
            <a:solidFill>
              <a:schemeClr val="bg1">
                <a:lumMod val="75000"/>
              </a:schemeClr>
            </a:solidFill>
            <a:ln>
              <a:solidFill>
                <a:schemeClr val="dk1"/>
              </a:solidFill>
            </a:ln>
            <a:effectLst/>
          </c:spPr>
          <c:invertIfNegative val="0"/>
          <c:val>
            <c:numRef>
              <c:f>Sheet3!$D$5:$D$34</c:f>
              <c:numCache>
                <c:formatCode>General</c:formatCode>
                <c:ptCount val="30"/>
                <c:pt idx="0">
                  <c:v>42</c:v>
                </c:pt>
                <c:pt idx="1">
                  <c:v>40</c:v>
                </c:pt>
                <c:pt idx="2">
                  <c:v>35</c:v>
                </c:pt>
                <c:pt idx="3">
                  <c:v>37</c:v>
                </c:pt>
                <c:pt idx="4">
                  <c:v>45</c:v>
                </c:pt>
                <c:pt idx="5">
                  <c:v>44</c:v>
                </c:pt>
                <c:pt idx="6">
                  <c:v>35</c:v>
                </c:pt>
                <c:pt idx="7">
                  <c:v>42</c:v>
                </c:pt>
                <c:pt idx="8">
                  <c:v>45</c:v>
                </c:pt>
                <c:pt idx="9">
                  <c:v>38</c:v>
                </c:pt>
                <c:pt idx="10">
                  <c:v>34</c:v>
                </c:pt>
                <c:pt idx="11">
                  <c:v>32</c:v>
                </c:pt>
                <c:pt idx="12">
                  <c:v>33</c:v>
                </c:pt>
                <c:pt idx="13">
                  <c:v>35</c:v>
                </c:pt>
                <c:pt idx="14">
                  <c:v>32</c:v>
                </c:pt>
                <c:pt idx="15">
                  <c:v>34</c:v>
                </c:pt>
                <c:pt idx="16">
                  <c:v>42</c:v>
                </c:pt>
                <c:pt idx="17">
                  <c:v>38</c:v>
                </c:pt>
                <c:pt idx="18">
                  <c:v>45</c:v>
                </c:pt>
                <c:pt idx="19">
                  <c:v>35</c:v>
                </c:pt>
                <c:pt idx="20">
                  <c:v>20</c:v>
                </c:pt>
                <c:pt idx="21">
                  <c:v>24</c:v>
                </c:pt>
                <c:pt idx="22">
                  <c:v>37</c:v>
                </c:pt>
                <c:pt idx="23">
                  <c:v>45</c:v>
                </c:pt>
                <c:pt idx="24">
                  <c:v>44</c:v>
                </c:pt>
                <c:pt idx="25">
                  <c:v>35</c:v>
                </c:pt>
                <c:pt idx="26">
                  <c:v>42</c:v>
                </c:pt>
                <c:pt idx="27">
                  <c:v>45</c:v>
                </c:pt>
                <c:pt idx="28">
                  <c:v>38</c:v>
                </c:pt>
                <c:pt idx="29">
                  <c:v>34</c:v>
                </c:pt>
              </c:numCache>
            </c:numRef>
          </c:val>
        </c:ser>
        <c:dLbls>
          <c:showLegendKey val="0"/>
          <c:showVal val="0"/>
          <c:showCatName val="0"/>
          <c:showSerName val="0"/>
          <c:showPercent val="0"/>
          <c:showBubbleSize val="0"/>
        </c:dLbls>
        <c:gapWidth val="0"/>
        <c:overlap val="100"/>
        <c:axId val="117198208"/>
        <c:axId val="139089792"/>
      </c:barChart>
      <c:catAx>
        <c:axId val="1171982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Time</a:t>
                </a:r>
                <a:r>
                  <a:rPr lang="en-AU" baseline="0"/>
                  <a:t> (days)</a:t>
                </a:r>
                <a:endParaRPr lang="en-AU"/>
              </a:p>
            </c:rich>
          </c:tx>
          <c:layout/>
          <c:overlay val="0"/>
          <c:spPr>
            <a:noFill/>
            <a:ln>
              <a:noFill/>
            </a:ln>
            <a:effectLst/>
          </c:spPr>
        </c:title>
        <c:majorTickMark val="none"/>
        <c:minorTickMark val="none"/>
        <c:tickLblPos val="nextTo"/>
        <c:spPr>
          <a:noFill/>
          <a:ln w="9525" cap="flat" cmpd="sng" algn="ctr">
            <a:solidFill>
              <a:schemeClr val="dk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089792"/>
        <c:crosses val="autoZero"/>
        <c:auto val="1"/>
        <c:lblAlgn val="ctr"/>
        <c:lblOffset val="100"/>
        <c:noMultiLvlLbl val="0"/>
      </c:catAx>
      <c:valAx>
        <c:axId val="139089792"/>
        <c:scaling>
          <c:orientation val="minMax"/>
          <c:max val="12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Number</a:t>
                </a:r>
                <a:r>
                  <a:rPr lang="en-AU" baseline="0"/>
                  <a:t> of cases</a:t>
                </a:r>
                <a:endParaRPr lang="en-AU"/>
              </a:p>
            </c:rich>
          </c:tx>
          <c:layout/>
          <c:overlay val="0"/>
          <c:spPr>
            <a:noFill/>
            <a:ln>
              <a:noFill/>
            </a:ln>
            <a:effectLst/>
          </c:spPr>
        </c:title>
        <c:numFmt formatCode="General" sourceLinked="1"/>
        <c:majorTickMark val="none"/>
        <c:minorTickMark val="none"/>
        <c:tickLblPos val="nextTo"/>
        <c:spPr>
          <a:noFill/>
          <a:ln>
            <a:solidFill>
              <a:schemeClr val="dk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198208"/>
        <c:crosses val="autoZero"/>
        <c:crossBetween val="between"/>
        <c:majorUnit val="20"/>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2E298CE-2AFF-4FAA-A26E-39AED356E737}" type="datetimeFigureOut">
              <a:rPr lang="en-AU" smtClean="0"/>
              <a:t>25/06/2014</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8A7CADE-9420-48EF-9FDA-CBD63633A01C}" type="slidenum">
              <a:rPr lang="en-AU" smtClean="0"/>
              <a:t>‹#›</a:t>
            </a:fld>
            <a:endParaRPr lang="en-AU"/>
          </a:p>
        </p:txBody>
      </p:sp>
    </p:spTree>
    <p:extLst>
      <p:ext uri="{BB962C8B-B14F-4D97-AF65-F5344CB8AC3E}">
        <p14:creationId xmlns:p14="http://schemas.microsoft.com/office/powerpoint/2010/main" val="1126982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a:t>
            </a:fld>
            <a:endParaRPr lang="en-AU"/>
          </a:p>
        </p:txBody>
      </p:sp>
    </p:spTree>
    <p:extLst>
      <p:ext uri="{BB962C8B-B14F-4D97-AF65-F5344CB8AC3E}">
        <p14:creationId xmlns:p14="http://schemas.microsoft.com/office/powerpoint/2010/main" val="1287898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1" dirty="0" smtClean="0"/>
          </a:p>
          <a:p>
            <a:r>
              <a:rPr lang="en-AU" sz="1200" kern="1200" dirty="0" smtClean="0">
                <a:solidFill>
                  <a:schemeClr val="tx1"/>
                </a:solidFill>
                <a:effectLst/>
                <a:latin typeface="+mn-lt"/>
                <a:ea typeface="+mn-ea"/>
                <a:cs typeface="+mn-cs"/>
              </a:rPr>
              <a:t>Describing disease occurrence by place</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is usually done by mapping.</a:t>
            </a:r>
          </a:p>
          <a:p>
            <a:endParaRPr lang="en-AU" b="1" dirty="0" smtClean="0"/>
          </a:p>
          <a:p>
            <a:r>
              <a:rPr lang="en-AU" sz="1200" kern="1200" dirty="0" smtClean="0">
                <a:solidFill>
                  <a:schemeClr val="tx1"/>
                </a:solidFill>
                <a:effectLst/>
                <a:latin typeface="+mn-lt"/>
                <a:ea typeface="+mn-ea"/>
                <a:cs typeface="+mn-cs"/>
              </a:rPr>
              <a:t>Modern epidemiologists may often turn to computer based mapping software.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Simple, hand-drawn maps remain very useful as summary descriptions of disease occurrence</a:t>
            </a:r>
          </a:p>
          <a:p>
            <a:pPr marL="0" lvl="0" indent="0">
              <a:buFont typeface="Arial" panose="020B0604020202020204" pitchFamily="34" charset="0"/>
              <a:buNone/>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10</a:t>
            </a:fld>
            <a:endParaRPr lang="en-AU"/>
          </a:p>
        </p:txBody>
      </p:sp>
    </p:spTree>
    <p:extLst>
      <p:ext uri="{BB962C8B-B14F-4D97-AF65-F5344CB8AC3E}">
        <p14:creationId xmlns:p14="http://schemas.microsoft.com/office/powerpoint/2010/main" val="4158304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1" dirty="0" smtClean="0"/>
          </a:p>
          <a:p>
            <a:r>
              <a:rPr lang="en-AU" sz="1200" kern="1200" dirty="0" smtClean="0">
                <a:solidFill>
                  <a:schemeClr val="tx1"/>
                </a:solidFill>
                <a:effectLst/>
                <a:latin typeface="+mn-lt"/>
                <a:ea typeface="+mn-ea"/>
                <a:cs typeface="+mn-cs"/>
              </a:rPr>
              <a:t>Describing disease occurrence by </a:t>
            </a:r>
            <a:r>
              <a:rPr lang="en-AU" sz="1200" b="1" i="1" kern="1200" dirty="0" smtClean="0">
                <a:solidFill>
                  <a:schemeClr val="tx1"/>
                </a:solidFill>
                <a:effectLst/>
                <a:latin typeface="+mn-lt"/>
                <a:ea typeface="+mn-ea"/>
                <a:cs typeface="+mn-cs"/>
              </a:rPr>
              <a:t>animal</a:t>
            </a:r>
            <a:r>
              <a:rPr lang="en-AU" sz="1200" kern="1200" dirty="0" smtClean="0">
                <a:solidFill>
                  <a:schemeClr val="tx1"/>
                </a:solidFill>
                <a:effectLst/>
                <a:latin typeface="+mn-lt"/>
                <a:ea typeface="+mn-ea"/>
                <a:cs typeface="+mn-cs"/>
              </a:rPr>
              <a:t> is usually done by arranging counts of cases by some host characteristic.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Common characteristics used to describe disease occurrence by animal are:</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age group</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breed</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species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sex</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body condition</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vaccination status</a:t>
            </a:r>
          </a:p>
          <a:p>
            <a:pPr marL="0" lvl="0"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smtClean="0">
                <a:solidFill>
                  <a:schemeClr val="tx1"/>
                </a:solidFill>
                <a:effectLst/>
                <a:latin typeface="+mn-lt"/>
                <a:ea typeface="+mn-ea"/>
                <a:cs typeface="+mn-cs"/>
              </a:rPr>
              <a:t>Sometimes description of outcome are included like number infected, number recovered, number died for each reported characteristic.</a:t>
            </a:r>
          </a:p>
          <a:p>
            <a:pPr marL="0" lvl="0" indent="0">
              <a:buFont typeface="Arial" panose="020B0604020202020204" pitchFamily="34" charset="0"/>
              <a:buNone/>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11</a:t>
            </a:fld>
            <a:endParaRPr lang="en-AU"/>
          </a:p>
        </p:txBody>
      </p:sp>
    </p:spTree>
    <p:extLst>
      <p:ext uri="{BB962C8B-B14F-4D97-AF65-F5344CB8AC3E}">
        <p14:creationId xmlns:p14="http://schemas.microsoft.com/office/powerpoint/2010/main" val="78616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1" dirty="0" smtClean="0"/>
          </a:p>
          <a:p>
            <a:r>
              <a:rPr lang="en-AU" sz="1200" kern="1200" dirty="0" smtClean="0">
                <a:solidFill>
                  <a:schemeClr val="tx1"/>
                </a:solidFill>
                <a:effectLst/>
                <a:latin typeface="+mn-lt"/>
                <a:ea typeface="+mn-ea"/>
                <a:cs typeface="+mn-cs"/>
              </a:rPr>
              <a:t>Often descriptions of disease occurrence are more useful expressed as a proportion.</a:t>
            </a:r>
          </a:p>
          <a:p>
            <a:r>
              <a:rPr lang="en-AU"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To calculate a proportion you will need to count two different groups of animals: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Firstly the number of cases of disease</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 This can be either expressed as the number of new cases over time or the number of cases at a point in time.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Remember to use a case definition when conducting an epidemiological investigation.</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So the number of cases forms the numerator in calculation of the proportion.</a:t>
            </a:r>
          </a:p>
          <a:p>
            <a:pPr marL="0" lvl="0" indent="0">
              <a:buFont typeface="Arial" panose="020B0604020202020204" pitchFamily="34" charset="0"/>
              <a:buNone/>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12</a:t>
            </a:fld>
            <a:endParaRPr lang="en-AU"/>
          </a:p>
        </p:txBody>
      </p:sp>
    </p:spTree>
    <p:extLst>
      <p:ext uri="{BB962C8B-B14F-4D97-AF65-F5344CB8AC3E}">
        <p14:creationId xmlns:p14="http://schemas.microsoft.com/office/powerpoint/2010/main" val="3786238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1" dirty="0" smtClean="0"/>
          </a:p>
          <a:p>
            <a:r>
              <a:rPr lang="en-AU" sz="1200" kern="1200" dirty="0" smtClean="0">
                <a:solidFill>
                  <a:schemeClr val="tx1"/>
                </a:solidFill>
                <a:effectLst/>
                <a:latin typeface="+mn-lt"/>
                <a:ea typeface="+mn-ea"/>
                <a:cs typeface="+mn-cs"/>
              </a:rPr>
              <a:t>Now we need to count or estimate the number of animals that are considered eligible to get infected with the disease.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This is called the population at risk and forms the denominator in a proportion.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 population at risk should include all those animals in the area of interest (farm, village, regency, province etc.) that could get the disease.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 may not include every animal.</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Let’s look at some examples of different populations at risk:</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In an outbreak of Milk Fever (Calcium deficiency) in cattle, the population-at-risk is all pregnant female cattle on the farm. </a:t>
            </a:r>
          </a:p>
          <a:p>
            <a:r>
              <a:rPr lang="en-AU" sz="1200" kern="1200" dirty="0" smtClean="0">
                <a:solidFill>
                  <a:schemeClr val="tx1"/>
                </a:solidFill>
                <a:effectLst/>
                <a:latin typeface="+mn-lt"/>
                <a:ea typeface="+mn-ea"/>
                <a:cs typeface="+mn-cs"/>
              </a:rPr>
              <a:t>Male cattle, and non-pregnant females are not part of the population-at-risk.</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 population-at-risk for retained placenta would be all cows and heifers which calve in the herd. </a:t>
            </a:r>
          </a:p>
          <a:p>
            <a:endParaRPr lang="en-AU"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13</a:t>
            </a:fld>
            <a:endParaRPr lang="en-AU"/>
          </a:p>
        </p:txBody>
      </p:sp>
    </p:spTree>
    <p:extLst>
      <p:ext uri="{BB962C8B-B14F-4D97-AF65-F5344CB8AC3E}">
        <p14:creationId xmlns:p14="http://schemas.microsoft.com/office/powerpoint/2010/main" val="901128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1" dirty="0" smtClean="0"/>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Describing disease occurrence using proportions may help identify differences in proportions that may indicate a cause of disease.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Looking at data in this way can help describe patterns of disease in more detail and identify possible causes of disease.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Often it is useful to describe the proportion or percentage of animals that are affected based on other characteristics associated with the host, agent, or environment. </a:t>
            </a:r>
          </a:p>
          <a:p>
            <a:pPr marL="0" lvl="0"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200" dirty="0" smtClean="0">
                <a:solidFill>
                  <a:schemeClr val="tx1"/>
                </a:solidFill>
                <a:effectLst/>
                <a:latin typeface="+mn-lt"/>
                <a:ea typeface="+mn-ea"/>
                <a:cs typeface="+mn-cs"/>
              </a:rPr>
              <a:t>Attack rates </a:t>
            </a:r>
            <a:r>
              <a:rPr lang="en-AU" sz="1200" kern="1200" dirty="0" smtClean="0">
                <a:solidFill>
                  <a:schemeClr val="tx1"/>
                </a:solidFill>
                <a:effectLst/>
                <a:latin typeface="+mn-lt"/>
                <a:ea typeface="+mn-ea"/>
                <a:cs typeface="+mn-cs"/>
              </a:rPr>
              <a:t>are a proportion and used</a:t>
            </a:r>
            <a:r>
              <a:rPr lang="en-AU" sz="1200" kern="1200" baseline="0" dirty="0" smtClean="0">
                <a:solidFill>
                  <a:schemeClr val="tx1"/>
                </a:solidFill>
                <a:effectLst/>
                <a:latin typeface="+mn-lt"/>
                <a:ea typeface="+mn-ea"/>
                <a:cs typeface="+mn-cs"/>
              </a:rPr>
              <a:t> to compare disease</a:t>
            </a:r>
            <a:r>
              <a:rPr lang="en-AU" sz="1200" kern="1200" dirty="0" smtClean="0">
                <a:solidFill>
                  <a:schemeClr val="tx1"/>
                </a:solidFill>
                <a:effectLst/>
                <a:latin typeface="+mn-lt"/>
                <a:ea typeface="+mn-ea"/>
                <a:cs typeface="+mn-cs"/>
              </a:rPr>
              <a:t> between different levels of some characteristic.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smtClean="0">
                <a:solidFill>
                  <a:schemeClr val="tx1"/>
                </a:solidFill>
                <a:effectLst/>
                <a:latin typeface="+mn-lt"/>
                <a:ea typeface="+mn-ea"/>
                <a:cs typeface="+mn-cs"/>
              </a:rPr>
              <a:t>Attack rates require a numerator (number of cases arranged by each characteristic) and a denominator (total number of animals on the affected farm arranged by each characteristic). </a:t>
            </a:r>
          </a:p>
          <a:p>
            <a:pPr marL="0" lvl="0" indent="0">
              <a:buFont typeface="Arial" panose="020B0604020202020204" pitchFamily="34" charset="0"/>
              <a:buNone/>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14</a:t>
            </a:fld>
            <a:endParaRPr lang="en-AU"/>
          </a:p>
        </p:txBody>
      </p:sp>
    </p:spTree>
    <p:extLst>
      <p:ext uri="{BB962C8B-B14F-4D97-AF65-F5344CB8AC3E}">
        <p14:creationId xmlns:p14="http://schemas.microsoft.com/office/powerpoint/2010/main" val="387788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Pak Paimin and the DINAS vet Agung find the case and population data out of iSIKHNAS for the two affected Kabupaten.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During the time period the disease problem has been occurring the find:</a:t>
            </a:r>
          </a:p>
          <a:p>
            <a:r>
              <a:rPr lang="en-AU"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There are 10 cases of diarrhoea and 100 cattle in Kabupaten 1.</a:t>
            </a:r>
          </a:p>
          <a:p>
            <a:pPr marL="17145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There are 84 cases of diarrhoea and 300 cattle in Kabupaten 2.</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15</a:t>
            </a:fld>
            <a:endParaRPr lang="en-AU"/>
          </a:p>
        </p:txBody>
      </p:sp>
    </p:spTree>
    <p:extLst>
      <p:ext uri="{BB962C8B-B14F-4D97-AF65-F5344CB8AC3E}">
        <p14:creationId xmlns:p14="http://schemas.microsoft.com/office/powerpoint/2010/main" val="269338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Pak Paimin and the DINAS vet conduct the initial data analysis from the investigation which started with disease on Budi’s farm:</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In Kabupaten 1 the attack rate is 10/100= 0.1 or 10%.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In Kabupaten 2</a:t>
            </a:r>
            <a:r>
              <a:rPr lang="en-AU" sz="1200" kern="1200" baseline="0" dirty="0" smtClean="0">
                <a:solidFill>
                  <a:schemeClr val="tx1"/>
                </a:solidFill>
                <a:effectLst/>
                <a:latin typeface="+mn-lt"/>
                <a:ea typeface="+mn-ea"/>
                <a:cs typeface="+mn-cs"/>
              </a:rPr>
              <a:t> the </a:t>
            </a:r>
            <a:r>
              <a:rPr lang="en-AU" sz="1200" kern="1200" dirty="0" smtClean="0">
                <a:solidFill>
                  <a:schemeClr val="tx1"/>
                </a:solidFill>
                <a:effectLst/>
                <a:latin typeface="+mn-lt"/>
                <a:ea typeface="+mn-ea"/>
                <a:cs typeface="+mn-cs"/>
              </a:rPr>
              <a:t>attack rate is 84/300= 0.28 or 28%. </a:t>
            </a:r>
          </a:p>
          <a:p>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Looking at attack rates for the different Kabupaten suggests that cattle in Kabupaten 2 are more likely to get diarrhoea than cattle in Kabupaten 1. </a:t>
            </a:r>
          </a:p>
          <a:p>
            <a:r>
              <a:rPr lang="en-AU"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8A7CADE-9420-48EF-9FDA-CBD63633A01C}" type="slidenum">
              <a:rPr lang="en-AU" smtClean="0"/>
              <a:t>16</a:t>
            </a:fld>
            <a:endParaRPr lang="en-AU"/>
          </a:p>
        </p:txBody>
      </p:sp>
    </p:spTree>
    <p:extLst>
      <p:ext uri="{BB962C8B-B14F-4D97-AF65-F5344CB8AC3E}">
        <p14:creationId xmlns:p14="http://schemas.microsoft.com/office/powerpoint/2010/main" val="2914793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Dividing one AR by another AR produces a measure of the relative risk (RR).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Cattle in Kabupaten 2 have a 2.8-fold higher risk of diarrhoea than cattle in Kabupaten 1 (RR=28%/10%).</a:t>
            </a:r>
          </a:p>
          <a:p>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In this example cattle in Kabupaten 2 are more likely to have diarrhoea.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From our investigation we know that the cases on Budi’s farm were some of the very first cases of diarrhoea reported over this time.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From the mapping of cases we know that most of the cases are very close to the drain the runs from Budi’s farm.</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These findings could lend support to the idea that cattle down stream of this drain are more likely to develop diarrhoea and the drain is somehow involved in the spread of disease.</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17</a:t>
            </a:fld>
            <a:endParaRPr lang="en-AU"/>
          </a:p>
        </p:txBody>
      </p:sp>
    </p:spTree>
    <p:extLst>
      <p:ext uri="{BB962C8B-B14F-4D97-AF65-F5344CB8AC3E}">
        <p14:creationId xmlns:p14="http://schemas.microsoft.com/office/powerpoint/2010/main" val="996011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1" dirty="0" smtClean="0"/>
          </a:p>
          <a:p>
            <a:r>
              <a:rPr lang="en-GB" sz="1200" kern="1200" dirty="0" smtClean="0">
                <a:solidFill>
                  <a:schemeClr val="tx1"/>
                </a:solidFill>
                <a:effectLst/>
                <a:latin typeface="+mn-lt"/>
                <a:ea typeface="+mn-ea"/>
                <a:cs typeface="+mn-cs"/>
              </a:rPr>
              <a:t>Control strategies will usually be implemented as soon as possible to minimise the number of animals that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are affected. This is very</a:t>
            </a:r>
            <a:r>
              <a:rPr lang="en-GB" sz="1200" kern="1200" baseline="0" dirty="0" smtClean="0">
                <a:solidFill>
                  <a:schemeClr val="tx1"/>
                </a:solidFill>
                <a:effectLst/>
                <a:latin typeface="+mn-lt"/>
                <a:ea typeface="+mn-ea"/>
                <a:cs typeface="+mn-cs"/>
              </a:rPr>
              <a:t> important</a:t>
            </a:r>
            <a:r>
              <a:rPr lang="en-GB" sz="1200" kern="1200" dirty="0" smtClean="0">
                <a:solidFill>
                  <a:schemeClr val="tx1"/>
                </a:solidFill>
                <a:effectLst/>
                <a:latin typeface="+mn-lt"/>
                <a:ea typeface="+mn-ea"/>
                <a:cs typeface="+mn-cs"/>
              </a:rPr>
              <a:t> for diseases that have high mortality rate or that are spreading rapidly. </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It is often important to implement some control strategies before the para-vet (or veterinarian) leaves the farm.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The types of measures you might recommend will depend largely</a:t>
            </a:r>
            <a:r>
              <a:rPr lang="en-GB" sz="1200" kern="1200" baseline="0" dirty="0" smtClean="0">
                <a:solidFill>
                  <a:schemeClr val="tx1"/>
                </a:solidFill>
                <a:effectLst/>
                <a:latin typeface="+mn-lt"/>
                <a:ea typeface="+mn-ea"/>
                <a:cs typeface="+mn-cs"/>
              </a:rPr>
              <a:t> on whether you think the cause could be a contagious disease or a non-contagious disease.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0" dirty="0" smtClean="0">
                <a:solidFill>
                  <a:schemeClr val="tx1"/>
                </a:solidFill>
                <a:effectLst/>
                <a:latin typeface="+mn-lt"/>
                <a:ea typeface="+mn-ea"/>
                <a:cs typeface="+mn-cs"/>
              </a:rPr>
              <a:t>If you are not certain, then it is better to manage the control initially as if it were a contagious disease, to prevent possible spread to other animals and other farms.</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18</a:t>
            </a:fld>
            <a:endParaRPr lang="en-AU"/>
          </a:p>
        </p:txBody>
      </p:sp>
    </p:spTree>
    <p:extLst>
      <p:ext uri="{BB962C8B-B14F-4D97-AF65-F5344CB8AC3E}">
        <p14:creationId xmlns:p14="http://schemas.microsoft.com/office/powerpoint/2010/main" val="765567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1" dirty="0" smtClean="0"/>
          </a:p>
          <a:p>
            <a:r>
              <a:rPr lang="en-AU" sz="1200" kern="1200" dirty="0" smtClean="0">
                <a:solidFill>
                  <a:schemeClr val="tx1"/>
                </a:solidFill>
                <a:effectLst/>
                <a:latin typeface="+mn-lt"/>
                <a:ea typeface="+mn-ea"/>
                <a:cs typeface="+mn-cs"/>
              </a:rPr>
              <a:t>Immediate control strategies</a:t>
            </a:r>
            <a:r>
              <a:rPr lang="en-AU" sz="1200" kern="1200" baseline="0" dirty="0" smtClean="0">
                <a:solidFill>
                  <a:schemeClr val="tx1"/>
                </a:solidFill>
                <a:effectLst/>
                <a:latin typeface="+mn-lt"/>
                <a:ea typeface="+mn-ea"/>
                <a:cs typeface="+mn-cs"/>
              </a:rPr>
              <a:t> for contagious diseases are based on stopping spread and treating sick animals.</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Isolating sick animals and stopping animal movements is aimed at reducing the spread of disease to other animals.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Where affected animals are sick, you may be able to administer treatments (antibiotics, analgesics or other treatments).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In some cases</a:t>
            </a:r>
            <a:r>
              <a:rPr lang="en-GB" sz="1200" kern="1200" baseline="0" dirty="0" smtClean="0">
                <a:solidFill>
                  <a:schemeClr val="tx1"/>
                </a:solidFill>
                <a:effectLst/>
                <a:latin typeface="+mn-lt"/>
                <a:ea typeface="+mn-ea"/>
                <a:cs typeface="+mn-cs"/>
              </a:rPr>
              <a:t> it may be appropriate to treat other healthy animals on the same farm to try and stop them getting infected.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0" dirty="0" smtClean="0">
                <a:solidFill>
                  <a:schemeClr val="tx1"/>
                </a:solidFill>
                <a:effectLst/>
                <a:latin typeface="+mn-lt"/>
                <a:ea typeface="+mn-ea"/>
                <a:cs typeface="+mn-cs"/>
              </a:rPr>
              <a:t>Good hygiene is always important – ensure farm areas are clean. Disinfect areas that may be contaminated – where animals have died or aborted for example). Dispose of dead bodies or other infectious material (aborted foetuses) in a way that prevents further spread (bury or burn).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19</a:t>
            </a:fld>
            <a:endParaRPr lang="en-AU"/>
          </a:p>
        </p:txBody>
      </p:sp>
    </p:spTree>
    <p:extLst>
      <p:ext uri="{BB962C8B-B14F-4D97-AF65-F5344CB8AC3E}">
        <p14:creationId xmlns:p14="http://schemas.microsoft.com/office/powerpoint/2010/main" val="2059983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During this session we are</a:t>
            </a:r>
            <a:r>
              <a:rPr lang="en-AU" sz="1200" kern="1200" baseline="0" dirty="0" smtClean="0">
                <a:solidFill>
                  <a:schemeClr val="tx1"/>
                </a:solidFill>
                <a:effectLst/>
                <a:latin typeface="+mn-lt"/>
                <a:ea typeface="+mn-ea"/>
                <a:cs typeface="+mn-cs"/>
              </a:rPr>
              <a:t> going to look at how to describe patterns of disease, the different types of control strategies and how to use them.</a:t>
            </a: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2</a:t>
            </a:fld>
            <a:endParaRPr lang="en-AU"/>
          </a:p>
        </p:txBody>
      </p:sp>
    </p:spTree>
    <p:extLst>
      <p:ext uri="{BB962C8B-B14F-4D97-AF65-F5344CB8AC3E}">
        <p14:creationId xmlns:p14="http://schemas.microsoft.com/office/powerpoint/2010/main" val="1209761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1" dirty="0" smtClean="0"/>
          </a:p>
          <a:p>
            <a:r>
              <a:rPr lang="en-GB" sz="1200" kern="1200" dirty="0" smtClean="0">
                <a:solidFill>
                  <a:schemeClr val="tx1"/>
                </a:solidFill>
                <a:effectLst/>
                <a:latin typeface="+mn-lt"/>
                <a:ea typeface="+mn-ea"/>
                <a:cs typeface="+mn-cs"/>
              </a:rPr>
              <a:t>Different control strategies may be used when you</a:t>
            </a:r>
            <a:r>
              <a:rPr lang="en-GB" sz="1200" kern="1200" baseline="0" dirty="0" smtClean="0">
                <a:solidFill>
                  <a:schemeClr val="tx1"/>
                </a:solidFill>
                <a:effectLst/>
                <a:latin typeface="+mn-lt"/>
                <a:ea typeface="+mn-ea"/>
                <a:cs typeface="+mn-cs"/>
              </a:rPr>
              <a:t> think non-contagious diseases may be causing the sickness. Examples might include exposure of animals to poisonous plants or chemicals, inadequate feed or spoiled feed.</a:t>
            </a:r>
          </a:p>
          <a:p>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In this case you may wish to move animals to a different paddock or pasture</a:t>
            </a:r>
            <a:r>
              <a:rPr lang="en-GB" sz="1200" kern="1200" baseline="0" dirty="0" smtClean="0">
                <a:solidFill>
                  <a:schemeClr val="tx1"/>
                </a:solidFill>
                <a:effectLst/>
                <a:latin typeface="+mn-lt"/>
                <a:ea typeface="+mn-ea"/>
                <a:cs typeface="+mn-cs"/>
              </a:rPr>
              <a:t> and make sure they have access to good quality feed and fresh water and that their environment is clean and dry.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0" dirty="0" smtClean="0">
                <a:solidFill>
                  <a:schemeClr val="tx1"/>
                </a:solidFill>
                <a:effectLst/>
                <a:latin typeface="+mn-lt"/>
                <a:ea typeface="+mn-ea"/>
                <a:cs typeface="+mn-cs"/>
              </a:rPr>
              <a:t>Other general biosecurity measures are also important such as general hygiene and precautionary measures – quarantine of new arrivals, limiting contact of animals with people from other farms and so on.</a:t>
            </a:r>
          </a:p>
        </p:txBody>
      </p:sp>
      <p:sp>
        <p:nvSpPr>
          <p:cNvPr id="4" name="Slide Number Placeholder 3"/>
          <p:cNvSpPr>
            <a:spLocks noGrp="1"/>
          </p:cNvSpPr>
          <p:nvPr>
            <p:ph type="sldNum" sz="quarter" idx="10"/>
          </p:nvPr>
        </p:nvSpPr>
        <p:spPr/>
        <p:txBody>
          <a:bodyPr/>
          <a:lstStyle/>
          <a:p>
            <a:fld id="{28A7CADE-9420-48EF-9FDA-CBD63633A01C}" type="slidenum">
              <a:rPr lang="en-AU" smtClean="0"/>
              <a:t>20</a:t>
            </a:fld>
            <a:endParaRPr lang="en-AU"/>
          </a:p>
        </p:txBody>
      </p:sp>
    </p:spTree>
    <p:extLst>
      <p:ext uri="{BB962C8B-B14F-4D97-AF65-F5344CB8AC3E}">
        <p14:creationId xmlns:p14="http://schemas.microsoft.com/office/powerpoint/2010/main" val="2436990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Some diseases will have pre-planned national control programs that are implemented when the disease is either suspected or confirmed</a:t>
            </a:r>
          </a:p>
          <a:p>
            <a:endParaRPr lang="en-AU"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0" dirty="0" smtClean="0"/>
              <a:t>These programs will</a:t>
            </a:r>
            <a:r>
              <a:rPr lang="en-AU" b="0" baseline="0" dirty="0" smtClean="0"/>
              <a:t> include some of the following strategies:</a:t>
            </a:r>
            <a:endParaRPr lang="en-AU" b="0" dirty="0" smtClean="0"/>
          </a:p>
          <a:p>
            <a:endParaRPr lang="en-AU" b="0" baseline="0" dirty="0" smtClean="0"/>
          </a:p>
          <a:p>
            <a:pPr marL="628650" lvl="1" indent="-171450">
              <a:buFont typeface="Arial" panose="020B0604020202020204" pitchFamily="34" charset="0"/>
              <a:buChar char="•"/>
            </a:pPr>
            <a:r>
              <a:rPr lang="en-AU" dirty="0" smtClean="0"/>
              <a:t>Quarantine – isolation of</a:t>
            </a:r>
            <a:r>
              <a:rPr lang="en-AU" baseline="0" dirty="0" smtClean="0"/>
              <a:t> infected animals from healthy animals and preventing movement of animals and humans on and off the farm</a:t>
            </a:r>
          </a:p>
          <a:p>
            <a:pPr lvl="1"/>
            <a:endParaRPr lang="en-AU" dirty="0" smtClean="0"/>
          </a:p>
          <a:p>
            <a:pPr marL="628650" lvl="1" indent="-171450">
              <a:buFont typeface="Arial" panose="020B0604020202020204" pitchFamily="34" charset="0"/>
              <a:buChar char="•"/>
            </a:pPr>
            <a:r>
              <a:rPr lang="en-AU" dirty="0" smtClean="0"/>
              <a:t>Slaughter – killing diseased</a:t>
            </a:r>
            <a:r>
              <a:rPr lang="en-AU" baseline="0" dirty="0" smtClean="0"/>
              <a:t> and possibly suspect animals, disposal of carcasses to reduce the number of sources of infection</a:t>
            </a:r>
            <a:endParaRPr lang="en-AU" dirty="0" smtClean="0"/>
          </a:p>
          <a:p>
            <a:pPr marL="628650" lvl="1" indent="-171450">
              <a:buFont typeface="Arial" panose="020B0604020202020204" pitchFamily="34" charset="0"/>
              <a:buChar char="•"/>
            </a:pPr>
            <a:endParaRPr lang="en-AU" dirty="0" smtClean="0"/>
          </a:p>
          <a:p>
            <a:pPr marL="628650" lvl="1" indent="-171450">
              <a:buFont typeface="Arial" panose="020B0604020202020204" pitchFamily="34" charset="0"/>
              <a:buChar char="•"/>
            </a:pPr>
            <a:r>
              <a:rPr lang="en-AU" dirty="0" smtClean="0"/>
              <a:t>Vaccination – using vaccination to increase immunity and reduce the number</a:t>
            </a:r>
            <a:r>
              <a:rPr lang="en-AU" baseline="0" dirty="0" smtClean="0"/>
              <a:t> of susceptible animals</a:t>
            </a:r>
          </a:p>
          <a:p>
            <a:pPr marL="628650" lvl="1" indent="-171450">
              <a:buFont typeface="Arial" panose="020B0604020202020204" pitchFamily="34" charset="0"/>
              <a:buChar char="•"/>
            </a:pPr>
            <a:endParaRPr lang="en-AU" dirty="0" smtClean="0"/>
          </a:p>
          <a:p>
            <a:pPr marL="628650" lvl="1" indent="-171450">
              <a:buFont typeface="Arial" panose="020B0604020202020204" pitchFamily="34" charset="0"/>
              <a:buChar char="•"/>
            </a:pPr>
            <a:r>
              <a:rPr lang="en-AU" dirty="0" smtClean="0"/>
              <a:t>Control of intermediate hosts – reducing the number</a:t>
            </a:r>
            <a:r>
              <a:rPr lang="en-AU" baseline="0" dirty="0" smtClean="0"/>
              <a:t> of intermediate hosts to reduce the transmission or spread of the disease</a:t>
            </a:r>
            <a:endParaRPr lang="en-AU" dirty="0" smtClean="0"/>
          </a:p>
        </p:txBody>
      </p:sp>
      <p:sp>
        <p:nvSpPr>
          <p:cNvPr id="4" name="Slide Number Placeholder 3"/>
          <p:cNvSpPr>
            <a:spLocks noGrp="1"/>
          </p:cNvSpPr>
          <p:nvPr>
            <p:ph type="sldNum" sz="quarter" idx="10"/>
          </p:nvPr>
        </p:nvSpPr>
        <p:spPr/>
        <p:txBody>
          <a:bodyPr/>
          <a:lstStyle/>
          <a:p>
            <a:fld id="{28A7CADE-9420-48EF-9FDA-CBD63633A01C}" type="slidenum">
              <a:rPr lang="en-AU" smtClean="0"/>
              <a:t>21</a:t>
            </a:fld>
            <a:endParaRPr lang="en-AU"/>
          </a:p>
        </p:txBody>
      </p:sp>
    </p:spTree>
    <p:extLst>
      <p:ext uri="{BB962C8B-B14F-4D97-AF65-F5344CB8AC3E}">
        <p14:creationId xmlns:p14="http://schemas.microsoft.com/office/powerpoint/2010/main" val="1901103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aseline="0" dirty="0" smtClean="0"/>
          </a:p>
          <a:p>
            <a:r>
              <a:rPr lang="en-AU" sz="1200" kern="1200" dirty="0" smtClean="0">
                <a:solidFill>
                  <a:schemeClr val="tx1"/>
                </a:solidFill>
                <a:effectLst/>
                <a:latin typeface="+mn-lt"/>
                <a:ea typeface="+mn-ea"/>
                <a:cs typeface="+mn-cs"/>
              </a:rPr>
              <a:t>During this session we </a:t>
            </a:r>
            <a:r>
              <a:rPr lang="en-AU" sz="1200" kern="1200" baseline="0" dirty="0" smtClean="0">
                <a:solidFill>
                  <a:schemeClr val="tx1"/>
                </a:solidFill>
                <a:effectLst/>
                <a:latin typeface="+mn-lt"/>
                <a:ea typeface="+mn-ea"/>
                <a:cs typeface="+mn-cs"/>
              </a:rPr>
              <a:t>looked </a:t>
            </a:r>
            <a:r>
              <a:rPr lang="en-AU" sz="1200" kern="1200" dirty="0" smtClean="0">
                <a:solidFill>
                  <a:schemeClr val="tx1"/>
                </a:solidFill>
                <a:effectLst/>
                <a:latin typeface="+mn-lt"/>
                <a:ea typeface="+mn-ea"/>
                <a:cs typeface="+mn-cs"/>
              </a:rPr>
              <a:t>at </a:t>
            </a:r>
            <a:r>
              <a:rPr lang="en-AU" sz="1200" kern="1200" baseline="0" dirty="0" smtClean="0">
                <a:solidFill>
                  <a:schemeClr val="tx1"/>
                </a:solidFill>
                <a:effectLst/>
                <a:latin typeface="+mn-lt"/>
                <a:ea typeface="+mn-ea"/>
                <a:cs typeface="+mn-cs"/>
              </a:rPr>
              <a:t>how to describe patterns of disease, the different types of control strategies and how to use them.</a:t>
            </a:r>
            <a:endParaRPr lang="en-AU" dirty="0" smtClean="0"/>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22</a:t>
            </a:fld>
            <a:endParaRPr lang="en-AU"/>
          </a:p>
        </p:txBody>
      </p:sp>
    </p:spTree>
    <p:extLst>
      <p:ext uri="{BB962C8B-B14F-4D97-AF65-F5344CB8AC3E}">
        <p14:creationId xmlns:p14="http://schemas.microsoft.com/office/powerpoint/2010/main" val="1142701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23</a:t>
            </a:fld>
            <a:endParaRPr lang="en-AU"/>
          </a:p>
        </p:txBody>
      </p:sp>
    </p:spTree>
    <p:extLst>
      <p:ext uri="{BB962C8B-B14F-4D97-AF65-F5344CB8AC3E}">
        <p14:creationId xmlns:p14="http://schemas.microsoft.com/office/powerpoint/2010/main" val="3953667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Pak Paimin finds there have been lots of reported diarrhoea cases in the village where the calf came from and also in the next Kabupaten where the drain runs to from Budi farm. </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3</a:t>
            </a:fld>
            <a:endParaRPr lang="en-AU"/>
          </a:p>
        </p:txBody>
      </p:sp>
    </p:spTree>
    <p:extLst>
      <p:ext uri="{BB962C8B-B14F-4D97-AF65-F5344CB8AC3E}">
        <p14:creationId xmlns:p14="http://schemas.microsoft.com/office/powerpoint/2010/main" val="25344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1" dirty="0" smtClean="0"/>
          </a:p>
          <a:p>
            <a:r>
              <a:rPr lang="en-AU" sz="1200" kern="1200" dirty="0" smtClean="0">
                <a:solidFill>
                  <a:schemeClr val="tx1"/>
                </a:solidFill>
                <a:effectLst/>
                <a:latin typeface="+mn-lt"/>
                <a:ea typeface="+mn-ea"/>
                <a:cs typeface="+mn-cs"/>
              </a:rPr>
              <a:t>Epidemiology studies patterns of disease occurrence.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To find the patterns we need to count cases and non-cases.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These counts can be used to describe disease occurrence in terms of </a:t>
            </a:r>
            <a:r>
              <a:rPr lang="en-AU" sz="1200" b="1" i="1" kern="1200" dirty="0" smtClean="0">
                <a:solidFill>
                  <a:schemeClr val="tx1"/>
                </a:solidFill>
                <a:effectLst/>
                <a:latin typeface="+mn-lt"/>
                <a:ea typeface="+mn-ea"/>
                <a:cs typeface="+mn-cs"/>
              </a:rPr>
              <a:t>time, place, and animal</a:t>
            </a:r>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Doing this will help us understand the disease, its impact, and explain how and why the disease occurred. This will help develop control strategies. </a:t>
            </a:r>
          </a:p>
          <a:p>
            <a:pPr marL="0" lvl="0" indent="0">
              <a:buFont typeface="Arial" panose="020B0604020202020204" pitchFamily="34" charset="0"/>
              <a:buNone/>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4</a:t>
            </a:fld>
            <a:endParaRPr lang="en-AU"/>
          </a:p>
        </p:txBody>
      </p:sp>
    </p:spTree>
    <p:extLst>
      <p:ext uri="{BB962C8B-B14F-4D97-AF65-F5344CB8AC3E}">
        <p14:creationId xmlns:p14="http://schemas.microsoft.com/office/powerpoint/2010/main" val="292666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Pak Paimin alerts the DINAS vet and together they create the epidemic curve.</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This helps them to start thinking about the pattern of disease in relation to time and how</a:t>
            </a:r>
            <a:r>
              <a:rPr lang="en-AU" sz="1200" kern="1200" baseline="0" dirty="0" smtClean="0">
                <a:solidFill>
                  <a:schemeClr val="tx1"/>
                </a:solidFill>
                <a:effectLst/>
                <a:latin typeface="+mn-lt"/>
                <a:ea typeface="+mn-ea"/>
                <a:cs typeface="+mn-cs"/>
              </a:rPr>
              <a:t> to conduct a </a:t>
            </a:r>
            <a:r>
              <a:rPr lang="en-AU" sz="1200" kern="1200" dirty="0" smtClean="0">
                <a:solidFill>
                  <a:schemeClr val="tx1"/>
                </a:solidFill>
                <a:effectLst/>
                <a:latin typeface="+mn-lt"/>
                <a:ea typeface="+mn-ea"/>
                <a:cs typeface="+mn-cs"/>
              </a:rPr>
              <a:t>more detailed investigation together.</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5</a:t>
            </a:fld>
            <a:endParaRPr lang="en-AU"/>
          </a:p>
        </p:txBody>
      </p:sp>
    </p:spTree>
    <p:extLst>
      <p:ext uri="{BB962C8B-B14F-4D97-AF65-F5344CB8AC3E}">
        <p14:creationId xmlns:p14="http://schemas.microsoft.com/office/powerpoint/2010/main" val="1690703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1" dirty="0" smtClean="0"/>
          </a:p>
          <a:p>
            <a:r>
              <a:rPr lang="en-AU" sz="1200" kern="1200" dirty="0" smtClean="0">
                <a:solidFill>
                  <a:schemeClr val="tx1"/>
                </a:solidFill>
                <a:effectLst/>
                <a:latin typeface="+mn-lt"/>
                <a:ea typeface="+mn-ea"/>
                <a:cs typeface="+mn-cs"/>
              </a:rPr>
              <a:t>When describing patterns of disease by time we generally use epidemic curves.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An epidemic curve are a simple plot of the count of new cases of disease over </a:t>
            </a:r>
            <a:r>
              <a:rPr lang="en-AU" sz="1200" kern="1200" baseline="0" dirty="0" smtClean="0">
                <a:solidFill>
                  <a:schemeClr val="tx1"/>
                </a:solidFill>
                <a:effectLst/>
                <a:latin typeface="+mn-lt"/>
                <a:ea typeface="+mn-ea"/>
                <a:cs typeface="+mn-cs"/>
              </a:rPr>
              <a:t>the </a:t>
            </a:r>
            <a:r>
              <a:rPr lang="en-AU" sz="1200" kern="1200" dirty="0" smtClean="0">
                <a:solidFill>
                  <a:schemeClr val="tx1"/>
                </a:solidFill>
                <a:effectLst/>
                <a:latin typeface="+mn-lt"/>
                <a:ea typeface="+mn-ea"/>
                <a:cs typeface="+mn-cs"/>
              </a:rPr>
              <a:t>time of onset of clinical signs. This is generally the day or date when clinical signs were first detected.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Epidemic curves can provide a lot of information about the disease under investigation.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 epi-curve is probably from a highly contagious diseases as it has a steep rise followed by a progressive decline as susceptible animals are exhausted in the population. </a:t>
            </a:r>
          </a:p>
          <a:p>
            <a:pPr marL="0" lvl="0" indent="0">
              <a:buFont typeface="Arial" panose="020B0604020202020204" pitchFamily="34" charset="0"/>
              <a:buNone/>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6</a:t>
            </a:fld>
            <a:endParaRPr lang="en-AU"/>
          </a:p>
        </p:txBody>
      </p:sp>
    </p:spTree>
    <p:extLst>
      <p:ext uri="{BB962C8B-B14F-4D97-AF65-F5344CB8AC3E}">
        <p14:creationId xmlns:p14="http://schemas.microsoft.com/office/powerpoint/2010/main" val="1632453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1" dirty="0" smtClean="0"/>
          </a:p>
          <a:p>
            <a:pPr lvl="0"/>
            <a:r>
              <a:rPr lang="en-AU" sz="1200" kern="1200" dirty="0" smtClean="0">
                <a:solidFill>
                  <a:schemeClr val="tx1"/>
                </a:solidFill>
                <a:effectLst/>
                <a:latin typeface="+mn-lt"/>
                <a:ea typeface="+mn-ea"/>
                <a:cs typeface="+mn-cs"/>
              </a:rPr>
              <a:t>This epi-curve is probably from a disease outbreak associated with point exposure of animals as</a:t>
            </a:r>
            <a:r>
              <a:rPr lang="en-AU" sz="1200" kern="1200" baseline="0" dirty="0" smtClean="0">
                <a:solidFill>
                  <a:schemeClr val="tx1"/>
                </a:solidFill>
                <a:effectLst/>
                <a:latin typeface="+mn-lt"/>
                <a:ea typeface="+mn-ea"/>
                <a:cs typeface="+mn-cs"/>
              </a:rPr>
              <a:t> it </a:t>
            </a:r>
            <a:r>
              <a:rPr lang="en-AU" sz="1200" kern="1200" dirty="0" smtClean="0">
                <a:solidFill>
                  <a:schemeClr val="tx1"/>
                </a:solidFill>
                <a:effectLst/>
                <a:latin typeface="+mn-lt"/>
                <a:ea typeface="+mn-ea"/>
                <a:cs typeface="+mn-cs"/>
              </a:rPr>
              <a:t>shows a sharp rise in cases and then a sharp fall. </a:t>
            </a:r>
          </a:p>
          <a:p>
            <a:pPr marL="0" lvl="0" indent="0">
              <a:buFont typeface="Arial" panose="020B0604020202020204" pitchFamily="34" charset="0"/>
              <a:buNone/>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7</a:t>
            </a:fld>
            <a:endParaRPr lang="en-AU"/>
          </a:p>
        </p:txBody>
      </p:sp>
    </p:spTree>
    <p:extLst>
      <p:ext uri="{BB962C8B-B14F-4D97-AF65-F5344CB8AC3E}">
        <p14:creationId xmlns:p14="http://schemas.microsoft.com/office/powerpoint/2010/main" val="3561496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VOICE OVER</a:t>
            </a:r>
          </a:p>
          <a:p>
            <a:endParaRPr lang="en-AU" b="1" dirty="0" smtClean="0"/>
          </a:p>
          <a:p>
            <a:pPr lvl="0"/>
            <a:r>
              <a:rPr lang="en-AU" sz="1200" kern="1200" dirty="0" smtClean="0">
                <a:solidFill>
                  <a:schemeClr val="tx1"/>
                </a:solidFill>
                <a:effectLst/>
                <a:latin typeface="+mn-lt"/>
                <a:ea typeface="+mn-ea"/>
                <a:cs typeface="+mn-cs"/>
              </a:rPr>
              <a:t>This epi-curve is probably from a disease an endemic diseases that is not very contagious as it shows a fairly level pattern with some small peaks and troughs but no large rises.</a:t>
            </a:r>
          </a:p>
          <a:p>
            <a:pPr marL="0" lvl="0" indent="0">
              <a:buFont typeface="Arial" panose="020B0604020202020204" pitchFamily="34" charset="0"/>
              <a:buNone/>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8</a:t>
            </a:fld>
            <a:endParaRPr lang="en-AU"/>
          </a:p>
        </p:txBody>
      </p:sp>
    </p:spTree>
    <p:extLst>
      <p:ext uri="{BB962C8B-B14F-4D97-AF65-F5344CB8AC3E}">
        <p14:creationId xmlns:p14="http://schemas.microsoft.com/office/powerpoint/2010/main" val="847289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VOICE OVER</a:t>
            </a:r>
          </a:p>
          <a:p>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Puk Paimin and the Dinas vet look at the spatial distribution of the reported cases from iSIKHNAS.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 shows a clear line of cases that follow the drain through the neighbouring Kabupaten.</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9</a:t>
            </a:fld>
            <a:endParaRPr lang="en-AU"/>
          </a:p>
        </p:txBody>
      </p:sp>
    </p:spTree>
    <p:extLst>
      <p:ext uri="{BB962C8B-B14F-4D97-AF65-F5344CB8AC3E}">
        <p14:creationId xmlns:p14="http://schemas.microsoft.com/office/powerpoint/2010/main" val="2871905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25-Jun-14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224" y="332656"/>
            <a:ext cx="1120514" cy="50423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2068" y="245593"/>
            <a:ext cx="652264" cy="67835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25-Jun-14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25-Jun-14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25-Jun-14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1137A7-B7EB-C947-BB67-ECE9659E37BE}" type="datetimeFigureOut">
              <a:rPr lang="en-US" smtClean="0"/>
              <a:pPr/>
              <a:t>25-Jun-14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224" y="332656"/>
            <a:ext cx="1120514" cy="50423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2068" y="245593"/>
            <a:ext cx="652264" cy="67835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1137A7-B7EB-C947-BB67-ECE9659E37BE}" type="datetimeFigureOut">
              <a:rPr lang="en-US" smtClean="0"/>
              <a:pPr/>
              <a:t>25-Jun-14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1137A7-B7EB-C947-BB67-ECE9659E37BE}" type="datetimeFigureOut">
              <a:rPr lang="en-US" smtClean="0"/>
              <a:pPr/>
              <a:t>25-Jun-14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1137A7-B7EB-C947-BB67-ECE9659E37BE}" type="datetimeFigureOut">
              <a:rPr lang="en-US" smtClean="0"/>
              <a:pPr/>
              <a:t>25-Jun-14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137A7-B7EB-C947-BB67-ECE9659E37BE}" type="datetimeFigureOut">
              <a:rPr lang="en-US" smtClean="0"/>
              <a:pPr/>
              <a:t>25-Jun-14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137A7-B7EB-C947-BB67-ECE9659E37BE}" type="datetimeFigureOut">
              <a:rPr lang="en-US" smtClean="0"/>
              <a:pPr/>
              <a:t>25-Jun-14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137A7-B7EB-C947-BB67-ECE9659E37BE}" type="datetimeFigureOut">
              <a:rPr lang="en-US" smtClean="0"/>
              <a:pPr/>
              <a:t>25-Jun-14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137A7-B7EB-C947-BB67-ECE9659E37BE}" type="datetimeFigureOut">
              <a:rPr lang="en-US" smtClean="0"/>
              <a:pPr/>
              <a:t>25-Jun-14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75944-69F3-7C46-87A7-373989550ADE}" type="slidenum">
              <a:rPr lang="en-US" smtClean="0"/>
              <a:pPr/>
              <a:t>‹#›</a:t>
            </a:fld>
            <a:endParaRPr lang="en-US"/>
          </a:p>
        </p:txBody>
      </p:sp>
      <p:pic>
        <p:nvPicPr>
          <p:cNvPr id="9" name="Picture 8"/>
          <p:cNvPicPr>
            <a:picLocks noChangeAspect="1"/>
          </p:cNvPicPr>
          <p:nvPr userDrawn="1"/>
        </p:nvPicPr>
        <p:blipFill>
          <a:blip r:embed="rId13">
            <a:lum bright="70000" contrast="-70000"/>
            <a:extLst>
              <a:ext uri="{28A0092B-C50C-407E-A947-70E740481C1C}">
                <a14:useLocalDpi xmlns:a14="http://schemas.microsoft.com/office/drawing/2010/main" val="0"/>
              </a:ext>
            </a:extLst>
          </a:blip>
          <a:stretch>
            <a:fillRect/>
          </a:stretch>
        </p:blipFill>
        <p:spPr>
          <a:xfrm>
            <a:off x="6808341" y="4869160"/>
            <a:ext cx="2358896" cy="1639434"/>
          </a:xfrm>
          <a:prstGeom prst="rect">
            <a:avLst/>
          </a:prstGeom>
        </p:spPr>
      </p:pic>
      <p:sp>
        <p:nvSpPr>
          <p:cNvPr id="11" name="Rectangle 10"/>
          <p:cNvSpPr/>
          <p:nvPr userDrawn="1"/>
        </p:nvSpPr>
        <p:spPr>
          <a:xfrm>
            <a:off x="0" y="6508594"/>
            <a:ext cx="9144000" cy="349406"/>
          </a:xfrm>
          <a:prstGeom prst="rect">
            <a:avLst/>
          </a:prstGeom>
          <a:gradFill flip="none" rotWithShape="1">
            <a:gsLst>
              <a:gs pos="0">
                <a:schemeClr val="accent1"/>
              </a:gs>
              <a:gs pos="100000">
                <a:schemeClr val="accent1">
                  <a:tint val="50000"/>
                  <a:shade val="100000"/>
                  <a:satMod val="350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000" cap="all" dirty="0" smtClean="0">
                <a:latin typeface="Times New Roman" pitchFamily="18" charset="0"/>
              </a:rPr>
              <a:t>Australia Indonesia Partnership</a:t>
            </a:r>
            <a:r>
              <a:rPr lang="en-AU" sz="1000" cap="all" baseline="0" dirty="0" smtClean="0">
                <a:latin typeface="Times New Roman" pitchFamily="18" charset="0"/>
              </a:rPr>
              <a:t> for Emerging Infectious Diseases</a:t>
            </a:r>
            <a:endParaRPr lang="en-AU" sz="1000" cap="all" dirty="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15.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5.bin"/><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16.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6.emf"/><Relationship Id="rId5" Type="http://schemas.openxmlformats.org/officeDocument/2006/relationships/oleObject" Target="../embeddings/oleObject7.bin"/><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17.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6.emf"/><Relationship Id="rId5" Type="http://schemas.openxmlformats.org/officeDocument/2006/relationships/oleObject" Target="../embeddings/oleObject9.bin"/><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chart" Target="../charts/chart1.x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AU" dirty="0" smtClean="0"/>
              <a:t>Basic Field Epidemiology</a:t>
            </a:r>
            <a:endParaRPr lang="en-AU" dirty="0"/>
          </a:p>
        </p:txBody>
      </p:sp>
      <p:sp>
        <p:nvSpPr>
          <p:cNvPr id="11" name="Subtitle 10"/>
          <p:cNvSpPr>
            <a:spLocks noGrp="1"/>
          </p:cNvSpPr>
          <p:nvPr>
            <p:ph type="subTitle" idx="1"/>
          </p:nvPr>
        </p:nvSpPr>
        <p:spPr>
          <a:xfrm>
            <a:off x="827584" y="3886200"/>
            <a:ext cx="6944816" cy="1752600"/>
          </a:xfrm>
        </p:spPr>
        <p:txBody>
          <a:bodyPr>
            <a:normAutofit/>
          </a:bodyPr>
          <a:lstStyle/>
          <a:p>
            <a:r>
              <a:rPr lang="en-AU" dirty="0"/>
              <a:t>Session </a:t>
            </a:r>
            <a:r>
              <a:rPr lang="en-AU" dirty="0" smtClean="0"/>
              <a:t>10 </a:t>
            </a:r>
            <a:r>
              <a:rPr lang="en-AU" dirty="0"/>
              <a:t>– </a:t>
            </a:r>
            <a:r>
              <a:rPr lang="en-AU" dirty="0" smtClean="0"/>
              <a:t>Making sense of the information you collect</a:t>
            </a:r>
            <a:endParaRPr lang="en-AU" dirty="0"/>
          </a:p>
          <a:p>
            <a:r>
              <a:rPr lang="en-AU" dirty="0" smtClean="0"/>
              <a:t>Recorded PowerPoint file</a:t>
            </a:r>
            <a:endParaRPr lang="en-AU" dirty="0"/>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51520" y="228601"/>
            <a:ext cx="1584325" cy="7112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833" y="146457"/>
            <a:ext cx="990996" cy="986592"/>
          </a:xfrm>
          <a:prstGeom prst="rect">
            <a:avLst/>
          </a:prstGeom>
        </p:spPr>
      </p:pic>
    </p:spTree>
    <p:extLst>
      <p:ext uri="{BB962C8B-B14F-4D97-AF65-F5344CB8AC3E}">
        <p14:creationId xmlns:p14="http://schemas.microsoft.com/office/powerpoint/2010/main" val="641545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normAutofit fontScale="90000"/>
          </a:bodyPr>
          <a:lstStyle/>
          <a:p>
            <a:pPr algn="l"/>
            <a:r>
              <a:rPr lang="en-AU" b="1" dirty="0" smtClean="0"/>
              <a:t>Describing patterns of disease by </a:t>
            </a:r>
            <a:r>
              <a:rPr lang="en-AU" b="1" i="1" dirty="0" smtClean="0"/>
              <a:t>Place</a:t>
            </a:r>
            <a:endParaRPr lang="en-AU" b="1" i="1" dirty="0"/>
          </a:p>
        </p:txBody>
      </p:sp>
      <p:sp>
        <p:nvSpPr>
          <p:cNvPr id="2" name="Rectangle 3"/>
          <p:cNvSpPr>
            <a:spLocks noChangeArrowheads="1"/>
          </p:cNvSpPr>
          <p:nvPr/>
        </p:nvSpPr>
        <p:spPr bwMode="auto">
          <a:xfrm>
            <a:off x="2339752" y="-1746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5"/>
          <p:cNvSpPr>
            <a:spLocks noChangeArrowheads="1"/>
          </p:cNvSpPr>
          <p:nvPr/>
        </p:nvSpPr>
        <p:spPr bwMode="auto">
          <a:xfrm>
            <a:off x="2339752" y="626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0" name="Content Placeholder 2"/>
          <p:cNvSpPr>
            <a:spLocks noGrp="1"/>
          </p:cNvSpPr>
          <p:nvPr>
            <p:ph idx="1"/>
          </p:nvPr>
        </p:nvSpPr>
        <p:spPr>
          <a:xfrm>
            <a:off x="457200" y="1600200"/>
            <a:ext cx="8229600" cy="4525963"/>
          </a:xfrm>
        </p:spPr>
        <p:txBody>
          <a:bodyPr>
            <a:normAutofit/>
          </a:bodyPr>
          <a:lstStyle/>
          <a:p>
            <a:endParaRPr lang="en-AU" dirty="0"/>
          </a:p>
          <a:p>
            <a:endParaRPr lang="en-AU" dirty="0" smtClean="0"/>
          </a:p>
          <a:p>
            <a:endParaRPr lang="en-AU" dirty="0"/>
          </a:p>
          <a:p>
            <a:pPr marL="0" indent="0">
              <a:buNone/>
            </a:pPr>
            <a:endParaRPr lang="en-AU" dirty="0"/>
          </a:p>
        </p:txBody>
      </p:sp>
      <p:pic>
        <p:nvPicPr>
          <p:cNvPr id="4" name="Picture 3"/>
          <p:cNvPicPr>
            <a:picLocks noChangeAspect="1"/>
          </p:cNvPicPr>
          <p:nvPr/>
        </p:nvPicPr>
        <p:blipFill>
          <a:blip r:embed="rId3"/>
          <a:stretch>
            <a:fillRect/>
          </a:stretch>
        </p:blipFill>
        <p:spPr>
          <a:xfrm>
            <a:off x="899592" y="1299368"/>
            <a:ext cx="6912768" cy="4867640"/>
          </a:xfrm>
          <a:prstGeom prst="rect">
            <a:avLst/>
          </a:prstGeom>
        </p:spPr>
      </p:pic>
    </p:spTree>
    <p:extLst>
      <p:ext uri="{BB962C8B-B14F-4D97-AF65-F5344CB8AC3E}">
        <p14:creationId xmlns:p14="http://schemas.microsoft.com/office/powerpoint/2010/main" val="1444613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normAutofit fontScale="90000"/>
          </a:bodyPr>
          <a:lstStyle/>
          <a:p>
            <a:pPr algn="l"/>
            <a:r>
              <a:rPr lang="en-AU" b="1" dirty="0" smtClean="0"/>
              <a:t>Describing patterns of disease by </a:t>
            </a:r>
            <a:r>
              <a:rPr lang="en-AU" b="1" i="1" dirty="0" smtClean="0"/>
              <a:t>Animal</a:t>
            </a:r>
            <a:endParaRPr lang="en-AU" b="1" i="1" dirty="0"/>
          </a:p>
        </p:txBody>
      </p:sp>
      <p:sp>
        <p:nvSpPr>
          <p:cNvPr id="2" name="Rectangle 3"/>
          <p:cNvSpPr>
            <a:spLocks noChangeArrowheads="1"/>
          </p:cNvSpPr>
          <p:nvPr/>
        </p:nvSpPr>
        <p:spPr bwMode="auto">
          <a:xfrm>
            <a:off x="2339752" y="-1746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5"/>
          <p:cNvSpPr>
            <a:spLocks noChangeArrowheads="1"/>
          </p:cNvSpPr>
          <p:nvPr/>
        </p:nvSpPr>
        <p:spPr bwMode="auto">
          <a:xfrm>
            <a:off x="2339752" y="626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0" name="Content Placeholder 2"/>
          <p:cNvSpPr>
            <a:spLocks noGrp="1"/>
          </p:cNvSpPr>
          <p:nvPr>
            <p:ph idx="1"/>
          </p:nvPr>
        </p:nvSpPr>
        <p:spPr>
          <a:xfrm>
            <a:off x="457200" y="1600200"/>
            <a:ext cx="8229600" cy="4525963"/>
          </a:xfrm>
        </p:spPr>
        <p:txBody>
          <a:bodyPr>
            <a:normAutofit/>
          </a:bodyPr>
          <a:lstStyle/>
          <a:p>
            <a:endParaRPr lang="en-AU" dirty="0"/>
          </a:p>
          <a:p>
            <a:endParaRPr lang="en-AU" dirty="0" smtClean="0"/>
          </a:p>
          <a:p>
            <a:endParaRPr lang="en-AU" dirty="0"/>
          </a:p>
          <a:p>
            <a:pPr marL="0" indent="0">
              <a:buNone/>
            </a:pPr>
            <a:endParaRPr lang="en-AU" dirty="0"/>
          </a:p>
        </p:txBody>
      </p:sp>
      <p:sp>
        <p:nvSpPr>
          <p:cNvPr id="9" name="Content Placeholder 2"/>
          <p:cNvSpPr txBox="1">
            <a:spLocks/>
          </p:cNvSpPr>
          <p:nvPr/>
        </p:nvSpPr>
        <p:spPr>
          <a:xfrm>
            <a:off x="251520" y="1268760"/>
            <a:ext cx="8712968" cy="485740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dirty="0"/>
              <a:t>Common characteristics used to describe disease occurrence by animal are</a:t>
            </a:r>
            <a:r>
              <a:rPr lang="en-AU" dirty="0" smtClean="0"/>
              <a:t>:</a:t>
            </a:r>
          </a:p>
          <a:p>
            <a:pPr lvl="1"/>
            <a:r>
              <a:rPr lang="en-AU" dirty="0" smtClean="0"/>
              <a:t>age </a:t>
            </a:r>
            <a:r>
              <a:rPr lang="en-AU" dirty="0"/>
              <a:t>group</a:t>
            </a:r>
          </a:p>
          <a:p>
            <a:pPr lvl="1"/>
            <a:r>
              <a:rPr lang="en-AU" dirty="0" smtClean="0"/>
              <a:t>breed</a:t>
            </a:r>
            <a:endParaRPr lang="en-AU" dirty="0"/>
          </a:p>
          <a:p>
            <a:pPr lvl="1"/>
            <a:r>
              <a:rPr lang="en-AU" dirty="0" smtClean="0"/>
              <a:t>species</a:t>
            </a:r>
            <a:endParaRPr lang="en-AU" dirty="0"/>
          </a:p>
          <a:p>
            <a:pPr lvl="1"/>
            <a:r>
              <a:rPr lang="en-AU" dirty="0" smtClean="0"/>
              <a:t>sex</a:t>
            </a:r>
            <a:endParaRPr lang="en-AU" dirty="0"/>
          </a:p>
          <a:p>
            <a:pPr lvl="1"/>
            <a:r>
              <a:rPr lang="en-AU" dirty="0" smtClean="0"/>
              <a:t>body </a:t>
            </a:r>
            <a:r>
              <a:rPr lang="en-AU" dirty="0"/>
              <a:t>condition</a:t>
            </a:r>
          </a:p>
          <a:p>
            <a:pPr lvl="1"/>
            <a:r>
              <a:rPr lang="en-AU" dirty="0" smtClean="0"/>
              <a:t>vaccination </a:t>
            </a:r>
            <a:r>
              <a:rPr lang="en-AU" dirty="0"/>
              <a:t>status</a:t>
            </a:r>
          </a:p>
          <a:p>
            <a:endParaRPr lang="en-AU" dirty="0"/>
          </a:p>
        </p:txBody>
      </p:sp>
    </p:spTree>
    <p:extLst>
      <p:ext uri="{BB962C8B-B14F-4D97-AF65-F5344CB8AC3E}">
        <p14:creationId xmlns:p14="http://schemas.microsoft.com/office/powerpoint/2010/main" val="4243865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normAutofit fontScale="90000"/>
          </a:bodyPr>
          <a:lstStyle/>
          <a:p>
            <a:pPr algn="l"/>
            <a:r>
              <a:rPr lang="en-AU" b="1" dirty="0" smtClean="0"/>
              <a:t>Describing patterns of disease by </a:t>
            </a:r>
            <a:r>
              <a:rPr lang="en-AU" b="1" i="1" dirty="0" smtClean="0"/>
              <a:t>Animal</a:t>
            </a:r>
            <a:endParaRPr lang="en-AU" b="1" i="1" dirty="0"/>
          </a:p>
        </p:txBody>
      </p:sp>
      <p:sp>
        <p:nvSpPr>
          <p:cNvPr id="2" name="Rectangle 3"/>
          <p:cNvSpPr>
            <a:spLocks noChangeArrowheads="1"/>
          </p:cNvSpPr>
          <p:nvPr/>
        </p:nvSpPr>
        <p:spPr bwMode="auto">
          <a:xfrm>
            <a:off x="2339752" y="-1746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5"/>
          <p:cNvSpPr>
            <a:spLocks noChangeArrowheads="1"/>
          </p:cNvSpPr>
          <p:nvPr/>
        </p:nvSpPr>
        <p:spPr bwMode="auto">
          <a:xfrm>
            <a:off x="2339752" y="626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mc:AlternateContent xmlns:mc="http://schemas.openxmlformats.org/markup-compatibility/2006" xmlns:a14="http://schemas.microsoft.com/office/drawing/2010/main">
        <mc:Choice Requires="a14">
          <p:sp>
            <p:nvSpPr>
              <p:cNvPr id="10" name="Content Placeholder 2"/>
              <p:cNvSpPr>
                <a:spLocks noGrp="1"/>
              </p:cNvSpPr>
              <p:nvPr>
                <p:ph idx="1"/>
              </p:nvPr>
            </p:nvSpPr>
            <p:spPr>
              <a:xfrm>
                <a:off x="457200" y="1600200"/>
                <a:ext cx="8229600" cy="4525963"/>
              </a:xfrm>
            </p:spPr>
            <p:txBody>
              <a:bodyPr>
                <a:normAutofit/>
              </a:bodyPr>
              <a:lstStyle/>
              <a:p>
                <a:pPr marL="0" indent="0">
                  <a:buNone/>
                </a:pPr>
                <a:r>
                  <a:rPr lang="en-AU" b="1" dirty="0"/>
                  <a:t>P</a:t>
                </a:r>
                <a:r>
                  <a:rPr lang="en-AU" b="1" dirty="0" smtClean="0"/>
                  <a:t>roportions</a:t>
                </a:r>
                <a:endParaRPr lang="en-AU" dirty="0"/>
              </a:p>
              <a:p>
                <a:pPr lvl="1"/>
                <a:r>
                  <a:rPr lang="en-AU" b="1" dirty="0"/>
                  <a:t>Number of cases of disease</a:t>
                </a:r>
                <a:endParaRPr lang="en-AU" dirty="0"/>
              </a:p>
              <a:p>
                <a:pPr lvl="2"/>
                <a14:m>
                  <m:oMath xmlns:m="http://schemas.openxmlformats.org/officeDocument/2006/math">
                    <m:r>
                      <a:rPr lang="en-AU" i="1">
                        <a:latin typeface="Cambria Math" panose="02040503050406030204" pitchFamily="18" charset="0"/>
                      </a:rPr>
                      <m:t>𝑃𝑟𝑜𝑝𝑜𝑟𝑡𝑖𝑜𝑛</m:t>
                    </m:r>
                    <m:r>
                      <a:rPr lang="en-AU" i="1">
                        <a:latin typeface="Cambria Math" panose="02040503050406030204" pitchFamily="18" charset="0"/>
                      </a:rPr>
                      <m:t>=</m:t>
                    </m:r>
                    <m:f>
                      <m:fPr>
                        <m:ctrlPr>
                          <a:rPr lang="en-AU" i="1">
                            <a:latin typeface="Cambria Math"/>
                          </a:rPr>
                        </m:ctrlPr>
                      </m:fPr>
                      <m:num>
                        <m:r>
                          <a:rPr lang="en-AU" i="1" smtClean="0">
                            <a:solidFill>
                              <a:srgbClr val="FF0000"/>
                            </a:solidFill>
                            <a:latin typeface="Cambria Math" panose="02040503050406030204" pitchFamily="18" charset="0"/>
                          </a:rPr>
                          <m:t>𝑛𝑢𝑚𝑒𝑟𝑎𝑡𝑜𝑟</m:t>
                        </m:r>
                      </m:num>
                      <m:den>
                        <m:r>
                          <a:rPr lang="en-AU" i="1">
                            <a:latin typeface="Cambria Math" panose="02040503050406030204" pitchFamily="18" charset="0"/>
                          </a:rPr>
                          <m:t>𝑑𝑒𝑛𝑜𝑚𝑖𝑛𝑎𝑡𝑜𝑟</m:t>
                        </m:r>
                      </m:den>
                    </m:f>
                  </m:oMath>
                </a14:m>
                <a:endParaRPr lang="en-AU" dirty="0" smtClean="0"/>
              </a:p>
              <a:p>
                <a:pPr lvl="2"/>
                <a:endParaRPr lang="en-AU" dirty="0"/>
              </a:p>
              <a:p>
                <a:pPr lvl="2"/>
                <a14:m>
                  <m:oMath xmlns:m="http://schemas.openxmlformats.org/officeDocument/2006/math">
                    <m:r>
                      <a:rPr lang="en-AU" i="1">
                        <a:latin typeface="Cambria Math" panose="02040503050406030204" pitchFamily="18" charset="0"/>
                      </a:rPr>
                      <m:t>𝑃𝑟𝑜𝑝𝑜𝑟𝑡𝑖𝑜𝑛</m:t>
                    </m:r>
                    <m:r>
                      <a:rPr lang="en-AU" i="1">
                        <a:latin typeface="Cambria Math" panose="02040503050406030204" pitchFamily="18" charset="0"/>
                      </a:rPr>
                      <m:t>=</m:t>
                    </m:r>
                    <m:f>
                      <m:fPr>
                        <m:ctrlPr>
                          <a:rPr lang="en-AU" i="1">
                            <a:latin typeface="Cambria Math"/>
                          </a:rPr>
                        </m:ctrlPr>
                      </m:fPr>
                      <m:num>
                        <m:r>
                          <a:rPr lang="en-AU" i="1" smtClean="0">
                            <a:solidFill>
                              <a:srgbClr val="FF0000"/>
                            </a:solidFill>
                            <a:latin typeface="Cambria Math" panose="02040503050406030204" pitchFamily="18" charset="0"/>
                          </a:rPr>
                          <m:t>𝑛𝑢𝑚𝑏𝑒𝑟</m:t>
                        </m:r>
                        <m:r>
                          <a:rPr lang="en-AU" i="1" smtClean="0">
                            <a:solidFill>
                              <a:srgbClr val="FF0000"/>
                            </a:solidFill>
                            <a:latin typeface="Cambria Math" panose="02040503050406030204" pitchFamily="18" charset="0"/>
                          </a:rPr>
                          <m:t> </m:t>
                        </m:r>
                        <m:r>
                          <a:rPr lang="en-AU" i="1" smtClean="0">
                            <a:solidFill>
                              <a:srgbClr val="FF0000"/>
                            </a:solidFill>
                            <a:latin typeface="Cambria Math" panose="02040503050406030204" pitchFamily="18" charset="0"/>
                          </a:rPr>
                          <m:t>𝑜𝑓</m:t>
                        </m:r>
                        <m:r>
                          <a:rPr lang="en-AU" i="1" smtClean="0">
                            <a:solidFill>
                              <a:srgbClr val="FF0000"/>
                            </a:solidFill>
                            <a:latin typeface="Cambria Math" panose="02040503050406030204" pitchFamily="18" charset="0"/>
                          </a:rPr>
                          <m:t> </m:t>
                        </m:r>
                        <m:r>
                          <a:rPr lang="en-AU" i="1" smtClean="0">
                            <a:solidFill>
                              <a:srgbClr val="FF0000"/>
                            </a:solidFill>
                            <a:latin typeface="Cambria Math" panose="02040503050406030204" pitchFamily="18" charset="0"/>
                          </a:rPr>
                          <m:t>𝑐𝑎𝑠𝑒𝑠</m:t>
                        </m:r>
                      </m:num>
                      <m:den>
                        <m:r>
                          <a:rPr lang="en-AU" i="1">
                            <a:latin typeface="Cambria Math" panose="02040503050406030204" pitchFamily="18" charset="0"/>
                          </a:rPr>
                          <m:t>𝑑𝑒𝑛𝑜𝑚𝑖𝑛𝑎𝑡𝑜𝑟</m:t>
                        </m:r>
                      </m:den>
                    </m:f>
                  </m:oMath>
                </a14:m>
                <a:endParaRPr lang="en-AU" dirty="0"/>
              </a:p>
            </p:txBody>
          </p:sp>
        </mc:Choice>
        <mc:Fallback xmlns="">
          <p:sp>
            <p:nvSpPr>
              <p:cNvPr id="10" name="Content Placeholder 2"/>
              <p:cNvSpPr>
                <a:spLocks noGrp="1" noRot="1" noChangeAspect="1" noMove="1" noResize="1" noEditPoints="1" noAdjustHandles="1" noChangeArrowheads="1" noChangeShapeType="1" noTextEdit="1"/>
              </p:cNvSpPr>
              <p:nvPr>
                <p:ph idx="1"/>
              </p:nvPr>
            </p:nvSpPr>
            <p:spPr>
              <a:xfrm>
                <a:off x="457200" y="1600200"/>
                <a:ext cx="8229600" cy="4525963"/>
              </a:xfrm>
              <a:blipFill rotWithShape="0">
                <a:blip r:embed="rId3"/>
                <a:stretch>
                  <a:fillRect l="-1852" t="-1752"/>
                </a:stretch>
              </a:blipFill>
            </p:spPr>
            <p:txBody>
              <a:bodyPr/>
              <a:lstStyle/>
              <a:p>
                <a:r>
                  <a:rPr lang="en-AU">
                    <a:noFill/>
                  </a:rPr>
                  <a:t> </a:t>
                </a:r>
              </a:p>
            </p:txBody>
          </p:sp>
        </mc:Fallback>
      </mc:AlternateContent>
      <p:sp>
        <p:nvSpPr>
          <p:cNvPr id="9" name="Content Placeholder 2"/>
          <p:cNvSpPr txBox="1">
            <a:spLocks/>
          </p:cNvSpPr>
          <p:nvPr/>
        </p:nvSpPr>
        <p:spPr>
          <a:xfrm>
            <a:off x="251520" y="1268760"/>
            <a:ext cx="8712968" cy="485740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AU" dirty="0"/>
          </a:p>
        </p:txBody>
      </p:sp>
    </p:spTree>
    <p:extLst>
      <p:ext uri="{BB962C8B-B14F-4D97-AF65-F5344CB8AC3E}">
        <p14:creationId xmlns:p14="http://schemas.microsoft.com/office/powerpoint/2010/main" val="1985024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normAutofit fontScale="90000"/>
          </a:bodyPr>
          <a:lstStyle/>
          <a:p>
            <a:pPr algn="l"/>
            <a:r>
              <a:rPr lang="en-AU" b="1" dirty="0" smtClean="0"/>
              <a:t>Describing patterns of disease by </a:t>
            </a:r>
            <a:r>
              <a:rPr lang="en-AU" b="1" i="1" dirty="0" smtClean="0"/>
              <a:t>Animal</a:t>
            </a:r>
            <a:endParaRPr lang="en-AU" b="1" i="1" dirty="0"/>
          </a:p>
        </p:txBody>
      </p:sp>
      <p:sp>
        <p:nvSpPr>
          <p:cNvPr id="2" name="Rectangle 3"/>
          <p:cNvSpPr>
            <a:spLocks noChangeArrowheads="1"/>
          </p:cNvSpPr>
          <p:nvPr/>
        </p:nvSpPr>
        <p:spPr bwMode="auto">
          <a:xfrm>
            <a:off x="2339752" y="-1746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5"/>
          <p:cNvSpPr>
            <a:spLocks noChangeArrowheads="1"/>
          </p:cNvSpPr>
          <p:nvPr/>
        </p:nvSpPr>
        <p:spPr bwMode="auto">
          <a:xfrm>
            <a:off x="2339752" y="626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mc:AlternateContent xmlns:mc="http://schemas.openxmlformats.org/markup-compatibility/2006" xmlns:a14="http://schemas.microsoft.com/office/drawing/2010/main">
        <mc:Choice Requires="a14">
          <p:sp>
            <p:nvSpPr>
              <p:cNvPr id="10" name="Content Placeholder 2"/>
              <p:cNvSpPr>
                <a:spLocks noGrp="1"/>
              </p:cNvSpPr>
              <p:nvPr>
                <p:ph idx="1"/>
              </p:nvPr>
            </p:nvSpPr>
            <p:spPr>
              <a:xfrm>
                <a:off x="457200" y="1600200"/>
                <a:ext cx="8229600" cy="4525963"/>
              </a:xfrm>
            </p:spPr>
            <p:txBody>
              <a:bodyPr>
                <a:normAutofit/>
              </a:bodyPr>
              <a:lstStyle/>
              <a:p>
                <a:pPr marL="0" indent="0">
                  <a:buNone/>
                </a:pPr>
                <a:r>
                  <a:rPr lang="en-AU" b="1" dirty="0" smtClean="0"/>
                  <a:t>Proportions</a:t>
                </a:r>
                <a:endParaRPr lang="en-AU" dirty="0"/>
              </a:p>
              <a:p>
                <a:pPr lvl="1"/>
                <a:r>
                  <a:rPr lang="en-AU" b="1" dirty="0" smtClean="0"/>
                  <a:t>Population-at-risk</a:t>
                </a:r>
                <a:endParaRPr lang="en-AU" dirty="0"/>
              </a:p>
              <a:p>
                <a:pPr lvl="2"/>
                <a14:m>
                  <m:oMath xmlns:m="http://schemas.openxmlformats.org/officeDocument/2006/math">
                    <m:r>
                      <a:rPr lang="en-AU" i="1">
                        <a:latin typeface="Cambria Math" panose="02040503050406030204" pitchFamily="18" charset="0"/>
                      </a:rPr>
                      <m:t>𝑃𝑟𝑜𝑝𝑜𝑟𝑡𝑖𝑜𝑛</m:t>
                    </m:r>
                    <m:r>
                      <a:rPr lang="en-AU" i="1">
                        <a:latin typeface="Cambria Math" panose="02040503050406030204" pitchFamily="18" charset="0"/>
                      </a:rPr>
                      <m:t>=</m:t>
                    </m:r>
                    <m:f>
                      <m:fPr>
                        <m:ctrlPr>
                          <a:rPr lang="en-AU" i="1">
                            <a:latin typeface="Cambria Math"/>
                          </a:rPr>
                        </m:ctrlPr>
                      </m:fPr>
                      <m:num>
                        <m:r>
                          <a:rPr lang="en-AU" i="1" smtClean="0">
                            <a:solidFill>
                              <a:schemeClr val="tx1"/>
                            </a:solidFill>
                            <a:latin typeface="Cambria Math" panose="02040503050406030204" pitchFamily="18" charset="0"/>
                          </a:rPr>
                          <m:t>𝑛𝑢𝑚𝑒𝑟𝑎𝑡𝑜𝑟</m:t>
                        </m:r>
                      </m:num>
                      <m:den>
                        <m:r>
                          <a:rPr lang="en-AU" i="1" smtClean="0">
                            <a:solidFill>
                              <a:srgbClr val="00B050"/>
                            </a:solidFill>
                            <a:latin typeface="Cambria Math" panose="02040503050406030204" pitchFamily="18" charset="0"/>
                          </a:rPr>
                          <m:t>𝑑𝑒𝑛𝑜𝑚𝑖𝑛𝑎𝑡𝑜𝑟</m:t>
                        </m:r>
                      </m:den>
                    </m:f>
                  </m:oMath>
                </a14:m>
                <a:endParaRPr lang="en-AU" dirty="0" smtClean="0"/>
              </a:p>
              <a:p>
                <a:pPr lvl="2"/>
                <a:endParaRPr lang="en-AU" dirty="0"/>
              </a:p>
              <a:p>
                <a:pPr lvl="2"/>
                <a14:m>
                  <m:oMath xmlns:m="http://schemas.openxmlformats.org/officeDocument/2006/math">
                    <m:r>
                      <a:rPr lang="en-AU" i="1">
                        <a:latin typeface="Cambria Math" panose="02040503050406030204" pitchFamily="18" charset="0"/>
                      </a:rPr>
                      <m:t>𝑃𝑟𝑜𝑝𝑜𝑟𝑡𝑖𝑜𝑛</m:t>
                    </m:r>
                    <m:r>
                      <a:rPr lang="en-AU" i="1">
                        <a:latin typeface="Cambria Math" panose="02040503050406030204" pitchFamily="18" charset="0"/>
                      </a:rPr>
                      <m:t>=</m:t>
                    </m:r>
                    <m:f>
                      <m:fPr>
                        <m:ctrlPr>
                          <a:rPr lang="en-AU" i="1">
                            <a:latin typeface="Cambria Math"/>
                          </a:rPr>
                        </m:ctrlPr>
                      </m:fPr>
                      <m:num>
                        <m:r>
                          <a:rPr lang="en-AU" b="0" i="1" smtClean="0">
                            <a:solidFill>
                              <a:schemeClr val="tx1"/>
                            </a:solidFill>
                            <a:latin typeface="Cambria Math" panose="02040503050406030204" pitchFamily="18" charset="0"/>
                          </a:rPr>
                          <m:t>𝑛𝑢𝑚𝑒𝑟𝑎𝑡𝑜𝑟</m:t>
                        </m:r>
                      </m:num>
                      <m:den>
                        <m:r>
                          <a:rPr lang="en-AU" b="0" i="1" smtClean="0">
                            <a:solidFill>
                              <a:srgbClr val="00B050"/>
                            </a:solidFill>
                            <a:latin typeface="Cambria Math" panose="02040503050406030204" pitchFamily="18" charset="0"/>
                          </a:rPr>
                          <m:t>𝑝𝑜𝑝𝑢𝑙𝑎𝑡𝑖𝑜𝑛</m:t>
                        </m:r>
                        <m:r>
                          <a:rPr lang="en-AU" b="0" i="1" smtClean="0">
                            <a:solidFill>
                              <a:srgbClr val="00B050"/>
                            </a:solidFill>
                            <a:latin typeface="Cambria Math" panose="02040503050406030204" pitchFamily="18" charset="0"/>
                          </a:rPr>
                          <m:t>−</m:t>
                        </m:r>
                        <m:r>
                          <a:rPr lang="en-AU" b="0" i="1" smtClean="0">
                            <a:solidFill>
                              <a:srgbClr val="00B050"/>
                            </a:solidFill>
                            <a:latin typeface="Cambria Math" panose="02040503050406030204" pitchFamily="18" charset="0"/>
                          </a:rPr>
                          <m:t>𝑎𝑡</m:t>
                        </m:r>
                        <m:r>
                          <a:rPr lang="en-AU" b="0" i="1" smtClean="0">
                            <a:solidFill>
                              <a:srgbClr val="00B050"/>
                            </a:solidFill>
                            <a:latin typeface="Cambria Math" panose="02040503050406030204" pitchFamily="18" charset="0"/>
                          </a:rPr>
                          <m:t>−</m:t>
                        </m:r>
                        <m:r>
                          <a:rPr lang="en-AU" b="0" i="1" smtClean="0">
                            <a:solidFill>
                              <a:srgbClr val="00B050"/>
                            </a:solidFill>
                            <a:latin typeface="Cambria Math" panose="02040503050406030204" pitchFamily="18" charset="0"/>
                          </a:rPr>
                          <m:t>𝑟𝑖𝑠𝑘</m:t>
                        </m:r>
                      </m:den>
                    </m:f>
                  </m:oMath>
                </a14:m>
                <a:endParaRPr lang="en-AU" dirty="0"/>
              </a:p>
            </p:txBody>
          </p:sp>
        </mc:Choice>
        <mc:Fallback xmlns="">
          <p:sp>
            <p:nvSpPr>
              <p:cNvPr id="10" name="Content Placeholder 2"/>
              <p:cNvSpPr>
                <a:spLocks noGrp="1" noRot="1" noChangeAspect="1" noMove="1" noResize="1" noEditPoints="1" noAdjustHandles="1" noChangeArrowheads="1" noChangeShapeType="1" noTextEdit="1"/>
              </p:cNvSpPr>
              <p:nvPr>
                <p:ph idx="1"/>
              </p:nvPr>
            </p:nvSpPr>
            <p:spPr>
              <a:xfrm>
                <a:off x="457200" y="1600200"/>
                <a:ext cx="8229600" cy="4525963"/>
              </a:xfrm>
              <a:blipFill rotWithShape="0">
                <a:blip r:embed="rId3"/>
                <a:stretch>
                  <a:fillRect l="-1852" t="-1752"/>
                </a:stretch>
              </a:blipFill>
            </p:spPr>
            <p:txBody>
              <a:bodyPr/>
              <a:lstStyle/>
              <a:p>
                <a:r>
                  <a:rPr lang="en-AU">
                    <a:noFill/>
                  </a:rPr>
                  <a:t> </a:t>
                </a:r>
              </a:p>
            </p:txBody>
          </p:sp>
        </mc:Fallback>
      </mc:AlternateContent>
      <p:sp>
        <p:nvSpPr>
          <p:cNvPr id="9" name="Content Placeholder 2"/>
          <p:cNvSpPr txBox="1">
            <a:spLocks/>
          </p:cNvSpPr>
          <p:nvPr/>
        </p:nvSpPr>
        <p:spPr>
          <a:xfrm>
            <a:off x="251520" y="1268760"/>
            <a:ext cx="8712968" cy="485740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AU" dirty="0"/>
          </a:p>
        </p:txBody>
      </p:sp>
    </p:spTree>
    <p:extLst>
      <p:ext uri="{BB962C8B-B14F-4D97-AF65-F5344CB8AC3E}">
        <p14:creationId xmlns:p14="http://schemas.microsoft.com/office/powerpoint/2010/main" val="3956322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normAutofit fontScale="90000"/>
          </a:bodyPr>
          <a:lstStyle/>
          <a:p>
            <a:pPr algn="l"/>
            <a:r>
              <a:rPr lang="en-AU" b="1" dirty="0" smtClean="0"/>
              <a:t>Describing patterns of disease by </a:t>
            </a:r>
            <a:r>
              <a:rPr lang="en-AU" b="1" i="1" dirty="0" smtClean="0"/>
              <a:t>Animal</a:t>
            </a:r>
            <a:endParaRPr lang="en-AU" b="1" i="1" dirty="0"/>
          </a:p>
        </p:txBody>
      </p:sp>
      <p:sp>
        <p:nvSpPr>
          <p:cNvPr id="2" name="Rectangle 3"/>
          <p:cNvSpPr>
            <a:spLocks noChangeArrowheads="1"/>
          </p:cNvSpPr>
          <p:nvPr/>
        </p:nvSpPr>
        <p:spPr bwMode="auto">
          <a:xfrm>
            <a:off x="2339752" y="-1746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5"/>
          <p:cNvSpPr>
            <a:spLocks noChangeArrowheads="1"/>
          </p:cNvSpPr>
          <p:nvPr/>
        </p:nvSpPr>
        <p:spPr bwMode="auto">
          <a:xfrm>
            <a:off x="2339752" y="626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mc:AlternateContent xmlns:mc="http://schemas.openxmlformats.org/markup-compatibility/2006" xmlns:a14="http://schemas.microsoft.com/office/drawing/2010/main">
        <mc:Choice Requires="a14">
          <p:sp>
            <p:nvSpPr>
              <p:cNvPr id="10" name="Content Placeholder 2"/>
              <p:cNvSpPr>
                <a:spLocks noGrp="1"/>
              </p:cNvSpPr>
              <p:nvPr>
                <p:ph idx="1"/>
              </p:nvPr>
            </p:nvSpPr>
            <p:spPr>
              <a:xfrm>
                <a:off x="457200" y="1600200"/>
                <a:ext cx="8229600" cy="4525963"/>
              </a:xfrm>
            </p:spPr>
            <p:txBody>
              <a:bodyPr>
                <a:normAutofit/>
              </a:bodyPr>
              <a:lstStyle/>
              <a:p>
                <a:pPr marL="0" indent="0">
                  <a:buNone/>
                </a:pPr>
                <a:r>
                  <a:rPr lang="en-AU" b="1" dirty="0" smtClean="0"/>
                  <a:t>Proportions</a:t>
                </a:r>
                <a:endParaRPr lang="en-AU" dirty="0"/>
              </a:p>
              <a:p>
                <a:pPr lvl="2"/>
                <a14:m>
                  <m:oMath xmlns:m="http://schemas.openxmlformats.org/officeDocument/2006/math">
                    <m:r>
                      <a:rPr lang="en-AU" i="1">
                        <a:latin typeface="Cambria Math" panose="02040503050406030204" pitchFamily="18" charset="0"/>
                      </a:rPr>
                      <m:t>𝑃𝑟𝑜𝑝𝑜𝑟𝑡𝑖𝑜𝑛</m:t>
                    </m:r>
                    <m:r>
                      <a:rPr lang="en-AU" i="1">
                        <a:latin typeface="Cambria Math" panose="02040503050406030204" pitchFamily="18" charset="0"/>
                      </a:rPr>
                      <m:t>=</m:t>
                    </m:r>
                    <m:f>
                      <m:fPr>
                        <m:ctrlPr>
                          <a:rPr lang="en-AU" i="1">
                            <a:latin typeface="Cambria Math"/>
                          </a:rPr>
                        </m:ctrlPr>
                      </m:fPr>
                      <m:num>
                        <m:r>
                          <a:rPr lang="en-AU" b="0" i="1" smtClean="0">
                            <a:solidFill>
                              <a:srgbClr val="FF0000"/>
                            </a:solidFill>
                            <a:latin typeface="Cambria Math" panose="02040503050406030204" pitchFamily="18" charset="0"/>
                          </a:rPr>
                          <m:t>𝑛𝑢𝑚𝑏𝑒𝑟</m:t>
                        </m:r>
                        <m:r>
                          <a:rPr lang="en-AU" b="0" i="1" smtClean="0">
                            <a:solidFill>
                              <a:srgbClr val="FF0000"/>
                            </a:solidFill>
                            <a:latin typeface="Cambria Math" panose="02040503050406030204" pitchFamily="18" charset="0"/>
                          </a:rPr>
                          <m:t> </m:t>
                        </m:r>
                        <m:r>
                          <a:rPr lang="en-AU" b="0" i="1" smtClean="0">
                            <a:solidFill>
                              <a:srgbClr val="FF0000"/>
                            </a:solidFill>
                            <a:latin typeface="Cambria Math" panose="02040503050406030204" pitchFamily="18" charset="0"/>
                          </a:rPr>
                          <m:t>𝑜𝑓</m:t>
                        </m:r>
                        <m:r>
                          <a:rPr lang="en-AU" b="0" i="1" smtClean="0">
                            <a:solidFill>
                              <a:srgbClr val="FF0000"/>
                            </a:solidFill>
                            <a:latin typeface="Cambria Math" panose="02040503050406030204" pitchFamily="18" charset="0"/>
                          </a:rPr>
                          <m:t> </m:t>
                        </m:r>
                        <m:r>
                          <a:rPr lang="en-AU" b="0" i="1" smtClean="0">
                            <a:solidFill>
                              <a:srgbClr val="FF0000"/>
                            </a:solidFill>
                            <a:latin typeface="Cambria Math" panose="02040503050406030204" pitchFamily="18" charset="0"/>
                          </a:rPr>
                          <m:t>𝑐𝑎𝑠𝑒𝑠</m:t>
                        </m:r>
                      </m:num>
                      <m:den>
                        <m:r>
                          <a:rPr lang="en-AU" b="0" i="1" smtClean="0">
                            <a:solidFill>
                              <a:srgbClr val="00B050"/>
                            </a:solidFill>
                            <a:latin typeface="Cambria Math" panose="02040503050406030204" pitchFamily="18" charset="0"/>
                          </a:rPr>
                          <m:t>𝑝𝑜𝑝𝑢𝑙𝑎𝑡𝑖𝑜𝑛</m:t>
                        </m:r>
                        <m:r>
                          <a:rPr lang="en-AU" b="0" i="1" smtClean="0">
                            <a:solidFill>
                              <a:srgbClr val="00B050"/>
                            </a:solidFill>
                            <a:latin typeface="Cambria Math" panose="02040503050406030204" pitchFamily="18" charset="0"/>
                          </a:rPr>
                          <m:t>−</m:t>
                        </m:r>
                        <m:r>
                          <a:rPr lang="en-AU" b="0" i="1" smtClean="0">
                            <a:solidFill>
                              <a:srgbClr val="00B050"/>
                            </a:solidFill>
                            <a:latin typeface="Cambria Math" panose="02040503050406030204" pitchFamily="18" charset="0"/>
                          </a:rPr>
                          <m:t>𝑎𝑡</m:t>
                        </m:r>
                        <m:r>
                          <a:rPr lang="en-AU" b="0" i="1" smtClean="0">
                            <a:solidFill>
                              <a:srgbClr val="00B050"/>
                            </a:solidFill>
                            <a:latin typeface="Cambria Math" panose="02040503050406030204" pitchFamily="18" charset="0"/>
                          </a:rPr>
                          <m:t>−</m:t>
                        </m:r>
                        <m:r>
                          <a:rPr lang="en-AU" b="0" i="1" smtClean="0">
                            <a:solidFill>
                              <a:srgbClr val="00B050"/>
                            </a:solidFill>
                            <a:latin typeface="Cambria Math" panose="02040503050406030204" pitchFamily="18" charset="0"/>
                          </a:rPr>
                          <m:t>𝑟𝑖𝑠𝑘</m:t>
                        </m:r>
                      </m:den>
                    </m:f>
                  </m:oMath>
                </a14:m>
                <a:endParaRPr lang="en-AU" dirty="0" smtClean="0"/>
              </a:p>
              <a:p>
                <a:pPr lvl="2"/>
                <a:endParaRPr lang="en-AU" dirty="0"/>
              </a:p>
              <a:p>
                <a:pPr lvl="2"/>
                <a:r>
                  <a:rPr lang="en-AU" dirty="0" smtClean="0"/>
                  <a:t>Attack rates are a type of proportion used to compare disease between groups</a:t>
                </a:r>
                <a:endParaRPr lang="en-AU" dirty="0"/>
              </a:p>
            </p:txBody>
          </p:sp>
        </mc:Choice>
        <mc:Fallback xmlns="">
          <p:sp>
            <p:nvSpPr>
              <p:cNvPr id="10" name="Content Placeholder 2"/>
              <p:cNvSpPr>
                <a:spLocks noGrp="1" noRot="1" noChangeAspect="1" noMove="1" noResize="1" noEditPoints="1" noAdjustHandles="1" noChangeArrowheads="1" noChangeShapeType="1" noTextEdit="1"/>
              </p:cNvSpPr>
              <p:nvPr>
                <p:ph idx="1"/>
              </p:nvPr>
            </p:nvSpPr>
            <p:spPr>
              <a:xfrm>
                <a:off x="457200" y="1600200"/>
                <a:ext cx="8229600" cy="4525963"/>
              </a:xfrm>
              <a:blipFill rotWithShape="0">
                <a:blip r:embed="rId3"/>
                <a:stretch>
                  <a:fillRect l="-1852" t="-1752"/>
                </a:stretch>
              </a:blipFill>
            </p:spPr>
            <p:txBody>
              <a:bodyPr/>
              <a:lstStyle/>
              <a:p>
                <a:r>
                  <a:rPr lang="en-AU">
                    <a:noFill/>
                  </a:rPr>
                  <a:t> </a:t>
                </a:r>
              </a:p>
            </p:txBody>
          </p:sp>
        </mc:Fallback>
      </mc:AlternateContent>
      <p:sp>
        <p:nvSpPr>
          <p:cNvPr id="9" name="Content Placeholder 2"/>
          <p:cNvSpPr txBox="1">
            <a:spLocks/>
          </p:cNvSpPr>
          <p:nvPr/>
        </p:nvSpPr>
        <p:spPr>
          <a:xfrm>
            <a:off x="251520" y="1268760"/>
            <a:ext cx="8712968" cy="485740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AU" dirty="0"/>
          </a:p>
        </p:txBody>
      </p:sp>
    </p:spTree>
    <p:extLst>
      <p:ext uri="{BB962C8B-B14F-4D97-AF65-F5344CB8AC3E}">
        <p14:creationId xmlns:p14="http://schemas.microsoft.com/office/powerpoint/2010/main" val="1144655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996952"/>
                <a:ext cx="8229600" cy="3129211"/>
              </a:xfrm>
            </p:spPr>
            <p:txBody>
              <a:bodyPr>
                <a:normAutofit fontScale="77500" lnSpcReduction="20000"/>
              </a:bodyPr>
              <a:lstStyle/>
              <a:p>
                <a:r>
                  <a:rPr lang="fr-FR" dirty="0" smtClean="0"/>
                  <a:t>For Kabupaten 1</a:t>
                </a:r>
              </a:p>
              <a:p>
                <a:pPr lvl="1"/>
                <a14:m>
                  <m:oMath xmlns:m="http://schemas.openxmlformats.org/officeDocument/2006/math">
                    <m:r>
                      <a:rPr lang="en-AU" b="0" i="1" smtClean="0">
                        <a:latin typeface="Cambria Math" panose="02040503050406030204" pitchFamily="18" charset="0"/>
                      </a:rPr>
                      <m:t>𝐴𝑡𝑡𝑎𝑐𝑘</m:t>
                    </m:r>
                    <m:r>
                      <a:rPr lang="en-AU" b="0" i="1" smtClean="0">
                        <a:latin typeface="Cambria Math" panose="02040503050406030204" pitchFamily="18" charset="0"/>
                      </a:rPr>
                      <m:t> </m:t>
                    </m:r>
                    <m:r>
                      <a:rPr lang="en-AU" b="0" i="1" smtClean="0">
                        <a:latin typeface="Cambria Math" panose="02040503050406030204" pitchFamily="18" charset="0"/>
                      </a:rPr>
                      <m:t>𝑟𝑎𝑡𝑒</m:t>
                    </m:r>
                    <m:r>
                      <a:rPr lang="en-AU" b="0" i="1" smtClean="0">
                        <a:latin typeface="Cambria Math" panose="02040503050406030204" pitchFamily="18" charset="0"/>
                      </a:rPr>
                      <m:t>1=</m:t>
                    </m:r>
                    <m:f>
                      <m:fPr>
                        <m:ctrlPr>
                          <a:rPr lang="en-AU" i="1">
                            <a:latin typeface="Cambria Math"/>
                          </a:rPr>
                        </m:ctrlPr>
                      </m:fPr>
                      <m:num>
                        <m:r>
                          <a:rPr lang="en-AU" b="0" i="1" smtClean="0">
                            <a:solidFill>
                              <a:srgbClr val="FF0000"/>
                            </a:solidFill>
                            <a:latin typeface="Cambria Math" panose="02040503050406030204" pitchFamily="18" charset="0"/>
                          </a:rPr>
                          <m:t>𝐶𝑎𝑠𝑒𝑠</m:t>
                        </m:r>
                        <m:r>
                          <a:rPr lang="en-AU" b="0" i="1" smtClean="0">
                            <a:solidFill>
                              <a:srgbClr val="FF0000"/>
                            </a:solidFill>
                            <a:latin typeface="Cambria Math" panose="02040503050406030204" pitchFamily="18" charset="0"/>
                          </a:rPr>
                          <m:t> </m:t>
                        </m:r>
                        <m:r>
                          <a:rPr lang="en-AU" b="0" i="1" smtClean="0">
                            <a:solidFill>
                              <a:srgbClr val="FF0000"/>
                            </a:solidFill>
                            <a:latin typeface="Cambria Math" panose="02040503050406030204" pitchFamily="18" charset="0"/>
                          </a:rPr>
                          <m:t>𝑜𝑓</m:t>
                        </m:r>
                        <m:r>
                          <a:rPr lang="en-AU" b="0" i="1" smtClean="0">
                            <a:solidFill>
                              <a:srgbClr val="FF0000"/>
                            </a:solidFill>
                            <a:latin typeface="Cambria Math" panose="02040503050406030204" pitchFamily="18" charset="0"/>
                          </a:rPr>
                          <m:t> </m:t>
                        </m:r>
                        <m:r>
                          <a:rPr lang="en-AU" b="0" i="1" smtClean="0">
                            <a:solidFill>
                              <a:srgbClr val="FF0000"/>
                            </a:solidFill>
                            <a:latin typeface="Cambria Math" panose="02040503050406030204" pitchFamily="18" charset="0"/>
                          </a:rPr>
                          <m:t>𝑑𝑖𝑎𝑟𝑟h𝑜𝑒𝑎</m:t>
                        </m:r>
                        <m:r>
                          <a:rPr lang="en-AU" b="0" i="1" smtClean="0">
                            <a:solidFill>
                              <a:srgbClr val="FF0000"/>
                            </a:solidFill>
                            <a:latin typeface="Cambria Math" panose="02040503050406030204" pitchFamily="18" charset="0"/>
                          </a:rPr>
                          <m:t> </m:t>
                        </m:r>
                        <m:r>
                          <a:rPr lang="en-AU" b="0" i="1" smtClean="0">
                            <a:solidFill>
                              <a:srgbClr val="FF0000"/>
                            </a:solidFill>
                            <a:latin typeface="Cambria Math" panose="02040503050406030204" pitchFamily="18" charset="0"/>
                          </a:rPr>
                          <m:t>𝑖𝑛</m:t>
                        </m:r>
                        <m:r>
                          <a:rPr lang="en-AU" b="0" i="1" smtClean="0">
                            <a:solidFill>
                              <a:srgbClr val="FF0000"/>
                            </a:solidFill>
                            <a:latin typeface="Cambria Math" panose="02040503050406030204" pitchFamily="18" charset="0"/>
                          </a:rPr>
                          <m:t> </m:t>
                        </m:r>
                        <m:r>
                          <a:rPr lang="en-AU" b="0" i="1" smtClean="0">
                            <a:solidFill>
                              <a:srgbClr val="FF0000"/>
                            </a:solidFill>
                            <a:latin typeface="Cambria Math" panose="02040503050406030204" pitchFamily="18" charset="0"/>
                          </a:rPr>
                          <m:t>𝑐𝑎𝑡𝑡𝑙𝑒</m:t>
                        </m:r>
                      </m:num>
                      <m:den>
                        <m:r>
                          <a:rPr lang="en-AU" b="0" i="1" smtClean="0">
                            <a:solidFill>
                              <a:srgbClr val="00B050"/>
                            </a:solidFill>
                            <a:latin typeface="Cambria Math" panose="02040503050406030204" pitchFamily="18" charset="0"/>
                          </a:rPr>
                          <m:t>𝑇𝑜𝑡𝑎𝑙</m:t>
                        </m:r>
                        <m:r>
                          <a:rPr lang="en-AU" b="0" i="1" smtClean="0">
                            <a:solidFill>
                              <a:srgbClr val="00B050"/>
                            </a:solidFill>
                            <a:latin typeface="Cambria Math" panose="02040503050406030204" pitchFamily="18" charset="0"/>
                          </a:rPr>
                          <m:t> </m:t>
                        </m:r>
                        <m:r>
                          <a:rPr lang="en-AU" b="0" i="1" smtClean="0">
                            <a:solidFill>
                              <a:srgbClr val="00B050"/>
                            </a:solidFill>
                            <a:latin typeface="Cambria Math" panose="02040503050406030204" pitchFamily="18" charset="0"/>
                          </a:rPr>
                          <m:t>𝑐𝑎𝑡𝑡𝑙𝑒</m:t>
                        </m:r>
                      </m:den>
                    </m:f>
                    <m:r>
                      <a:rPr lang="en-AU" i="1">
                        <a:latin typeface="Cambria Math" panose="02040503050406030204" pitchFamily="18" charset="0"/>
                      </a:rPr>
                      <m:t>=</m:t>
                    </m:r>
                    <m:f>
                      <m:fPr>
                        <m:ctrlPr>
                          <a:rPr lang="en-AU" i="1">
                            <a:latin typeface="Cambria Math"/>
                          </a:rPr>
                        </m:ctrlPr>
                      </m:fPr>
                      <m:num>
                        <m:r>
                          <a:rPr lang="en-AU" b="0" i="1" smtClean="0">
                            <a:solidFill>
                              <a:srgbClr val="FF0000"/>
                            </a:solidFill>
                            <a:latin typeface="Cambria Math" panose="02040503050406030204" pitchFamily="18" charset="0"/>
                          </a:rPr>
                          <m:t>10</m:t>
                        </m:r>
                      </m:num>
                      <m:den>
                        <m:r>
                          <a:rPr lang="en-AU" b="0" i="1" smtClean="0">
                            <a:solidFill>
                              <a:srgbClr val="00B050"/>
                            </a:solidFill>
                            <a:latin typeface="Cambria Math" panose="02040503050406030204" pitchFamily="18" charset="0"/>
                          </a:rPr>
                          <m:t>100</m:t>
                        </m:r>
                      </m:den>
                    </m:f>
                  </m:oMath>
                </a14:m>
                <a:r>
                  <a:rPr lang="en-AU" i="1" dirty="0" smtClean="0">
                    <a:solidFill>
                      <a:srgbClr val="00B050"/>
                    </a:solidFill>
                    <a:latin typeface="Cambria Math" panose="02040503050406030204" pitchFamily="18" charset="0"/>
                  </a:rPr>
                  <a:t/>
                </a:r>
                <a:br>
                  <a:rPr lang="en-AU" i="1" dirty="0" smtClean="0">
                    <a:solidFill>
                      <a:srgbClr val="00B050"/>
                    </a:solidFill>
                    <a:latin typeface="Cambria Math" panose="02040503050406030204" pitchFamily="18" charset="0"/>
                  </a:rPr>
                </a:br>
                <a:r>
                  <a:rPr lang="en-AU" i="1" dirty="0" smtClean="0">
                    <a:solidFill>
                      <a:srgbClr val="00B050"/>
                    </a:solidFill>
                    <a:latin typeface="Cambria Math" panose="02040503050406030204" pitchFamily="18" charset="0"/>
                  </a:rPr>
                  <a:t>											  		</a:t>
                </a:r>
                <a:endParaRPr lang="fr-FR" dirty="0" smtClean="0"/>
              </a:p>
              <a:p>
                <a:pPr lvl="1"/>
                <a:endParaRPr lang="fr-FR" dirty="0"/>
              </a:p>
              <a:p>
                <a:r>
                  <a:rPr lang="fr-FR" dirty="0" smtClean="0"/>
                  <a:t>For Kabupaten 2</a:t>
                </a:r>
              </a:p>
              <a:p>
                <a:pPr lvl="1"/>
                <a14:m>
                  <m:oMath xmlns:m="http://schemas.openxmlformats.org/officeDocument/2006/math">
                    <m:r>
                      <a:rPr lang="en-AU" i="1">
                        <a:latin typeface="Cambria Math" panose="02040503050406030204" pitchFamily="18" charset="0"/>
                      </a:rPr>
                      <m:t>𝐴𝑡𝑡𝑎𝑐𝑘</m:t>
                    </m:r>
                    <m:r>
                      <a:rPr lang="en-AU" i="1">
                        <a:latin typeface="Cambria Math" panose="02040503050406030204" pitchFamily="18" charset="0"/>
                      </a:rPr>
                      <m:t> </m:t>
                    </m:r>
                    <m:r>
                      <a:rPr lang="en-AU" i="1">
                        <a:latin typeface="Cambria Math" panose="02040503050406030204" pitchFamily="18" charset="0"/>
                      </a:rPr>
                      <m:t>𝑟𝑎𝑡𝑒</m:t>
                    </m:r>
                    <m:r>
                      <a:rPr lang="en-AU" b="0" i="1" smtClean="0">
                        <a:latin typeface="Cambria Math" panose="02040503050406030204" pitchFamily="18" charset="0"/>
                      </a:rPr>
                      <m:t>2</m:t>
                    </m:r>
                    <m:r>
                      <a:rPr lang="en-AU" i="1">
                        <a:latin typeface="Cambria Math" panose="02040503050406030204" pitchFamily="18" charset="0"/>
                      </a:rPr>
                      <m:t>=</m:t>
                    </m:r>
                    <m:f>
                      <m:fPr>
                        <m:ctrlPr>
                          <a:rPr lang="en-AU" i="1">
                            <a:latin typeface="Cambria Math"/>
                          </a:rPr>
                        </m:ctrlPr>
                      </m:fPr>
                      <m:num>
                        <m:r>
                          <a:rPr lang="en-AU" i="1">
                            <a:solidFill>
                              <a:srgbClr val="FF0000"/>
                            </a:solidFill>
                            <a:latin typeface="Cambria Math" panose="02040503050406030204" pitchFamily="18" charset="0"/>
                          </a:rPr>
                          <m:t>𝐶𝑎𝑠𝑒𝑠</m:t>
                        </m:r>
                        <m:r>
                          <a:rPr lang="en-AU" i="1">
                            <a:solidFill>
                              <a:srgbClr val="FF0000"/>
                            </a:solidFill>
                            <a:latin typeface="Cambria Math" panose="02040503050406030204" pitchFamily="18" charset="0"/>
                          </a:rPr>
                          <m:t> </m:t>
                        </m:r>
                        <m:r>
                          <a:rPr lang="en-AU" i="1">
                            <a:solidFill>
                              <a:srgbClr val="FF0000"/>
                            </a:solidFill>
                            <a:latin typeface="Cambria Math" panose="02040503050406030204" pitchFamily="18" charset="0"/>
                          </a:rPr>
                          <m:t>𝑜𝑓</m:t>
                        </m:r>
                        <m:r>
                          <a:rPr lang="en-AU" i="1">
                            <a:solidFill>
                              <a:srgbClr val="FF0000"/>
                            </a:solidFill>
                            <a:latin typeface="Cambria Math" panose="02040503050406030204" pitchFamily="18" charset="0"/>
                          </a:rPr>
                          <m:t> </m:t>
                        </m:r>
                        <m:r>
                          <a:rPr lang="en-AU" i="1">
                            <a:solidFill>
                              <a:srgbClr val="FF0000"/>
                            </a:solidFill>
                            <a:latin typeface="Cambria Math" panose="02040503050406030204" pitchFamily="18" charset="0"/>
                          </a:rPr>
                          <m:t>𝑑𝑖𝑎𝑟𝑟h𝑜𝑒𝑎</m:t>
                        </m:r>
                        <m:r>
                          <a:rPr lang="en-AU" i="1">
                            <a:solidFill>
                              <a:srgbClr val="FF0000"/>
                            </a:solidFill>
                            <a:latin typeface="Cambria Math" panose="02040503050406030204" pitchFamily="18" charset="0"/>
                          </a:rPr>
                          <m:t> </m:t>
                        </m:r>
                        <m:r>
                          <a:rPr lang="en-AU" i="1">
                            <a:solidFill>
                              <a:srgbClr val="FF0000"/>
                            </a:solidFill>
                            <a:latin typeface="Cambria Math" panose="02040503050406030204" pitchFamily="18" charset="0"/>
                          </a:rPr>
                          <m:t>𝑖𝑛</m:t>
                        </m:r>
                        <m:r>
                          <a:rPr lang="en-AU" i="1">
                            <a:solidFill>
                              <a:srgbClr val="FF0000"/>
                            </a:solidFill>
                            <a:latin typeface="Cambria Math" panose="02040503050406030204" pitchFamily="18" charset="0"/>
                          </a:rPr>
                          <m:t> </m:t>
                        </m:r>
                        <m:r>
                          <a:rPr lang="en-AU" i="1">
                            <a:solidFill>
                              <a:srgbClr val="FF0000"/>
                            </a:solidFill>
                            <a:latin typeface="Cambria Math" panose="02040503050406030204" pitchFamily="18" charset="0"/>
                          </a:rPr>
                          <m:t>𝑐𝑎𝑡𝑡𝑙𝑒</m:t>
                        </m:r>
                      </m:num>
                      <m:den>
                        <m:r>
                          <a:rPr lang="en-AU" i="1">
                            <a:solidFill>
                              <a:srgbClr val="00B050"/>
                            </a:solidFill>
                            <a:latin typeface="Cambria Math" panose="02040503050406030204" pitchFamily="18" charset="0"/>
                          </a:rPr>
                          <m:t>𝑇𝑜𝑡𝑎𝑙</m:t>
                        </m:r>
                        <m:r>
                          <a:rPr lang="en-AU" i="1">
                            <a:solidFill>
                              <a:srgbClr val="00B050"/>
                            </a:solidFill>
                            <a:latin typeface="Cambria Math" panose="02040503050406030204" pitchFamily="18" charset="0"/>
                          </a:rPr>
                          <m:t> </m:t>
                        </m:r>
                        <m:r>
                          <a:rPr lang="en-AU" i="1">
                            <a:solidFill>
                              <a:srgbClr val="00B050"/>
                            </a:solidFill>
                            <a:latin typeface="Cambria Math" panose="02040503050406030204" pitchFamily="18" charset="0"/>
                          </a:rPr>
                          <m:t>𝑐𝑎𝑡𝑡𝑙𝑒</m:t>
                        </m:r>
                      </m:den>
                    </m:f>
                    <m:r>
                      <a:rPr lang="en-AU" i="1">
                        <a:latin typeface="Cambria Math" panose="02040503050406030204" pitchFamily="18" charset="0"/>
                      </a:rPr>
                      <m:t>=</m:t>
                    </m:r>
                    <m:f>
                      <m:fPr>
                        <m:ctrlPr>
                          <a:rPr lang="en-AU" i="1">
                            <a:latin typeface="Cambria Math"/>
                          </a:rPr>
                        </m:ctrlPr>
                      </m:fPr>
                      <m:num>
                        <m:r>
                          <a:rPr lang="en-AU" b="0" i="1" smtClean="0">
                            <a:solidFill>
                              <a:srgbClr val="FF0000"/>
                            </a:solidFill>
                            <a:latin typeface="Cambria Math" panose="02040503050406030204" pitchFamily="18" charset="0"/>
                          </a:rPr>
                          <m:t>84</m:t>
                        </m:r>
                      </m:num>
                      <m:den>
                        <m:r>
                          <a:rPr lang="en-AU" b="0" i="1" smtClean="0">
                            <a:solidFill>
                              <a:srgbClr val="00B050"/>
                            </a:solidFill>
                            <a:latin typeface="Cambria Math" panose="02040503050406030204" pitchFamily="18" charset="0"/>
                          </a:rPr>
                          <m:t>300</m:t>
                        </m:r>
                      </m:den>
                    </m:f>
                  </m:oMath>
                </a14:m>
                <a:r>
                  <a:rPr lang="en-AU" i="1" dirty="0" smtClean="0">
                    <a:solidFill>
                      <a:srgbClr val="00B050"/>
                    </a:solidFill>
                    <a:latin typeface="Cambria Math" panose="02040503050406030204" pitchFamily="18" charset="0"/>
                  </a:rPr>
                  <a:t/>
                </a:r>
                <a:br>
                  <a:rPr lang="en-AU" i="1" dirty="0" smtClean="0">
                    <a:solidFill>
                      <a:srgbClr val="00B050"/>
                    </a:solidFill>
                    <a:latin typeface="Cambria Math" panose="02040503050406030204" pitchFamily="18" charset="0"/>
                  </a:rPr>
                </a:br>
                <a:r>
                  <a:rPr lang="en-AU" i="1" dirty="0" smtClean="0">
                    <a:solidFill>
                      <a:srgbClr val="00B050"/>
                    </a:solidFill>
                    <a:latin typeface="Cambria Math" panose="02040503050406030204" pitchFamily="18" charset="0"/>
                  </a:rPr>
                  <a:t>											  		</a:t>
                </a:r>
                <a:endParaRPr lang="fr-FR"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996952"/>
                <a:ext cx="8229600" cy="3129211"/>
              </a:xfrm>
              <a:blipFill rotWithShape="0">
                <a:blip r:embed="rId4"/>
                <a:stretch>
                  <a:fillRect l="-1037" t="-3704"/>
                </a:stretch>
              </a:blipFill>
            </p:spPr>
            <p:txBody>
              <a:bodyPr/>
              <a:lstStyle/>
              <a:p>
                <a:r>
                  <a:rPr lang="en-AU">
                    <a:noFill/>
                  </a:rPr>
                  <a:t> </a:t>
                </a:r>
              </a:p>
            </p:txBody>
          </p:sp>
        </mc:Fallback>
      </mc:AlternateContent>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5" name="Object 4"/>
          <p:cNvGraphicFramePr>
            <a:graphicFrameLocks noChangeAspect="1"/>
          </p:cNvGraphicFramePr>
          <p:nvPr>
            <p:extLst/>
          </p:nvPr>
        </p:nvGraphicFramePr>
        <p:xfrm>
          <a:off x="2195736" y="76615"/>
          <a:ext cx="3702472" cy="2348880"/>
        </p:xfrm>
        <a:graphic>
          <a:graphicData uri="http://schemas.openxmlformats.org/presentationml/2006/ole">
            <mc:AlternateContent xmlns:mc="http://schemas.openxmlformats.org/markup-compatibility/2006">
              <mc:Choice xmlns:v="urn:schemas-microsoft-com:vml" Requires="v">
                <p:oleObj spid="_x0000_s46111" r:id="rId5" imgW="4941651" imgH="3167149" progId="Unknown">
                  <p:embed/>
                </p:oleObj>
              </mc:Choice>
              <mc:Fallback>
                <p:oleObj r:id="rId5" imgW="4941651" imgH="3167149" progId="Unknown">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736" y="76615"/>
                        <a:ext cx="3702472" cy="2348880"/>
                      </a:xfrm>
                      <a:prstGeom prst="rect">
                        <a:avLst/>
                      </a:prstGeom>
                      <a:noFill/>
                    </p:spPr>
                  </p:pic>
                </p:oleObj>
              </mc:Fallback>
            </mc:AlternateContent>
          </a:graphicData>
        </a:graphic>
      </p:graphicFrame>
      <p:sp>
        <p:nvSpPr>
          <p:cNvPr id="6" name="TextBox 5"/>
          <p:cNvSpPr txBox="1"/>
          <p:nvPr/>
        </p:nvSpPr>
        <p:spPr>
          <a:xfrm>
            <a:off x="30708" y="125538"/>
            <a:ext cx="3744416" cy="492443"/>
          </a:xfrm>
          <a:prstGeom prst="rect">
            <a:avLst/>
          </a:prstGeom>
          <a:noFill/>
        </p:spPr>
        <p:txBody>
          <a:bodyPr wrap="square" rtlCol="0">
            <a:spAutoFit/>
          </a:bodyPr>
          <a:lstStyle/>
          <a:p>
            <a:r>
              <a:rPr lang="en-AU" sz="2600" b="1" dirty="0" smtClean="0"/>
              <a:t>Budi’s place</a:t>
            </a:r>
            <a:endParaRPr lang="en-AU" sz="2600" b="1" dirty="0"/>
          </a:p>
        </p:txBody>
      </p:sp>
      <p:sp>
        <p:nvSpPr>
          <p:cNvPr id="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7" name="Object 6"/>
          <p:cNvGraphicFramePr>
            <a:graphicFrameLocks noChangeAspect="1"/>
          </p:cNvGraphicFramePr>
          <p:nvPr>
            <p:extLst>
              <p:ext uri="{D42A27DB-BD31-4B8C-83A1-F6EECF244321}">
                <p14:modId xmlns:p14="http://schemas.microsoft.com/office/powerpoint/2010/main" val="2415420521"/>
              </p:ext>
            </p:extLst>
          </p:nvPr>
        </p:nvGraphicFramePr>
        <p:xfrm>
          <a:off x="6804248" y="970585"/>
          <a:ext cx="2028825" cy="933450"/>
        </p:xfrm>
        <a:graphic>
          <a:graphicData uri="http://schemas.openxmlformats.org/presentationml/2006/ole">
            <mc:AlternateContent xmlns:mc="http://schemas.openxmlformats.org/markup-compatibility/2006">
              <mc:Choice xmlns:v="urn:schemas-microsoft-com:vml" Requires="v">
                <p:oleObj spid="_x0000_s46112" r:id="rId7" imgW="16472170" imgH="6334298" progId="Unknown">
                  <p:embed/>
                </p:oleObj>
              </mc:Choice>
              <mc:Fallback>
                <p:oleObj r:id="rId7" imgW="16472170" imgH="6334298" progId="Unknown">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4248" y="970585"/>
                        <a:ext cx="2028825" cy="93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95605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996952"/>
                <a:ext cx="8229600" cy="3129211"/>
              </a:xfrm>
            </p:spPr>
            <p:txBody>
              <a:bodyPr>
                <a:normAutofit fontScale="77500" lnSpcReduction="20000"/>
              </a:bodyPr>
              <a:lstStyle/>
              <a:p>
                <a:r>
                  <a:rPr lang="fr-FR" dirty="0" smtClean="0"/>
                  <a:t>For Kabupaten 1</a:t>
                </a:r>
              </a:p>
              <a:p>
                <a:pPr lvl="1"/>
                <a14:m>
                  <m:oMath xmlns:m="http://schemas.openxmlformats.org/officeDocument/2006/math">
                    <m:r>
                      <a:rPr lang="en-AU" b="0" i="1" smtClean="0">
                        <a:latin typeface="Cambria Math" panose="02040503050406030204" pitchFamily="18" charset="0"/>
                      </a:rPr>
                      <m:t>𝐴𝑡𝑡𝑎𝑐𝑘</m:t>
                    </m:r>
                    <m:r>
                      <a:rPr lang="en-AU" b="0" i="1" smtClean="0">
                        <a:latin typeface="Cambria Math" panose="02040503050406030204" pitchFamily="18" charset="0"/>
                      </a:rPr>
                      <m:t> </m:t>
                    </m:r>
                    <m:r>
                      <a:rPr lang="en-AU" b="0" i="1" smtClean="0">
                        <a:latin typeface="Cambria Math" panose="02040503050406030204" pitchFamily="18" charset="0"/>
                      </a:rPr>
                      <m:t>𝑟𝑎𝑡𝑒</m:t>
                    </m:r>
                    <m:r>
                      <a:rPr lang="en-AU" b="0" i="1" smtClean="0">
                        <a:latin typeface="Cambria Math" panose="02040503050406030204" pitchFamily="18" charset="0"/>
                      </a:rPr>
                      <m:t>1=</m:t>
                    </m:r>
                    <m:f>
                      <m:fPr>
                        <m:ctrlPr>
                          <a:rPr lang="en-AU" i="1">
                            <a:latin typeface="Cambria Math"/>
                          </a:rPr>
                        </m:ctrlPr>
                      </m:fPr>
                      <m:num>
                        <m:r>
                          <a:rPr lang="en-AU" b="0" i="1" smtClean="0">
                            <a:solidFill>
                              <a:srgbClr val="FF0000"/>
                            </a:solidFill>
                            <a:latin typeface="Cambria Math" panose="02040503050406030204" pitchFamily="18" charset="0"/>
                          </a:rPr>
                          <m:t>𝐶𝑎𝑠𝑒𝑠</m:t>
                        </m:r>
                        <m:r>
                          <a:rPr lang="en-AU" b="0" i="1" smtClean="0">
                            <a:solidFill>
                              <a:srgbClr val="FF0000"/>
                            </a:solidFill>
                            <a:latin typeface="Cambria Math" panose="02040503050406030204" pitchFamily="18" charset="0"/>
                          </a:rPr>
                          <m:t> </m:t>
                        </m:r>
                        <m:r>
                          <a:rPr lang="en-AU" b="0" i="1" smtClean="0">
                            <a:solidFill>
                              <a:srgbClr val="FF0000"/>
                            </a:solidFill>
                            <a:latin typeface="Cambria Math" panose="02040503050406030204" pitchFamily="18" charset="0"/>
                          </a:rPr>
                          <m:t>𝑜𝑓</m:t>
                        </m:r>
                        <m:r>
                          <a:rPr lang="en-AU" b="0" i="1" smtClean="0">
                            <a:solidFill>
                              <a:srgbClr val="FF0000"/>
                            </a:solidFill>
                            <a:latin typeface="Cambria Math" panose="02040503050406030204" pitchFamily="18" charset="0"/>
                          </a:rPr>
                          <m:t> </m:t>
                        </m:r>
                        <m:r>
                          <a:rPr lang="en-AU" b="0" i="1" smtClean="0">
                            <a:solidFill>
                              <a:srgbClr val="FF0000"/>
                            </a:solidFill>
                            <a:latin typeface="Cambria Math" panose="02040503050406030204" pitchFamily="18" charset="0"/>
                          </a:rPr>
                          <m:t>𝑑𝑖𝑎𝑟𝑟h𝑜𝑒𝑎</m:t>
                        </m:r>
                        <m:r>
                          <a:rPr lang="en-AU" b="0" i="1" smtClean="0">
                            <a:solidFill>
                              <a:srgbClr val="FF0000"/>
                            </a:solidFill>
                            <a:latin typeface="Cambria Math" panose="02040503050406030204" pitchFamily="18" charset="0"/>
                          </a:rPr>
                          <m:t> </m:t>
                        </m:r>
                        <m:r>
                          <a:rPr lang="en-AU" b="0" i="1" smtClean="0">
                            <a:solidFill>
                              <a:srgbClr val="FF0000"/>
                            </a:solidFill>
                            <a:latin typeface="Cambria Math" panose="02040503050406030204" pitchFamily="18" charset="0"/>
                          </a:rPr>
                          <m:t>𝑖𝑛</m:t>
                        </m:r>
                        <m:r>
                          <a:rPr lang="en-AU" b="0" i="1" smtClean="0">
                            <a:solidFill>
                              <a:srgbClr val="FF0000"/>
                            </a:solidFill>
                            <a:latin typeface="Cambria Math" panose="02040503050406030204" pitchFamily="18" charset="0"/>
                          </a:rPr>
                          <m:t> </m:t>
                        </m:r>
                        <m:r>
                          <a:rPr lang="en-AU" b="0" i="1" smtClean="0">
                            <a:solidFill>
                              <a:srgbClr val="FF0000"/>
                            </a:solidFill>
                            <a:latin typeface="Cambria Math" panose="02040503050406030204" pitchFamily="18" charset="0"/>
                          </a:rPr>
                          <m:t>𝑐𝑎𝑡𝑡𝑙𝑒</m:t>
                        </m:r>
                      </m:num>
                      <m:den>
                        <m:r>
                          <a:rPr lang="en-AU" b="0" i="1" smtClean="0">
                            <a:solidFill>
                              <a:srgbClr val="00B050"/>
                            </a:solidFill>
                            <a:latin typeface="Cambria Math" panose="02040503050406030204" pitchFamily="18" charset="0"/>
                          </a:rPr>
                          <m:t>𝑇𝑜𝑡𝑎𝑙</m:t>
                        </m:r>
                        <m:r>
                          <a:rPr lang="en-AU" b="0" i="1" smtClean="0">
                            <a:solidFill>
                              <a:srgbClr val="00B050"/>
                            </a:solidFill>
                            <a:latin typeface="Cambria Math" panose="02040503050406030204" pitchFamily="18" charset="0"/>
                          </a:rPr>
                          <m:t> </m:t>
                        </m:r>
                        <m:r>
                          <a:rPr lang="en-AU" b="0" i="1" smtClean="0">
                            <a:solidFill>
                              <a:srgbClr val="00B050"/>
                            </a:solidFill>
                            <a:latin typeface="Cambria Math" panose="02040503050406030204" pitchFamily="18" charset="0"/>
                          </a:rPr>
                          <m:t>𝑐𝑎𝑡𝑡𝑙𝑒</m:t>
                        </m:r>
                      </m:den>
                    </m:f>
                    <m:r>
                      <a:rPr lang="en-AU" i="1">
                        <a:latin typeface="Cambria Math" panose="02040503050406030204" pitchFamily="18" charset="0"/>
                      </a:rPr>
                      <m:t>=</m:t>
                    </m:r>
                    <m:f>
                      <m:fPr>
                        <m:ctrlPr>
                          <a:rPr lang="en-AU" i="1">
                            <a:latin typeface="Cambria Math"/>
                          </a:rPr>
                        </m:ctrlPr>
                      </m:fPr>
                      <m:num>
                        <m:r>
                          <a:rPr lang="en-AU" b="0" i="1" smtClean="0">
                            <a:solidFill>
                              <a:srgbClr val="FF0000"/>
                            </a:solidFill>
                            <a:latin typeface="Cambria Math" panose="02040503050406030204" pitchFamily="18" charset="0"/>
                          </a:rPr>
                          <m:t>10</m:t>
                        </m:r>
                      </m:num>
                      <m:den>
                        <m:r>
                          <a:rPr lang="en-AU" b="0" i="1" smtClean="0">
                            <a:solidFill>
                              <a:srgbClr val="00B050"/>
                            </a:solidFill>
                            <a:latin typeface="Cambria Math" panose="02040503050406030204" pitchFamily="18" charset="0"/>
                          </a:rPr>
                          <m:t>100</m:t>
                        </m:r>
                      </m:den>
                    </m:f>
                  </m:oMath>
                </a14:m>
                <a:r>
                  <a:rPr lang="en-AU" i="1" dirty="0" smtClean="0">
                    <a:solidFill>
                      <a:srgbClr val="00B050"/>
                    </a:solidFill>
                    <a:latin typeface="Cambria Math" panose="02040503050406030204" pitchFamily="18" charset="0"/>
                  </a:rPr>
                  <a:t/>
                </a:r>
                <a:br>
                  <a:rPr lang="en-AU" i="1" dirty="0" smtClean="0">
                    <a:solidFill>
                      <a:srgbClr val="00B050"/>
                    </a:solidFill>
                    <a:latin typeface="Cambria Math" panose="02040503050406030204" pitchFamily="18" charset="0"/>
                  </a:rPr>
                </a:br>
                <a:r>
                  <a:rPr lang="en-AU" i="1" dirty="0" smtClean="0">
                    <a:solidFill>
                      <a:srgbClr val="00B050"/>
                    </a:solidFill>
                    <a:latin typeface="Cambria Math" panose="02040503050406030204" pitchFamily="18" charset="0"/>
                  </a:rPr>
                  <a:t>											  		</a:t>
                </a:r>
                <a14:m>
                  <m:oMath xmlns:m="http://schemas.openxmlformats.org/officeDocument/2006/math">
                    <m:r>
                      <a:rPr lang="en-AU" i="1">
                        <a:latin typeface="Cambria Math" panose="02040503050406030204" pitchFamily="18" charset="0"/>
                      </a:rPr>
                      <m:t>=</m:t>
                    </m:r>
                  </m:oMath>
                </a14:m>
                <a:r>
                  <a:rPr lang="fr-FR" dirty="0" smtClean="0"/>
                  <a:t> 10%</a:t>
                </a:r>
              </a:p>
              <a:p>
                <a:pPr lvl="1"/>
                <a:endParaRPr lang="fr-FR" dirty="0"/>
              </a:p>
              <a:p>
                <a:r>
                  <a:rPr lang="fr-FR" dirty="0" smtClean="0"/>
                  <a:t>For Kabupaten 2</a:t>
                </a:r>
              </a:p>
              <a:p>
                <a:pPr lvl="1"/>
                <a14:m>
                  <m:oMath xmlns:m="http://schemas.openxmlformats.org/officeDocument/2006/math">
                    <m:r>
                      <a:rPr lang="en-AU" i="1">
                        <a:latin typeface="Cambria Math" panose="02040503050406030204" pitchFamily="18" charset="0"/>
                      </a:rPr>
                      <m:t>𝐴𝑡𝑡𝑎𝑐𝑘</m:t>
                    </m:r>
                    <m:r>
                      <a:rPr lang="en-AU" i="1">
                        <a:latin typeface="Cambria Math" panose="02040503050406030204" pitchFamily="18" charset="0"/>
                      </a:rPr>
                      <m:t> </m:t>
                    </m:r>
                    <m:r>
                      <a:rPr lang="en-AU" i="1">
                        <a:latin typeface="Cambria Math" panose="02040503050406030204" pitchFamily="18" charset="0"/>
                      </a:rPr>
                      <m:t>𝑟𝑎𝑡𝑒</m:t>
                    </m:r>
                    <m:r>
                      <a:rPr lang="en-AU" b="0" i="1" smtClean="0">
                        <a:latin typeface="Cambria Math" panose="02040503050406030204" pitchFamily="18" charset="0"/>
                      </a:rPr>
                      <m:t>2</m:t>
                    </m:r>
                    <m:r>
                      <a:rPr lang="en-AU" i="1">
                        <a:latin typeface="Cambria Math" panose="02040503050406030204" pitchFamily="18" charset="0"/>
                      </a:rPr>
                      <m:t>=</m:t>
                    </m:r>
                    <m:f>
                      <m:fPr>
                        <m:ctrlPr>
                          <a:rPr lang="en-AU" i="1">
                            <a:latin typeface="Cambria Math"/>
                          </a:rPr>
                        </m:ctrlPr>
                      </m:fPr>
                      <m:num>
                        <m:r>
                          <a:rPr lang="en-AU" i="1">
                            <a:solidFill>
                              <a:srgbClr val="FF0000"/>
                            </a:solidFill>
                            <a:latin typeface="Cambria Math" panose="02040503050406030204" pitchFamily="18" charset="0"/>
                          </a:rPr>
                          <m:t>𝐶𝑎𝑠𝑒𝑠</m:t>
                        </m:r>
                        <m:r>
                          <a:rPr lang="en-AU" i="1">
                            <a:solidFill>
                              <a:srgbClr val="FF0000"/>
                            </a:solidFill>
                            <a:latin typeface="Cambria Math" panose="02040503050406030204" pitchFamily="18" charset="0"/>
                          </a:rPr>
                          <m:t> </m:t>
                        </m:r>
                        <m:r>
                          <a:rPr lang="en-AU" i="1">
                            <a:solidFill>
                              <a:srgbClr val="FF0000"/>
                            </a:solidFill>
                            <a:latin typeface="Cambria Math" panose="02040503050406030204" pitchFamily="18" charset="0"/>
                          </a:rPr>
                          <m:t>𝑜𝑓</m:t>
                        </m:r>
                        <m:r>
                          <a:rPr lang="en-AU" i="1">
                            <a:solidFill>
                              <a:srgbClr val="FF0000"/>
                            </a:solidFill>
                            <a:latin typeface="Cambria Math" panose="02040503050406030204" pitchFamily="18" charset="0"/>
                          </a:rPr>
                          <m:t> </m:t>
                        </m:r>
                        <m:r>
                          <a:rPr lang="en-AU" i="1">
                            <a:solidFill>
                              <a:srgbClr val="FF0000"/>
                            </a:solidFill>
                            <a:latin typeface="Cambria Math" panose="02040503050406030204" pitchFamily="18" charset="0"/>
                          </a:rPr>
                          <m:t>𝑑𝑖𝑎𝑟𝑟h𝑜𝑒𝑎</m:t>
                        </m:r>
                        <m:r>
                          <a:rPr lang="en-AU" i="1">
                            <a:solidFill>
                              <a:srgbClr val="FF0000"/>
                            </a:solidFill>
                            <a:latin typeface="Cambria Math" panose="02040503050406030204" pitchFamily="18" charset="0"/>
                          </a:rPr>
                          <m:t> </m:t>
                        </m:r>
                        <m:r>
                          <a:rPr lang="en-AU" i="1">
                            <a:solidFill>
                              <a:srgbClr val="FF0000"/>
                            </a:solidFill>
                            <a:latin typeface="Cambria Math" panose="02040503050406030204" pitchFamily="18" charset="0"/>
                          </a:rPr>
                          <m:t>𝑖𝑛</m:t>
                        </m:r>
                        <m:r>
                          <a:rPr lang="en-AU" i="1">
                            <a:solidFill>
                              <a:srgbClr val="FF0000"/>
                            </a:solidFill>
                            <a:latin typeface="Cambria Math" panose="02040503050406030204" pitchFamily="18" charset="0"/>
                          </a:rPr>
                          <m:t> </m:t>
                        </m:r>
                        <m:r>
                          <a:rPr lang="en-AU" i="1">
                            <a:solidFill>
                              <a:srgbClr val="FF0000"/>
                            </a:solidFill>
                            <a:latin typeface="Cambria Math" panose="02040503050406030204" pitchFamily="18" charset="0"/>
                          </a:rPr>
                          <m:t>𝑐𝑎𝑡𝑡𝑙𝑒</m:t>
                        </m:r>
                      </m:num>
                      <m:den>
                        <m:r>
                          <a:rPr lang="en-AU" i="1">
                            <a:solidFill>
                              <a:srgbClr val="00B050"/>
                            </a:solidFill>
                            <a:latin typeface="Cambria Math" panose="02040503050406030204" pitchFamily="18" charset="0"/>
                          </a:rPr>
                          <m:t>𝑇𝑜𝑡𝑎𝑙</m:t>
                        </m:r>
                        <m:r>
                          <a:rPr lang="en-AU" i="1">
                            <a:solidFill>
                              <a:srgbClr val="00B050"/>
                            </a:solidFill>
                            <a:latin typeface="Cambria Math" panose="02040503050406030204" pitchFamily="18" charset="0"/>
                          </a:rPr>
                          <m:t> </m:t>
                        </m:r>
                        <m:r>
                          <a:rPr lang="en-AU" i="1">
                            <a:solidFill>
                              <a:srgbClr val="00B050"/>
                            </a:solidFill>
                            <a:latin typeface="Cambria Math" panose="02040503050406030204" pitchFamily="18" charset="0"/>
                          </a:rPr>
                          <m:t>𝑐𝑎𝑡𝑡𝑙𝑒</m:t>
                        </m:r>
                      </m:den>
                    </m:f>
                    <m:r>
                      <a:rPr lang="en-AU" i="1">
                        <a:latin typeface="Cambria Math" panose="02040503050406030204" pitchFamily="18" charset="0"/>
                      </a:rPr>
                      <m:t>=</m:t>
                    </m:r>
                    <m:f>
                      <m:fPr>
                        <m:ctrlPr>
                          <a:rPr lang="en-AU" i="1">
                            <a:latin typeface="Cambria Math"/>
                          </a:rPr>
                        </m:ctrlPr>
                      </m:fPr>
                      <m:num>
                        <m:r>
                          <a:rPr lang="en-AU" b="0" i="1" smtClean="0">
                            <a:solidFill>
                              <a:srgbClr val="FF0000"/>
                            </a:solidFill>
                            <a:latin typeface="Cambria Math" panose="02040503050406030204" pitchFamily="18" charset="0"/>
                          </a:rPr>
                          <m:t>84</m:t>
                        </m:r>
                      </m:num>
                      <m:den>
                        <m:r>
                          <a:rPr lang="en-AU" b="0" i="1" smtClean="0">
                            <a:solidFill>
                              <a:srgbClr val="00B050"/>
                            </a:solidFill>
                            <a:latin typeface="Cambria Math" panose="02040503050406030204" pitchFamily="18" charset="0"/>
                          </a:rPr>
                          <m:t>300</m:t>
                        </m:r>
                      </m:den>
                    </m:f>
                  </m:oMath>
                </a14:m>
                <a:r>
                  <a:rPr lang="en-AU" i="1" dirty="0" smtClean="0">
                    <a:solidFill>
                      <a:srgbClr val="00B050"/>
                    </a:solidFill>
                    <a:latin typeface="Cambria Math" panose="02040503050406030204" pitchFamily="18" charset="0"/>
                  </a:rPr>
                  <a:t/>
                </a:r>
                <a:br>
                  <a:rPr lang="en-AU" i="1" dirty="0" smtClean="0">
                    <a:solidFill>
                      <a:srgbClr val="00B050"/>
                    </a:solidFill>
                    <a:latin typeface="Cambria Math" panose="02040503050406030204" pitchFamily="18" charset="0"/>
                  </a:rPr>
                </a:br>
                <a:r>
                  <a:rPr lang="en-AU" i="1" dirty="0" smtClean="0">
                    <a:solidFill>
                      <a:srgbClr val="00B050"/>
                    </a:solidFill>
                    <a:latin typeface="Cambria Math" panose="02040503050406030204" pitchFamily="18" charset="0"/>
                  </a:rPr>
                  <a:t>											  		</a:t>
                </a:r>
                <a14:m>
                  <m:oMath xmlns:m="http://schemas.openxmlformats.org/officeDocument/2006/math">
                    <m:r>
                      <a:rPr lang="en-AU" i="1">
                        <a:latin typeface="Cambria Math" panose="02040503050406030204" pitchFamily="18" charset="0"/>
                      </a:rPr>
                      <m:t>=</m:t>
                    </m:r>
                  </m:oMath>
                </a14:m>
                <a:r>
                  <a:rPr lang="fr-FR" dirty="0" smtClean="0"/>
                  <a:t> 28%</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996952"/>
                <a:ext cx="8229600" cy="3129211"/>
              </a:xfrm>
              <a:blipFill rotWithShape="0">
                <a:blip r:embed="rId4"/>
                <a:stretch>
                  <a:fillRect l="-1037" t="-3704"/>
                </a:stretch>
              </a:blipFill>
            </p:spPr>
            <p:txBody>
              <a:bodyPr/>
              <a:lstStyle/>
              <a:p>
                <a:r>
                  <a:rPr lang="en-AU">
                    <a:noFill/>
                  </a:rPr>
                  <a:t> </a:t>
                </a:r>
              </a:p>
            </p:txBody>
          </p:sp>
        </mc:Fallback>
      </mc:AlternateContent>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5" name="Object 4"/>
          <p:cNvGraphicFramePr>
            <a:graphicFrameLocks noChangeAspect="1"/>
          </p:cNvGraphicFramePr>
          <p:nvPr>
            <p:extLst/>
          </p:nvPr>
        </p:nvGraphicFramePr>
        <p:xfrm>
          <a:off x="2195736" y="76615"/>
          <a:ext cx="3702472" cy="2348880"/>
        </p:xfrm>
        <a:graphic>
          <a:graphicData uri="http://schemas.openxmlformats.org/presentationml/2006/ole">
            <mc:AlternateContent xmlns:mc="http://schemas.openxmlformats.org/markup-compatibility/2006">
              <mc:Choice xmlns:v="urn:schemas-microsoft-com:vml" Requires="v">
                <p:oleObj spid="_x0000_s47132" r:id="rId5" imgW="4941651" imgH="3167149" progId="Unknown">
                  <p:embed/>
                </p:oleObj>
              </mc:Choice>
              <mc:Fallback>
                <p:oleObj r:id="rId5" imgW="4941651" imgH="3167149" progId="Unknown">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736" y="76615"/>
                        <a:ext cx="3702472" cy="2348880"/>
                      </a:xfrm>
                      <a:prstGeom prst="rect">
                        <a:avLst/>
                      </a:prstGeom>
                      <a:noFill/>
                    </p:spPr>
                  </p:pic>
                </p:oleObj>
              </mc:Fallback>
            </mc:AlternateContent>
          </a:graphicData>
        </a:graphic>
      </p:graphicFrame>
      <p:sp>
        <p:nvSpPr>
          <p:cNvPr id="6" name="TextBox 5"/>
          <p:cNvSpPr txBox="1"/>
          <p:nvPr/>
        </p:nvSpPr>
        <p:spPr>
          <a:xfrm>
            <a:off x="30708" y="125538"/>
            <a:ext cx="3744416" cy="492443"/>
          </a:xfrm>
          <a:prstGeom prst="rect">
            <a:avLst/>
          </a:prstGeom>
          <a:noFill/>
        </p:spPr>
        <p:txBody>
          <a:bodyPr wrap="square" rtlCol="0">
            <a:spAutoFit/>
          </a:bodyPr>
          <a:lstStyle/>
          <a:p>
            <a:r>
              <a:rPr lang="en-AU" sz="2600" b="1" dirty="0" smtClean="0"/>
              <a:t>Budi’s place</a:t>
            </a:r>
            <a:endParaRPr lang="en-AU" sz="2600" b="1" dirty="0"/>
          </a:p>
        </p:txBody>
      </p:sp>
      <p:sp>
        <p:nvSpPr>
          <p:cNvPr id="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7" name="Object 6"/>
          <p:cNvGraphicFramePr>
            <a:graphicFrameLocks noChangeAspect="1"/>
          </p:cNvGraphicFramePr>
          <p:nvPr/>
        </p:nvGraphicFramePr>
        <p:xfrm>
          <a:off x="6804248" y="970585"/>
          <a:ext cx="2028825" cy="933450"/>
        </p:xfrm>
        <a:graphic>
          <a:graphicData uri="http://schemas.openxmlformats.org/presentationml/2006/ole">
            <mc:AlternateContent xmlns:mc="http://schemas.openxmlformats.org/markup-compatibility/2006">
              <mc:Choice xmlns:v="urn:schemas-microsoft-com:vml" Requires="v">
                <p:oleObj spid="_x0000_s47133" r:id="rId7" imgW="16472170" imgH="6334298" progId="Unknown">
                  <p:embed/>
                </p:oleObj>
              </mc:Choice>
              <mc:Fallback>
                <p:oleObj r:id="rId7" imgW="16472170" imgH="6334298" progId="Unknown">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4248" y="970585"/>
                        <a:ext cx="2028825" cy="93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2399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996952"/>
                <a:ext cx="8229600" cy="3129211"/>
              </a:xfrm>
            </p:spPr>
            <p:txBody>
              <a:bodyPr>
                <a:normAutofit/>
              </a:bodyPr>
              <a:lstStyle/>
              <a:p>
                <a:r>
                  <a:rPr lang="fr-FR" dirty="0" smtClean="0"/>
                  <a:t>Relative </a:t>
                </a:r>
                <a:r>
                  <a:rPr lang="fr-FR" dirty="0" err="1"/>
                  <a:t>R</a:t>
                </a:r>
                <a:r>
                  <a:rPr lang="fr-FR" dirty="0" err="1" smtClean="0"/>
                  <a:t>isk</a:t>
                </a:r>
                <a:endParaRPr lang="fr-FR" dirty="0" smtClean="0"/>
              </a:p>
              <a:p>
                <a:pPr lvl="1"/>
                <a14:m>
                  <m:oMath xmlns:m="http://schemas.openxmlformats.org/officeDocument/2006/math">
                    <m:r>
                      <a:rPr lang="en-AU" b="0" i="1" smtClean="0">
                        <a:solidFill>
                          <a:schemeClr val="tx1"/>
                        </a:solidFill>
                        <a:latin typeface="Cambria Math" panose="02040503050406030204" pitchFamily="18" charset="0"/>
                      </a:rPr>
                      <m:t>𝑅𝑅</m:t>
                    </m:r>
                    <m:r>
                      <a:rPr lang="en-AU" i="1">
                        <a:solidFill>
                          <a:schemeClr val="tx1"/>
                        </a:solidFill>
                        <a:latin typeface="Cambria Math" panose="02040503050406030204" pitchFamily="18" charset="0"/>
                      </a:rPr>
                      <m:t>=</m:t>
                    </m:r>
                    <m:f>
                      <m:fPr>
                        <m:ctrlPr>
                          <a:rPr lang="en-AU" i="1">
                            <a:solidFill>
                              <a:schemeClr val="tx1"/>
                            </a:solidFill>
                            <a:latin typeface="Cambria Math"/>
                          </a:rPr>
                        </m:ctrlPr>
                      </m:fPr>
                      <m:num>
                        <m:r>
                          <a:rPr lang="en-AU" b="0" i="1" smtClean="0">
                            <a:solidFill>
                              <a:schemeClr val="tx1"/>
                            </a:solidFill>
                            <a:latin typeface="Cambria Math" panose="02040503050406030204" pitchFamily="18" charset="0"/>
                          </a:rPr>
                          <m:t>𝐴𝑡𝑡𝑎𝑐𝑘</m:t>
                        </m:r>
                        <m:r>
                          <a:rPr lang="en-AU" b="0" i="1" smtClean="0">
                            <a:solidFill>
                              <a:schemeClr val="tx1"/>
                            </a:solidFill>
                            <a:latin typeface="Cambria Math" panose="02040503050406030204" pitchFamily="18" charset="0"/>
                          </a:rPr>
                          <m:t> </m:t>
                        </m:r>
                        <m:r>
                          <a:rPr lang="en-AU" b="0" i="1" smtClean="0">
                            <a:solidFill>
                              <a:schemeClr val="tx1"/>
                            </a:solidFill>
                            <a:latin typeface="Cambria Math" panose="02040503050406030204" pitchFamily="18" charset="0"/>
                          </a:rPr>
                          <m:t>𝑟𝑎𝑡𝑒</m:t>
                        </m:r>
                        <m:r>
                          <a:rPr lang="en-AU" b="0" i="1" smtClean="0">
                            <a:solidFill>
                              <a:schemeClr val="tx1"/>
                            </a:solidFill>
                            <a:latin typeface="Cambria Math" panose="02040503050406030204" pitchFamily="18" charset="0"/>
                          </a:rPr>
                          <m:t> 2</m:t>
                        </m:r>
                      </m:num>
                      <m:den>
                        <m:r>
                          <a:rPr lang="en-AU" b="0" i="1" smtClean="0">
                            <a:solidFill>
                              <a:schemeClr val="tx1"/>
                            </a:solidFill>
                            <a:latin typeface="Cambria Math" panose="02040503050406030204" pitchFamily="18" charset="0"/>
                          </a:rPr>
                          <m:t>𝐴𝑡𝑡𝑎𝑐𝑘</m:t>
                        </m:r>
                        <m:r>
                          <a:rPr lang="en-AU" b="0" i="1" smtClean="0">
                            <a:solidFill>
                              <a:schemeClr val="tx1"/>
                            </a:solidFill>
                            <a:latin typeface="Cambria Math" panose="02040503050406030204" pitchFamily="18" charset="0"/>
                          </a:rPr>
                          <m:t> </m:t>
                        </m:r>
                        <m:r>
                          <a:rPr lang="en-AU" b="0" i="1" smtClean="0">
                            <a:solidFill>
                              <a:schemeClr val="tx1"/>
                            </a:solidFill>
                            <a:latin typeface="Cambria Math" panose="02040503050406030204" pitchFamily="18" charset="0"/>
                          </a:rPr>
                          <m:t>𝑟𝑎𝑡𝑒</m:t>
                        </m:r>
                        <m:r>
                          <a:rPr lang="en-AU" b="0" i="1" smtClean="0">
                            <a:solidFill>
                              <a:schemeClr val="tx1"/>
                            </a:solidFill>
                            <a:latin typeface="Cambria Math" panose="02040503050406030204" pitchFamily="18" charset="0"/>
                          </a:rPr>
                          <m:t> 1</m:t>
                        </m:r>
                      </m:den>
                    </m:f>
                    <m:r>
                      <a:rPr lang="en-AU" i="1">
                        <a:solidFill>
                          <a:schemeClr val="tx1"/>
                        </a:solidFill>
                        <a:latin typeface="Cambria Math" panose="02040503050406030204" pitchFamily="18" charset="0"/>
                      </a:rPr>
                      <m:t>=</m:t>
                    </m:r>
                    <m:f>
                      <m:fPr>
                        <m:ctrlPr>
                          <a:rPr lang="en-AU" i="1">
                            <a:solidFill>
                              <a:schemeClr val="tx1"/>
                            </a:solidFill>
                            <a:latin typeface="Cambria Math"/>
                          </a:rPr>
                        </m:ctrlPr>
                      </m:fPr>
                      <m:num>
                        <m:r>
                          <a:rPr lang="en-AU" b="0" i="1" smtClean="0">
                            <a:solidFill>
                              <a:schemeClr val="tx1"/>
                            </a:solidFill>
                            <a:latin typeface="Cambria Math" panose="02040503050406030204" pitchFamily="18" charset="0"/>
                          </a:rPr>
                          <m:t>28</m:t>
                        </m:r>
                      </m:num>
                      <m:den>
                        <m:r>
                          <a:rPr lang="en-AU" b="0" i="1" smtClean="0">
                            <a:solidFill>
                              <a:schemeClr val="tx1"/>
                            </a:solidFill>
                            <a:latin typeface="Cambria Math" panose="02040503050406030204" pitchFamily="18" charset="0"/>
                          </a:rPr>
                          <m:t>10</m:t>
                        </m:r>
                      </m:den>
                    </m:f>
                  </m:oMath>
                </a14:m>
                <a:r>
                  <a:rPr lang="en-AU" i="1" dirty="0" smtClean="0">
                    <a:solidFill>
                      <a:schemeClr val="tx1"/>
                    </a:solidFill>
                    <a:latin typeface="Cambria Math" panose="02040503050406030204" pitchFamily="18" charset="0"/>
                  </a:rPr>
                  <a:t> </a:t>
                </a:r>
                <a14:m>
                  <m:oMath xmlns:m="http://schemas.openxmlformats.org/officeDocument/2006/math">
                    <m:r>
                      <a:rPr lang="en-AU" i="1">
                        <a:solidFill>
                          <a:schemeClr val="tx1"/>
                        </a:solidFill>
                        <a:latin typeface="Cambria Math" panose="02040503050406030204" pitchFamily="18" charset="0"/>
                      </a:rPr>
                      <m:t>=</m:t>
                    </m:r>
                  </m:oMath>
                </a14:m>
                <a:r>
                  <a:rPr lang="fr-FR" dirty="0" smtClean="0">
                    <a:solidFill>
                      <a:schemeClr val="tx1"/>
                    </a:solidFill>
                  </a:rPr>
                  <a:t> 2.8</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996952"/>
                <a:ext cx="8229600" cy="3129211"/>
              </a:xfrm>
              <a:blipFill rotWithShape="0">
                <a:blip r:embed="rId4"/>
                <a:stretch>
                  <a:fillRect l="-1704" t="-2534"/>
                </a:stretch>
              </a:blipFill>
            </p:spPr>
            <p:txBody>
              <a:bodyPr/>
              <a:lstStyle/>
              <a:p>
                <a:r>
                  <a:rPr lang="en-AU">
                    <a:noFill/>
                  </a:rPr>
                  <a:t> </a:t>
                </a:r>
              </a:p>
            </p:txBody>
          </p:sp>
        </mc:Fallback>
      </mc:AlternateContent>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5" name="Object 4"/>
          <p:cNvGraphicFramePr>
            <a:graphicFrameLocks noChangeAspect="1"/>
          </p:cNvGraphicFramePr>
          <p:nvPr>
            <p:extLst/>
          </p:nvPr>
        </p:nvGraphicFramePr>
        <p:xfrm>
          <a:off x="2195736" y="76615"/>
          <a:ext cx="3702472" cy="2348880"/>
        </p:xfrm>
        <a:graphic>
          <a:graphicData uri="http://schemas.openxmlformats.org/presentationml/2006/ole">
            <mc:AlternateContent xmlns:mc="http://schemas.openxmlformats.org/markup-compatibility/2006">
              <mc:Choice xmlns:v="urn:schemas-microsoft-com:vml" Requires="v">
                <p:oleObj spid="_x0000_s48158" r:id="rId5" imgW="4941651" imgH="3167149" progId="Unknown">
                  <p:embed/>
                </p:oleObj>
              </mc:Choice>
              <mc:Fallback>
                <p:oleObj r:id="rId5" imgW="4941651" imgH="3167149" progId="Unknown">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736" y="76615"/>
                        <a:ext cx="3702472" cy="2348880"/>
                      </a:xfrm>
                      <a:prstGeom prst="rect">
                        <a:avLst/>
                      </a:prstGeom>
                      <a:noFill/>
                    </p:spPr>
                  </p:pic>
                </p:oleObj>
              </mc:Fallback>
            </mc:AlternateContent>
          </a:graphicData>
        </a:graphic>
      </p:graphicFrame>
      <p:sp>
        <p:nvSpPr>
          <p:cNvPr id="6" name="TextBox 5"/>
          <p:cNvSpPr txBox="1"/>
          <p:nvPr/>
        </p:nvSpPr>
        <p:spPr>
          <a:xfrm>
            <a:off x="30708" y="125538"/>
            <a:ext cx="3744416" cy="492443"/>
          </a:xfrm>
          <a:prstGeom prst="rect">
            <a:avLst/>
          </a:prstGeom>
          <a:noFill/>
        </p:spPr>
        <p:txBody>
          <a:bodyPr wrap="square" rtlCol="0">
            <a:spAutoFit/>
          </a:bodyPr>
          <a:lstStyle/>
          <a:p>
            <a:r>
              <a:rPr lang="en-AU" sz="2600" b="1" dirty="0" smtClean="0"/>
              <a:t>Budi’s place</a:t>
            </a:r>
            <a:endParaRPr lang="en-AU" sz="2600" b="1" dirty="0"/>
          </a:p>
        </p:txBody>
      </p:sp>
      <p:sp>
        <p:nvSpPr>
          <p:cNvPr id="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7" name="Object 6"/>
          <p:cNvGraphicFramePr>
            <a:graphicFrameLocks noChangeAspect="1"/>
          </p:cNvGraphicFramePr>
          <p:nvPr/>
        </p:nvGraphicFramePr>
        <p:xfrm>
          <a:off x="6804248" y="970585"/>
          <a:ext cx="2028825" cy="933450"/>
        </p:xfrm>
        <a:graphic>
          <a:graphicData uri="http://schemas.openxmlformats.org/presentationml/2006/ole">
            <mc:AlternateContent xmlns:mc="http://schemas.openxmlformats.org/markup-compatibility/2006">
              <mc:Choice xmlns:v="urn:schemas-microsoft-com:vml" Requires="v">
                <p:oleObj spid="_x0000_s48159" r:id="rId7" imgW="16472170" imgH="6334298" progId="Unknown">
                  <p:embed/>
                </p:oleObj>
              </mc:Choice>
              <mc:Fallback>
                <p:oleObj r:id="rId7" imgW="16472170" imgH="6334298" progId="Unknown">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4248" y="970585"/>
                        <a:ext cx="2028825" cy="93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56442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normAutofit/>
          </a:bodyPr>
          <a:lstStyle/>
          <a:p>
            <a:pPr algn="l"/>
            <a:r>
              <a:rPr lang="en-AU" b="1" dirty="0" smtClean="0"/>
              <a:t>Developing control strategies</a:t>
            </a:r>
            <a:endParaRPr lang="en-AU" b="1" dirty="0"/>
          </a:p>
        </p:txBody>
      </p:sp>
      <p:sp>
        <p:nvSpPr>
          <p:cNvPr id="2" name="Rectangle 3"/>
          <p:cNvSpPr>
            <a:spLocks noChangeArrowheads="1"/>
          </p:cNvSpPr>
          <p:nvPr/>
        </p:nvSpPr>
        <p:spPr bwMode="auto">
          <a:xfrm>
            <a:off x="2339752" y="-1746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5"/>
          <p:cNvSpPr>
            <a:spLocks noChangeArrowheads="1"/>
          </p:cNvSpPr>
          <p:nvPr/>
        </p:nvSpPr>
        <p:spPr bwMode="auto">
          <a:xfrm>
            <a:off x="2339752" y="626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0" name="Content Placeholder 2"/>
          <p:cNvSpPr>
            <a:spLocks noGrp="1"/>
          </p:cNvSpPr>
          <p:nvPr>
            <p:ph idx="1"/>
          </p:nvPr>
        </p:nvSpPr>
        <p:spPr>
          <a:xfrm>
            <a:off x="457200" y="1600200"/>
            <a:ext cx="8229600" cy="4525963"/>
          </a:xfrm>
        </p:spPr>
        <p:txBody>
          <a:bodyPr>
            <a:normAutofit/>
          </a:bodyPr>
          <a:lstStyle/>
          <a:p>
            <a:r>
              <a:rPr lang="en-AU" dirty="0" smtClean="0"/>
              <a:t>Immediate control measures – what can you do while you are on a farm doing the initial investigation to treat sick animals and stop more cases from occurring?</a:t>
            </a:r>
          </a:p>
          <a:p>
            <a:pPr lvl="1"/>
            <a:r>
              <a:rPr lang="en-AU" dirty="0" smtClean="0"/>
              <a:t>Depends </a:t>
            </a:r>
            <a:r>
              <a:rPr lang="en-AU" dirty="0" smtClean="0"/>
              <a:t>on initial </a:t>
            </a:r>
            <a:r>
              <a:rPr lang="en-AU" dirty="0" smtClean="0"/>
              <a:t>ideas about possible </a:t>
            </a:r>
            <a:r>
              <a:rPr lang="en-AU" dirty="0" smtClean="0"/>
              <a:t>causes: </a:t>
            </a:r>
          </a:p>
          <a:p>
            <a:pPr lvl="2"/>
            <a:r>
              <a:rPr lang="en-AU" dirty="0" smtClean="0"/>
              <a:t>Do </a:t>
            </a:r>
            <a:r>
              <a:rPr lang="en-AU" dirty="0" smtClean="0"/>
              <a:t>you think it might be infectious / contagious</a:t>
            </a:r>
          </a:p>
          <a:p>
            <a:pPr marL="914400" lvl="2" indent="0">
              <a:buNone/>
            </a:pPr>
            <a:r>
              <a:rPr lang="en-AU" dirty="0" smtClean="0"/>
              <a:t>Or</a:t>
            </a:r>
          </a:p>
          <a:p>
            <a:pPr lvl="2"/>
            <a:r>
              <a:rPr lang="en-AU" dirty="0" smtClean="0"/>
              <a:t>Do you think it might be non-infectious </a:t>
            </a:r>
            <a:r>
              <a:rPr lang="en-AU" dirty="0" err="1" smtClean="0"/>
              <a:t>eg</a:t>
            </a:r>
            <a:r>
              <a:rPr lang="en-AU" dirty="0" smtClean="0"/>
              <a:t> exposure to poisonous plant or chemical, lack of feed </a:t>
            </a:r>
            <a:r>
              <a:rPr lang="en-AU" dirty="0" err="1" smtClean="0"/>
              <a:t>etc</a:t>
            </a:r>
            <a:endParaRPr lang="en-AU" dirty="0" smtClean="0"/>
          </a:p>
          <a:p>
            <a:endParaRPr lang="en-AU" dirty="0"/>
          </a:p>
          <a:p>
            <a:pPr marL="0" indent="0">
              <a:buNone/>
            </a:pPr>
            <a:endParaRPr lang="en-AU" dirty="0"/>
          </a:p>
        </p:txBody>
      </p:sp>
    </p:spTree>
    <p:extLst>
      <p:ext uri="{BB962C8B-B14F-4D97-AF65-F5344CB8AC3E}">
        <p14:creationId xmlns:p14="http://schemas.microsoft.com/office/powerpoint/2010/main" val="3983496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normAutofit/>
          </a:bodyPr>
          <a:lstStyle/>
          <a:p>
            <a:pPr algn="l"/>
            <a:r>
              <a:rPr lang="en-AU" b="1" dirty="0" smtClean="0"/>
              <a:t>Developing control strategies</a:t>
            </a:r>
            <a:endParaRPr lang="en-AU" b="1" dirty="0"/>
          </a:p>
        </p:txBody>
      </p:sp>
      <p:sp>
        <p:nvSpPr>
          <p:cNvPr id="2" name="Rectangle 3"/>
          <p:cNvSpPr>
            <a:spLocks noChangeArrowheads="1"/>
          </p:cNvSpPr>
          <p:nvPr/>
        </p:nvSpPr>
        <p:spPr bwMode="auto">
          <a:xfrm>
            <a:off x="2339752" y="-1746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5"/>
          <p:cNvSpPr>
            <a:spLocks noChangeArrowheads="1"/>
          </p:cNvSpPr>
          <p:nvPr/>
        </p:nvSpPr>
        <p:spPr bwMode="auto">
          <a:xfrm>
            <a:off x="2339752" y="626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0" name="Content Placeholder 2"/>
          <p:cNvSpPr>
            <a:spLocks noGrp="1"/>
          </p:cNvSpPr>
          <p:nvPr>
            <p:ph idx="1"/>
          </p:nvPr>
        </p:nvSpPr>
        <p:spPr>
          <a:xfrm>
            <a:off x="457200" y="1353664"/>
            <a:ext cx="8229600" cy="4772499"/>
          </a:xfrm>
        </p:spPr>
        <p:txBody>
          <a:bodyPr>
            <a:normAutofit fontScale="92500" lnSpcReduction="10000"/>
          </a:bodyPr>
          <a:lstStyle/>
          <a:p>
            <a:r>
              <a:rPr lang="en-AU" dirty="0" smtClean="0"/>
              <a:t>Immediate control measures where the cause might be </a:t>
            </a:r>
            <a:r>
              <a:rPr lang="en-AU" b="1" i="1" dirty="0" smtClean="0"/>
              <a:t>contagious</a:t>
            </a:r>
            <a:r>
              <a:rPr lang="en-AU" dirty="0" smtClean="0"/>
              <a:t>:</a:t>
            </a:r>
            <a:endParaRPr lang="en-AU" dirty="0"/>
          </a:p>
          <a:p>
            <a:pPr lvl="1"/>
            <a:r>
              <a:rPr lang="en-AU" dirty="0" smtClean="0"/>
              <a:t>Isolate sick and healthy animals</a:t>
            </a:r>
          </a:p>
          <a:p>
            <a:pPr lvl="1"/>
            <a:r>
              <a:rPr lang="en-AU" dirty="0" smtClean="0"/>
              <a:t>Stop movement of animals off the farm (or onto the farm)</a:t>
            </a:r>
          </a:p>
          <a:p>
            <a:pPr lvl="1"/>
            <a:r>
              <a:rPr lang="en-AU" dirty="0" smtClean="0"/>
              <a:t>Apply treatments to sick animals</a:t>
            </a:r>
          </a:p>
          <a:p>
            <a:pPr lvl="1"/>
            <a:r>
              <a:rPr lang="en-AU" dirty="0" smtClean="0"/>
              <a:t>Consider applying treatment to other healthy animals on the farm to try and stop them getting infected</a:t>
            </a:r>
          </a:p>
          <a:p>
            <a:pPr lvl="1"/>
            <a:r>
              <a:rPr lang="en-AU" dirty="0" smtClean="0"/>
              <a:t>Other biosecurity measures – cleaning and disinfection, dispose of infectious material (bodies, fluids </a:t>
            </a:r>
            <a:r>
              <a:rPr lang="en-AU" dirty="0" err="1" smtClean="0"/>
              <a:t>etc</a:t>
            </a:r>
            <a:r>
              <a:rPr lang="en-AU" dirty="0" smtClean="0"/>
              <a:t>)</a:t>
            </a:r>
            <a:endParaRPr lang="en-AU" dirty="0"/>
          </a:p>
          <a:p>
            <a:endParaRPr lang="en-AU" dirty="0"/>
          </a:p>
          <a:p>
            <a:pPr marL="0" indent="0">
              <a:buNone/>
            </a:pPr>
            <a:endParaRPr lang="en-AU" dirty="0"/>
          </a:p>
        </p:txBody>
      </p:sp>
    </p:spTree>
    <p:extLst>
      <p:ext uri="{BB962C8B-B14F-4D97-AF65-F5344CB8AC3E}">
        <p14:creationId xmlns:p14="http://schemas.microsoft.com/office/powerpoint/2010/main" val="4036762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In Session </a:t>
            </a:r>
            <a:r>
              <a:rPr lang="en-AU" b="1" dirty="0" smtClean="0"/>
              <a:t>10 </a:t>
            </a:r>
            <a:r>
              <a:rPr lang="en-AU" b="1" dirty="0"/>
              <a:t>we will explore:</a:t>
            </a:r>
          </a:p>
        </p:txBody>
      </p:sp>
      <p:sp>
        <p:nvSpPr>
          <p:cNvPr id="3" name="Content Placeholder 2"/>
          <p:cNvSpPr>
            <a:spLocks noGrp="1"/>
          </p:cNvSpPr>
          <p:nvPr>
            <p:ph idx="1"/>
          </p:nvPr>
        </p:nvSpPr>
        <p:spPr/>
        <p:txBody>
          <a:bodyPr>
            <a:normAutofit/>
          </a:bodyPr>
          <a:lstStyle/>
          <a:p>
            <a:r>
              <a:rPr lang="en-AU" dirty="0" smtClean="0"/>
              <a:t>How to describe patterns of disease by</a:t>
            </a:r>
          </a:p>
          <a:p>
            <a:pPr lvl="1"/>
            <a:r>
              <a:rPr lang="en-AU" dirty="0" smtClean="0"/>
              <a:t>Time</a:t>
            </a:r>
          </a:p>
          <a:p>
            <a:pPr lvl="1"/>
            <a:r>
              <a:rPr lang="en-AU" dirty="0" smtClean="0"/>
              <a:t>Place</a:t>
            </a:r>
          </a:p>
          <a:p>
            <a:pPr lvl="1"/>
            <a:r>
              <a:rPr lang="en-AU" dirty="0" smtClean="0"/>
              <a:t>Animal</a:t>
            </a:r>
          </a:p>
          <a:p>
            <a:pPr marL="0" indent="0">
              <a:buNone/>
            </a:pPr>
            <a:endParaRPr lang="en-AU" dirty="0"/>
          </a:p>
          <a:p>
            <a:r>
              <a:rPr lang="en-AU" dirty="0"/>
              <a:t>How to use this information to think </a:t>
            </a:r>
            <a:r>
              <a:rPr lang="en-AU" dirty="0" smtClean="0"/>
              <a:t>about causes and </a:t>
            </a:r>
            <a:r>
              <a:rPr lang="en-AU" dirty="0"/>
              <a:t>control strategies</a:t>
            </a:r>
          </a:p>
          <a:p>
            <a:endParaRPr lang="en-AU" dirty="0"/>
          </a:p>
          <a:p>
            <a:endParaRPr lang="en-AU" dirty="0" smtClean="0"/>
          </a:p>
          <a:p>
            <a:endParaRPr lang="en-AU" dirty="0"/>
          </a:p>
          <a:p>
            <a:pPr marL="0" indent="0">
              <a:buNone/>
            </a:pPr>
            <a:endParaRPr lang="en-AU" dirty="0"/>
          </a:p>
        </p:txBody>
      </p:sp>
    </p:spTree>
    <p:extLst>
      <p:ext uri="{BB962C8B-B14F-4D97-AF65-F5344CB8AC3E}">
        <p14:creationId xmlns:p14="http://schemas.microsoft.com/office/powerpoint/2010/main" val="2967195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normAutofit/>
          </a:bodyPr>
          <a:lstStyle/>
          <a:p>
            <a:pPr algn="l"/>
            <a:r>
              <a:rPr lang="en-AU" b="1" dirty="0" smtClean="0"/>
              <a:t>Developing control strategies</a:t>
            </a:r>
            <a:endParaRPr lang="en-AU" b="1" dirty="0"/>
          </a:p>
        </p:txBody>
      </p:sp>
      <p:sp>
        <p:nvSpPr>
          <p:cNvPr id="2" name="Rectangle 3"/>
          <p:cNvSpPr>
            <a:spLocks noChangeArrowheads="1"/>
          </p:cNvSpPr>
          <p:nvPr/>
        </p:nvSpPr>
        <p:spPr bwMode="auto">
          <a:xfrm>
            <a:off x="2339752" y="-1746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5"/>
          <p:cNvSpPr>
            <a:spLocks noChangeArrowheads="1"/>
          </p:cNvSpPr>
          <p:nvPr/>
        </p:nvSpPr>
        <p:spPr bwMode="auto">
          <a:xfrm>
            <a:off x="2339752" y="626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0" name="Content Placeholder 2"/>
          <p:cNvSpPr>
            <a:spLocks noGrp="1"/>
          </p:cNvSpPr>
          <p:nvPr>
            <p:ph idx="1"/>
          </p:nvPr>
        </p:nvSpPr>
        <p:spPr>
          <a:xfrm>
            <a:off x="457200" y="1353664"/>
            <a:ext cx="8229600" cy="4772499"/>
          </a:xfrm>
        </p:spPr>
        <p:txBody>
          <a:bodyPr>
            <a:normAutofit/>
          </a:bodyPr>
          <a:lstStyle/>
          <a:p>
            <a:r>
              <a:rPr lang="en-AU" dirty="0" smtClean="0"/>
              <a:t>Immediate control measures where the cause might be non-contagious:</a:t>
            </a:r>
            <a:endParaRPr lang="en-AU" dirty="0"/>
          </a:p>
          <a:p>
            <a:pPr lvl="1"/>
            <a:r>
              <a:rPr lang="en-AU" dirty="0" smtClean="0"/>
              <a:t>Look for exposures – </a:t>
            </a:r>
          </a:p>
          <a:p>
            <a:pPr lvl="2"/>
            <a:r>
              <a:rPr lang="en-AU" dirty="0" smtClean="0"/>
              <a:t>Move animals to a new paddock, change feed</a:t>
            </a:r>
          </a:p>
          <a:p>
            <a:pPr lvl="1"/>
            <a:r>
              <a:rPr lang="en-AU" dirty="0" smtClean="0"/>
              <a:t>Consider treatment of sick animals if appropriate</a:t>
            </a:r>
          </a:p>
          <a:p>
            <a:pPr lvl="1"/>
            <a:r>
              <a:rPr lang="en-AU" dirty="0" smtClean="0"/>
              <a:t>Make sure animals have good feed and water and clean dry bedding or pastures.</a:t>
            </a:r>
          </a:p>
          <a:p>
            <a:endParaRPr lang="en-AU" dirty="0"/>
          </a:p>
          <a:p>
            <a:pPr marL="0" indent="0">
              <a:buNone/>
            </a:pPr>
            <a:endParaRPr lang="en-AU" dirty="0"/>
          </a:p>
        </p:txBody>
      </p:sp>
    </p:spTree>
    <p:extLst>
      <p:ext uri="{BB962C8B-B14F-4D97-AF65-F5344CB8AC3E}">
        <p14:creationId xmlns:p14="http://schemas.microsoft.com/office/powerpoint/2010/main" val="3122041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normAutofit/>
          </a:bodyPr>
          <a:lstStyle/>
          <a:p>
            <a:pPr algn="l"/>
            <a:r>
              <a:rPr lang="en-AU" b="1" dirty="0" smtClean="0"/>
              <a:t>Developing control strategies</a:t>
            </a:r>
            <a:endParaRPr lang="en-AU" b="1" dirty="0"/>
          </a:p>
        </p:txBody>
      </p:sp>
      <p:sp>
        <p:nvSpPr>
          <p:cNvPr id="2" name="Rectangle 3"/>
          <p:cNvSpPr>
            <a:spLocks noChangeArrowheads="1"/>
          </p:cNvSpPr>
          <p:nvPr/>
        </p:nvSpPr>
        <p:spPr bwMode="auto">
          <a:xfrm>
            <a:off x="2339752" y="-1746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5"/>
          <p:cNvSpPr>
            <a:spLocks noChangeArrowheads="1"/>
          </p:cNvSpPr>
          <p:nvPr/>
        </p:nvSpPr>
        <p:spPr bwMode="auto">
          <a:xfrm>
            <a:off x="2339752" y="626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0" name="Content Placeholder 2"/>
          <p:cNvSpPr>
            <a:spLocks noGrp="1"/>
          </p:cNvSpPr>
          <p:nvPr>
            <p:ph idx="1"/>
          </p:nvPr>
        </p:nvSpPr>
        <p:spPr>
          <a:xfrm>
            <a:off x="457200" y="1600200"/>
            <a:ext cx="8229600" cy="4525963"/>
          </a:xfrm>
        </p:spPr>
        <p:txBody>
          <a:bodyPr>
            <a:normAutofit/>
          </a:bodyPr>
          <a:lstStyle/>
          <a:p>
            <a:r>
              <a:rPr lang="en-GB" dirty="0"/>
              <a:t>Some diseases will have pre-planned national control programs that are implemented when the disease is either suspected or </a:t>
            </a:r>
            <a:r>
              <a:rPr lang="en-GB" dirty="0" smtClean="0"/>
              <a:t>confirmed</a:t>
            </a:r>
          </a:p>
          <a:p>
            <a:pPr lvl="1"/>
            <a:r>
              <a:rPr lang="en-AU" dirty="0" smtClean="0"/>
              <a:t>Quarantine</a:t>
            </a:r>
          </a:p>
          <a:p>
            <a:pPr lvl="1"/>
            <a:r>
              <a:rPr lang="en-AU" dirty="0" smtClean="0"/>
              <a:t>Slaughter</a:t>
            </a:r>
          </a:p>
          <a:p>
            <a:pPr lvl="1"/>
            <a:r>
              <a:rPr lang="en-AU" dirty="0" smtClean="0"/>
              <a:t>Vaccination</a:t>
            </a:r>
          </a:p>
          <a:p>
            <a:pPr lvl="1"/>
            <a:r>
              <a:rPr lang="en-AU" dirty="0" smtClean="0"/>
              <a:t>Control of intermediate hosts</a:t>
            </a:r>
            <a:endParaRPr lang="en-AU" dirty="0"/>
          </a:p>
          <a:p>
            <a:pPr marL="0" indent="0">
              <a:buNone/>
            </a:pPr>
            <a:endParaRPr lang="en-AU" dirty="0"/>
          </a:p>
        </p:txBody>
      </p:sp>
    </p:spTree>
    <p:extLst>
      <p:ext uri="{BB962C8B-B14F-4D97-AF65-F5344CB8AC3E}">
        <p14:creationId xmlns:p14="http://schemas.microsoft.com/office/powerpoint/2010/main" val="3969694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Session 10 - Summary</a:t>
            </a:r>
            <a:endParaRPr lang="en-AU" b="1" dirty="0"/>
          </a:p>
        </p:txBody>
      </p:sp>
      <p:sp>
        <p:nvSpPr>
          <p:cNvPr id="3" name="Content Placeholder 2"/>
          <p:cNvSpPr>
            <a:spLocks noGrp="1"/>
          </p:cNvSpPr>
          <p:nvPr>
            <p:ph idx="1"/>
          </p:nvPr>
        </p:nvSpPr>
        <p:spPr>
          <a:xfrm>
            <a:off x="251520" y="1268760"/>
            <a:ext cx="8712968" cy="4857403"/>
          </a:xfrm>
        </p:spPr>
        <p:txBody>
          <a:bodyPr>
            <a:normAutofit fontScale="77500" lnSpcReduction="20000"/>
          </a:bodyPr>
          <a:lstStyle/>
          <a:p>
            <a:r>
              <a:rPr lang="en-AU" dirty="0" smtClean="0"/>
              <a:t>Describe disease in </a:t>
            </a:r>
            <a:r>
              <a:rPr lang="en-AU" dirty="0"/>
              <a:t>terms of:</a:t>
            </a:r>
          </a:p>
          <a:p>
            <a:pPr lvl="1"/>
            <a:r>
              <a:rPr lang="en-AU" dirty="0" smtClean="0"/>
              <a:t>Time (epi-curves)</a:t>
            </a:r>
            <a:endParaRPr lang="en-AU" dirty="0"/>
          </a:p>
          <a:p>
            <a:pPr lvl="1"/>
            <a:r>
              <a:rPr lang="en-AU" dirty="0" smtClean="0"/>
              <a:t>Animal (whole numbers, proportions)</a:t>
            </a:r>
            <a:endParaRPr lang="en-AU" dirty="0"/>
          </a:p>
          <a:p>
            <a:pPr lvl="1"/>
            <a:r>
              <a:rPr lang="en-AU" dirty="0" smtClean="0"/>
              <a:t>Place (mapping)</a:t>
            </a:r>
            <a:endParaRPr lang="en-AU" dirty="0"/>
          </a:p>
          <a:p>
            <a:endParaRPr lang="en-AU" dirty="0"/>
          </a:p>
          <a:p>
            <a:r>
              <a:rPr lang="en-AU" dirty="0"/>
              <a:t>This understanding of disease will help us to develop control </a:t>
            </a:r>
            <a:r>
              <a:rPr lang="en-AU" dirty="0" smtClean="0"/>
              <a:t>strategies which include</a:t>
            </a:r>
          </a:p>
          <a:p>
            <a:pPr lvl="1"/>
            <a:r>
              <a:rPr lang="en-AU" dirty="0" smtClean="0"/>
              <a:t>Control of animal movement</a:t>
            </a:r>
            <a:endParaRPr lang="en-AU" dirty="0"/>
          </a:p>
          <a:p>
            <a:pPr lvl="1"/>
            <a:r>
              <a:rPr lang="en-AU" dirty="0"/>
              <a:t>Animal </a:t>
            </a:r>
            <a:r>
              <a:rPr lang="en-AU" dirty="0" smtClean="0"/>
              <a:t>management – housing, feed, handling, water</a:t>
            </a:r>
          </a:p>
          <a:p>
            <a:pPr lvl="1"/>
            <a:r>
              <a:rPr lang="en-AU" dirty="0" smtClean="0"/>
              <a:t>Treatment of sick and possibly contact animals</a:t>
            </a:r>
            <a:endParaRPr lang="en-AU" dirty="0"/>
          </a:p>
          <a:p>
            <a:pPr lvl="1"/>
            <a:r>
              <a:rPr lang="en-AU" dirty="0" smtClean="0"/>
              <a:t>Isolation of sick animals or at risk animals</a:t>
            </a:r>
            <a:endParaRPr lang="en-AU" dirty="0"/>
          </a:p>
          <a:p>
            <a:pPr lvl="1"/>
            <a:r>
              <a:rPr lang="en-AU" dirty="0" smtClean="0"/>
              <a:t>Hygiene</a:t>
            </a:r>
          </a:p>
          <a:p>
            <a:pPr lvl="1"/>
            <a:r>
              <a:rPr lang="en-AU" dirty="0"/>
              <a:t>Quarantine</a:t>
            </a:r>
          </a:p>
          <a:p>
            <a:pPr lvl="1"/>
            <a:endParaRPr lang="en-AU" dirty="0"/>
          </a:p>
          <a:p>
            <a:pPr lvl="1"/>
            <a:endParaRPr lang="en-AU" dirty="0"/>
          </a:p>
          <a:p>
            <a:pPr lvl="1"/>
            <a:endParaRPr lang="en-AU" dirty="0"/>
          </a:p>
          <a:p>
            <a:endParaRPr lang="en-AU" dirty="0"/>
          </a:p>
        </p:txBody>
      </p:sp>
    </p:spTree>
    <p:extLst>
      <p:ext uri="{BB962C8B-B14F-4D97-AF65-F5344CB8AC3E}">
        <p14:creationId xmlns:p14="http://schemas.microsoft.com/office/powerpoint/2010/main" val="3793130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Close of video</a:t>
            </a:r>
            <a:endParaRPr lang="en-AU" b="1" dirty="0"/>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2651158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96952"/>
            <a:ext cx="8229600" cy="3129211"/>
          </a:xfrm>
        </p:spPr>
        <p:txBody>
          <a:bodyPr>
            <a:normAutofit fontScale="92500" lnSpcReduction="20000"/>
          </a:bodyPr>
          <a:lstStyle/>
          <a:p>
            <a:r>
              <a:rPr lang="fr-FR" dirty="0" smtClean="0"/>
              <a:t>2 cows have diarrhoea</a:t>
            </a:r>
          </a:p>
          <a:p>
            <a:endParaRPr lang="fr-FR" dirty="0"/>
          </a:p>
          <a:p>
            <a:r>
              <a:rPr lang="fr-FR" dirty="0" err="1" smtClean="0"/>
              <a:t>Many</a:t>
            </a:r>
            <a:r>
              <a:rPr lang="fr-FR" dirty="0" smtClean="0"/>
              <a:t> cases </a:t>
            </a:r>
            <a:r>
              <a:rPr lang="fr-FR" dirty="0" err="1" smtClean="0"/>
              <a:t>reported</a:t>
            </a:r>
            <a:r>
              <a:rPr lang="fr-FR" dirty="0" smtClean="0"/>
              <a:t> to iSIKHNAS in the village the calf came </a:t>
            </a:r>
            <a:r>
              <a:rPr lang="fr-FR" dirty="0" err="1" smtClean="0"/>
              <a:t>from</a:t>
            </a:r>
            <a:endParaRPr lang="fr-FR" dirty="0" smtClean="0"/>
          </a:p>
          <a:p>
            <a:endParaRPr lang="fr-FR" dirty="0" smtClean="0"/>
          </a:p>
          <a:p>
            <a:r>
              <a:rPr lang="fr-FR" dirty="0" err="1" smtClean="0"/>
              <a:t>Many</a:t>
            </a:r>
            <a:r>
              <a:rPr lang="fr-FR" dirty="0" smtClean="0"/>
              <a:t> cases have been </a:t>
            </a:r>
            <a:r>
              <a:rPr lang="fr-FR" dirty="0" err="1" smtClean="0"/>
              <a:t>reported</a:t>
            </a:r>
            <a:r>
              <a:rPr lang="fr-FR" dirty="0" smtClean="0"/>
              <a:t> in the </a:t>
            </a:r>
            <a:r>
              <a:rPr lang="fr-FR" dirty="0" err="1" smtClean="0"/>
              <a:t>next</a:t>
            </a:r>
            <a:r>
              <a:rPr lang="fr-FR" dirty="0" smtClean="0"/>
              <a:t> Kabupaten </a:t>
            </a:r>
            <a:r>
              <a:rPr lang="fr-FR" dirty="0" err="1" smtClean="0"/>
              <a:t>where</a:t>
            </a:r>
            <a:r>
              <a:rPr lang="fr-FR" dirty="0" smtClean="0"/>
              <a:t> the drain </a:t>
            </a:r>
            <a:r>
              <a:rPr lang="fr-FR" dirty="0" err="1" smtClean="0"/>
              <a:t>runs</a:t>
            </a:r>
            <a:endParaRPr lang="fr-FR" dirty="0" smtClean="0"/>
          </a:p>
          <a:p>
            <a:endParaRPr lang="fr-FR" dirty="0" smtClean="0"/>
          </a:p>
          <a:p>
            <a:pPr marL="0" indent="0">
              <a:buNone/>
            </a:pPr>
            <a:endParaRPr lang="fr-FR" dirty="0"/>
          </a:p>
        </p:txBody>
      </p:sp>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5" name="Object 4"/>
          <p:cNvGraphicFramePr>
            <a:graphicFrameLocks noChangeAspect="1"/>
          </p:cNvGraphicFramePr>
          <p:nvPr>
            <p:extLst/>
          </p:nvPr>
        </p:nvGraphicFramePr>
        <p:xfrm>
          <a:off x="2195736" y="76615"/>
          <a:ext cx="3702472" cy="2348880"/>
        </p:xfrm>
        <a:graphic>
          <a:graphicData uri="http://schemas.openxmlformats.org/presentationml/2006/ole">
            <mc:AlternateContent xmlns:mc="http://schemas.openxmlformats.org/markup-compatibility/2006">
              <mc:Choice xmlns:v="urn:schemas-microsoft-com:vml" Requires="v">
                <p:oleObj spid="_x0000_s42051" r:id="rId4" imgW="4941651" imgH="3167149" progId="Unknown">
                  <p:embed/>
                </p:oleObj>
              </mc:Choice>
              <mc:Fallback>
                <p:oleObj r:id="rId4" imgW="4941651" imgH="3167149"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76615"/>
                        <a:ext cx="3702472" cy="2348880"/>
                      </a:xfrm>
                      <a:prstGeom prst="rect">
                        <a:avLst/>
                      </a:prstGeom>
                      <a:noFill/>
                    </p:spPr>
                  </p:pic>
                </p:oleObj>
              </mc:Fallback>
            </mc:AlternateContent>
          </a:graphicData>
        </a:graphic>
      </p:graphicFrame>
      <p:sp>
        <p:nvSpPr>
          <p:cNvPr id="6" name="TextBox 5"/>
          <p:cNvSpPr txBox="1"/>
          <p:nvPr/>
        </p:nvSpPr>
        <p:spPr>
          <a:xfrm>
            <a:off x="30708" y="125538"/>
            <a:ext cx="3744416" cy="492443"/>
          </a:xfrm>
          <a:prstGeom prst="rect">
            <a:avLst/>
          </a:prstGeom>
          <a:noFill/>
        </p:spPr>
        <p:txBody>
          <a:bodyPr wrap="square" rtlCol="0">
            <a:spAutoFit/>
          </a:bodyPr>
          <a:lstStyle/>
          <a:p>
            <a:r>
              <a:rPr lang="en-AU" sz="2600" b="1" dirty="0" smtClean="0"/>
              <a:t>Budi’s place</a:t>
            </a:r>
            <a:endParaRPr lang="en-AU" sz="2600" b="1" dirty="0"/>
          </a:p>
        </p:txBody>
      </p:sp>
      <p:sp>
        <p:nvSpPr>
          <p:cNvPr id="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7" name="Object 6"/>
          <p:cNvGraphicFramePr>
            <a:graphicFrameLocks noChangeAspect="1"/>
          </p:cNvGraphicFramePr>
          <p:nvPr>
            <p:extLst>
              <p:ext uri="{D42A27DB-BD31-4B8C-83A1-F6EECF244321}">
                <p14:modId xmlns:p14="http://schemas.microsoft.com/office/powerpoint/2010/main" val="4077667913"/>
              </p:ext>
            </p:extLst>
          </p:nvPr>
        </p:nvGraphicFramePr>
        <p:xfrm>
          <a:off x="6657975" y="2636912"/>
          <a:ext cx="2028825" cy="933450"/>
        </p:xfrm>
        <a:graphic>
          <a:graphicData uri="http://schemas.openxmlformats.org/presentationml/2006/ole">
            <mc:AlternateContent xmlns:mc="http://schemas.openxmlformats.org/markup-compatibility/2006">
              <mc:Choice xmlns:v="urn:schemas-microsoft-com:vml" Requires="v">
                <p:oleObj spid="_x0000_s42052" r:id="rId6" imgW="16472170" imgH="6334298" progId="Unknown">
                  <p:embed/>
                </p:oleObj>
              </mc:Choice>
              <mc:Fallback>
                <p:oleObj r:id="rId6" imgW="16472170" imgH="6334298" progId="Unknown">
                  <p:embed/>
                  <p:pic>
                    <p:nvPicPr>
                      <p:cNvPr id="0"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7975" y="2636912"/>
                        <a:ext cx="2028825" cy="93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86079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normAutofit/>
          </a:bodyPr>
          <a:lstStyle/>
          <a:p>
            <a:pPr algn="l"/>
            <a:r>
              <a:rPr lang="en-AU" b="1" dirty="0" smtClean="0"/>
              <a:t>Describing patterns of disease</a:t>
            </a:r>
            <a:endParaRPr lang="en-AU" b="1" dirty="0"/>
          </a:p>
        </p:txBody>
      </p:sp>
      <p:sp>
        <p:nvSpPr>
          <p:cNvPr id="2" name="Rectangle 3"/>
          <p:cNvSpPr>
            <a:spLocks noChangeArrowheads="1"/>
          </p:cNvSpPr>
          <p:nvPr/>
        </p:nvSpPr>
        <p:spPr bwMode="auto">
          <a:xfrm>
            <a:off x="2339752" y="-1746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5"/>
          <p:cNvSpPr>
            <a:spLocks noChangeArrowheads="1"/>
          </p:cNvSpPr>
          <p:nvPr/>
        </p:nvSpPr>
        <p:spPr bwMode="auto">
          <a:xfrm>
            <a:off x="2339752" y="626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0" name="Content Placeholder 2"/>
          <p:cNvSpPr>
            <a:spLocks noGrp="1"/>
          </p:cNvSpPr>
          <p:nvPr>
            <p:ph idx="1"/>
          </p:nvPr>
        </p:nvSpPr>
        <p:spPr>
          <a:xfrm>
            <a:off x="457200" y="1600200"/>
            <a:ext cx="8229600" cy="4525963"/>
          </a:xfrm>
        </p:spPr>
        <p:txBody>
          <a:bodyPr>
            <a:normAutofit lnSpcReduction="10000"/>
          </a:bodyPr>
          <a:lstStyle/>
          <a:p>
            <a:r>
              <a:rPr lang="en-AU" dirty="0" smtClean="0"/>
              <a:t>Count cases and non-cases</a:t>
            </a:r>
          </a:p>
          <a:p>
            <a:endParaRPr lang="en-AU" dirty="0"/>
          </a:p>
          <a:p>
            <a:r>
              <a:rPr lang="en-AU" dirty="0" smtClean="0"/>
              <a:t>Describe these in terms of:</a:t>
            </a:r>
          </a:p>
          <a:p>
            <a:pPr lvl="1"/>
            <a:r>
              <a:rPr lang="en-AU" dirty="0" smtClean="0"/>
              <a:t>Time</a:t>
            </a:r>
          </a:p>
          <a:p>
            <a:pPr lvl="1"/>
            <a:r>
              <a:rPr lang="en-AU" dirty="0" smtClean="0"/>
              <a:t>Animal</a:t>
            </a:r>
          </a:p>
          <a:p>
            <a:pPr lvl="1"/>
            <a:r>
              <a:rPr lang="en-AU" dirty="0" smtClean="0"/>
              <a:t>Place</a:t>
            </a:r>
          </a:p>
          <a:p>
            <a:endParaRPr lang="en-AU" dirty="0"/>
          </a:p>
          <a:p>
            <a:r>
              <a:rPr lang="en-AU" dirty="0" smtClean="0"/>
              <a:t>This understanding of disease will help us to develop control strategies</a:t>
            </a:r>
            <a:endParaRPr lang="en-AU" dirty="0"/>
          </a:p>
          <a:p>
            <a:endParaRPr lang="en-AU" dirty="0"/>
          </a:p>
          <a:p>
            <a:endParaRPr lang="en-AU" dirty="0" smtClean="0"/>
          </a:p>
          <a:p>
            <a:endParaRPr lang="en-AU" dirty="0"/>
          </a:p>
          <a:p>
            <a:pPr marL="0" indent="0">
              <a:buNone/>
            </a:pPr>
            <a:endParaRPr lang="en-AU" dirty="0"/>
          </a:p>
        </p:txBody>
      </p:sp>
    </p:spTree>
    <p:extLst>
      <p:ext uri="{BB962C8B-B14F-4D97-AF65-F5344CB8AC3E}">
        <p14:creationId xmlns:p14="http://schemas.microsoft.com/office/powerpoint/2010/main" val="2743605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96952"/>
            <a:ext cx="8229600" cy="3129211"/>
          </a:xfrm>
        </p:spPr>
        <p:txBody>
          <a:bodyPr>
            <a:normAutofit/>
          </a:bodyPr>
          <a:lstStyle/>
          <a:p>
            <a:endParaRPr lang="fr-FR" dirty="0" smtClean="0"/>
          </a:p>
          <a:p>
            <a:pPr marL="0" indent="0">
              <a:buNone/>
            </a:pPr>
            <a:endParaRPr lang="fr-FR" dirty="0"/>
          </a:p>
        </p:txBody>
      </p:sp>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5" name="Object 4"/>
          <p:cNvGraphicFramePr>
            <a:graphicFrameLocks noChangeAspect="1"/>
          </p:cNvGraphicFramePr>
          <p:nvPr>
            <p:extLst/>
          </p:nvPr>
        </p:nvGraphicFramePr>
        <p:xfrm>
          <a:off x="2195736" y="76615"/>
          <a:ext cx="3702472" cy="2348880"/>
        </p:xfrm>
        <a:graphic>
          <a:graphicData uri="http://schemas.openxmlformats.org/presentationml/2006/ole">
            <mc:AlternateContent xmlns:mc="http://schemas.openxmlformats.org/markup-compatibility/2006">
              <mc:Choice xmlns:v="urn:schemas-microsoft-com:vml" Requires="v">
                <p:oleObj spid="_x0000_s44056" r:id="rId4" imgW="4941651" imgH="3167149" progId="Unknown">
                  <p:embed/>
                </p:oleObj>
              </mc:Choice>
              <mc:Fallback>
                <p:oleObj r:id="rId4" imgW="4941651" imgH="3167149"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76615"/>
                        <a:ext cx="3702472" cy="2348880"/>
                      </a:xfrm>
                      <a:prstGeom prst="rect">
                        <a:avLst/>
                      </a:prstGeom>
                      <a:noFill/>
                    </p:spPr>
                  </p:pic>
                </p:oleObj>
              </mc:Fallback>
            </mc:AlternateContent>
          </a:graphicData>
        </a:graphic>
      </p:graphicFrame>
      <p:sp>
        <p:nvSpPr>
          <p:cNvPr id="6" name="TextBox 5"/>
          <p:cNvSpPr txBox="1"/>
          <p:nvPr/>
        </p:nvSpPr>
        <p:spPr>
          <a:xfrm>
            <a:off x="30708" y="125538"/>
            <a:ext cx="3744416" cy="492443"/>
          </a:xfrm>
          <a:prstGeom prst="rect">
            <a:avLst/>
          </a:prstGeom>
          <a:noFill/>
        </p:spPr>
        <p:txBody>
          <a:bodyPr wrap="square" rtlCol="0">
            <a:spAutoFit/>
          </a:bodyPr>
          <a:lstStyle/>
          <a:p>
            <a:r>
              <a:rPr lang="en-AU" sz="2600" b="1" dirty="0" smtClean="0"/>
              <a:t>Budi’s place</a:t>
            </a:r>
            <a:endParaRPr lang="en-AU" sz="2600" b="1" dirty="0"/>
          </a:p>
        </p:txBody>
      </p:sp>
      <p:sp>
        <p:nvSpPr>
          <p:cNvPr id="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8" name="Chart 7"/>
          <p:cNvGraphicFramePr/>
          <p:nvPr>
            <p:extLst>
              <p:ext uri="{D42A27DB-BD31-4B8C-83A1-F6EECF244321}">
                <p14:modId xmlns:p14="http://schemas.microsoft.com/office/powerpoint/2010/main" val="2001905346"/>
              </p:ext>
            </p:extLst>
          </p:nvPr>
        </p:nvGraphicFramePr>
        <p:xfrm>
          <a:off x="1547664" y="2780928"/>
          <a:ext cx="5112568" cy="3600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64159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normAutofit fontScale="90000"/>
          </a:bodyPr>
          <a:lstStyle/>
          <a:p>
            <a:pPr algn="l"/>
            <a:r>
              <a:rPr lang="en-AU" b="1" dirty="0" smtClean="0"/>
              <a:t>Describing patterns of disease by Time</a:t>
            </a:r>
            <a:endParaRPr lang="en-AU" b="1" dirty="0"/>
          </a:p>
        </p:txBody>
      </p:sp>
      <p:sp>
        <p:nvSpPr>
          <p:cNvPr id="2" name="Rectangle 3"/>
          <p:cNvSpPr>
            <a:spLocks noChangeArrowheads="1"/>
          </p:cNvSpPr>
          <p:nvPr/>
        </p:nvSpPr>
        <p:spPr bwMode="auto">
          <a:xfrm>
            <a:off x="2339752" y="-1746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5"/>
          <p:cNvSpPr>
            <a:spLocks noChangeArrowheads="1"/>
          </p:cNvSpPr>
          <p:nvPr/>
        </p:nvSpPr>
        <p:spPr bwMode="auto">
          <a:xfrm>
            <a:off x="2339752" y="626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0" name="Content Placeholder 2"/>
          <p:cNvSpPr>
            <a:spLocks noGrp="1"/>
          </p:cNvSpPr>
          <p:nvPr>
            <p:ph idx="1"/>
          </p:nvPr>
        </p:nvSpPr>
        <p:spPr>
          <a:xfrm>
            <a:off x="457200" y="1600200"/>
            <a:ext cx="8229600" cy="4525963"/>
          </a:xfrm>
        </p:spPr>
        <p:txBody>
          <a:bodyPr>
            <a:normAutofit/>
          </a:bodyPr>
          <a:lstStyle/>
          <a:p>
            <a:endParaRPr lang="en-AU" dirty="0"/>
          </a:p>
          <a:p>
            <a:endParaRPr lang="en-AU" dirty="0" smtClean="0"/>
          </a:p>
          <a:p>
            <a:endParaRPr lang="en-AU" dirty="0"/>
          </a:p>
          <a:p>
            <a:pPr marL="0" indent="0">
              <a:buNone/>
            </a:pPr>
            <a:endParaRPr lang="en-AU" dirty="0"/>
          </a:p>
        </p:txBody>
      </p:sp>
      <p:graphicFrame>
        <p:nvGraphicFramePr>
          <p:cNvPr id="8" name="Chart 7"/>
          <p:cNvGraphicFramePr/>
          <p:nvPr>
            <p:extLst>
              <p:ext uri="{D42A27DB-BD31-4B8C-83A1-F6EECF244321}">
                <p14:modId xmlns:p14="http://schemas.microsoft.com/office/powerpoint/2010/main" val="3587951679"/>
              </p:ext>
            </p:extLst>
          </p:nvPr>
        </p:nvGraphicFramePr>
        <p:xfrm>
          <a:off x="1259632" y="1340768"/>
          <a:ext cx="6362865" cy="44228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2129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normAutofit fontScale="90000"/>
          </a:bodyPr>
          <a:lstStyle/>
          <a:p>
            <a:pPr algn="l"/>
            <a:r>
              <a:rPr lang="en-AU" b="1" dirty="0" smtClean="0"/>
              <a:t>Describing patterns of disease by Time</a:t>
            </a:r>
            <a:endParaRPr lang="en-AU" b="1" dirty="0"/>
          </a:p>
        </p:txBody>
      </p:sp>
      <p:sp>
        <p:nvSpPr>
          <p:cNvPr id="2" name="Rectangle 3"/>
          <p:cNvSpPr>
            <a:spLocks noChangeArrowheads="1"/>
          </p:cNvSpPr>
          <p:nvPr/>
        </p:nvSpPr>
        <p:spPr bwMode="auto">
          <a:xfrm>
            <a:off x="2339752" y="-1746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5"/>
          <p:cNvSpPr>
            <a:spLocks noChangeArrowheads="1"/>
          </p:cNvSpPr>
          <p:nvPr/>
        </p:nvSpPr>
        <p:spPr bwMode="auto">
          <a:xfrm>
            <a:off x="2339752" y="626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0" name="Content Placeholder 2"/>
          <p:cNvSpPr>
            <a:spLocks noGrp="1"/>
          </p:cNvSpPr>
          <p:nvPr>
            <p:ph idx="1"/>
          </p:nvPr>
        </p:nvSpPr>
        <p:spPr>
          <a:xfrm>
            <a:off x="457200" y="1600200"/>
            <a:ext cx="8229600" cy="4525963"/>
          </a:xfrm>
        </p:spPr>
        <p:txBody>
          <a:bodyPr>
            <a:normAutofit/>
          </a:bodyPr>
          <a:lstStyle/>
          <a:p>
            <a:endParaRPr lang="en-AU" dirty="0"/>
          </a:p>
          <a:p>
            <a:endParaRPr lang="en-AU" dirty="0" smtClean="0"/>
          </a:p>
          <a:p>
            <a:endParaRPr lang="en-AU" dirty="0"/>
          </a:p>
          <a:p>
            <a:pPr marL="0" indent="0">
              <a:buNone/>
            </a:pPr>
            <a:endParaRPr lang="en-AU" dirty="0"/>
          </a:p>
        </p:txBody>
      </p:sp>
      <p:graphicFrame>
        <p:nvGraphicFramePr>
          <p:cNvPr id="11" name="Chart 10"/>
          <p:cNvGraphicFramePr/>
          <p:nvPr>
            <p:extLst>
              <p:ext uri="{D42A27DB-BD31-4B8C-83A1-F6EECF244321}">
                <p14:modId xmlns:p14="http://schemas.microsoft.com/office/powerpoint/2010/main" val="718074061"/>
              </p:ext>
            </p:extLst>
          </p:nvPr>
        </p:nvGraphicFramePr>
        <p:xfrm>
          <a:off x="1259632" y="1258243"/>
          <a:ext cx="6491064" cy="44750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9191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
            <a:ext cx="10206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3" name="Rectangle 42"/>
          <p:cNvSpPr>
            <a:spLocks noChangeArrowheads="1"/>
          </p:cNvSpPr>
          <p:nvPr/>
        </p:nvSpPr>
        <p:spPr bwMode="auto">
          <a:xfrm>
            <a:off x="0" y="644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AU"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AU"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anose="020B0604020202020204" pitchFamily="34" charset="0"/>
            </a:endParaRPr>
          </a:p>
        </p:txBody>
      </p:sp>
      <p:sp>
        <p:nvSpPr>
          <p:cNvPr id="69" name="Title 1"/>
          <p:cNvSpPr>
            <a:spLocks noGrp="1"/>
          </p:cNvSpPr>
          <p:nvPr>
            <p:ph type="title"/>
          </p:nvPr>
        </p:nvSpPr>
        <p:spPr>
          <a:xfrm>
            <a:off x="457200" y="274638"/>
            <a:ext cx="8229600" cy="850106"/>
          </a:xfrm>
        </p:spPr>
        <p:txBody>
          <a:bodyPr>
            <a:normAutofit fontScale="90000"/>
          </a:bodyPr>
          <a:lstStyle/>
          <a:p>
            <a:pPr algn="l"/>
            <a:r>
              <a:rPr lang="en-AU" b="1" dirty="0" smtClean="0"/>
              <a:t>Describing patterns of disease by Time</a:t>
            </a:r>
            <a:endParaRPr lang="en-AU" b="1" dirty="0"/>
          </a:p>
        </p:txBody>
      </p:sp>
      <p:sp>
        <p:nvSpPr>
          <p:cNvPr id="2" name="Rectangle 3"/>
          <p:cNvSpPr>
            <a:spLocks noChangeArrowheads="1"/>
          </p:cNvSpPr>
          <p:nvPr/>
        </p:nvSpPr>
        <p:spPr bwMode="auto">
          <a:xfrm>
            <a:off x="2339752" y="-1746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5"/>
          <p:cNvSpPr>
            <a:spLocks noChangeArrowheads="1"/>
          </p:cNvSpPr>
          <p:nvPr/>
        </p:nvSpPr>
        <p:spPr bwMode="auto">
          <a:xfrm>
            <a:off x="2339752" y="626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0" name="Content Placeholder 2"/>
          <p:cNvSpPr>
            <a:spLocks noGrp="1"/>
          </p:cNvSpPr>
          <p:nvPr>
            <p:ph idx="1"/>
          </p:nvPr>
        </p:nvSpPr>
        <p:spPr>
          <a:xfrm>
            <a:off x="457200" y="1600200"/>
            <a:ext cx="8229600" cy="4525963"/>
          </a:xfrm>
        </p:spPr>
        <p:txBody>
          <a:bodyPr>
            <a:normAutofit/>
          </a:bodyPr>
          <a:lstStyle/>
          <a:p>
            <a:endParaRPr lang="en-AU" dirty="0"/>
          </a:p>
          <a:p>
            <a:endParaRPr lang="en-AU" dirty="0" smtClean="0"/>
          </a:p>
          <a:p>
            <a:endParaRPr lang="en-AU" dirty="0"/>
          </a:p>
          <a:p>
            <a:pPr marL="0" indent="0">
              <a:buNone/>
            </a:pPr>
            <a:endParaRPr lang="en-AU" dirty="0"/>
          </a:p>
        </p:txBody>
      </p:sp>
      <p:graphicFrame>
        <p:nvGraphicFramePr>
          <p:cNvPr id="9" name="Chart 8"/>
          <p:cNvGraphicFramePr/>
          <p:nvPr>
            <p:extLst>
              <p:ext uri="{D42A27DB-BD31-4B8C-83A1-F6EECF244321}">
                <p14:modId xmlns:p14="http://schemas.microsoft.com/office/powerpoint/2010/main" val="3031523631"/>
              </p:ext>
            </p:extLst>
          </p:nvPr>
        </p:nvGraphicFramePr>
        <p:xfrm>
          <a:off x="1187624" y="1340768"/>
          <a:ext cx="6624736" cy="4392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7359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96952"/>
            <a:ext cx="8229600" cy="3129211"/>
          </a:xfrm>
        </p:spPr>
        <p:txBody>
          <a:bodyPr>
            <a:normAutofit/>
          </a:bodyPr>
          <a:lstStyle/>
          <a:p>
            <a:endParaRPr lang="fr-FR" dirty="0" smtClean="0"/>
          </a:p>
          <a:p>
            <a:pPr marL="0" indent="0">
              <a:buNone/>
            </a:pPr>
            <a:endParaRPr lang="fr-FR" dirty="0"/>
          </a:p>
        </p:txBody>
      </p:sp>
      <p:sp>
        <p:nvSpPr>
          <p:cNvPr id="4" name="Rectangle 2"/>
          <p:cNvSpPr>
            <a:spLocks noChangeArrowheads="1"/>
          </p:cNvSpPr>
          <p:nvPr/>
        </p:nvSpPr>
        <p:spPr bwMode="auto">
          <a:xfrm>
            <a:off x="2195735" y="76614"/>
            <a:ext cx="187659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5" name="Object 4"/>
          <p:cNvGraphicFramePr>
            <a:graphicFrameLocks noChangeAspect="1"/>
          </p:cNvGraphicFramePr>
          <p:nvPr>
            <p:extLst/>
          </p:nvPr>
        </p:nvGraphicFramePr>
        <p:xfrm>
          <a:off x="2195736" y="76615"/>
          <a:ext cx="3702472" cy="2348880"/>
        </p:xfrm>
        <a:graphic>
          <a:graphicData uri="http://schemas.openxmlformats.org/presentationml/2006/ole">
            <mc:AlternateContent xmlns:mc="http://schemas.openxmlformats.org/markup-compatibility/2006">
              <mc:Choice xmlns:v="urn:schemas-microsoft-com:vml" Requires="v">
                <p:oleObj spid="_x0000_s45075" r:id="rId4" imgW="4941651" imgH="3167149" progId="Unknown">
                  <p:embed/>
                </p:oleObj>
              </mc:Choice>
              <mc:Fallback>
                <p:oleObj r:id="rId4" imgW="4941651" imgH="3167149"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76615"/>
                        <a:ext cx="3702472" cy="2348880"/>
                      </a:xfrm>
                      <a:prstGeom prst="rect">
                        <a:avLst/>
                      </a:prstGeom>
                      <a:noFill/>
                    </p:spPr>
                  </p:pic>
                </p:oleObj>
              </mc:Fallback>
            </mc:AlternateContent>
          </a:graphicData>
        </a:graphic>
      </p:graphicFrame>
      <p:sp>
        <p:nvSpPr>
          <p:cNvPr id="6" name="TextBox 5"/>
          <p:cNvSpPr txBox="1"/>
          <p:nvPr/>
        </p:nvSpPr>
        <p:spPr>
          <a:xfrm>
            <a:off x="30708" y="125538"/>
            <a:ext cx="3744416" cy="492443"/>
          </a:xfrm>
          <a:prstGeom prst="rect">
            <a:avLst/>
          </a:prstGeom>
          <a:noFill/>
        </p:spPr>
        <p:txBody>
          <a:bodyPr wrap="square" rtlCol="0">
            <a:spAutoFit/>
          </a:bodyPr>
          <a:lstStyle/>
          <a:p>
            <a:r>
              <a:rPr lang="en-AU" sz="2600" b="1" dirty="0" smtClean="0"/>
              <a:t>Budi’s place</a:t>
            </a:r>
            <a:endParaRPr lang="en-AU" sz="2600" b="1" dirty="0"/>
          </a:p>
        </p:txBody>
      </p:sp>
      <p:sp>
        <p:nvSpPr>
          <p:cNvPr id="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9" name="Pictur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79712" y="2425495"/>
            <a:ext cx="4680519" cy="3811817"/>
          </a:xfrm>
          <a:prstGeom prst="rect">
            <a:avLst/>
          </a:prstGeom>
          <a:noFill/>
        </p:spPr>
      </p:pic>
    </p:spTree>
    <p:extLst>
      <p:ext uri="{BB962C8B-B14F-4D97-AF65-F5344CB8AC3E}">
        <p14:creationId xmlns:p14="http://schemas.microsoft.com/office/powerpoint/2010/main" val="2242739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3837</TotalTime>
  <Words>1816</Words>
  <Application>Microsoft Office PowerPoint</Application>
  <PresentationFormat>On-screen Show (4:3)</PresentationFormat>
  <Paragraphs>365</Paragraphs>
  <Slides>23</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Unknown</vt:lpstr>
      <vt:lpstr>Basic Field Epidemiology</vt:lpstr>
      <vt:lpstr>In Session 10 we will explore:</vt:lpstr>
      <vt:lpstr>PowerPoint Presentation</vt:lpstr>
      <vt:lpstr>Describing patterns of disease</vt:lpstr>
      <vt:lpstr>PowerPoint Presentation</vt:lpstr>
      <vt:lpstr>Describing patterns of disease by Time</vt:lpstr>
      <vt:lpstr>Describing patterns of disease by Time</vt:lpstr>
      <vt:lpstr>Describing patterns of disease by Time</vt:lpstr>
      <vt:lpstr>PowerPoint Presentation</vt:lpstr>
      <vt:lpstr>Describing patterns of disease by Place</vt:lpstr>
      <vt:lpstr>Describing patterns of disease by Animal</vt:lpstr>
      <vt:lpstr>Describing patterns of disease by Animal</vt:lpstr>
      <vt:lpstr>Describing patterns of disease by Animal</vt:lpstr>
      <vt:lpstr>Describing patterns of disease by Animal</vt:lpstr>
      <vt:lpstr>PowerPoint Presentation</vt:lpstr>
      <vt:lpstr>PowerPoint Presentation</vt:lpstr>
      <vt:lpstr>PowerPoint Presentation</vt:lpstr>
      <vt:lpstr>Developing control strategies</vt:lpstr>
      <vt:lpstr>Developing control strategies</vt:lpstr>
      <vt:lpstr>Developing control strategies</vt:lpstr>
      <vt:lpstr>Developing control strategies</vt:lpstr>
      <vt:lpstr>Session 10 - Summary</vt:lpstr>
      <vt:lpstr>Close of video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JKTCMK-DMX0001</dc:creator>
  <cp:lastModifiedBy>lynnross</cp:lastModifiedBy>
  <cp:revision>179</cp:revision>
  <cp:lastPrinted>2014-03-03T00:14:40Z</cp:lastPrinted>
  <dcterms:created xsi:type="dcterms:W3CDTF">2013-03-15T18:03:41Z</dcterms:created>
  <dcterms:modified xsi:type="dcterms:W3CDTF">2014-06-25T00:20:32Z</dcterms:modified>
</cp:coreProperties>
</file>