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5" r:id="rId3"/>
    <p:sldId id="266" r:id="rId4"/>
    <p:sldId id="267" r:id="rId5"/>
    <p:sldId id="258" r:id="rId6"/>
    <p:sldId id="271" r:id="rId7"/>
    <p:sldId id="263" r:id="rId8"/>
    <p:sldId id="272" r:id="rId9"/>
    <p:sldId id="286" r:id="rId10"/>
    <p:sldId id="287" r:id="rId11"/>
    <p:sldId id="288" r:id="rId12"/>
    <p:sldId id="277" r:id="rId13"/>
    <p:sldId id="27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54" d="100"/>
          <a:sy n="54" d="100"/>
        </p:scale>
        <p:origin x="2046" y="72"/>
      </p:cViewPr>
      <p:guideLst>
        <p:guide orient="horz" pos="2160"/>
        <p:guide pos="2880"/>
      </p:guideLst>
    </p:cSldViewPr>
  </p:slideViewPr>
  <p:notesTextViewPr>
    <p:cViewPr>
      <p:scale>
        <a:sx n="100" d="100"/>
        <a:sy n="100" d="100"/>
      </p:scale>
      <p:origin x="0" y="-57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7/03/2014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2</a:t>
            </a:r>
          </a:p>
          <a:p>
            <a:endParaRPr lang="en-AU" b="0" dirty="0" smtClean="0"/>
          </a:p>
          <a:p>
            <a:r>
              <a:rPr lang="en-AU" sz="1200" i="0" kern="1200" dirty="0" smtClean="0">
                <a:solidFill>
                  <a:schemeClr val="tx1"/>
                </a:solidFill>
                <a:effectLst/>
                <a:latin typeface="+mn-lt"/>
                <a:ea typeface="+mn-ea"/>
                <a:cs typeface="+mn-cs"/>
              </a:rPr>
              <a:t>This is for group discussion and the answers may vary depending on the area the participants are from. </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participants may use different codes to report this disease. Get them to write a list on the butcher paper and discuss the results. </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In general the iSIKHNAS definitions used to report disease will be broad and not very specific for a target disease.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Strengths – broad case definitions mean that most</a:t>
            </a:r>
            <a:r>
              <a:rPr lang="en-AU" sz="1200" i="0" kern="1200" baseline="0" dirty="0" smtClean="0">
                <a:solidFill>
                  <a:schemeClr val="tx1"/>
                </a:solidFill>
                <a:effectLst/>
                <a:latin typeface="+mn-lt"/>
                <a:ea typeface="+mn-ea"/>
                <a:cs typeface="+mn-cs"/>
              </a:rPr>
              <a:t> of the potential cases should be re[ported – not many cases should be missed or wrongly classified as non-cases</a:t>
            </a:r>
            <a:r>
              <a:rPr lang="en-AU" sz="1200" i="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Weakness – broad</a:t>
            </a:r>
            <a:r>
              <a:rPr lang="en-AU" sz="1200" i="0" kern="1200" baseline="0" dirty="0" smtClean="0">
                <a:solidFill>
                  <a:schemeClr val="tx1"/>
                </a:solidFill>
                <a:effectLst/>
                <a:latin typeface="+mn-lt"/>
                <a:ea typeface="+mn-ea"/>
                <a:cs typeface="+mn-cs"/>
              </a:rPr>
              <a:t> case definitions may also include animals that are actually not infected with the disease of interest – there may be multiple diseases that cause similar syndromes</a:t>
            </a:r>
            <a:r>
              <a:rPr lang="en-AU" sz="1200" i="0" kern="1200" dirty="0" smtClean="0">
                <a:solidFill>
                  <a:schemeClr val="tx1"/>
                </a:solidFill>
                <a:effectLst/>
                <a:latin typeface="+mn-lt"/>
                <a:ea typeface="+mn-ea"/>
                <a:cs typeface="+mn-cs"/>
              </a:rPr>
              <a:t>. This can cause an overestimation of the disease problem.</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For a more detailed larger disease (epidemiological) investigations a special case definition needs to be developed for the situation that you are investigating.</a:t>
            </a:r>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4072037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3</a:t>
            </a:r>
          </a:p>
          <a:p>
            <a:endParaRPr lang="en-AU" sz="1200" i="1"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 and the answers may vary depending on the area the participants are from. Get participants to write a list on the butcher paper and discuss the results. </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Participants need to consider the following things when developing a case definition:</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Confirmed, suspect, non-case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Characteristics of the host (animal) - male, female, foetus, age,</a:t>
            </a:r>
            <a:r>
              <a:rPr lang="en-AU" sz="1200" i="0" kern="1200" baseline="0" dirty="0" smtClean="0">
                <a:solidFill>
                  <a:schemeClr val="tx1"/>
                </a:solidFill>
                <a:effectLst/>
                <a:latin typeface="+mn-lt"/>
                <a:ea typeface="+mn-ea"/>
                <a:cs typeface="+mn-cs"/>
              </a:rPr>
              <a:t> parity etc.</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Characteristics</a:t>
            </a:r>
            <a:r>
              <a:rPr lang="en-AU" sz="1200" i="0" kern="1200" baseline="0" dirty="0" smtClean="0">
                <a:solidFill>
                  <a:schemeClr val="tx1"/>
                </a:solidFill>
                <a:effectLst/>
                <a:latin typeface="+mn-lt"/>
                <a:ea typeface="+mn-ea"/>
                <a:cs typeface="+mn-cs"/>
              </a:rPr>
              <a:t> of the potential </a:t>
            </a:r>
            <a:r>
              <a:rPr lang="en-AU" sz="1200" i="0" kern="1200" dirty="0" smtClean="0">
                <a:solidFill>
                  <a:schemeClr val="tx1"/>
                </a:solidFill>
                <a:effectLst/>
                <a:latin typeface="+mn-lt"/>
                <a:ea typeface="+mn-ea"/>
                <a:cs typeface="+mn-cs"/>
              </a:rPr>
              <a:t>differential diagnoses</a:t>
            </a:r>
            <a:r>
              <a:rPr lang="en-AU" sz="1200" i="0" kern="1200" baseline="0" dirty="0" smtClean="0">
                <a:solidFill>
                  <a:schemeClr val="tx1"/>
                </a:solidFill>
                <a:effectLst/>
                <a:latin typeface="+mn-lt"/>
                <a:ea typeface="+mn-ea"/>
                <a:cs typeface="+mn-cs"/>
              </a:rPr>
              <a:t> (agent)</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Characteristics of</a:t>
            </a:r>
            <a:r>
              <a:rPr lang="en-AU" sz="1200" i="0" kern="1200" baseline="0" dirty="0" smtClean="0">
                <a:solidFill>
                  <a:schemeClr val="tx1"/>
                </a:solidFill>
                <a:effectLst/>
                <a:latin typeface="+mn-lt"/>
                <a:ea typeface="+mn-ea"/>
                <a:cs typeface="+mn-cs"/>
              </a:rPr>
              <a:t> the e</a:t>
            </a:r>
            <a:r>
              <a:rPr lang="en-AU" sz="1200" i="0" kern="1200" dirty="0" smtClean="0">
                <a:solidFill>
                  <a:schemeClr val="tx1"/>
                </a:solidFill>
                <a:effectLst/>
                <a:latin typeface="+mn-lt"/>
                <a:ea typeface="+mn-ea"/>
                <a:cs typeface="+mn-cs"/>
              </a:rPr>
              <a:t>nvironment - location, population density, etc.</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Time periods – time of abortion or time</a:t>
            </a:r>
            <a:r>
              <a:rPr lang="en-AU" sz="1200" i="0" kern="1200" baseline="0" dirty="0" smtClean="0">
                <a:solidFill>
                  <a:schemeClr val="tx1"/>
                </a:solidFill>
                <a:effectLst/>
                <a:latin typeface="+mn-lt"/>
                <a:ea typeface="+mn-ea"/>
                <a:cs typeface="+mn-cs"/>
              </a:rPr>
              <a:t> since conception etc.</a:t>
            </a:r>
            <a:r>
              <a:rPr lang="en-AU" sz="1200" i="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Characteristics of</a:t>
            </a:r>
            <a:r>
              <a:rPr lang="en-AU" sz="1200" i="0" kern="1200" baseline="0" dirty="0" smtClean="0">
                <a:solidFill>
                  <a:schemeClr val="tx1"/>
                </a:solidFill>
                <a:effectLst/>
                <a:latin typeface="+mn-lt"/>
                <a:ea typeface="+mn-ea"/>
                <a:cs typeface="+mn-cs"/>
              </a:rPr>
              <a:t> m</a:t>
            </a:r>
            <a:r>
              <a:rPr lang="en-AU" sz="1200" i="0" kern="1200" dirty="0" smtClean="0">
                <a:solidFill>
                  <a:schemeClr val="tx1"/>
                </a:solidFill>
                <a:effectLst/>
                <a:latin typeface="+mn-lt"/>
                <a:ea typeface="+mn-ea"/>
                <a:cs typeface="+mn-cs"/>
              </a:rPr>
              <a:t>anagement systems - Artificial insemination</a:t>
            </a:r>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4116253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8</a:t>
            </a:r>
          </a:p>
          <a:p>
            <a:pPr marL="628650" lvl="1" indent="-171450">
              <a:buFont typeface="Arial" panose="020B0604020202020204" pitchFamily="34" charset="0"/>
              <a:buChar char="•"/>
            </a:pPr>
            <a:r>
              <a:rPr lang="en-AU" dirty="0" smtClean="0"/>
              <a:t>The epidemiological approach to larger disease investigations</a:t>
            </a:r>
          </a:p>
          <a:p>
            <a:pPr marL="628650" lvl="1" indent="-171450">
              <a:buFont typeface="Arial" panose="020B0604020202020204" pitchFamily="34" charset="0"/>
              <a:buChar char="•"/>
            </a:pPr>
            <a:r>
              <a:rPr lang="en-AU" dirty="0" smtClean="0"/>
              <a:t>The advantages of the epidemiology approach</a:t>
            </a:r>
          </a:p>
          <a:p>
            <a:pPr marL="628650" lvl="1" indent="-171450">
              <a:buFont typeface="Arial" panose="020B0604020202020204" pitchFamily="34" charset="0"/>
              <a:buChar char="•"/>
            </a:pPr>
            <a:r>
              <a:rPr lang="en-AU" dirty="0" smtClean="0"/>
              <a:t>Describing</a:t>
            </a:r>
            <a:r>
              <a:rPr lang="en-AU" baseline="0" dirty="0" smtClean="0"/>
              <a:t> </a:t>
            </a:r>
            <a:r>
              <a:rPr lang="en-AU" dirty="0" smtClean="0"/>
              <a:t>cases and non-cases</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1</a:t>
            </a:r>
          </a:p>
          <a:p>
            <a:pPr marL="0" indent="0">
              <a:buFont typeface="Arial" panose="020B0604020202020204" pitchFamily="34" charset="0"/>
              <a:buNone/>
            </a:pPr>
            <a:endParaRPr lang="en-AU" b="1" dirty="0" smtClean="0"/>
          </a:p>
          <a:p>
            <a:r>
              <a:rPr lang="en-AU" sz="1200" i="1" kern="1200" dirty="0" smtClean="0">
                <a:solidFill>
                  <a:schemeClr val="tx1"/>
                </a:solidFill>
                <a:effectLst/>
                <a:latin typeface="+mn-lt"/>
                <a:ea typeface="+mn-ea"/>
                <a:cs typeface="+mn-cs"/>
              </a:rPr>
              <a:t>During the last session a differential diagnosis list may have been discussed. </a:t>
            </a:r>
          </a:p>
          <a:p>
            <a:endParaRPr lang="en-AU" sz="1200" i="1" kern="1200" dirty="0" smtClean="0">
              <a:solidFill>
                <a:schemeClr val="tx1"/>
              </a:solidFill>
              <a:effectLst/>
              <a:latin typeface="+mn-lt"/>
              <a:ea typeface="+mn-ea"/>
              <a:cs typeface="+mn-cs"/>
            </a:endParaRPr>
          </a:p>
          <a:p>
            <a:r>
              <a:rPr lang="en-AU" sz="1200" i="1" kern="1200" dirty="0" smtClean="0">
                <a:solidFill>
                  <a:schemeClr val="tx1"/>
                </a:solidFill>
                <a:effectLst/>
                <a:latin typeface="+mn-lt"/>
                <a:ea typeface="+mn-ea"/>
                <a:cs typeface="+mn-cs"/>
              </a:rPr>
              <a:t>The main reasons for investigating abortions in pigs are:</a:t>
            </a:r>
          </a:p>
          <a:p>
            <a:pPr marL="628650" lvl="1" indent="-171450">
              <a:buFont typeface="Arial" panose="020B0604020202020204" pitchFamily="34" charset="0"/>
              <a:buChar char="•"/>
            </a:pPr>
            <a:r>
              <a:rPr lang="en-AU" sz="1200" i="1" kern="1200" dirty="0" smtClean="0">
                <a:solidFill>
                  <a:schemeClr val="tx1"/>
                </a:solidFill>
                <a:effectLst/>
                <a:latin typeface="+mn-lt"/>
                <a:ea typeface="+mn-ea"/>
                <a:cs typeface="+mn-cs"/>
              </a:rPr>
              <a:t>It could be an exotic disease</a:t>
            </a:r>
          </a:p>
          <a:p>
            <a:pPr marL="628650" lvl="1" indent="-171450">
              <a:buFont typeface="Arial" panose="020B0604020202020204" pitchFamily="34" charset="0"/>
              <a:buChar char="•"/>
            </a:pPr>
            <a:r>
              <a:rPr lang="en-AU" sz="1200" i="1" kern="1200" dirty="0" smtClean="0">
                <a:solidFill>
                  <a:schemeClr val="tx1"/>
                </a:solidFill>
                <a:effectLst/>
                <a:latin typeface="+mn-lt"/>
                <a:ea typeface="+mn-ea"/>
                <a:cs typeface="+mn-cs"/>
              </a:rPr>
              <a:t>It could be a zoonotic disease</a:t>
            </a:r>
          </a:p>
          <a:p>
            <a:pPr marL="628650" lvl="1" indent="-171450">
              <a:buFont typeface="Arial" panose="020B0604020202020204" pitchFamily="34" charset="0"/>
              <a:buChar char="•"/>
            </a:pPr>
            <a:r>
              <a:rPr lang="en-AU" sz="1200" i="1" kern="1200" dirty="0" smtClean="0">
                <a:solidFill>
                  <a:schemeClr val="tx1"/>
                </a:solidFill>
                <a:effectLst/>
                <a:latin typeface="+mn-lt"/>
                <a:ea typeface="+mn-ea"/>
                <a:cs typeface="+mn-cs"/>
              </a:rPr>
              <a:t>It could be a new emerging disease</a:t>
            </a:r>
          </a:p>
          <a:p>
            <a:pPr marL="628650" lvl="1" indent="-171450">
              <a:buFont typeface="Arial" panose="020B0604020202020204" pitchFamily="34" charset="0"/>
              <a:buChar char="•"/>
            </a:pPr>
            <a:r>
              <a:rPr lang="en-AU" sz="1200" i="1" kern="1200" dirty="0" smtClean="0">
                <a:solidFill>
                  <a:schemeClr val="tx1"/>
                </a:solidFill>
                <a:effectLst/>
                <a:latin typeface="+mn-lt"/>
                <a:ea typeface="+mn-ea"/>
                <a:cs typeface="+mn-cs"/>
              </a:rPr>
              <a:t>It has an animal health impact and decreases production</a:t>
            </a:r>
          </a:p>
          <a:p>
            <a:pPr marL="628650" lvl="1" indent="-171450">
              <a:buFont typeface="Arial" panose="020B0604020202020204" pitchFamily="34" charset="0"/>
              <a:buChar char="•"/>
            </a:pPr>
            <a:r>
              <a:rPr lang="en-AU" sz="1200" i="1" kern="1200" dirty="0" smtClean="0">
                <a:solidFill>
                  <a:schemeClr val="tx1"/>
                </a:solidFill>
                <a:effectLst/>
                <a:latin typeface="+mn-lt"/>
                <a:ea typeface="+mn-ea"/>
                <a:cs typeface="+mn-cs"/>
              </a:rPr>
              <a:t>It has a  financial impact on the farmers and to your district and Indonesia</a:t>
            </a:r>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1649992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9 </a:t>
            </a:r>
            <a:r>
              <a:rPr lang="en-AU" dirty="0"/>
              <a:t>– Collecting data and counting cases</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lvl="0" indent="-514350">
              <a:buFont typeface="+mj-lt"/>
              <a:buAutoNum type="arabicPeriod" startAt="2"/>
            </a:pPr>
            <a:r>
              <a:rPr lang="en-AU" dirty="0" smtClean="0"/>
              <a:t>The </a:t>
            </a:r>
            <a:r>
              <a:rPr lang="en-AU" dirty="0"/>
              <a:t>initial case definition for your investigation into abortion in pigs is provided by iSIKHNAS. Discuss the strengths and weaknesses of this case definition and the associated information.</a:t>
            </a:r>
          </a:p>
          <a:p>
            <a:pPr marL="514350" indent="-514350">
              <a:buFont typeface="+mj-lt"/>
              <a:buAutoNum type="arabicPeriod" startAt="2"/>
            </a:pPr>
            <a:endParaRPr lang="en-AU" dirty="0"/>
          </a:p>
          <a:p>
            <a:pPr marL="0" indent="0">
              <a:buNone/>
            </a:pPr>
            <a:endParaRPr lang="en-AU" dirty="0"/>
          </a:p>
        </p:txBody>
      </p:sp>
    </p:spTree>
    <p:extLst>
      <p:ext uri="{BB962C8B-B14F-4D97-AF65-F5344CB8AC3E}">
        <p14:creationId xmlns:p14="http://schemas.microsoft.com/office/powerpoint/2010/main" val="257422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lvl="0" indent="-514350">
              <a:buFont typeface="+mj-lt"/>
              <a:buAutoNum type="arabicPeriod" startAt="3"/>
            </a:pPr>
            <a:r>
              <a:rPr lang="en-AU" dirty="0" smtClean="0"/>
              <a:t>In </a:t>
            </a:r>
            <a:r>
              <a:rPr lang="en-AU" dirty="0"/>
              <a:t>groups develop a case definition for pig abortion that may be used in your epidemiologic investigation</a:t>
            </a:r>
            <a:endParaRPr lang="en-AU" dirty="0" smtClean="0"/>
          </a:p>
          <a:p>
            <a:pPr marL="514350" indent="-514350">
              <a:buFont typeface="+mj-lt"/>
              <a:buAutoNum type="arabicPeriod" startAt="2"/>
            </a:pPr>
            <a:endParaRPr lang="en-AU" dirty="0"/>
          </a:p>
          <a:p>
            <a:pPr marL="0" indent="0">
              <a:buNone/>
            </a:pPr>
            <a:endParaRPr lang="en-AU" dirty="0"/>
          </a:p>
        </p:txBody>
      </p:sp>
      <p:sp>
        <p:nvSpPr>
          <p:cNvPr id="4" name="TextBox 3"/>
          <p:cNvSpPr txBox="1"/>
          <p:nvPr/>
        </p:nvSpPr>
        <p:spPr>
          <a:xfrm>
            <a:off x="187999" y="5802997"/>
            <a:ext cx="8498801" cy="646331"/>
          </a:xfrm>
          <a:prstGeom prst="rect">
            <a:avLst/>
          </a:prstGeom>
          <a:noFill/>
        </p:spPr>
        <p:txBody>
          <a:bodyPr wrap="none" rtlCol="0">
            <a:spAutoFit/>
          </a:bodyPr>
          <a:lstStyle/>
          <a:p>
            <a:r>
              <a:rPr lang="en-AU" dirty="0" smtClean="0"/>
              <a:t>When a case definition is agreed on, write it on paper &amp; stick it on the wall. We will need</a:t>
            </a:r>
          </a:p>
          <a:p>
            <a:r>
              <a:rPr lang="en-AU" dirty="0" smtClean="0"/>
              <a:t>It in Session 10.</a:t>
            </a:r>
            <a:endParaRPr lang="en-AU" dirty="0"/>
          </a:p>
        </p:txBody>
      </p:sp>
    </p:spTree>
    <p:extLst>
      <p:ext uri="{BB962C8B-B14F-4D97-AF65-F5344CB8AC3E}">
        <p14:creationId xmlns:p14="http://schemas.microsoft.com/office/powerpoint/2010/main" val="3673584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I</a:t>
            </a:r>
            <a:r>
              <a:rPr lang="en-AU" dirty="0" smtClean="0"/>
              <a:t>deas </a:t>
            </a:r>
            <a:r>
              <a:rPr lang="en-AU" dirty="0"/>
              <a:t>on how to collect data and count cases of disease</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9</a:t>
            </a:r>
            <a:endParaRPr lang="en-AU" b="1" dirty="0"/>
          </a:p>
        </p:txBody>
      </p:sp>
      <p:sp>
        <p:nvSpPr>
          <p:cNvPr id="2" name="Content Placeholder 1"/>
          <p:cNvSpPr>
            <a:spLocks noGrp="1"/>
          </p:cNvSpPr>
          <p:nvPr>
            <p:ph idx="1"/>
          </p:nvPr>
        </p:nvSpPr>
        <p:spPr>
          <a:xfrm>
            <a:off x="457200" y="1600200"/>
            <a:ext cx="8229600" cy="4233575"/>
          </a:xfrm>
        </p:spPr>
        <p:txBody>
          <a:bodyPr>
            <a:normAutofit/>
          </a:bodyPr>
          <a:lstStyle/>
          <a:p>
            <a:r>
              <a:rPr lang="en-AU" dirty="0"/>
              <a:t>Data on cases and non-cases comes from</a:t>
            </a:r>
          </a:p>
          <a:p>
            <a:pPr lvl="1"/>
            <a:r>
              <a:rPr lang="en-AU" dirty="0"/>
              <a:t>Asking the farmer questions</a:t>
            </a:r>
          </a:p>
          <a:p>
            <a:pPr lvl="1"/>
            <a:r>
              <a:rPr lang="en-AU" dirty="0"/>
              <a:t>Direct observation of signs of disease from the animal</a:t>
            </a:r>
          </a:p>
          <a:p>
            <a:pPr lvl="1"/>
            <a:r>
              <a:rPr lang="en-AU" dirty="0"/>
              <a:t>Laboratory results</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smtClean="0"/>
              <a:t>How </a:t>
            </a:r>
            <a:r>
              <a:rPr lang="en-AU" dirty="0"/>
              <a:t>to collect data and count cases of disease</a:t>
            </a:r>
          </a:p>
          <a:p>
            <a:endParaRPr lang="en-AU" dirty="0"/>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pPr marL="0" indent="0">
              <a:buNone/>
            </a:pPr>
            <a:r>
              <a:rPr lang="en-AU" dirty="0" smtClean="0"/>
              <a:t>Now we understand what a case definition is – </a:t>
            </a:r>
          </a:p>
          <a:p>
            <a:pPr marL="0" indent="0">
              <a:buNone/>
            </a:pPr>
            <a:endParaRPr lang="en-AU" dirty="0"/>
          </a:p>
          <a:p>
            <a:pPr marL="0" indent="0">
              <a:buNone/>
            </a:pPr>
            <a:r>
              <a:rPr lang="en-AU" dirty="0" smtClean="0"/>
              <a:t>1. How might you go about collecting information about cases and non-cases?</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a:t>
            </a:r>
            <a:r>
              <a:rPr lang="en-AU" dirty="0"/>
              <a:t>9</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In </a:t>
            </a:r>
            <a:r>
              <a:rPr lang="en-AU" dirty="0"/>
              <a:t>this video we learnt about </a:t>
            </a:r>
            <a:endParaRPr lang="en-AU" dirty="0" smtClean="0"/>
          </a:p>
          <a:p>
            <a:pPr lvl="1"/>
            <a:r>
              <a:rPr lang="en-AU" dirty="0" smtClean="0"/>
              <a:t>How </a:t>
            </a:r>
            <a:r>
              <a:rPr lang="en-AU" dirty="0"/>
              <a:t>to </a:t>
            </a:r>
            <a:r>
              <a:rPr lang="en-AU" dirty="0" smtClean="0"/>
              <a:t>collect data on cases </a:t>
            </a:r>
            <a:r>
              <a:rPr lang="en-AU" dirty="0"/>
              <a:t>and non-cases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AU" sz="2400" dirty="0" smtClean="0"/>
              <a:t>During this period you know there has been an increase in vaccination within your areas.</a:t>
            </a:r>
          </a:p>
          <a:p>
            <a:pPr marL="0" indent="0">
              <a:buNone/>
            </a:pPr>
            <a:r>
              <a:rPr lang="en-AU" sz="2400" dirty="0" smtClean="0"/>
              <a:t> </a:t>
            </a:r>
          </a:p>
          <a:p>
            <a:pPr marL="0" indent="0">
              <a:buNone/>
            </a:pPr>
            <a:r>
              <a:rPr lang="en-AU" sz="2400" dirty="0" smtClean="0"/>
              <a:t>This has not seemed to reduce the number of abortions. </a:t>
            </a:r>
          </a:p>
          <a:p>
            <a:pPr marL="0" indent="0">
              <a:buNone/>
            </a:pPr>
            <a:endParaRPr lang="en-AU" sz="2400" dirty="0" smtClean="0"/>
          </a:p>
          <a:p>
            <a:pPr marL="0" indent="0">
              <a:buNone/>
            </a:pPr>
            <a:r>
              <a:rPr lang="en-AU" sz="2400" dirty="0" smtClean="0"/>
              <a:t>You heard that overseas there may be some newly identified causes of abortion in pigs. </a:t>
            </a:r>
          </a:p>
          <a:p>
            <a:pPr marL="0" indent="0">
              <a:buNone/>
            </a:pPr>
            <a:endParaRPr lang="en-AU" sz="2400" dirty="0"/>
          </a:p>
          <a:p>
            <a:pPr marL="0" indent="0">
              <a:buNone/>
            </a:pPr>
            <a:r>
              <a:rPr lang="en-AU" sz="2400" dirty="0" smtClean="0"/>
              <a:t>You start to consider that the role of an infectious agents may not be the cause of the increase in abortion in your area.</a:t>
            </a:r>
            <a:endParaRPr lang="en-AU" sz="2400" dirty="0"/>
          </a:p>
          <a:p>
            <a:pPr marL="0" indent="0">
              <a:buNone/>
            </a:pP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AU" dirty="0" smtClean="0"/>
              <a:t>What </a:t>
            </a:r>
            <a:r>
              <a:rPr lang="en-AU" dirty="0"/>
              <a:t>are the main reasons to conduct an epidemiology investigation into this increase in abortion in pigs</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The </a:t>
            </a:r>
            <a:r>
              <a:rPr lang="en-AU" dirty="0"/>
              <a:t>initial case definition for your investigation into abortion in pigs is provided by iSIKHNAS. Discuss the strengths and weaknesses of this case definition and the associated information</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In </a:t>
            </a:r>
            <a:r>
              <a:rPr lang="en-AU" dirty="0"/>
              <a:t>groups develop a case definition for pig abortion that may be used in your epidemiologic investigation.</a:t>
            </a:r>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a:t>What are the main reasons to conduct an epidemiology investigation into this increase in abortion in pigs?</a:t>
            </a:r>
          </a:p>
          <a:p>
            <a:pPr marL="0" indent="0">
              <a:buNone/>
            </a:pPr>
            <a:endParaRPr lang="en-AU" b="1" dirty="0"/>
          </a:p>
        </p:txBody>
      </p:sp>
    </p:spTree>
    <p:extLst>
      <p:ext uri="{BB962C8B-B14F-4D97-AF65-F5344CB8AC3E}">
        <p14:creationId xmlns:p14="http://schemas.microsoft.com/office/powerpoint/2010/main" val="1109203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3606</TotalTime>
  <Words>1309</Words>
  <Application>Microsoft Office PowerPoint</Application>
  <PresentationFormat>On-screen Show (4:3)</PresentationFormat>
  <Paragraphs>184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Investigation of abortions in pigs Background information</vt:lpstr>
      <vt:lpstr>Group activity – Investigation of abortions in pigs</vt:lpstr>
      <vt:lpstr>Group activity – Investigation of abortions in pigs</vt:lpstr>
      <vt:lpstr>Group activity – Investigation of abortions in pigs</vt:lpstr>
      <vt:lpstr>Group activity – Investigation of abortions in pigs</vt:lpstr>
      <vt:lpstr>In this session we talked about:</vt:lpstr>
      <vt:lpstr>Key concepts of session 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109</cp:revision>
  <dcterms:created xsi:type="dcterms:W3CDTF">2013-03-15T18:03:41Z</dcterms:created>
  <dcterms:modified xsi:type="dcterms:W3CDTF">2014-03-06T23:11:25Z</dcterms:modified>
</cp:coreProperties>
</file>