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6" r:id="rId12"/>
    <p:sldId id="325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88" autoAdjust="0"/>
    <p:restoredTop sz="80142" autoAdjust="0"/>
  </p:normalViewPr>
  <p:slideViewPr>
    <p:cSldViewPr snapToObjects="1">
      <p:cViewPr varScale="1">
        <p:scale>
          <a:sx n="118" d="100"/>
          <a:sy n="118" d="100"/>
        </p:scale>
        <p:origin x="3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3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3222" y="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en-AU" dirty="0" smtClean="0"/>
              <a:t>Intermediate Excel Course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r>
              <a:rPr lang="en-AU" dirty="0" smtClean="0"/>
              <a:t>Charts 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6648375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algn="ctr"/>
            <a:r>
              <a:rPr lang="en-AU" dirty="0" smtClean="0"/>
              <a:t>Australia Indonesia Partnership for Emerging Infectious Diseases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648375" y="9721106"/>
            <a:ext cx="454044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9C4F58F-1967-4D27-B127-9038490BA9C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7543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9DF1106-48D2-46FD-A772-6D42BA8810CB}" type="datetimeFigureOut">
              <a:rPr lang="en-AU" smtClean="0"/>
              <a:t>4/06/2013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5B80650-8A4D-4043-9111-EAFAC4A099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565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82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06B9-2EFC-41F9-91B0-C7DA2A96B57C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usAID kangaroo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467"/>
            <a:ext cx="1401209" cy="6400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9" descr="Logo Kementan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8703" y="274467"/>
            <a:ext cx="814647" cy="822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BF96-A44A-4872-B208-2D333D205315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8C43-E502-474B-BF04-99666063C58F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BE6A-0F53-4F1B-B62F-0369F5526264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7F18-CE20-4DF5-9943-8ACB7D75CA95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 Kementa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8703" y="274467"/>
            <a:ext cx="814647" cy="822960"/>
          </a:xfrm>
          <a:prstGeom prst="rect">
            <a:avLst/>
          </a:prstGeom>
        </p:spPr>
      </p:pic>
      <p:pic>
        <p:nvPicPr>
          <p:cNvPr id="10" name="Picture 9" descr="AusAID kangaroo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467"/>
            <a:ext cx="1401209" cy="64008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6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F22B-D3A5-4EC3-AFBC-7AE053433947}" type="datetime1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495-3403-434E-8260-39B1E7F07F17}" type="datetime1">
              <a:rPr lang="en-US" smtClean="0"/>
              <a:t>6/4/2013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861D-DE81-4588-9EFC-9B9D35DC7589}" type="datetime1">
              <a:rPr lang="en-US" smtClean="0"/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F98-3AA2-47CF-9555-85A662D1FB16}" type="datetime1">
              <a:rPr lang="en-US" smtClean="0"/>
              <a:t>6/4/2013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5069-CF7A-46B5-8970-D0DFB7653FA7}" type="datetime1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6640-815A-415C-90AA-1F8335790041}" type="datetime1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73DCC-316F-4C2D-9490-05500139FA1E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41" y="4869160"/>
            <a:ext cx="2358896" cy="16394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08594"/>
            <a:ext cx="9144000" cy="34940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cap="all" dirty="0" smtClean="0">
                <a:latin typeface="Times New Roman" pitchFamily="18" charset="0"/>
              </a:rPr>
              <a:t>Australia Indonesia Partnership</a:t>
            </a:r>
            <a:r>
              <a:rPr lang="en-AU" sz="1000" cap="all" baseline="0" dirty="0" smtClean="0">
                <a:latin typeface="Times New Roman" pitchFamily="18" charset="0"/>
              </a:rPr>
              <a:t> for Emerging Infectious Diseases</a:t>
            </a:r>
            <a:endParaRPr lang="en-AU" sz="1000" cap="all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366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iostat.mc.vanderbilt.edu/wiki/Main/DataSets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Excel </a:t>
            </a:r>
            <a:r>
              <a:rPr lang="id-ID" dirty="0" smtClean="0"/>
              <a:t>tingkat menengah </a:t>
            </a:r>
            <a:r>
              <a:rPr lang="en-US" dirty="0" smtClean="0"/>
              <a:t>– </a:t>
            </a:r>
            <a:r>
              <a:rPr lang="id-ID" dirty="0" smtClean="0"/>
              <a:t>Bagan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id-ID" dirty="0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</a:p>
          <a:p>
            <a:r>
              <a:rPr lang="en-US" dirty="0" smtClean="0"/>
              <a:t>Date</a:t>
            </a:r>
          </a:p>
          <a:p>
            <a:r>
              <a:rPr lang="en-US" dirty="0" smtClean="0"/>
              <a:t>Name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Histogram </a:t>
            </a:r>
            <a:r>
              <a:rPr lang="en-AU" dirty="0"/>
              <a:t>(</a:t>
            </a:r>
            <a:r>
              <a:rPr lang="en-AU" dirty="0" smtClean="0"/>
              <a:t>DA4)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7638"/>
            <a:ext cx="6684987" cy="48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4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Histogram (DA5) – </a:t>
            </a:r>
            <a:r>
              <a:rPr lang="id-ID" dirty="0" smtClean="0"/>
              <a:t>pilihan </a:t>
            </a:r>
            <a:r>
              <a:rPr lang="id-ID" i="1" dirty="0" smtClean="0"/>
              <a:t>bin</a:t>
            </a:r>
            <a:r>
              <a:rPr lang="id-ID" dirty="0" smtClean="0"/>
              <a:t> (kotak sela)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bin</a:t>
            </a:r>
            <a:r>
              <a:rPr lang="en-AU" dirty="0" smtClean="0"/>
              <a:t> </a:t>
            </a:r>
            <a:r>
              <a:rPr lang="id-ID" dirty="0" smtClean="0"/>
              <a:t>atau kotak sela adalah interval kolom histogram</a:t>
            </a:r>
            <a:endParaRPr lang="en-AU" dirty="0" smtClean="0"/>
          </a:p>
          <a:p>
            <a:r>
              <a:rPr lang="en-AU" dirty="0" smtClean="0"/>
              <a:t>Excel </a:t>
            </a:r>
            <a:r>
              <a:rPr lang="id-ID" dirty="0" smtClean="0"/>
              <a:t>dapat memilih </a:t>
            </a:r>
            <a:r>
              <a:rPr lang="en-AU" i="1" dirty="0" smtClean="0"/>
              <a:t>bin</a:t>
            </a:r>
          </a:p>
          <a:p>
            <a:pPr lvl="1"/>
            <a:r>
              <a:rPr lang="id-ID" dirty="0" smtClean="0"/>
              <a:t>Sebaiknya Anda sendiri yang memilih</a:t>
            </a:r>
            <a:endParaRPr lang="en-AU" dirty="0" smtClean="0"/>
          </a:p>
          <a:p>
            <a:r>
              <a:rPr lang="en-AU" dirty="0" smtClean="0"/>
              <a:t>interval (</a:t>
            </a:r>
            <a:r>
              <a:rPr lang="id-ID" dirty="0" smtClean="0"/>
              <a:t>lebar kolom</a:t>
            </a:r>
            <a:r>
              <a:rPr lang="en-AU" dirty="0" smtClean="0"/>
              <a:t>) </a:t>
            </a:r>
            <a:r>
              <a:rPr lang="id-ID" dirty="0" smtClean="0"/>
              <a:t>haruslah sama</a:t>
            </a:r>
            <a:endParaRPr lang="en-AU" dirty="0" smtClean="0"/>
          </a:p>
          <a:p>
            <a:pPr lvl="1"/>
            <a:r>
              <a:rPr lang="id-ID" dirty="0" smtClean="0"/>
              <a:t>Kalau tidak, dapat salah mereprentasikan </a:t>
            </a:r>
            <a:r>
              <a:rPr lang="en-AU" dirty="0" smtClean="0"/>
              <a:t>data</a:t>
            </a:r>
          </a:p>
          <a:p>
            <a:pPr lvl="1"/>
            <a:r>
              <a:rPr lang="en-AU" dirty="0" smtClean="0"/>
              <a:t>‘</a:t>
            </a:r>
            <a:r>
              <a:rPr lang="id-ID" dirty="0" smtClean="0"/>
              <a:t>berbohong dengan statistika</a:t>
            </a:r>
            <a:r>
              <a:rPr lang="en-AU" dirty="0" smtClean="0"/>
              <a:t>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6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Histogram </a:t>
            </a:r>
            <a:r>
              <a:rPr lang="en-AU" dirty="0"/>
              <a:t>(</a:t>
            </a:r>
            <a:r>
              <a:rPr lang="en-AU" dirty="0" smtClean="0"/>
              <a:t>DA6) – </a:t>
            </a:r>
            <a:r>
              <a:rPr lang="id-ID" dirty="0" smtClean="0"/>
              <a:t>pilihan </a:t>
            </a:r>
            <a:r>
              <a:rPr lang="id-ID" i="1" dirty="0" smtClean="0"/>
              <a:t>bin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197451"/>
            <a:ext cx="4038600" cy="4525963"/>
          </a:xfrm>
        </p:spPr>
        <p:txBody>
          <a:bodyPr/>
          <a:lstStyle/>
          <a:p>
            <a:r>
              <a:rPr lang="id-ID" sz="2400" dirty="0" smtClean="0"/>
              <a:t>Data yang sama, semua diagram</a:t>
            </a:r>
            <a:endParaRPr lang="en-AU" sz="2400" dirty="0" smtClean="0"/>
          </a:p>
          <a:p>
            <a:r>
              <a:rPr lang="id-ID" sz="2400" dirty="0" smtClean="0"/>
              <a:t>Sumber </a:t>
            </a:r>
            <a:r>
              <a:rPr lang="en-AU" sz="2400" dirty="0" smtClean="0"/>
              <a:t>- </a:t>
            </a:r>
            <a:r>
              <a:rPr lang="en-AU" sz="2000" i="1" dirty="0" smtClean="0"/>
              <a:t>Stephen  Few, 18/09/2004 (Perceptual Edge)</a:t>
            </a:r>
          </a:p>
          <a:p>
            <a:r>
              <a:rPr lang="id-ID" sz="2400" dirty="0" smtClean="0"/>
              <a:t>CATATAN</a:t>
            </a:r>
            <a:r>
              <a:rPr lang="en-AU" sz="2400" dirty="0" smtClean="0"/>
              <a:t>: </a:t>
            </a:r>
            <a:r>
              <a:rPr lang="en-AU" sz="2400" i="1" dirty="0" smtClean="0"/>
              <a:t>bin</a:t>
            </a:r>
            <a:r>
              <a:rPr lang="id-ID" sz="2400" dirty="0" smtClean="0"/>
              <a:t> atau masing-masing kotak sela harus bersentuhan/berimpit</a:t>
            </a:r>
            <a:r>
              <a:rPr lang="en-AU" dirty="0" smtClean="0"/>
              <a:t>!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11037"/>
            <a:ext cx="4067944" cy="274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64" y="3868567"/>
            <a:ext cx="4105072" cy="274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744416" cy="249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220072" y="1197451"/>
            <a:ext cx="1200085" cy="2736304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6300192" y="2016635"/>
            <a:ext cx="1152128" cy="1800200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991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Histogram (DA7) – </a:t>
            </a:r>
            <a:r>
              <a:rPr lang="id-ID" dirty="0" smtClean="0"/>
              <a:t>pilihan </a:t>
            </a:r>
            <a:r>
              <a:rPr lang="en-AU" i="1" dirty="0" smtClean="0"/>
              <a:t>bin</a:t>
            </a:r>
            <a:endParaRPr lang="en-AU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MEMILIH </a:t>
            </a:r>
            <a:r>
              <a:rPr lang="en-AU" dirty="0" smtClean="0"/>
              <a:t>BIN</a:t>
            </a:r>
            <a:r>
              <a:rPr lang="id-ID" dirty="0" smtClean="0"/>
              <a:t> atau KOTAK SELA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Harus memberikan serangkaian angka kepada Excel untuk mengatur </a:t>
            </a:r>
            <a:r>
              <a:rPr lang="id-ID" i="1" dirty="0" smtClean="0"/>
              <a:t>bin</a:t>
            </a:r>
          </a:p>
          <a:p>
            <a:r>
              <a:rPr lang="id-ID" dirty="0" smtClean="0"/>
              <a:t>Angka ini merupakan batas atas untuk interval </a:t>
            </a:r>
            <a:r>
              <a:rPr lang="id-ID" i="1" dirty="0" smtClean="0"/>
              <a:t>bin </a:t>
            </a:r>
            <a:endParaRPr lang="en-AU" i="1" dirty="0" smtClean="0"/>
          </a:p>
          <a:p>
            <a:r>
              <a:rPr lang="id-ID" dirty="0" smtClean="0"/>
              <a:t>Excel membuat </a:t>
            </a:r>
            <a:r>
              <a:rPr lang="id-ID" i="1" dirty="0" smtClean="0"/>
              <a:t>bin</a:t>
            </a:r>
            <a:r>
              <a:rPr lang="id-ID" dirty="0" smtClean="0"/>
              <a:t> tambahan, yang menghitung angka sisa di atas entri bin final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d-ID" dirty="0" smtClean="0"/>
              <a:t>TUGAS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d-ID" dirty="0" smtClean="0"/>
              <a:t>Lembar kerja </a:t>
            </a:r>
            <a:r>
              <a:rPr lang="en-AU" dirty="0" smtClean="0"/>
              <a:t>TITANIC</a:t>
            </a:r>
          </a:p>
          <a:p>
            <a:pPr lvl="1"/>
            <a:r>
              <a:rPr lang="id-ID" dirty="0" smtClean="0"/>
              <a:t>Usia minimum</a:t>
            </a:r>
            <a:r>
              <a:rPr lang="en-AU" dirty="0" smtClean="0"/>
              <a:t>?</a:t>
            </a:r>
          </a:p>
          <a:p>
            <a:pPr lvl="1"/>
            <a:r>
              <a:rPr lang="id-ID" dirty="0" smtClean="0"/>
              <a:t>Usia maksimum</a:t>
            </a:r>
            <a:r>
              <a:rPr lang="en-AU" dirty="0" smtClean="0"/>
              <a:t>?</a:t>
            </a:r>
          </a:p>
          <a:p>
            <a:r>
              <a:rPr lang="id-ID" dirty="0" smtClean="0"/>
              <a:t>Saran entri </a:t>
            </a:r>
            <a:r>
              <a:rPr lang="id-ID" i="1" dirty="0" smtClean="0"/>
              <a:t>bin</a:t>
            </a:r>
            <a:r>
              <a:rPr lang="en-AU" dirty="0" smtClean="0"/>
              <a:t>:</a:t>
            </a:r>
          </a:p>
          <a:p>
            <a:pPr lvl="1"/>
            <a:r>
              <a:rPr lang="en-AU" dirty="0" smtClean="0"/>
              <a:t>10, 20, 30, 40, 50, 60, 70 </a:t>
            </a:r>
          </a:p>
          <a:p>
            <a:pPr lvl="1"/>
            <a:r>
              <a:rPr lang="id-ID" dirty="0" smtClean="0"/>
              <a:t>Masukkan </a:t>
            </a:r>
            <a:r>
              <a:rPr lang="en-AU" dirty="0" smtClean="0"/>
              <a:t>TITANIC!Q2:Q8</a:t>
            </a:r>
          </a:p>
          <a:p>
            <a:pPr lvl="1"/>
            <a:r>
              <a:rPr lang="id-ID" dirty="0" smtClean="0"/>
              <a:t>Namai </a:t>
            </a:r>
            <a:r>
              <a:rPr lang="en-AU" dirty="0" smtClean="0"/>
              <a:t>TITANIC!Q2:Q8 </a:t>
            </a:r>
            <a:r>
              <a:rPr lang="id-ID" dirty="0" smtClean="0"/>
              <a:t>sebagai </a:t>
            </a:r>
            <a:r>
              <a:rPr lang="en-AU" b="1" dirty="0" err="1" smtClean="0"/>
              <a:t>TitanicBins</a:t>
            </a:r>
            <a:endParaRPr lang="en-AU" b="1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9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Histogram (DA7) – </a:t>
            </a:r>
            <a:r>
              <a:rPr lang="id-ID" dirty="0" smtClean="0"/>
              <a:t>mari membuat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77" y="1196752"/>
            <a:ext cx="6971999" cy="513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15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Histogram (DA8) – </a:t>
            </a:r>
            <a:r>
              <a:rPr lang="id-ID" dirty="0" smtClean="0"/>
              <a:t>hasil awal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93975"/>
            <a:ext cx="9019857" cy="375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5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Histogram (DA9) - </a:t>
            </a:r>
            <a:r>
              <a:rPr lang="id-ID" dirty="0" smtClean="0"/>
              <a:t>peningkatan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Batang-batang yang berdampingan harus berimpit</a:t>
            </a:r>
            <a:endParaRPr lang="en-AU" dirty="0" smtClean="0"/>
          </a:p>
          <a:p>
            <a:r>
              <a:rPr lang="id-ID" dirty="0" smtClean="0"/>
              <a:t>Judul bagan</a:t>
            </a:r>
            <a:endParaRPr lang="en-AU" dirty="0" smtClean="0"/>
          </a:p>
          <a:p>
            <a:pPr lvl="1"/>
            <a:r>
              <a:rPr lang="id-ID" dirty="0" smtClean="0"/>
              <a:t>Kalau tetap ada, butuh teks</a:t>
            </a:r>
            <a:endParaRPr lang="en-AU" dirty="0" smtClean="0"/>
          </a:p>
          <a:p>
            <a:r>
              <a:rPr lang="id-ID" dirty="0" smtClean="0"/>
              <a:t>Judul sumbu</a:t>
            </a:r>
            <a:endParaRPr lang="en-AU" dirty="0" smtClean="0"/>
          </a:p>
          <a:p>
            <a:pPr lvl="1"/>
            <a:r>
              <a:rPr lang="id-ID" dirty="0" smtClean="0"/>
              <a:t>Butuh teks</a:t>
            </a:r>
            <a:endParaRPr lang="en-AU" dirty="0" smtClean="0"/>
          </a:p>
          <a:p>
            <a:r>
              <a:rPr lang="id-ID" dirty="0" smtClean="0"/>
              <a:t>Legenda</a:t>
            </a:r>
            <a:endParaRPr lang="en-AU" dirty="0" smtClean="0"/>
          </a:p>
          <a:p>
            <a:pPr lvl="1"/>
            <a:r>
              <a:rPr lang="id-ID" dirty="0" smtClean="0"/>
              <a:t>Tidak dibutuhkan</a:t>
            </a:r>
            <a:endParaRPr lang="en-AU" dirty="0" smtClean="0"/>
          </a:p>
          <a:p>
            <a:r>
              <a:rPr lang="id-ID" dirty="0" smtClean="0"/>
              <a:t>Label sumbu horisontal</a:t>
            </a:r>
            <a:endParaRPr lang="en-AU" dirty="0"/>
          </a:p>
          <a:p>
            <a:pPr lvl="1"/>
            <a:r>
              <a:rPr lang="id-ID" dirty="0" smtClean="0"/>
              <a:t>Harus memberikan lebih banyak informasi</a:t>
            </a:r>
            <a:endParaRPr lang="en-AU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Histogram (DA10) – </a:t>
            </a:r>
            <a:r>
              <a:rPr lang="id-ID" dirty="0" smtClean="0"/>
              <a:t>kolom-kolom berimpit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Klik salah satu kolom dalam diagram untuk memilih rangkaian data</a:t>
            </a:r>
            <a:endParaRPr lang="en-AU" dirty="0" smtClean="0"/>
          </a:p>
          <a:p>
            <a:r>
              <a:rPr lang="id-ID" dirty="0" smtClean="0"/>
              <a:t>Klik-kanan, dan pilih </a:t>
            </a:r>
            <a:r>
              <a:rPr lang="en-AU" dirty="0" smtClean="0"/>
              <a:t>‘Format Data Series…’</a:t>
            </a:r>
            <a:r>
              <a:rPr lang="id-ID" dirty="0" smtClean="0"/>
              <a:t> (pilih rangkaian data)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7"/>
          <a:stretch/>
        </p:blipFill>
        <p:spPr bwMode="auto">
          <a:xfrm>
            <a:off x="1259632" y="2731839"/>
            <a:ext cx="6192688" cy="373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2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Histogram (</a:t>
            </a:r>
            <a:r>
              <a:rPr lang="en-AU" dirty="0" smtClean="0"/>
              <a:t>DA11) </a:t>
            </a:r>
            <a:r>
              <a:rPr lang="en-AU" dirty="0"/>
              <a:t>– </a:t>
            </a:r>
            <a:r>
              <a:rPr lang="id-ID" dirty="0" smtClean="0"/>
              <a:t>kolom-kolom berimpit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Pilih </a:t>
            </a:r>
            <a:r>
              <a:rPr lang="en-AU" b="1" dirty="0" smtClean="0"/>
              <a:t>Series Options</a:t>
            </a:r>
          </a:p>
          <a:p>
            <a:r>
              <a:rPr lang="id-ID" sz="2800" dirty="0" smtClean="0"/>
              <a:t>Geser </a:t>
            </a:r>
            <a:r>
              <a:rPr lang="en-AU" sz="2800" b="1" dirty="0" smtClean="0"/>
              <a:t>Gap Width</a:t>
            </a:r>
            <a:r>
              <a:rPr lang="en-AU" sz="2800" dirty="0" smtClean="0"/>
              <a:t> </a:t>
            </a:r>
            <a:r>
              <a:rPr lang="id-ID" sz="2800" dirty="0" smtClean="0"/>
              <a:t>panah sampai ke </a:t>
            </a:r>
            <a:r>
              <a:rPr lang="en-AU" sz="2800" b="1" dirty="0" smtClean="0"/>
              <a:t>No Gap</a:t>
            </a:r>
            <a:endParaRPr lang="en-AU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847114"/>
            <a:ext cx="9058275" cy="259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364088" y="4005064"/>
            <a:ext cx="1440160" cy="1152128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8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Histogram (</a:t>
            </a:r>
            <a:r>
              <a:rPr lang="en-AU" dirty="0" smtClean="0"/>
              <a:t>DA12) </a:t>
            </a:r>
            <a:r>
              <a:rPr lang="en-AU" dirty="0"/>
              <a:t>– </a:t>
            </a:r>
            <a:r>
              <a:rPr lang="id-ID" dirty="0" smtClean="0"/>
              <a:t>hilangkan butir informasi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Klik untuk memilih butir yang tak diinginkan</a:t>
            </a:r>
            <a:r>
              <a:rPr lang="en-AU" dirty="0" smtClean="0"/>
              <a:t>, </a:t>
            </a:r>
            <a:r>
              <a:rPr lang="id-ID" dirty="0" smtClean="0"/>
              <a:t>lalu klik tombol hapus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6120680" cy="326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9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59226" cy="676663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325942" y="2132856"/>
            <a:ext cx="2782562" cy="3384376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24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Histogram (</a:t>
            </a:r>
            <a:r>
              <a:rPr lang="en-AU" dirty="0" smtClean="0"/>
              <a:t>DA13) </a:t>
            </a:r>
            <a:r>
              <a:rPr lang="en-AU" dirty="0"/>
              <a:t>– </a:t>
            </a:r>
            <a:r>
              <a:rPr lang="id-ID" dirty="0" smtClean="0"/>
              <a:t>buat label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 smtClean="0"/>
              <a:t>Sisipkan suatu kolom pada A untuk menampung label</a:t>
            </a:r>
          </a:p>
          <a:p>
            <a:r>
              <a:rPr lang="id-ID" sz="2400" dirty="0" smtClean="0"/>
              <a:t>Sisipkan rumus sebagaimana diperlihatkan  (salinan dari dokumen Word)</a:t>
            </a:r>
            <a:r>
              <a:rPr lang="en-AU" dirty="0" smtClean="0"/>
              <a:t>: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21" y="2780928"/>
            <a:ext cx="4957919" cy="35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25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Histogram (</a:t>
            </a:r>
            <a:r>
              <a:rPr lang="en-AU" dirty="0" smtClean="0"/>
              <a:t>DA14) </a:t>
            </a:r>
            <a:r>
              <a:rPr lang="en-AU" dirty="0"/>
              <a:t>– </a:t>
            </a:r>
            <a:r>
              <a:rPr lang="id-ID" dirty="0" smtClean="0"/>
              <a:t>tautkan label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Klik ujung bagan untuk mengaktifkannya</a:t>
            </a:r>
            <a:endParaRPr lang="en-AU" dirty="0" smtClean="0"/>
          </a:p>
          <a:p>
            <a:r>
              <a:rPr lang="id-ID" dirty="0" smtClean="0"/>
              <a:t>Dari tab </a:t>
            </a:r>
            <a:r>
              <a:rPr lang="en-AU" dirty="0" smtClean="0"/>
              <a:t>Chart Tools Design, </a:t>
            </a:r>
            <a:r>
              <a:rPr lang="id-ID" dirty="0" smtClean="0"/>
              <a:t>klik </a:t>
            </a:r>
            <a:r>
              <a:rPr lang="en-AU" b="1" dirty="0" smtClean="0"/>
              <a:t>Select Data</a:t>
            </a:r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747331" cy="439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5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Histogram (</a:t>
            </a:r>
            <a:r>
              <a:rPr lang="en-AU" dirty="0" smtClean="0"/>
              <a:t>DA15) </a:t>
            </a:r>
            <a:r>
              <a:rPr lang="en-AU" dirty="0"/>
              <a:t>– </a:t>
            </a:r>
            <a:r>
              <a:rPr lang="id-ID" dirty="0" smtClean="0"/>
              <a:t>tautkan label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0282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96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Histogram (</a:t>
            </a:r>
            <a:r>
              <a:rPr lang="en-AU" dirty="0" smtClean="0"/>
              <a:t>DA16) </a:t>
            </a:r>
            <a:r>
              <a:rPr lang="en-AU" dirty="0"/>
              <a:t>– </a:t>
            </a:r>
            <a:r>
              <a:rPr lang="id-ID" dirty="0" smtClean="0"/>
              <a:t>tautkan label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0" y="1354457"/>
            <a:ext cx="4457590" cy="401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78" y="1354457"/>
            <a:ext cx="4594619" cy="401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860032" y="4365104"/>
            <a:ext cx="2088232" cy="504056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82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Histogram (</a:t>
            </a:r>
            <a:r>
              <a:rPr lang="en-AU" dirty="0" smtClean="0"/>
              <a:t>DA17) </a:t>
            </a:r>
            <a:r>
              <a:rPr lang="en-AU" dirty="0"/>
              <a:t>– </a:t>
            </a:r>
            <a:r>
              <a:rPr lang="en-AU" dirty="0" smtClean="0"/>
              <a:t>format label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561654"/>
            <a:ext cx="7611245" cy="424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76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Histogram (</a:t>
            </a:r>
            <a:r>
              <a:rPr lang="en-AU" dirty="0" smtClean="0"/>
              <a:t>DA18) </a:t>
            </a:r>
            <a:r>
              <a:rPr lang="en-AU" dirty="0"/>
              <a:t>– format </a:t>
            </a:r>
            <a:r>
              <a:rPr lang="en-AU" dirty="0" smtClean="0"/>
              <a:t>label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696744" cy="474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36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Histogram (</a:t>
            </a:r>
            <a:r>
              <a:rPr lang="en-AU" dirty="0" smtClean="0"/>
              <a:t>DA19) </a:t>
            </a:r>
            <a:r>
              <a:rPr lang="en-AU" dirty="0"/>
              <a:t>– format </a:t>
            </a:r>
            <a:r>
              <a:rPr lang="en-AU" dirty="0" smtClean="0"/>
              <a:t>label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7637"/>
            <a:ext cx="6696744" cy="477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83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Histogram (</a:t>
            </a:r>
            <a:r>
              <a:rPr lang="en-AU" dirty="0" smtClean="0"/>
              <a:t>DA20) </a:t>
            </a:r>
            <a:r>
              <a:rPr lang="en-AU" dirty="0"/>
              <a:t>– </a:t>
            </a:r>
            <a:r>
              <a:rPr lang="id-ID" dirty="0" smtClean="0"/>
              <a:t>teks judul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4430"/>
            <a:ext cx="7416824" cy="474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141763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APA LAGI</a:t>
            </a:r>
            <a:r>
              <a:rPr lang="en-AU" sz="2800" dirty="0" smtClean="0"/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800" dirty="0" smtClean="0"/>
              <a:t>Membuat garis hitam pada kolom</a:t>
            </a:r>
            <a:r>
              <a:rPr lang="en-AU" sz="2800" dirty="0" smtClean="0"/>
              <a:t>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51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Histogram (DA20) – </a:t>
            </a:r>
            <a:r>
              <a:rPr lang="id-ID" dirty="0" smtClean="0"/>
              <a:t>garis kolom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0685"/>
            <a:ext cx="8061209" cy="459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6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Histogram (DA21)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27713"/>
            <a:ext cx="6840760" cy="439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178749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Distribusi usia 1.046 orang dari 1.309 penumpang pada kapal </a:t>
            </a:r>
            <a:r>
              <a:rPr lang="id-ID" sz="2800" i="1" dirty="0" smtClean="0"/>
              <a:t>Titanic </a:t>
            </a:r>
            <a:r>
              <a:rPr lang="id-ID" sz="2800" dirty="0" smtClean="0"/>
              <a:t>ketika ia karam pada </a:t>
            </a:r>
            <a:r>
              <a:rPr lang="en-AU" sz="2800" dirty="0" smtClean="0"/>
              <a:t>15 April 2012 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2276872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CATATAN</a:t>
            </a:r>
            <a:r>
              <a:rPr lang="en-AU" sz="2400" dirty="0" smtClean="0"/>
              <a:t>: </a:t>
            </a:r>
            <a:r>
              <a:rPr lang="id-ID" sz="2400" dirty="0" smtClean="0"/>
              <a:t>Saya mengubah nama lembar kerja </a:t>
            </a:r>
            <a:r>
              <a:rPr lang="id-ID" sz="2400" smtClean="0"/>
              <a:t>menjadi </a:t>
            </a:r>
            <a:r>
              <a:rPr lang="en-AU" sz="2400" smtClean="0"/>
              <a:t>HISTOGRAM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98370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DISTRIBUSI </a:t>
            </a:r>
            <a:r>
              <a:rPr lang="en-AU" dirty="0" smtClean="0"/>
              <a:t>(1)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HISTOGRAM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Kolom-kolom harus saling bersentuhan</a:t>
            </a:r>
            <a:endParaRPr lang="en-AU" dirty="0" smtClean="0"/>
          </a:p>
          <a:p>
            <a:pPr lvl="1"/>
            <a:r>
              <a:rPr lang="id-ID" dirty="0" smtClean="0"/>
              <a:t>Menunjukkan bahwa variabelnya menerus</a:t>
            </a:r>
            <a:endParaRPr lang="en-AU" dirty="0" smtClean="0"/>
          </a:p>
          <a:p>
            <a:r>
              <a:rPr lang="id-ID" dirty="0" smtClean="0"/>
              <a:t>Kolom-kolom merupakan interval yang berurutan, tak berpotongan dari suatu variabel (yang menerus)</a:t>
            </a:r>
            <a:endParaRPr lang="en-AU" dirty="0" smtClean="0"/>
          </a:p>
          <a:p>
            <a:r>
              <a:rPr lang="en-AU" dirty="0" smtClean="0"/>
              <a:t>Interval</a:t>
            </a:r>
            <a:r>
              <a:rPr lang="id-ID" dirty="0" smtClean="0"/>
              <a:t> harus berukuran sama</a:t>
            </a:r>
            <a:endParaRPr lang="en-AU" dirty="0" smtClean="0"/>
          </a:p>
          <a:p>
            <a:r>
              <a:rPr lang="en-AU" dirty="0" smtClean="0"/>
              <a:t>Histogram</a:t>
            </a:r>
            <a:r>
              <a:rPr lang="id-ID" dirty="0" smtClean="0"/>
              <a:t> dibentuk dari tabel frekuensi</a:t>
            </a:r>
            <a:endParaRPr lang="en-AU" i="1" dirty="0" smtClean="0"/>
          </a:p>
          <a:p>
            <a:endParaRPr lang="en-AU" i="1" dirty="0" smtClean="0"/>
          </a:p>
          <a:p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10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496144"/>
            <a:ext cx="12961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Variabel Tunggal</a:t>
            </a:r>
            <a:endParaRPr lang="en-A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3861048"/>
            <a:ext cx="12394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Dua variabel</a:t>
            </a:r>
            <a:endParaRPr lang="en-A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661248"/>
            <a:ext cx="12394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Tiga Variabel</a:t>
            </a:r>
            <a:endParaRPr lang="en-A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97616" y="404664"/>
            <a:ext cx="89466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Sedikit Titik Data</a:t>
            </a:r>
            <a:endParaRPr lang="en-A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2132856"/>
            <a:ext cx="100811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Banyak titik data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72937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DISTRIBU</a:t>
            </a:r>
            <a:r>
              <a:rPr lang="id-ID" dirty="0" smtClean="0"/>
              <a:t>SI</a:t>
            </a:r>
            <a:r>
              <a:rPr lang="en-AU" dirty="0" smtClean="0"/>
              <a:t> (2)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3232" cy="7486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d-ID" dirty="0" smtClean="0"/>
              <a:t>Set data </a:t>
            </a:r>
            <a:r>
              <a:rPr lang="en-AU" dirty="0" smtClean="0"/>
              <a:t>‘TITANIC’ (</a:t>
            </a:r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biostat.mc.vanderbilt.edu/wiki/Main/DataSets</a:t>
            </a:r>
            <a:r>
              <a:rPr lang="en-AU" dirty="0" smtClean="0"/>
              <a:t>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364088" y="2348881"/>
            <a:ext cx="3322712" cy="3777282"/>
          </a:xfrm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Kapal Inggris </a:t>
            </a:r>
            <a:endParaRPr lang="en-AU" dirty="0" smtClean="0"/>
          </a:p>
          <a:p>
            <a:r>
              <a:rPr lang="id-ID" dirty="0" smtClean="0"/>
              <a:t>Kapal terbesar pada masa itu</a:t>
            </a:r>
            <a:endParaRPr lang="en-AU" dirty="0" smtClean="0"/>
          </a:p>
          <a:p>
            <a:r>
              <a:rPr lang="id-ID" dirty="0" smtClean="0"/>
              <a:t>Bertabrakan dengan gunung es pada perjalanan pertamanya</a:t>
            </a:r>
            <a:endParaRPr lang="en-AU" dirty="0" smtClean="0"/>
          </a:p>
          <a:p>
            <a:r>
              <a:rPr lang="id-ID" dirty="0" smtClean="0"/>
              <a:t>Tenggelam pada </a:t>
            </a:r>
            <a:r>
              <a:rPr lang="en-AU" dirty="0" smtClean="0"/>
              <a:t>15/04/1912</a:t>
            </a:r>
          </a:p>
          <a:p>
            <a:r>
              <a:rPr lang="en-AU" dirty="0" smtClean="0"/>
              <a:t>1</a:t>
            </a:r>
            <a:r>
              <a:rPr lang="id-ID" dirty="0" smtClean="0"/>
              <a:t>.</a:t>
            </a:r>
            <a:r>
              <a:rPr lang="en-AU" dirty="0" smtClean="0"/>
              <a:t>502 </a:t>
            </a:r>
            <a:r>
              <a:rPr lang="id-ID" dirty="0" smtClean="0"/>
              <a:t>orang mati dari </a:t>
            </a:r>
            <a:r>
              <a:rPr lang="en-AU" dirty="0" smtClean="0"/>
              <a:t>2</a:t>
            </a:r>
            <a:r>
              <a:rPr lang="id-ID" dirty="0" smtClean="0"/>
              <a:t>.</a:t>
            </a:r>
            <a:r>
              <a:rPr lang="en-AU" dirty="0" smtClean="0"/>
              <a:t>224 </a:t>
            </a:r>
            <a:r>
              <a:rPr lang="id-ID" dirty="0" smtClean="0"/>
              <a:t>penumpang</a:t>
            </a:r>
            <a:endParaRPr lang="en-AU" dirty="0" smtClean="0"/>
          </a:p>
          <a:p>
            <a:r>
              <a:rPr lang="en-AU" dirty="0"/>
              <a:t>d</a:t>
            </a:r>
            <a:r>
              <a:rPr lang="en-AU" dirty="0" smtClean="0"/>
              <a:t>ataset</a:t>
            </a:r>
          </a:p>
          <a:p>
            <a:pPr lvl="1"/>
            <a:r>
              <a:rPr lang="id-ID" dirty="0" smtClean="0"/>
              <a:t>bersih</a:t>
            </a:r>
            <a:endParaRPr lang="en-AU" dirty="0" smtClean="0"/>
          </a:p>
          <a:p>
            <a:pPr lvl="1"/>
            <a:r>
              <a:rPr lang="id-ID" dirty="0" smtClean="0"/>
              <a:t>Tak lengkap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27814"/>
            <a:ext cx="5256584" cy="387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3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DISTRIBU</a:t>
            </a:r>
            <a:r>
              <a:rPr lang="id-ID" dirty="0" smtClean="0"/>
              <a:t>SI</a:t>
            </a:r>
            <a:r>
              <a:rPr lang="en-AU" dirty="0" smtClean="0"/>
              <a:t> (3)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TUGAS</a:t>
            </a:r>
            <a:endParaRPr lang="en-AU" dirty="0" smtClean="0"/>
          </a:p>
          <a:p>
            <a:pPr marL="0" indent="0">
              <a:buNone/>
            </a:pPr>
            <a:r>
              <a:rPr lang="id-ID" b="1" dirty="0" smtClean="0"/>
              <a:t>Tunjukkan distribusi usia penumpang Titanic </a:t>
            </a:r>
            <a:r>
              <a:rPr lang="en-AU" b="1" dirty="0" smtClean="0"/>
              <a:t>(April, 1912)</a:t>
            </a:r>
            <a:endParaRPr lang="en-AU" dirty="0" smtClean="0"/>
          </a:p>
          <a:p>
            <a:r>
              <a:rPr lang="en-AU" dirty="0" err="1" smtClean="0"/>
              <a:t>Variab</a:t>
            </a:r>
            <a:r>
              <a:rPr lang="id-ID" dirty="0" smtClean="0"/>
              <a:t>el</a:t>
            </a:r>
            <a:endParaRPr lang="en-AU" dirty="0" smtClean="0"/>
          </a:p>
          <a:p>
            <a:pPr lvl="1"/>
            <a:r>
              <a:rPr lang="id-ID" dirty="0" smtClean="0"/>
              <a:t>Tunggal</a:t>
            </a:r>
            <a:endParaRPr lang="en-AU" dirty="0" smtClean="0"/>
          </a:p>
          <a:p>
            <a:pPr lvl="2"/>
            <a:r>
              <a:rPr lang="id-ID" dirty="0" smtClean="0"/>
              <a:t>Usia penumpang </a:t>
            </a:r>
            <a:endParaRPr lang="en-AU" dirty="0" smtClean="0"/>
          </a:p>
          <a:p>
            <a:r>
              <a:rPr lang="id-ID" dirty="0" smtClean="0"/>
              <a:t>Titik data</a:t>
            </a:r>
            <a:endParaRPr lang="en-AU" dirty="0" smtClean="0"/>
          </a:p>
          <a:p>
            <a:pPr lvl="1"/>
            <a:r>
              <a:rPr lang="id-ID" dirty="0" smtClean="0"/>
              <a:t>sedikit</a:t>
            </a:r>
            <a:endParaRPr lang="en-AU" dirty="0" smtClean="0"/>
          </a:p>
          <a:p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16016" y="4006805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BAGAN YANG MANA</a:t>
            </a:r>
            <a:r>
              <a:rPr lang="en-AU" sz="3600" dirty="0" smtClean="0"/>
              <a:t>?</a:t>
            </a:r>
            <a:endParaRPr lang="en-AU" sz="36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1149" y="4649850"/>
            <a:ext cx="1722301" cy="17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41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Histogram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1772" y="1393514"/>
            <a:ext cx="4038600" cy="4962836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Excel </a:t>
            </a:r>
            <a:r>
              <a:rPr lang="id-ID" dirty="0" smtClean="0"/>
              <a:t>membuat histogram dengan </a:t>
            </a:r>
            <a:r>
              <a:rPr lang="en-AU" dirty="0" smtClean="0"/>
              <a:t>Data Analysis </a:t>
            </a:r>
            <a:r>
              <a:rPr lang="en-AU" dirty="0" err="1" smtClean="0"/>
              <a:t>Toolpak</a:t>
            </a:r>
            <a:endParaRPr lang="en-AU" dirty="0" smtClean="0"/>
          </a:p>
          <a:p>
            <a:pPr lvl="1"/>
            <a:r>
              <a:rPr lang="id-ID" dirty="0" smtClean="0"/>
              <a:t>Membuat tabel frekuensi</a:t>
            </a:r>
            <a:endParaRPr lang="en-AU" dirty="0" smtClean="0"/>
          </a:p>
          <a:p>
            <a:pPr lvl="1"/>
            <a:r>
              <a:rPr lang="id-ID" dirty="0" smtClean="0"/>
              <a:t>Kemudian membuat diagram kolom</a:t>
            </a:r>
            <a:endParaRPr lang="en-AU" dirty="0" smtClean="0"/>
          </a:p>
          <a:p>
            <a:pPr lvl="1"/>
            <a:r>
              <a:rPr lang="id-ID" dirty="0" smtClean="0"/>
              <a:t>Kita menyuntingnya untuk menjadikannya histogram yang baik</a:t>
            </a:r>
            <a:endParaRPr lang="en-AU" dirty="0" smtClean="0"/>
          </a:p>
          <a:p>
            <a:pPr marL="0" indent="0">
              <a:buNone/>
            </a:pPr>
            <a:r>
              <a:rPr lang="id-ID" dirty="0" smtClean="0"/>
              <a:t>TINGKAT LANJUT</a:t>
            </a:r>
            <a:endParaRPr lang="en-AU" dirty="0" smtClean="0"/>
          </a:p>
          <a:p>
            <a:r>
              <a:rPr lang="id-ID" dirty="0" smtClean="0"/>
              <a:t>Persiapkan tabel frekuensi dengan menggunakan fungsi </a:t>
            </a:r>
            <a:r>
              <a:rPr lang="en-AU" dirty="0" smtClean="0"/>
              <a:t>FREQUENCY </a:t>
            </a:r>
            <a:r>
              <a:rPr lang="en-AU" b="1" dirty="0" smtClean="0"/>
              <a:t>array</a:t>
            </a:r>
            <a:r>
              <a:rPr lang="id-ID" b="1" dirty="0" smtClean="0"/>
              <a:t> </a:t>
            </a:r>
            <a:r>
              <a:rPr lang="id-ID" dirty="0" smtClean="0"/>
              <a:t>(larik atau susunan frekuensi)</a:t>
            </a:r>
            <a:endParaRPr lang="en-AU" dirty="0" smtClean="0"/>
          </a:p>
          <a:p>
            <a:r>
              <a:rPr lang="id-ID" smtClean="0"/>
              <a:t>Buat bagan kolom </a:t>
            </a:r>
            <a:r>
              <a:rPr lang="id-ID" dirty="0" smtClean="0"/>
              <a:t>dari tabel</a:t>
            </a:r>
            <a:endParaRPr lang="en-AU" dirty="0" smtClean="0"/>
          </a:p>
          <a:p>
            <a:r>
              <a:rPr lang="id-ID" dirty="0" smtClean="0"/>
              <a:t>Sunting bagan kolom untuk menjadikannya suatu histogram yang baik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2387" y="1393515"/>
            <a:ext cx="4038600" cy="2251509"/>
          </a:xfrm>
        </p:spPr>
        <p:txBody>
          <a:bodyPr>
            <a:normAutofit fontScale="77500" lnSpcReduction="20000"/>
          </a:bodyPr>
          <a:lstStyle/>
          <a:p>
            <a:r>
              <a:rPr lang="id-ID" dirty="0" smtClean="0"/>
              <a:t>Lembar kerja </a:t>
            </a:r>
            <a:r>
              <a:rPr lang="en-AU" dirty="0" smtClean="0"/>
              <a:t>TITANIC</a:t>
            </a:r>
          </a:p>
          <a:p>
            <a:r>
              <a:rPr lang="id-ID" dirty="0" smtClean="0"/>
              <a:t>Periksa </a:t>
            </a:r>
            <a:r>
              <a:rPr lang="en-AU" dirty="0" smtClean="0"/>
              <a:t>data</a:t>
            </a:r>
          </a:p>
          <a:p>
            <a:r>
              <a:rPr lang="id-ID" dirty="0" smtClean="0"/>
              <a:t>Buat tabel </a:t>
            </a:r>
            <a:r>
              <a:rPr lang="en-AU" dirty="0" smtClean="0"/>
              <a:t>Excel</a:t>
            </a:r>
          </a:p>
          <a:p>
            <a:pPr lvl="1"/>
            <a:r>
              <a:rPr lang="id-ID" dirty="0" smtClean="0"/>
              <a:t>Namai </a:t>
            </a:r>
            <a:r>
              <a:rPr lang="en-AU" dirty="0" err="1" smtClean="0"/>
              <a:t>TitanicTable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380334" cy="245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41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Histogram (DA1) – Analysis </a:t>
            </a:r>
            <a:r>
              <a:rPr lang="en-AU" dirty="0" err="1" smtClean="0"/>
              <a:t>ToolPak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Kalau Anda </a:t>
            </a:r>
            <a:r>
              <a:rPr lang="id-ID" u="sng" dirty="0" smtClean="0"/>
              <a:t>tidak</a:t>
            </a:r>
            <a:r>
              <a:rPr lang="id-ID" dirty="0" smtClean="0"/>
              <a:t> melihat tombol </a:t>
            </a:r>
            <a:r>
              <a:rPr lang="id-ID" b="1" dirty="0" smtClean="0"/>
              <a:t>Data Analysis </a:t>
            </a:r>
            <a:r>
              <a:rPr lang="id-ID" dirty="0" smtClean="0"/>
              <a:t>dalam kelompok </a:t>
            </a:r>
            <a:r>
              <a:rPr lang="id-ID" b="1" dirty="0" smtClean="0"/>
              <a:t>Analysis</a:t>
            </a:r>
            <a:r>
              <a:rPr lang="id-ID" dirty="0" smtClean="0"/>
              <a:t> pada tab </a:t>
            </a:r>
            <a:r>
              <a:rPr lang="id-ID" b="1" dirty="0" smtClean="0"/>
              <a:t>Data</a:t>
            </a:r>
            <a:r>
              <a:rPr lang="id-ID" dirty="0" smtClean="0"/>
              <a:t>, Anda harus memuat tambahan </a:t>
            </a:r>
            <a:r>
              <a:rPr lang="en-AU" dirty="0" smtClean="0">
                <a:solidFill>
                  <a:srgbClr val="3366CC"/>
                </a:solidFill>
              </a:rPr>
              <a:t>Analysis </a:t>
            </a:r>
            <a:r>
              <a:rPr lang="en-AU" dirty="0" err="1" smtClean="0">
                <a:solidFill>
                  <a:srgbClr val="3366CC"/>
                </a:solidFill>
              </a:rPr>
              <a:t>TookPak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645024"/>
            <a:ext cx="814410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228184" y="3789040"/>
            <a:ext cx="2160240" cy="1872208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67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Histogram (</a:t>
            </a:r>
            <a:r>
              <a:rPr lang="en-AU" dirty="0" smtClean="0"/>
              <a:t>DA2) </a:t>
            </a:r>
            <a:r>
              <a:rPr lang="en-AU" dirty="0"/>
              <a:t>– Analysis </a:t>
            </a:r>
            <a:r>
              <a:rPr lang="en-AU" dirty="0" err="1"/>
              <a:t>ToolPak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Klik tab </a:t>
            </a:r>
            <a:r>
              <a:rPr lang="id-ID" b="1" dirty="0" smtClean="0"/>
              <a:t>File</a:t>
            </a:r>
            <a:r>
              <a:rPr lang="id-ID" dirty="0" smtClean="0"/>
              <a:t>, lalu klik </a:t>
            </a:r>
            <a:r>
              <a:rPr lang="en-AU" b="1" dirty="0" smtClean="0"/>
              <a:t>Options</a:t>
            </a:r>
          </a:p>
          <a:p>
            <a:r>
              <a:rPr lang="id-ID" dirty="0" smtClean="0"/>
              <a:t>Klik </a:t>
            </a:r>
            <a:r>
              <a:rPr lang="en-AU" b="1" dirty="0" smtClean="0"/>
              <a:t>Add-Ins</a:t>
            </a:r>
            <a:r>
              <a:rPr lang="en-AU" dirty="0" smtClean="0"/>
              <a:t>, </a:t>
            </a:r>
            <a:r>
              <a:rPr lang="id-ID" dirty="0" smtClean="0"/>
              <a:t>lalu, dalam kotak </a:t>
            </a:r>
            <a:r>
              <a:rPr lang="en-AU" b="1" dirty="0" smtClean="0"/>
              <a:t>Manage</a:t>
            </a:r>
            <a:r>
              <a:rPr lang="en-AU" dirty="0" smtClean="0"/>
              <a:t>, </a:t>
            </a:r>
            <a:r>
              <a:rPr lang="id-ID" dirty="0" smtClean="0"/>
              <a:t>pilih</a:t>
            </a:r>
            <a:r>
              <a:rPr lang="en-AU" b="1" dirty="0" smtClean="0"/>
              <a:t>Excel Add-Ins.</a:t>
            </a:r>
          </a:p>
          <a:p>
            <a:r>
              <a:rPr lang="id-ID" dirty="0" smtClean="0"/>
              <a:t>Klik </a:t>
            </a:r>
            <a:r>
              <a:rPr lang="en-AU" b="1" dirty="0" smtClean="0"/>
              <a:t>Go</a:t>
            </a:r>
            <a:r>
              <a:rPr lang="en-AU" dirty="0" smtClean="0"/>
              <a:t>.</a:t>
            </a:r>
          </a:p>
          <a:p>
            <a:r>
              <a:rPr lang="id-ID" dirty="0" smtClean="0"/>
              <a:t>Dalam kotak </a:t>
            </a:r>
            <a:r>
              <a:rPr lang="en-AU" b="1" dirty="0" smtClean="0"/>
              <a:t>Add-Ins available</a:t>
            </a:r>
            <a:r>
              <a:rPr lang="en-AU" dirty="0" smtClean="0"/>
              <a:t>, </a:t>
            </a:r>
            <a:r>
              <a:rPr lang="id-ID" dirty="0" smtClean="0"/>
              <a:t>pilih kotak centang </a:t>
            </a:r>
            <a:r>
              <a:rPr lang="en-AU" b="1" dirty="0" smtClean="0"/>
              <a:t>Analysis </a:t>
            </a:r>
            <a:r>
              <a:rPr lang="en-AU" b="1" dirty="0" err="1" smtClean="0"/>
              <a:t>ToolPak</a:t>
            </a:r>
            <a:r>
              <a:rPr lang="en-AU" dirty="0" smtClean="0"/>
              <a:t>, </a:t>
            </a:r>
            <a:r>
              <a:rPr lang="id-ID" dirty="0" smtClean="0"/>
              <a:t>lalu klik </a:t>
            </a:r>
            <a:r>
              <a:rPr lang="en-AU" b="1" dirty="0" smtClean="0"/>
              <a:t>OK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72" y="1300341"/>
            <a:ext cx="3923928" cy="502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1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Histogram </a:t>
            </a:r>
            <a:r>
              <a:rPr lang="en-AU" dirty="0"/>
              <a:t>(</a:t>
            </a:r>
            <a:r>
              <a:rPr lang="en-AU" dirty="0" smtClean="0"/>
              <a:t>DA3)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Pilih </a:t>
            </a:r>
            <a:r>
              <a:rPr lang="en-AU" b="1" dirty="0" smtClean="0"/>
              <a:t>Data Analysis</a:t>
            </a:r>
            <a:r>
              <a:rPr lang="en-AU" dirty="0" smtClean="0"/>
              <a:t> </a:t>
            </a:r>
            <a:r>
              <a:rPr lang="id-ID" dirty="0" smtClean="0"/>
              <a:t>dari tab </a:t>
            </a:r>
            <a:r>
              <a:rPr lang="en-AU" dirty="0" smtClean="0"/>
              <a:t>Data tab</a:t>
            </a:r>
            <a:endParaRPr lang="en-AU" dirty="0"/>
          </a:p>
          <a:p>
            <a:r>
              <a:rPr lang="id-ID" dirty="0" smtClean="0"/>
              <a:t>Pilih </a:t>
            </a:r>
            <a:r>
              <a:rPr lang="en-AU" b="1" dirty="0" smtClean="0"/>
              <a:t>Histogram</a:t>
            </a:r>
            <a:r>
              <a:rPr lang="en-AU" dirty="0" smtClean="0"/>
              <a:t> </a:t>
            </a:r>
            <a:r>
              <a:rPr lang="id-ID" dirty="0" smtClean="0"/>
              <a:t>lalu klik </a:t>
            </a:r>
            <a:r>
              <a:rPr lang="en-AU" b="1" dirty="0" smtClean="0"/>
              <a:t>OK</a:t>
            </a:r>
            <a:endParaRPr lang="en-AU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7" y="2708920"/>
            <a:ext cx="7562679" cy="373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6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11050</TotalTime>
  <Words>724</Words>
  <Application>Microsoft Office PowerPoint</Application>
  <PresentationFormat>On-screen Show (4:3)</PresentationFormat>
  <Paragraphs>151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Excel tingkat menengah – Bagan  (lanjutan)</vt:lpstr>
      <vt:lpstr>PowerPoint Presentation</vt:lpstr>
      <vt:lpstr>DISTRIBUSI (1)</vt:lpstr>
      <vt:lpstr>DISTRIBUSI (2)</vt:lpstr>
      <vt:lpstr>DISTRIBUSI (3)</vt:lpstr>
      <vt:lpstr>Histogram</vt:lpstr>
      <vt:lpstr>Histogram (DA1) – Analysis ToolPak</vt:lpstr>
      <vt:lpstr>Histogram (DA2) – Analysis ToolPak</vt:lpstr>
      <vt:lpstr>Histogram (DA3)</vt:lpstr>
      <vt:lpstr>Histogram (DA4)</vt:lpstr>
      <vt:lpstr>Histogram (DA5) – pilihan bin (kotak sela)</vt:lpstr>
      <vt:lpstr>Histogram (DA6) – pilihan bin</vt:lpstr>
      <vt:lpstr>Histogram (DA7) – pilihan bin</vt:lpstr>
      <vt:lpstr>Histogram (DA7) – mari membuat</vt:lpstr>
      <vt:lpstr>Histogram (DA8) – hasil awal</vt:lpstr>
      <vt:lpstr>Histogram (DA9) - peningkatan</vt:lpstr>
      <vt:lpstr>Histogram (DA10) – kolom-kolom berimpit</vt:lpstr>
      <vt:lpstr>Histogram (DA11) – kolom-kolom berimpit</vt:lpstr>
      <vt:lpstr>Histogram (DA12) – hilangkan butir informasi</vt:lpstr>
      <vt:lpstr>Histogram (DA13) – buat label</vt:lpstr>
      <vt:lpstr>Histogram (DA14) – tautkan label</vt:lpstr>
      <vt:lpstr>Histogram (DA15) – tautkan label</vt:lpstr>
      <vt:lpstr>Histogram (DA16) – tautkan label</vt:lpstr>
      <vt:lpstr>Histogram (DA17) – format label</vt:lpstr>
      <vt:lpstr>Histogram (DA18) – format label</vt:lpstr>
      <vt:lpstr>Histogram (DA19) – format label</vt:lpstr>
      <vt:lpstr>Histogram (DA20) – teks judul</vt:lpstr>
      <vt:lpstr>Histogram (DA20) – garis kolom</vt:lpstr>
      <vt:lpstr>Histogram (DA21)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 Hutchison</dc:creator>
  <cp:lastModifiedBy>Catriona Mackenzie</cp:lastModifiedBy>
  <cp:revision>358</cp:revision>
  <cp:lastPrinted>2013-06-04T15:05:08Z</cp:lastPrinted>
  <dcterms:created xsi:type="dcterms:W3CDTF">2013-03-15T18:03:41Z</dcterms:created>
  <dcterms:modified xsi:type="dcterms:W3CDTF">2013-06-04T15:07:30Z</dcterms:modified>
  <cp:category>Intermediate Excel</cp:category>
</cp:coreProperties>
</file>