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7" r:id="rId2"/>
    <p:sldId id="266" r:id="rId3"/>
    <p:sldId id="263" r:id="rId4"/>
    <p:sldId id="285" r:id="rId5"/>
    <p:sldId id="279" r:id="rId6"/>
    <p:sldId id="286" r:id="rId7"/>
    <p:sldId id="280" r:id="rId8"/>
    <p:sldId id="287" r:id="rId9"/>
    <p:sldId id="281" r:id="rId10"/>
    <p:sldId id="284" r:id="rId11"/>
    <p:sldId id="297" r:id="rId12"/>
    <p:sldId id="282" r:id="rId13"/>
    <p:sldId id="283" r:id="rId14"/>
    <p:sldId id="298" r:id="rId15"/>
    <p:sldId id="290" r:id="rId16"/>
    <p:sldId id="288" r:id="rId17"/>
    <p:sldId id="289" r:id="rId18"/>
    <p:sldId id="291" r:id="rId19"/>
    <p:sldId id="292" r:id="rId20"/>
    <p:sldId id="293" r:id="rId21"/>
    <p:sldId id="294" r:id="rId22"/>
    <p:sldId id="295" r:id="rId23"/>
    <p:sldId id="296" r:id="rId24"/>
    <p:sldId id="27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72" autoAdjust="0"/>
  </p:normalViewPr>
  <p:slideViewPr>
    <p:cSldViewPr snapToObjects="1">
      <p:cViewPr>
        <p:scale>
          <a:sx n="86" d="100"/>
          <a:sy n="86" d="100"/>
        </p:scale>
        <p:origin x="-135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7/11/2014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b="1" kern="1200" dirty="0" smtClean="0">
                <a:solidFill>
                  <a:schemeClr val="tx1"/>
                </a:solidFill>
                <a:effectLst/>
                <a:latin typeface="+mn-lt"/>
                <a:ea typeface="+mn-ea"/>
                <a:cs typeface="+mn-cs"/>
              </a:rPr>
              <a:t>Catatan</a:t>
            </a:r>
            <a:r>
              <a:rPr lang="id-ID" sz="1200" b="1" kern="1200" baseline="0" dirty="0" smtClean="0">
                <a:solidFill>
                  <a:schemeClr val="tx1"/>
                </a:solidFill>
                <a:effectLst/>
                <a:latin typeface="+mn-lt"/>
                <a:ea typeface="+mn-ea"/>
                <a:cs typeface="+mn-cs"/>
              </a:rPr>
              <a:t>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r>
              <a:rPr lang="id-ID" b="1" dirty="0" smtClean="0"/>
              <a:t>Langkah</a:t>
            </a:r>
            <a:r>
              <a:rPr lang="en-AU" b="1" dirty="0" smtClean="0"/>
              <a:t> 1 – </a:t>
            </a:r>
            <a:r>
              <a:rPr lang="id-ID" b="1" dirty="0" smtClean="0"/>
              <a:t>Pendahuluan </a:t>
            </a:r>
            <a:endParaRPr lang="en-AU" b="1" dirty="0" smtClean="0"/>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Mengucapkan selamat datang </a:t>
            </a:r>
            <a:endParaRPr lang="en-AU" dirty="0" smtClean="0"/>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Ingatkan para peserta mengenai peraturan</a:t>
            </a:r>
            <a:r>
              <a:rPr lang="id-ID" baseline="0" dirty="0" smtClean="0"/>
              <a:t> partisipasi jika diperlukan </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fasilitator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a:t>
            </a:r>
            <a:r>
              <a:rPr lang="en-AU" b="1" baseline="0" dirty="0" smtClean="0"/>
              <a:t> 2 – </a:t>
            </a:r>
            <a:r>
              <a:rPr lang="id-ID" b="1" baseline="0" dirty="0" smtClean="0"/>
              <a:t>Tampilkan dan diskusikan contoh </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Keterampilan epidemiologi membantu kita memikirkan</a:t>
            </a:r>
            <a:r>
              <a:rPr lang="id-ID" sz="1200" kern="1200" baseline="0" dirty="0" smtClean="0">
                <a:solidFill>
                  <a:schemeClr val="tx1"/>
                </a:solidFill>
                <a:effectLst/>
                <a:latin typeface="+mn-lt"/>
                <a:ea typeface="+mn-ea"/>
                <a:cs typeface="+mn-cs"/>
              </a:rPr>
              <a:t> mengenai </a:t>
            </a:r>
            <a:r>
              <a:rPr lang="id-ID" sz="1200" b="1" i="1" kern="1200" baseline="0" dirty="0" smtClean="0">
                <a:solidFill>
                  <a:schemeClr val="tx1"/>
                </a:solidFill>
                <a:effectLst/>
                <a:latin typeface="+mn-lt"/>
                <a:ea typeface="+mn-ea"/>
                <a:cs typeface="+mn-cs"/>
              </a:rPr>
              <a:t>penyebab penyakit </a:t>
            </a:r>
            <a:r>
              <a:rPr lang="id-ID" sz="1200" b="0" i="0" kern="1200" baseline="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dan </a:t>
            </a:r>
            <a:r>
              <a:rPr lang="en-AU" sz="1200" b="1" i="1" kern="1200" dirty="0" smtClean="0">
                <a:solidFill>
                  <a:schemeClr val="tx1"/>
                </a:solidFill>
                <a:effectLst/>
                <a:latin typeface="+mn-lt"/>
                <a:ea typeface="+mn-ea"/>
                <a:cs typeface="+mn-cs"/>
              </a:rPr>
              <a:t>m</a:t>
            </a:r>
            <a:r>
              <a:rPr lang="id-ID" sz="1200" b="1" i="1" kern="1200" dirty="0" smtClean="0">
                <a:solidFill>
                  <a:schemeClr val="tx1"/>
                </a:solidFill>
                <a:effectLst/>
                <a:latin typeface="+mn-lt"/>
                <a:ea typeface="+mn-ea"/>
                <a:cs typeface="+mn-cs"/>
              </a:rPr>
              <a:t>etode penyebaran dan penularan </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yang digunakan agen infeksius</a:t>
            </a:r>
            <a:r>
              <a:rPr lang="id-ID" sz="1200" kern="1200" baseline="0" dirty="0" smtClean="0">
                <a:solidFill>
                  <a:schemeClr val="tx1"/>
                </a:solidFill>
                <a:effectLst/>
                <a:latin typeface="+mn-lt"/>
                <a:ea typeface="+mn-ea"/>
                <a:cs typeface="+mn-cs"/>
              </a:rPr>
              <a:t> ke pada hewan terinfeksi. </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Mengetahui mengenai epidemiologi penyakit ini akan membantu Anda memberikan pengobatan terbaik untuk hewan tertular tetapi yang lebih penting adalah keterampilan</a:t>
            </a:r>
            <a:r>
              <a:rPr lang="id-ID" sz="1200" kern="1200" baseline="0" dirty="0" smtClean="0">
                <a:solidFill>
                  <a:schemeClr val="tx1"/>
                </a:solidFill>
                <a:effectLst/>
                <a:latin typeface="+mn-lt"/>
                <a:ea typeface="+mn-ea"/>
                <a:cs typeface="+mn-cs"/>
              </a:rPr>
              <a:t> epidemiologi lapangan membuat Anda dapat memberikan saran untuk mencegah terjadikanya penyakit ini</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Pencegahan penting ketika terdapat kasus-kasus</a:t>
            </a:r>
            <a:r>
              <a:rPr lang="id-ID" sz="1200" kern="1200" baseline="0" dirty="0" smtClean="0">
                <a:solidFill>
                  <a:schemeClr val="tx1"/>
                </a:solidFill>
                <a:effectLst/>
                <a:latin typeface="+mn-lt"/>
                <a:ea typeface="+mn-ea"/>
                <a:cs typeface="+mn-cs"/>
              </a:rPr>
              <a:t> sudah terjadi dengan tujuan meminimalkan jumlah hewan yang tertular dan memerlukan pengobatan. Ini adalah tindakan-tindakan pengendalian yang dilaksanakan dalam keadaan wabah. </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Akhirnya, penjual juga mengikuti</a:t>
            </a:r>
            <a:r>
              <a:rPr lang="id-ID" sz="1200" kern="1200" baseline="0" dirty="0" smtClean="0">
                <a:solidFill>
                  <a:schemeClr val="tx1"/>
                </a:solidFill>
                <a:effectLst/>
                <a:latin typeface="+mn-lt"/>
                <a:ea typeface="+mn-ea"/>
                <a:cs typeface="+mn-cs"/>
              </a:rPr>
              <a:t> saran Anda untuk melakukan strategi preventif ketika tidak terjadi </a:t>
            </a:r>
            <a:r>
              <a:rPr lang="id-ID" sz="1200" i="1" kern="1200" baseline="0" dirty="0" smtClean="0">
                <a:solidFill>
                  <a:schemeClr val="tx1"/>
                </a:solidFill>
                <a:effectLst/>
                <a:latin typeface="+mn-lt"/>
                <a:ea typeface="+mn-ea"/>
                <a:cs typeface="+mn-cs"/>
              </a:rPr>
              <a:t>pinkeye</a:t>
            </a:r>
            <a:r>
              <a:rPr lang="id-ID" sz="1200" kern="1200" baseline="0" dirty="0" smtClean="0">
                <a:solidFill>
                  <a:schemeClr val="tx1"/>
                </a:solidFill>
                <a:effectLst/>
                <a:latin typeface="+mn-lt"/>
                <a:ea typeface="+mn-ea"/>
                <a:cs typeface="+mn-cs"/>
              </a:rPr>
              <a:t>, tetapi ketika diketahui adanya penyebab penyakit. Ini akan membuat para pedagang mengurangi risiko terjadinya penyakit, yang akan meningkatkan pertumbuhan hewan dan profit serta mengurangi biaya di masa mendatang. </a:t>
            </a:r>
            <a:r>
              <a:rPr lang="en-AU" sz="1200" kern="1200" dirty="0" smtClean="0">
                <a:solidFill>
                  <a:schemeClr val="tx1"/>
                </a:solidFill>
                <a:effectLst/>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2193508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a:t>
            </a:r>
            <a:r>
              <a:rPr lang="en-AU" b="1" baseline="0" dirty="0" smtClean="0"/>
              <a:t> 2 – </a:t>
            </a:r>
            <a:r>
              <a:rPr lang="id-ID" b="1" baseline="0" dirty="0" smtClean="0"/>
              <a:t>Tampilkan dan diskusikan contoh </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2327974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id-ID"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b="1" baseline="0" dirty="0" smtClean="0"/>
              <a:t>Langkah</a:t>
            </a:r>
            <a:r>
              <a:rPr lang="en-AU" b="1" baseline="0" dirty="0" smtClean="0"/>
              <a:t> 2 – </a:t>
            </a:r>
            <a:r>
              <a:rPr lang="id-ID" b="1" baseline="0" dirty="0" smtClean="0"/>
              <a:t>Tampilkan dan diskusikan contoh </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Keterampilan epidemiologi</a:t>
            </a:r>
            <a:r>
              <a:rPr lang="id-ID" sz="1200" kern="1200" baseline="0" dirty="0" smtClean="0">
                <a:solidFill>
                  <a:schemeClr val="tx1"/>
                </a:solidFill>
                <a:effectLst/>
                <a:latin typeface="+mn-lt"/>
                <a:ea typeface="+mn-ea"/>
                <a:cs typeface="+mn-cs"/>
              </a:rPr>
              <a:t> membantu </a:t>
            </a:r>
            <a:r>
              <a:rPr lang="en-GB" sz="1200" kern="1200" dirty="0" err="1" smtClean="0">
                <a:solidFill>
                  <a:schemeClr val="tx1"/>
                </a:solidFill>
                <a:effectLst/>
                <a:latin typeface="+mn-lt"/>
                <a:ea typeface="+mn-ea"/>
                <a:cs typeface="+mn-cs"/>
              </a:rPr>
              <a:t>paravet</a:t>
            </a:r>
            <a:r>
              <a:rPr lang="id-ID" sz="1200" kern="1200" dirty="0" smtClean="0">
                <a:solidFill>
                  <a:schemeClr val="tx1"/>
                </a:solidFill>
                <a:effectLst/>
                <a:latin typeface="+mn-lt"/>
                <a:ea typeface="+mn-ea"/>
                <a:cs typeface="+mn-cs"/>
              </a:rPr>
              <a:t> memahami kemungkinan </a:t>
            </a:r>
            <a:r>
              <a:rPr lang="id-ID" sz="1200" b="1" kern="1200" dirty="0" smtClean="0">
                <a:solidFill>
                  <a:schemeClr val="tx1"/>
                </a:solidFill>
                <a:effectLst/>
                <a:latin typeface="+mn-lt"/>
                <a:ea typeface="+mn-ea"/>
                <a:cs typeface="+mn-cs"/>
              </a:rPr>
              <a:t>penyebab</a:t>
            </a:r>
            <a:r>
              <a:rPr lang="id-ID" sz="1200" b="1" kern="1200" baseline="0" dirty="0" smtClean="0">
                <a:solidFill>
                  <a:schemeClr val="tx1"/>
                </a:solidFill>
                <a:effectLst/>
                <a:latin typeface="+mn-lt"/>
                <a:ea typeface="+mn-ea"/>
                <a:cs typeface="+mn-cs"/>
              </a:rPr>
              <a:t> penyakit </a:t>
            </a:r>
            <a:r>
              <a:rPr lang="id-ID" sz="1200" b="0" kern="1200" baseline="0" dirty="0" smtClean="0">
                <a:solidFill>
                  <a:schemeClr val="tx1"/>
                </a:solidFill>
                <a:effectLst/>
                <a:latin typeface="+mn-lt"/>
                <a:ea typeface="+mn-ea"/>
                <a:cs typeface="+mn-cs"/>
              </a:rPr>
              <a:t>dan menggunakan informasikan untuk memberikan saran terbaik untuk pengobatan dan pencegahan penyakit pada hewan lain di peternakan. </a:t>
            </a:r>
            <a:endParaRPr lang="en-AU"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Epidemiologi lapangan dan pengetahuan Anda mengenai penyakit</a:t>
            </a:r>
            <a:r>
              <a:rPr lang="id-ID" sz="1200" kern="1200" baseline="0" dirty="0" smtClean="0">
                <a:solidFill>
                  <a:schemeClr val="tx1"/>
                </a:solidFill>
                <a:effectLst/>
                <a:latin typeface="+mn-lt"/>
                <a:ea typeface="+mn-ea"/>
                <a:cs typeface="+mn-cs"/>
              </a:rPr>
              <a:t> prioritas dan sindrom prioritas dan pelatihan iSIKHNAS yang Anda dapat membuat Anda melaporkan kasus ini sebagai sindrom prioritas dan memastikan investigasi penyakit yang baik dilakukan untuk mendiagnosis penyebab. Jika penyakit prioritas (seperti HPAI) dikonfirmasikan, maka ini akan membuat tindakan respons yang tepat yang dijelaskan di dalam kebijakan nasional. </a:t>
            </a:r>
            <a:r>
              <a:rPr lang="en-GB" sz="1200"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Jika investigasi mengidentifikasi agen penyakit lain (seperti penyakit </a:t>
            </a:r>
            <a:r>
              <a:rPr lang="en-GB" sz="1200" kern="1200" dirty="0" smtClean="0">
                <a:solidFill>
                  <a:schemeClr val="tx1"/>
                </a:solidFill>
                <a:effectLst/>
                <a:latin typeface="+mn-lt"/>
                <a:ea typeface="+mn-ea"/>
                <a:cs typeface="+mn-cs"/>
              </a:rPr>
              <a:t> Newcastle disease) </a:t>
            </a:r>
            <a:r>
              <a:rPr lang="id-ID" sz="1200" kern="1200" dirty="0" smtClean="0">
                <a:solidFill>
                  <a:schemeClr val="tx1"/>
                </a:solidFill>
                <a:effectLst/>
                <a:latin typeface="+mn-lt"/>
                <a:ea typeface="+mn-ea"/>
                <a:cs typeface="+mn-cs"/>
              </a:rPr>
              <a:t>sebagai penyebab dan</a:t>
            </a:r>
            <a:r>
              <a:rPr lang="id-ID" sz="1200" kern="1200" baseline="0" dirty="0" smtClean="0">
                <a:solidFill>
                  <a:schemeClr val="tx1"/>
                </a:solidFill>
                <a:effectLst/>
                <a:latin typeface="+mn-lt"/>
                <a:ea typeface="+mn-ea"/>
                <a:cs typeface="+mn-cs"/>
              </a:rPr>
              <a:t> keluarkan dari penyakit perioritaskan, kemudian tindakan pengendalian penyakit rutin dilaksanakan berdasarkan pengobatan dan tindakan pencegahan untuk penyakit itu. Ini merupakan contoh keberhasilan surveilans penyakit dan mengindikasikan bahwa sistem iSIKHNAS dan pelayanan paravet benar-benar melakukan apa yang mereka harus lakukan </a:t>
            </a:r>
            <a:r>
              <a:rPr lang="en-GB"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menginvestigasi kejadian penyakit</a:t>
            </a:r>
            <a:r>
              <a:rPr lang="id-ID" sz="1200" kern="1200" baseline="0" dirty="0" smtClean="0">
                <a:solidFill>
                  <a:schemeClr val="tx1"/>
                </a:solidFill>
                <a:effectLst/>
                <a:latin typeface="+mn-lt"/>
                <a:ea typeface="+mn-ea"/>
                <a:cs typeface="+mn-cs"/>
              </a:rPr>
              <a:t> untuk mengidentifikasikan penyebab dan melakukan tindakan yang sesuai. </a:t>
            </a:r>
            <a:r>
              <a:rPr lang="en-GB" sz="1200"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Keterampilan epidemiologi membuat</a:t>
            </a:r>
            <a:r>
              <a:rPr lang="id-ID" sz="1200" kern="1200" baseline="0" dirty="0" smtClean="0">
                <a:solidFill>
                  <a:schemeClr val="tx1"/>
                </a:solidFill>
                <a:effectLst/>
                <a:latin typeface="+mn-lt"/>
                <a:ea typeface="+mn-ea"/>
                <a:cs typeface="+mn-cs"/>
              </a:rPr>
              <a:t> Anda dapat memberikan saran yang berguna untuk managemen peternakan ke depan untuk mencegah masuknya infeksi baru. </a:t>
            </a:r>
            <a:endParaRPr lang="en-AU"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Keterampilan epidemiologi juga membantu Anda untuk memikirkan mengenai kemungkinan zoonosis dan memberikan saran yang tepat kepada</a:t>
            </a:r>
            <a:r>
              <a:rPr lang="id-ID" sz="1200" kern="1200" baseline="0" dirty="0" smtClean="0">
                <a:solidFill>
                  <a:schemeClr val="tx1"/>
                </a:solidFill>
                <a:effectLst/>
                <a:latin typeface="+mn-lt"/>
                <a:ea typeface="+mn-ea"/>
                <a:cs typeface="+mn-cs"/>
              </a:rPr>
              <a:t> peternak dan keluarganya sehingga mereka dapat meminimalkan peluang terkena penyakit.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1142407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a:t>
            </a:r>
            <a:r>
              <a:rPr lang="en-AU" b="1" baseline="0" dirty="0" smtClean="0"/>
              <a:t> 2 – </a:t>
            </a:r>
            <a:r>
              <a:rPr lang="id-ID" b="1" baseline="0" dirty="0" smtClean="0"/>
              <a:t>Tampilkan dan diskusikan contoh </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id-ID" dirty="0" smtClean="0"/>
              <a:t>Jelaskan kepada peserta bahwa serangkaian contoh selanjutnya berhubungan dengan situasi penyakit</a:t>
            </a:r>
            <a:r>
              <a:rPr lang="id-ID" baseline="0" dirty="0" smtClean="0"/>
              <a:t> prioritas </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15</a:t>
            </a:fld>
            <a:endParaRPr lang="en-AU"/>
          </a:p>
        </p:txBody>
      </p:sp>
    </p:spTree>
    <p:extLst>
      <p:ext uri="{BB962C8B-B14F-4D97-AF65-F5344CB8AC3E}">
        <p14:creationId xmlns:p14="http://schemas.microsoft.com/office/powerpoint/2010/main" val="3742970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a:t>
            </a:r>
            <a:r>
              <a:rPr lang="en-AU" b="1" baseline="0" dirty="0" smtClean="0"/>
              <a:t> 2 – </a:t>
            </a:r>
            <a:r>
              <a:rPr lang="id-ID" b="1" baseline="0" dirty="0" smtClean="0"/>
              <a:t>Tampilkan dan diskusikan contoh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16</a:t>
            </a:fld>
            <a:endParaRPr lang="en-AU"/>
          </a:p>
        </p:txBody>
      </p:sp>
    </p:spTree>
    <p:extLst>
      <p:ext uri="{BB962C8B-B14F-4D97-AF65-F5344CB8AC3E}">
        <p14:creationId xmlns:p14="http://schemas.microsoft.com/office/powerpoint/2010/main" val="973053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a:t>
            </a:r>
            <a:r>
              <a:rPr lang="en-AU" b="1" baseline="0" dirty="0" smtClean="0"/>
              <a:t> 2 – </a:t>
            </a:r>
            <a:r>
              <a:rPr lang="id-ID" b="1" baseline="0" dirty="0" smtClean="0"/>
              <a:t>Tampilkan dan diskusikan contoh </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Keterampilan epidemiologi membantu kita untuk memahami </a:t>
            </a:r>
            <a:r>
              <a:rPr lang="id-ID" sz="1200" b="1" kern="1200" dirty="0" smtClean="0">
                <a:solidFill>
                  <a:schemeClr val="tx1"/>
                </a:solidFill>
                <a:effectLst/>
                <a:latin typeface="+mn-lt"/>
                <a:ea typeface="+mn-ea"/>
                <a:cs typeface="+mn-cs"/>
              </a:rPr>
              <a:t>penyebab penyakit </a:t>
            </a:r>
            <a:r>
              <a:rPr lang="en-AU" sz="1200" kern="1200" dirty="0" smtClean="0">
                <a:solidFill>
                  <a:schemeClr val="tx1"/>
                </a:solidFill>
                <a:effectLst/>
                <a:latin typeface="+mn-lt"/>
                <a:ea typeface="+mn-ea"/>
                <a:cs typeface="+mn-cs"/>
              </a:rPr>
              <a:t>d</a:t>
            </a:r>
            <a:r>
              <a:rPr lang="id-ID" sz="1200" kern="1200" dirty="0" smtClean="0">
                <a:solidFill>
                  <a:schemeClr val="tx1"/>
                </a:solidFill>
                <a:effectLst/>
                <a:latin typeface="+mn-lt"/>
                <a:ea typeface="+mn-ea"/>
                <a:cs typeface="+mn-cs"/>
              </a:rPr>
              <a:t>an memikirkan mengenai </a:t>
            </a:r>
            <a:r>
              <a:rPr lang="id-ID" sz="1200" b="1" kern="1200" dirty="0" smtClean="0">
                <a:solidFill>
                  <a:schemeClr val="tx1"/>
                </a:solidFill>
                <a:effectLst/>
                <a:latin typeface="+mn-lt"/>
                <a:ea typeface="+mn-ea"/>
                <a:cs typeface="+mn-cs"/>
              </a:rPr>
              <a:t>strategi pengendalian </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untuk mencegah kasus lebih lanjut. </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Pengunaan </a:t>
            </a:r>
            <a:r>
              <a:rPr lang="en-AU" sz="1200" kern="1200" dirty="0" err="1" smtClean="0">
                <a:solidFill>
                  <a:schemeClr val="tx1"/>
                </a:solidFill>
                <a:effectLst/>
                <a:latin typeface="+mn-lt"/>
                <a:ea typeface="+mn-ea"/>
                <a:cs typeface="+mn-cs"/>
              </a:rPr>
              <a:t>iSIKHNAS</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yang efektif akan</a:t>
            </a:r>
            <a:r>
              <a:rPr lang="id-ID" sz="1200" kern="1200" baseline="0" dirty="0" smtClean="0">
                <a:solidFill>
                  <a:schemeClr val="tx1"/>
                </a:solidFill>
                <a:effectLst/>
                <a:latin typeface="+mn-lt"/>
                <a:ea typeface="+mn-ea"/>
                <a:cs typeface="+mn-cs"/>
              </a:rPr>
              <a:t> membatu pelaoran cepat sindrom prioritas dan memicu investigasi dan pengujian laboratorium yang memadai untuk mengkonfirmasikan diagnosis </a:t>
            </a:r>
            <a:r>
              <a:rPr lang="en-AU" sz="1200" kern="1200" dirty="0" smtClean="0">
                <a:solidFill>
                  <a:schemeClr val="tx1"/>
                </a:solidFill>
                <a:effectLst/>
                <a:latin typeface="+mn-lt"/>
                <a:ea typeface="+mn-ea"/>
                <a:cs typeface="+mn-cs"/>
              </a:rPr>
              <a:t>anthrax. </a:t>
            </a:r>
            <a:r>
              <a:rPr lang="id-ID" sz="1200" kern="1200" dirty="0" smtClean="0">
                <a:solidFill>
                  <a:schemeClr val="tx1"/>
                </a:solidFill>
                <a:effectLst/>
                <a:latin typeface="+mn-lt"/>
                <a:ea typeface="+mn-ea"/>
                <a:cs typeface="+mn-cs"/>
              </a:rPr>
              <a:t>Ini memastikan tindakan</a:t>
            </a:r>
            <a:r>
              <a:rPr lang="id-ID" sz="1200" kern="1200" baseline="0" dirty="0" smtClean="0">
                <a:solidFill>
                  <a:schemeClr val="tx1"/>
                </a:solidFill>
                <a:effectLst/>
                <a:latin typeface="+mn-lt"/>
                <a:ea typeface="+mn-ea"/>
                <a:cs typeface="+mn-cs"/>
              </a:rPr>
              <a:t> pengendalian efektif dapat dilaksanakan secepat mungkin dan meminimalkan risiko bertambahnya kematian pada hewan atau infeksi pada manusia.</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A</a:t>
            </a:r>
            <a:r>
              <a:rPr lang="en-AU" sz="1200" kern="1200" dirty="0" err="1" smtClean="0">
                <a:solidFill>
                  <a:schemeClr val="tx1"/>
                </a:solidFill>
                <a:effectLst/>
                <a:latin typeface="+mn-lt"/>
                <a:ea typeface="+mn-ea"/>
                <a:cs typeface="+mn-cs"/>
              </a:rPr>
              <a:t>nthrax</a:t>
            </a:r>
            <a:r>
              <a:rPr lang="id-ID" sz="1200" kern="1200" dirty="0" smtClean="0">
                <a:solidFill>
                  <a:schemeClr val="tx1"/>
                </a:solidFill>
                <a:effectLst/>
                <a:latin typeface="+mn-lt"/>
                <a:ea typeface="+mn-ea"/>
                <a:cs typeface="+mn-cs"/>
              </a:rPr>
              <a:t> penting karena dapat menyebabkan sakit dan kematian</a:t>
            </a:r>
            <a:r>
              <a:rPr lang="id-ID" sz="1200" kern="1200" baseline="0" dirty="0" smtClean="0">
                <a:solidFill>
                  <a:schemeClr val="tx1"/>
                </a:solidFill>
                <a:effectLst/>
                <a:latin typeface="+mn-lt"/>
                <a:ea typeface="+mn-ea"/>
                <a:cs typeface="+mn-cs"/>
              </a:rPr>
              <a:t> pada manusia. Beberapa strategi pengendalian dapat dilaksanakan segera untuk membantu pencegahan kasus lebih lanjut. Strategi pengendalian lainnya memerlukan arahan resmi dari pemerintah seperti karantina atau perencanaan lebih dalam dan pendanaan misalnya untuk program vaksinasi.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17</a:t>
            </a:fld>
            <a:endParaRPr lang="en-AU"/>
          </a:p>
        </p:txBody>
      </p:sp>
    </p:spTree>
    <p:extLst>
      <p:ext uri="{BB962C8B-B14F-4D97-AF65-F5344CB8AC3E}">
        <p14:creationId xmlns:p14="http://schemas.microsoft.com/office/powerpoint/2010/main" val="12045965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a:t>
            </a:r>
            <a:r>
              <a:rPr lang="en-AU" b="1" baseline="0" dirty="0" smtClean="0"/>
              <a:t> 2 – </a:t>
            </a:r>
            <a:r>
              <a:rPr lang="id-ID" b="1" baseline="0" dirty="0" smtClean="0"/>
              <a:t>Tampilkan dan diskusikan contoh </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18</a:t>
            </a:fld>
            <a:endParaRPr lang="en-AU"/>
          </a:p>
        </p:txBody>
      </p:sp>
    </p:spTree>
    <p:extLst>
      <p:ext uri="{BB962C8B-B14F-4D97-AF65-F5344CB8AC3E}">
        <p14:creationId xmlns:p14="http://schemas.microsoft.com/office/powerpoint/2010/main" val="4129809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fasilitator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a:t>
            </a:r>
            <a:r>
              <a:rPr lang="en-AU" b="1" baseline="0" dirty="0" smtClean="0"/>
              <a:t> 2 – </a:t>
            </a:r>
            <a:r>
              <a:rPr lang="id-ID" b="1" baseline="0" dirty="0" smtClean="0"/>
              <a:t>Tampilkan dan diskusikan contoh </a:t>
            </a:r>
            <a:endParaRPr lang="en-AU" b="1" dirty="0" smtClean="0"/>
          </a:p>
          <a:p>
            <a:endParaRPr lang="en-AU" dirty="0" smtClean="0"/>
          </a:p>
          <a:p>
            <a:r>
              <a:rPr lang="id-ID" sz="1200" kern="1200" dirty="0" smtClean="0">
                <a:solidFill>
                  <a:schemeClr val="tx1"/>
                </a:solidFill>
                <a:effectLst/>
                <a:latin typeface="+mn-lt"/>
                <a:ea typeface="+mn-ea"/>
                <a:cs typeface="+mn-cs"/>
              </a:rPr>
              <a:t>Keterampilan e</a:t>
            </a:r>
            <a:r>
              <a:rPr lang="en-GB" sz="1200" kern="1200" dirty="0" err="1" smtClean="0">
                <a:solidFill>
                  <a:schemeClr val="tx1"/>
                </a:solidFill>
                <a:effectLst/>
                <a:latin typeface="+mn-lt"/>
                <a:ea typeface="+mn-ea"/>
                <a:cs typeface="+mn-cs"/>
              </a:rPr>
              <a:t>pidemiolog</a:t>
            </a:r>
            <a:r>
              <a:rPr lang="id-ID" sz="1200" kern="1200" dirty="0" smtClean="0">
                <a:solidFill>
                  <a:schemeClr val="tx1"/>
                </a:solidFill>
                <a:effectLst/>
                <a:latin typeface="+mn-lt"/>
                <a:ea typeface="+mn-ea"/>
                <a:cs typeface="+mn-cs"/>
              </a:rPr>
              <a:t>i</a:t>
            </a:r>
            <a:r>
              <a:rPr lang="id-ID" sz="1200" kern="1200" baseline="0" dirty="0" smtClean="0">
                <a:solidFill>
                  <a:schemeClr val="tx1"/>
                </a:solidFill>
                <a:effectLst/>
                <a:latin typeface="+mn-lt"/>
                <a:ea typeface="+mn-ea"/>
                <a:cs typeface="+mn-cs"/>
              </a:rPr>
              <a:t> membantu untuk memahami </a:t>
            </a:r>
            <a:r>
              <a:rPr lang="id-ID" sz="1200" b="1" kern="1200" baseline="0" dirty="0" smtClean="0">
                <a:solidFill>
                  <a:schemeClr val="tx1"/>
                </a:solidFill>
                <a:effectLst/>
                <a:latin typeface="+mn-lt"/>
                <a:ea typeface="+mn-ea"/>
                <a:cs typeface="+mn-cs"/>
              </a:rPr>
              <a:t>tanda</a:t>
            </a:r>
            <a:r>
              <a:rPr lang="en-AU" sz="1200" kern="1200" dirty="0" smtClean="0">
                <a:solidFill>
                  <a:schemeClr val="tx1"/>
                </a:solidFill>
                <a:effectLst/>
                <a:latin typeface="+mn-lt"/>
                <a:ea typeface="+mn-ea"/>
                <a:cs typeface="+mn-cs"/>
              </a:rPr>
              <a:t>, </a:t>
            </a:r>
            <a:r>
              <a:rPr lang="en-AU" sz="1200" b="1" kern="1200" dirty="0" smtClean="0">
                <a:solidFill>
                  <a:schemeClr val="tx1"/>
                </a:solidFill>
                <a:effectLst/>
                <a:latin typeface="+mn-lt"/>
                <a:ea typeface="+mn-ea"/>
                <a:cs typeface="+mn-cs"/>
              </a:rPr>
              <a:t>s</a:t>
            </a:r>
            <a:r>
              <a:rPr lang="id-ID" sz="1200" b="1" kern="1200" dirty="0" smtClean="0">
                <a:solidFill>
                  <a:schemeClr val="tx1"/>
                </a:solidFill>
                <a:effectLst/>
                <a:latin typeface="+mn-lt"/>
                <a:ea typeface="+mn-ea"/>
                <a:cs typeface="+mn-cs"/>
              </a:rPr>
              <a:t>i</a:t>
            </a:r>
            <a:r>
              <a:rPr lang="en-AU" sz="1200" b="1" kern="1200" dirty="0" err="1" smtClean="0">
                <a:solidFill>
                  <a:schemeClr val="tx1"/>
                </a:solidFill>
                <a:effectLst/>
                <a:latin typeface="+mn-lt"/>
                <a:ea typeface="+mn-ea"/>
                <a:cs typeface="+mn-cs"/>
              </a:rPr>
              <a:t>ndrom</a:t>
            </a:r>
            <a:r>
              <a:rPr lang="id-ID" sz="1200" b="1" kern="1200" dirty="0" smtClean="0">
                <a:solidFill>
                  <a:schemeClr val="tx1"/>
                </a:solidFill>
                <a:effectLst/>
                <a:latin typeface="+mn-lt"/>
                <a:ea typeface="+mn-ea"/>
                <a:cs typeface="+mn-cs"/>
              </a:rPr>
              <a:t>a</a:t>
            </a:r>
            <a:r>
              <a:rPr lang="en-AU" sz="1200" b="1" kern="1200" dirty="0" smtClean="0">
                <a:solidFill>
                  <a:schemeClr val="tx1"/>
                </a:solidFill>
                <a:effectLst/>
                <a:latin typeface="+mn-lt"/>
                <a:ea typeface="+mn-ea"/>
                <a:cs typeface="+mn-cs"/>
              </a:rPr>
              <a:t>, </a:t>
            </a:r>
            <a:r>
              <a:rPr lang="id-ID" sz="1200" b="1" kern="1200" dirty="0" smtClean="0">
                <a:solidFill>
                  <a:schemeClr val="tx1"/>
                </a:solidFill>
                <a:effectLst/>
                <a:latin typeface="+mn-lt"/>
                <a:ea typeface="+mn-ea"/>
                <a:cs typeface="+mn-cs"/>
              </a:rPr>
              <a:t>diagnosa banding</a:t>
            </a:r>
            <a:r>
              <a:rPr lang="id-ID" sz="1200" b="1" kern="1200" baseline="0" dirty="0" smtClean="0">
                <a:solidFill>
                  <a:schemeClr val="tx1"/>
                </a:solidFill>
                <a:effectLst/>
                <a:latin typeface="+mn-lt"/>
                <a:ea typeface="+mn-ea"/>
                <a:cs typeface="+mn-cs"/>
              </a:rPr>
              <a:t>, </a:t>
            </a:r>
            <a:r>
              <a:rPr lang="id-ID" sz="1200" b="0" kern="1200" baseline="0" dirty="0" smtClean="0">
                <a:solidFill>
                  <a:schemeClr val="tx1"/>
                </a:solidFill>
                <a:effectLst/>
                <a:latin typeface="+mn-lt"/>
                <a:ea typeface="+mn-ea"/>
                <a:cs typeface="+mn-cs"/>
              </a:rPr>
              <a:t>bagaimana mendapatka </a:t>
            </a:r>
            <a:r>
              <a:rPr lang="id-ID" sz="1200" b="1" kern="1200" baseline="0" dirty="0" smtClean="0">
                <a:solidFill>
                  <a:schemeClr val="tx1"/>
                </a:solidFill>
                <a:effectLst/>
                <a:latin typeface="+mn-lt"/>
                <a:ea typeface="+mn-ea"/>
                <a:cs typeface="+mn-cs"/>
              </a:rPr>
              <a:t>diagnosa definitif</a:t>
            </a:r>
            <a:r>
              <a:rPr lang="en-AU" sz="1200" kern="1200" dirty="0" smtClean="0">
                <a:solidFill>
                  <a:schemeClr val="tx1"/>
                </a:solidFill>
                <a:effectLst/>
                <a:latin typeface="+mn-lt"/>
                <a:ea typeface="+mn-ea"/>
                <a:cs typeface="+mn-cs"/>
              </a:rPr>
              <a:t>, d</a:t>
            </a:r>
            <a:r>
              <a:rPr lang="id-ID" sz="1200" kern="1200" dirty="0" smtClean="0">
                <a:solidFill>
                  <a:schemeClr val="tx1"/>
                </a:solidFill>
                <a:effectLst/>
                <a:latin typeface="+mn-lt"/>
                <a:ea typeface="+mn-ea"/>
                <a:cs typeface="+mn-cs"/>
              </a:rPr>
              <a:t>an </a:t>
            </a:r>
            <a:r>
              <a:rPr lang="id-ID" sz="1200" b="1" kern="1200" dirty="0" smtClean="0">
                <a:solidFill>
                  <a:schemeClr val="tx1"/>
                </a:solidFill>
                <a:effectLst/>
                <a:latin typeface="+mn-lt"/>
                <a:ea typeface="+mn-ea"/>
                <a:cs typeface="+mn-cs"/>
              </a:rPr>
              <a:t>pendekatan </a:t>
            </a:r>
            <a:r>
              <a:rPr lang="en-AU" sz="1200" b="1" kern="1200" dirty="0" smtClean="0">
                <a:solidFill>
                  <a:schemeClr val="tx1"/>
                </a:solidFill>
                <a:effectLst/>
                <a:latin typeface="+mn-lt"/>
                <a:ea typeface="+mn-ea"/>
                <a:cs typeface="+mn-cs"/>
              </a:rPr>
              <a:t> </a:t>
            </a:r>
            <a:r>
              <a:rPr lang="id-ID" sz="1200" b="1" kern="1200" dirty="0" smtClean="0">
                <a:solidFill>
                  <a:schemeClr val="tx1"/>
                </a:solidFill>
                <a:effectLst/>
                <a:latin typeface="+mn-lt"/>
                <a:ea typeface="+mn-ea"/>
                <a:cs typeface="+mn-cs"/>
              </a:rPr>
              <a:t>terhadap</a:t>
            </a:r>
            <a:r>
              <a:rPr lang="id-ID" sz="1200" b="1" kern="1200" baseline="0" dirty="0" smtClean="0">
                <a:solidFill>
                  <a:schemeClr val="tx1"/>
                </a:solidFill>
                <a:effectLst/>
                <a:latin typeface="+mn-lt"/>
                <a:ea typeface="+mn-ea"/>
                <a:cs typeface="+mn-cs"/>
              </a:rPr>
              <a:t> investigasi penyakit. </a:t>
            </a:r>
            <a:r>
              <a:rPr lang="id-ID" sz="1200" b="0" kern="1200" baseline="0" dirty="0" smtClean="0">
                <a:solidFill>
                  <a:schemeClr val="tx1"/>
                </a:solidFill>
                <a:effectLst/>
                <a:latin typeface="+mn-lt"/>
                <a:ea typeface="+mn-ea"/>
                <a:cs typeface="+mn-cs"/>
              </a:rPr>
              <a:t>Ini digabungkan dengan pemahaman mengenai </a:t>
            </a:r>
            <a:r>
              <a:rPr lang="id-ID" sz="1200" b="1" kern="1200" baseline="0" dirty="0" smtClean="0">
                <a:solidFill>
                  <a:schemeClr val="tx1"/>
                </a:solidFill>
                <a:effectLst/>
                <a:latin typeface="+mn-lt"/>
                <a:ea typeface="+mn-ea"/>
                <a:cs typeface="+mn-cs"/>
              </a:rPr>
              <a:t>penyebab</a:t>
            </a:r>
            <a:r>
              <a:rPr lang="en-AU" sz="1200" kern="1200" dirty="0" smtClean="0">
                <a:solidFill>
                  <a:schemeClr val="tx1"/>
                </a:solidFill>
                <a:effectLst/>
                <a:latin typeface="+mn-lt"/>
                <a:ea typeface="+mn-ea"/>
                <a:cs typeface="+mn-cs"/>
              </a:rPr>
              <a:t>, </a:t>
            </a:r>
            <a:r>
              <a:rPr lang="id-ID" sz="1200" b="1" kern="1200" dirty="0" smtClean="0">
                <a:solidFill>
                  <a:schemeClr val="tx1"/>
                </a:solidFill>
                <a:effectLst/>
                <a:latin typeface="+mn-lt"/>
                <a:ea typeface="+mn-ea"/>
                <a:cs typeface="+mn-cs"/>
              </a:rPr>
              <a:t>penularan</a:t>
            </a:r>
            <a:r>
              <a:rPr lang="en-AU" sz="1200" b="1" kern="1200" dirty="0" smtClean="0">
                <a:solidFill>
                  <a:schemeClr val="tx1"/>
                </a:solidFill>
                <a:effectLst/>
                <a:latin typeface="+mn-lt"/>
                <a:ea typeface="+mn-ea"/>
                <a:cs typeface="+mn-cs"/>
              </a:rPr>
              <a:t>,</a:t>
            </a:r>
            <a:r>
              <a:rPr lang="en-AU" sz="1200" kern="1200" dirty="0" smtClean="0">
                <a:solidFill>
                  <a:schemeClr val="tx1"/>
                </a:solidFill>
                <a:effectLst/>
                <a:latin typeface="+mn-lt"/>
                <a:ea typeface="+mn-ea"/>
                <a:cs typeface="+mn-cs"/>
              </a:rPr>
              <a:t> d</a:t>
            </a:r>
            <a:r>
              <a:rPr lang="id-ID" sz="1200" kern="1200" dirty="0" smtClean="0">
                <a:solidFill>
                  <a:schemeClr val="tx1"/>
                </a:solidFill>
                <a:effectLst/>
                <a:latin typeface="+mn-lt"/>
                <a:ea typeface="+mn-ea"/>
                <a:cs typeface="+mn-cs"/>
              </a:rPr>
              <a:t>an</a:t>
            </a:r>
            <a:r>
              <a:rPr lang="en-AU" sz="1200" kern="1200" dirty="0" smtClean="0">
                <a:solidFill>
                  <a:schemeClr val="tx1"/>
                </a:solidFill>
                <a:effectLst/>
                <a:latin typeface="+mn-lt"/>
                <a:ea typeface="+mn-ea"/>
                <a:cs typeface="+mn-cs"/>
              </a:rPr>
              <a:t> </a:t>
            </a:r>
            <a:r>
              <a:rPr lang="en-AU" sz="1200" b="1" kern="1200" dirty="0" smtClean="0">
                <a:solidFill>
                  <a:schemeClr val="tx1"/>
                </a:solidFill>
                <a:effectLst/>
                <a:latin typeface="+mn-lt"/>
                <a:ea typeface="+mn-ea"/>
                <a:cs typeface="+mn-cs"/>
              </a:rPr>
              <a:t>p</a:t>
            </a:r>
            <a:r>
              <a:rPr lang="id-ID" sz="1200" b="1" kern="1200" dirty="0" smtClean="0">
                <a:solidFill>
                  <a:schemeClr val="tx1"/>
                </a:solidFill>
                <a:effectLst/>
                <a:latin typeface="+mn-lt"/>
                <a:ea typeface="+mn-ea"/>
                <a:cs typeface="+mn-cs"/>
              </a:rPr>
              <a:t>rnyebara </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penyakit</a:t>
            </a:r>
            <a:r>
              <a:rPr lang="id-ID" sz="1200" kern="1200" baseline="0" dirty="0" smtClean="0">
                <a:solidFill>
                  <a:schemeClr val="tx1"/>
                </a:solidFill>
                <a:effectLst/>
                <a:latin typeface="+mn-lt"/>
                <a:ea typeface="+mn-ea"/>
                <a:cs typeface="+mn-cs"/>
              </a:rPr>
              <a:t> dan pengetahuan yang diperlukan untuk mengenali, menginvestigasi, dan mengendalikan penyakit prioritas akan membuat Anda dapat menjelaskan menegapa penting memulai strategi pengendalian sebelum keluar konfirmasi diagnosis. </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Penggunaan </a:t>
            </a:r>
            <a:r>
              <a:rPr lang="en-AU" sz="1200" kern="1200" dirty="0" err="1" smtClean="0">
                <a:solidFill>
                  <a:schemeClr val="tx1"/>
                </a:solidFill>
                <a:effectLst/>
                <a:latin typeface="+mn-lt"/>
                <a:ea typeface="+mn-ea"/>
                <a:cs typeface="+mn-cs"/>
              </a:rPr>
              <a:t>iSIKHNAS</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yang efektif memastikan bahwa sindrom prioritas awal dilaporkan dan bahwa tindakan yang tepat termasuk pengujian dan tindakan pengendalian awal dilaksanakan dengan cepat guna mencegah kemungkinan tersebarnya penyakit, berjaga-jaga kalau saja termasuk</a:t>
            </a:r>
            <a:r>
              <a:rPr lang="id-ID" sz="1200" kern="1200" baseline="0" dirty="0" smtClean="0">
                <a:solidFill>
                  <a:schemeClr val="tx1"/>
                </a:solidFill>
                <a:effectLst/>
                <a:latin typeface="+mn-lt"/>
                <a:ea typeface="+mn-ea"/>
                <a:cs typeface="+mn-cs"/>
              </a:rPr>
              <a:t> penyakit prioritas seperti PMK. </a:t>
            </a:r>
            <a:r>
              <a:rPr lang="en-AU" sz="1200" kern="1200" dirty="0" smtClean="0">
                <a:solidFill>
                  <a:schemeClr val="tx1"/>
                </a:solidFill>
                <a:effectLst/>
                <a:latin typeface="+mn-lt"/>
                <a:ea typeface="+mn-ea"/>
                <a:cs typeface="+mn-cs"/>
              </a:rPr>
              <a:t> </a:t>
            </a:r>
          </a:p>
          <a:p>
            <a:endParaRPr lang="en-GB"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/Ini</a:t>
            </a:r>
            <a:r>
              <a:rPr lang="id-ID" sz="1200" kern="1200" baseline="0" dirty="0" smtClean="0">
                <a:solidFill>
                  <a:schemeClr val="tx1"/>
                </a:solidFill>
                <a:effectLst/>
                <a:latin typeface="+mn-lt"/>
                <a:ea typeface="+mn-ea"/>
                <a:cs typeface="+mn-cs"/>
              </a:rPr>
              <a:t> merupakan contoh keberhasilan surveilans penyakit dan mengindikasikan sistem </a:t>
            </a:r>
            <a:r>
              <a:rPr lang="en-GB" sz="1200" kern="1200" dirty="0" err="1" smtClean="0">
                <a:solidFill>
                  <a:schemeClr val="tx1"/>
                </a:solidFill>
                <a:effectLst/>
                <a:latin typeface="+mn-lt"/>
                <a:ea typeface="+mn-ea"/>
                <a:cs typeface="+mn-cs"/>
              </a:rPr>
              <a:t>iSIKHNAS</a:t>
            </a:r>
            <a:r>
              <a:rPr lang="en-GB"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dan pelayanan paravet benar-benar melakukan apa tang harus dilakukan </a:t>
            </a:r>
            <a:r>
              <a:rPr lang="en-GB"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menginvestigasi</a:t>
            </a:r>
            <a:r>
              <a:rPr lang="id-ID" sz="1200" kern="1200" baseline="0" dirty="0" smtClean="0">
                <a:solidFill>
                  <a:schemeClr val="tx1"/>
                </a:solidFill>
                <a:effectLst/>
                <a:latin typeface="+mn-lt"/>
                <a:ea typeface="+mn-ea"/>
                <a:cs typeface="+mn-cs"/>
              </a:rPr>
              <a:t> terjadinya penyakit  untuk mengidentifikasi penyebab dan melakukan tindakan yang sesuai/</a:t>
            </a:r>
            <a:r>
              <a:rPr lang="en-GB" sz="1200"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19</a:t>
            </a:fld>
            <a:endParaRPr lang="en-AU"/>
          </a:p>
        </p:txBody>
      </p:sp>
    </p:spTree>
    <p:extLst>
      <p:ext uri="{BB962C8B-B14F-4D97-AF65-F5344CB8AC3E}">
        <p14:creationId xmlns:p14="http://schemas.microsoft.com/office/powerpoint/2010/main" val="197440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 </a:t>
            </a:r>
            <a:r>
              <a:rPr lang="en-AU" b="1" baseline="0" dirty="0" smtClean="0"/>
              <a:t>2 – </a:t>
            </a:r>
            <a:r>
              <a:rPr lang="id-ID" b="1" baseline="0" dirty="0" smtClean="0"/>
              <a:t>Tampilkan dan diskusikan contoh </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20</a:t>
            </a:fld>
            <a:endParaRPr lang="en-AU"/>
          </a:p>
        </p:txBody>
      </p:sp>
    </p:spTree>
    <p:extLst>
      <p:ext uri="{BB962C8B-B14F-4D97-AF65-F5344CB8AC3E}">
        <p14:creationId xmlns:p14="http://schemas.microsoft.com/office/powerpoint/2010/main" val="1095230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 </a:t>
            </a:r>
            <a:r>
              <a:rPr lang="en-AU" b="1" baseline="0" dirty="0" smtClean="0"/>
              <a:t> 2 – </a:t>
            </a:r>
            <a:r>
              <a:rPr lang="id-ID" b="1" baseline="0" dirty="0" smtClean="0"/>
              <a:t>Tampilka dan diskusikan contoh </a:t>
            </a:r>
            <a:endParaRPr lang="en-AU" b="1" baseline="0" dirty="0" smtClean="0"/>
          </a:p>
          <a:p>
            <a:pPr marL="0" indent="0">
              <a:buFont typeface="Arial" panose="020B0604020202020204" pitchFamily="34" charset="0"/>
              <a:buNone/>
            </a:pPr>
            <a:endParaRPr lang="en-AU" b="1" dirty="0" smtClean="0"/>
          </a:p>
          <a:p>
            <a:r>
              <a:rPr lang="id-ID" sz="1200" kern="1200" dirty="0" smtClean="0">
                <a:solidFill>
                  <a:schemeClr val="tx1"/>
                </a:solidFill>
                <a:effectLst/>
                <a:latin typeface="+mn-lt"/>
                <a:ea typeface="+mn-ea"/>
                <a:cs typeface="+mn-cs"/>
              </a:rPr>
              <a:t>Keterampilan epidemiologi membantu Anda untuk memahami </a:t>
            </a:r>
            <a:r>
              <a:rPr lang="id-ID" sz="1200" b="1" kern="1200" dirty="0" smtClean="0">
                <a:solidFill>
                  <a:schemeClr val="tx1"/>
                </a:solidFill>
                <a:effectLst/>
                <a:latin typeface="+mn-lt"/>
                <a:ea typeface="+mn-ea"/>
                <a:cs typeface="+mn-cs"/>
              </a:rPr>
              <a:t>perkembangan</a:t>
            </a:r>
            <a:r>
              <a:rPr lang="id-ID" sz="1200" b="1" kern="1200" baseline="0" dirty="0" smtClean="0">
                <a:solidFill>
                  <a:schemeClr val="tx1"/>
                </a:solidFill>
                <a:effectLst/>
                <a:latin typeface="+mn-lt"/>
                <a:ea typeface="+mn-ea"/>
                <a:cs typeface="+mn-cs"/>
              </a:rPr>
              <a:t> p</a:t>
            </a:r>
            <a:r>
              <a:rPr lang="en-AU" sz="1200" b="1" kern="1200" dirty="0" smtClean="0">
                <a:solidFill>
                  <a:schemeClr val="tx1"/>
                </a:solidFill>
                <a:effectLst/>
                <a:latin typeface="+mn-lt"/>
                <a:ea typeface="+mn-ea"/>
                <a:cs typeface="+mn-cs"/>
              </a:rPr>
              <a:t>e</a:t>
            </a:r>
            <a:r>
              <a:rPr lang="id-ID" sz="1200" b="1" kern="1200" dirty="0" smtClean="0">
                <a:solidFill>
                  <a:schemeClr val="tx1"/>
                </a:solidFill>
                <a:effectLst/>
                <a:latin typeface="+mn-lt"/>
                <a:ea typeface="+mn-ea"/>
                <a:cs typeface="+mn-cs"/>
              </a:rPr>
              <a:t>nyakit pada individu dan populasi </a:t>
            </a:r>
            <a:r>
              <a:rPr lang="en-AU" sz="1200" kern="1200" dirty="0" smtClean="0">
                <a:solidFill>
                  <a:schemeClr val="tx1"/>
                </a:solidFill>
                <a:effectLst/>
                <a:latin typeface="+mn-lt"/>
                <a:ea typeface="+mn-ea"/>
                <a:cs typeface="+mn-cs"/>
              </a:rPr>
              <a:t>d</a:t>
            </a:r>
            <a:r>
              <a:rPr lang="id-ID" sz="1200" kern="1200" dirty="0" smtClean="0">
                <a:solidFill>
                  <a:schemeClr val="tx1"/>
                </a:solidFill>
                <a:effectLst/>
                <a:latin typeface="+mn-lt"/>
                <a:ea typeface="+mn-ea"/>
                <a:cs typeface="+mn-cs"/>
              </a:rPr>
              <a:t>an bagaimana vaksinasi</a:t>
            </a:r>
            <a:r>
              <a:rPr lang="id-ID" sz="1200" kern="1200" baseline="0" dirty="0" smtClean="0">
                <a:solidFill>
                  <a:schemeClr val="tx1"/>
                </a:solidFill>
                <a:effectLst/>
                <a:latin typeface="+mn-lt"/>
                <a:ea typeface="+mn-ea"/>
                <a:cs typeface="+mn-cs"/>
              </a:rPr>
              <a:t> dapat digunakan untuk mengurangi populasi yang rentan. Program vaksinasi ini bertujuan untuk mengurangi jumlah hewan rentan degan meningkatkan kekebalan dan menurunkan </a:t>
            </a:r>
            <a:r>
              <a:rPr lang="id-ID" sz="1200" b="1" kern="1200" dirty="0" smtClean="0">
                <a:solidFill>
                  <a:schemeClr val="tx1"/>
                </a:solidFill>
                <a:effectLst/>
                <a:latin typeface="+mn-lt"/>
                <a:ea typeface="+mn-ea"/>
                <a:cs typeface="+mn-cs"/>
              </a:rPr>
              <a:t>penularan</a:t>
            </a:r>
            <a:r>
              <a:rPr lang="id-ID" sz="1200" b="1"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d</a:t>
            </a:r>
            <a:r>
              <a:rPr lang="id-ID" sz="1200" kern="1200" dirty="0" smtClean="0">
                <a:solidFill>
                  <a:schemeClr val="tx1"/>
                </a:solidFill>
                <a:effectLst/>
                <a:latin typeface="+mn-lt"/>
                <a:ea typeface="+mn-ea"/>
                <a:cs typeface="+mn-cs"/>
              </a:rPr>
              <a:t>an</a:t>
            </a:r>
            <a:r>
              <a:rPr lang="en-AU" sz="1200" kern="1200" dirty="0" smtClean="0">
                <a:solidFill>
                  <a:schemeClr val="tx1"/>
                </a:solidFill>
                <a:effectLst/>
                <a:latin typeface="+mn-lt"/>
                <a:ea typeface="+mn-ea"/>
                <a:cs typeface="+mn-cs"/>
              </a:rPr>
              <a:t> </a:t>
            </a:r>
            <a:r>
              <a:rPr lang="id-ID" sz="1200" b="1" kern="1200" dirty="0" smtClean="0">
                <a:solidFill>
                  <a:schemeClr val="tx1"/>
                </a:solidFill>
                <a:effectLst/>
                <a:latin typeface="+mn-lt"/>
                <a:ea typeface="+mn-ea"/>
                <a:cs typeface="+mn-cs"/>
              </a:rPr>
              <a:t>penyebaran</a:t>
            </a:r>
            <a:r>
              <a:rPr lang="id-ID" sz="1200" b="1" kern="1200" baseline="0" dirty="0" smtClean="0">
                <a:solidFill>
                  <a:schemeClr val="tx1"/>
                </a:solidFill>
                <a:effectLst/>
                <a:latin typeface="+mn-lt"/>
                <a:ea typeface="+mn-ea"/>
                <a:cs typeface="+mn-cs"/>
              </a:rPr>
              <a:t> </a:t>
            </a:r>
            <a:r>
              <a:rPr lang="id-ID" sz="1200" b="0" kern="1200" baseline="0" dirty="0" smtClean="0">
                <a:solidFill>
                  <a:schemeClr val="tx1"/>
                </a:solidFill>
                <a:effectLst/>
                <a:latin typeface="+mn-lt"/>
                <a:ea typeface="+mn-ea"/>
                <a:cs typeface="+mn-cs"/>
              </a:rPr>
              <a:t>penyakit. </a:t>
            </a:r>
            <a:r>
              <a:rPr lang="en-AU" sz="1200" kern="1200" dirty="0" err="1" smtClean="0">
                <a:solidFill>
                  <a:schemeClr val="tx1"/>
                </a:solidFill>
                <a:effectLst/>
                <a:latin typeface="+mn-lt"/>
                <a:ea typeface="+mn-ea"/>
                <a:cs typeface="+mn-cs"/>
              </a:rPr>
              <a:t>Epidemiolog</a:t>
            </a:r>
            <a:r>
              <a:rPr lang="id-ID" sz="1200" kern="1200" dirty="0" smtClean="0">
                <a:solidFill>
                  <a:schemeClr val="tx1"/>
                </a:solidFill>
                <a:effectLst/>
                <a:latin typeface="+mn-lt"/>
                <a:ea typeface="+mn-ea"/>
                <a:cs typeface="+mn-cs"/>
              </a:rPr>
              <a:t>i juga membantu untuk memahami</a:t>
            </a:r>
            <a:r>
              <a:rPr lang="id-ID" sz="1200" kern="1200" baseline="0" dirty="0" smtClean="0">
                <a:solidFill>
                  <a:schemeClr val="tx1"/>
                </a:solidFill>
                <a:effectLst/>
                <a:latin typeface="+mn-lt"/>
                <a:ea typeface="+mn-ea"/>
                <a:cs typeface="+mn-cs"/>
              </a:rPr>
              <a:t> konsep </a:t>
            </a:r>
            <a:r>
              <a:rPr lang="id-ID" sz="1200" b="1" kern="1200" dirty="0" smtClean="0">
                <a:solidFill>
                  <a:schemeClr val="tx1"/>
                </a:solidFill>
                <a:effectLst/>
                <a:latin typeface="+mn-lt"/>
                <a:ea typeface="+mn-ea"/>
                <a:cs typeface="+mn-cs"/>
              </a:rPr>
              <a:t>kekebalan kelompok</a:t>
            </a:r>
            <a:r>
              <a:rPr lang="id-ID" sz="1200" b="1" kern="1200" baseline="0" dirty="0" smtClean="0">
                <a:solidFill>
                  <a:schemeClr val="tx1"/>
                </a:solidFill>
                <a:effectLst/>
                <a:latin typeface="+mn-lt"/>
                <a:ea typeface="+mn-ea"/>
                <a:cs typeface="+mn-cs"/>
              </a:rPr>
              <a:t> </a:t>
            </a:r>
            <a:r>
              <a:rPr lang="id-ID" sz="1200" b="0" kern="1200" baseline="0" dirty="0" smtClean="0">
                <a:solidFill>
                  <a:schemeClr val="tx1"/>
                </a:solidFill>
                <a:effectLst/>
                <a:latin typeface="+mn-lt"/>
                <a:ea typeface="+mn-ea"/>
                <a:cs typeface="+mn-cs"/>
              </a:rPr>
              <a:t>berguna dalam pengendalian penyakit karena berarti memberikan perlindungan yang tinggi pada populasi anjing yang divaksin </a:t>
            </a:r>
            <a:r>
              <a:rPr lang="en-AU" sz="1200" kern="1200" dirty="0" smtClean="0">
                <a:solidFill>
                  <a:schemeClr val="tx1"/>
                </a:solidFill>
                <a:effectLst/>
                <a:latin typeface="+mn-lt"/>
                <a:ea typeface="+mn-ea"/>
                <a:cs typeface="+mn-cs"/>
              </a:rPr>
              <a:t>(</a:t>
            </a:r>
            <a:r>
              <a:rPr lang="id-ID" sz="1200" kern="1200" dirty="0" smtClean="0">
                <a:solidFill>
                  <a:schemeClr val="tx1"/>
                </a:solidFill>
                <a:effectLst/>
                <a:latin typeface="+mn-lt"/>
                <a:ea typeface="+mn-ea"/>
                <a:cs typeface="+mn-cs"/>
              </a:rPr>
              <a:t>lebih</a:t>
            </a:r>
            <a:r>
              <a:rPr lang="id-ID" sz="1200" kern="1200" baseline="0" dirty="0" smtClean="0">
                <a:solidFill>
                  <a:schemeClr val="tx1"/>
                </a:solidFill>
                <a:effectLst/>
                <a:latin typeface="+mn-lt"/>
                <a:ea typeface="+mn-ea"/>
                <a:cs typeface="+mn-cs"/>
              </a:rPr>
              <a:t> dari</a:t>
            </a:r>
            <a:r>
              <a:rPr lang="en-AU" sz="1200" kern="1200" dirty="0" smtClean="0">
                <a:solidFill>
                  <a:schemeClr val="tx1"/>
                </a:solidFill>
                <a:effectLst/>
                <a:latin typeface="+mn-lt"/>
                <a:ea typeface="+mn-ea"/>
                <a:cs typeface="+mn-cs"/>
              </a:rPr>
              <a:t> 70-80%), </a:t>
            </a:r>
            <a:r>
              <a:rPr lang="id-ID" sz="1200" kern="1200" baseline="0" dirty="0" smtClean="0">
                <a:solidFill>
                  <a:schemeClr val="tx1"/>
                </a:solidFill>
                <a:effectLst/>
                <a:latin typeface="+mn-lt"/>
                <a:ea typeface="+mn-ea"/>
                <a:cs typeface="+mn-cs"/>
              </a:rPr>
              <a:t> dampak</a:t>
            </a:r>
            <a:r>
              <a:rPr lang="id-ID" sz="1200" kern="1200" dirty="0" smtClean="0">
                <a:solidFill>
                  <a:schemeClr val="tx1"/>
                </a:solidFill>
                <a:effectLst/>
                <a:latin typeface="+mn-lt"/>
                <a:ea typeface="+mn-ea"/>
                <a:cs typeface="+mn-cs"/>
              </a:rPr>
              <a:t> kekebalan kelompok  berarti program vaksinasi harus mengasilkan</a:t>
            </a:r>
            <a:r>
              <a:rPr lang="id-ID" sz="1200" kern="1200" baseline="0" dirty="0" smtClean="0">
                <a:solidFill>
                  <a:schemeClr val="tx1"/>
                </a:solidFill>
                <a:effectLst/>
                <a:latin typeface="+mn-lt"/>
                <a:ea typeface="+mn-ea"/>
                <a:cs typeface="+mn-cs"/>
              </a:rPr>
              <a:t> penurunan jumlah kasus baru rabies pada anjing yang progresif. </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Pengetahuan penyakit zoonosis membantu kita mengkomunikasikan strategi-strategi yang efektif untuk manusia untuk mencegah paparan (mengindari gigitan)</a:t>
            </a:r>
            <a:r>
              <a:rPr lang="id-ID" sz="1200" kern="1200" baseline="0" dirty="0" smtClean="0">
                <a:solidFill>
                  <a:schemeClr val="tx1"/>
                </a:solidFill>
                <a:effectLst/>
                <a:latin typeface="+mn-lt"/>
                <a:ea typeface="+mn-ea"/>
                <a:cs typeface="+mn-cs"/>
              </a:rPr>
              <a:t> dan menemui dokter untuk mendapatkan penanganan pasca paparan (VAR) jika digigit anjing yang mungkin terkena rabies.</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21</a:t>
            </a:fld>
            <a:endParaRPr lang="en-AU"/>
          </a:p>
        </p:txBody>
      </p:sp>
    </p:spTree>
    <p:extLst>
      <p:ext uri="{BB962C8B-B14F-4D97-AF65-F5344CB8AC3E}">
        <p14:creationId xmlns:p14="http://schemas.microsoft.com/office/powerpoint/2010/main" val="4232525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b="1" dirty="0" smtClean="0"/>
              <a:t>Langkah</a:t>
            </a:r>
            <a:r>
              <a:rPr lang="en-AU" b="1" dirty="0" smtClean="0"/>
              <a:t> 1 – </a:t>
            </a:r>
            <a:r>
              <a:rPr lang="id-ID" b="1" dirty="0" smtClean="0"/>
              <a:t>Pendahuluan </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id-ID" sz="1200" kern="1200" dirty="0" smtClean="0">
                <a:solidFill>
                  <a:schemeClr val="tx1"/>
                </a:solidFill>
                <a:effectLst/>
                <a:latin typeface="+mn-lt"/>
                <a:ea typeface="+mn-ea"/>
                <a:cs typeface="+mn-cs"/>
              </a:rPr>
              <a:t>Dalam sesi ini kita akan mellihat pekerjaan sehari-hari dan bagaimana epidemiologi digunakan. </a:t>
            </a:r>
            <a:endParaRPr lang="en-AU" sz="1200" kern="1200" baseline="0" dirty="0" smtClean="0">
              <a:solidFill>
                <a:schemeClr val="tx1"/>
              </a:solidFill>
              <a:effectLst/>
              <a:latin typeface="+mn-lt"/>
              <a:ea typeface="+mn-ea"/>
              <a:cs typeface="+mn-cs"/>
            </a:endParaRPr>
          </a:p>
          <a:p>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Contoh-contoh berikut ini dimaksud untuk mengilustrasikan bagaimana keterampilan epidemiologi lapangan dapat berguna</a:t>
            </a:r>
            <a:r>
              <a:rPr lang="id-ID" baseline="0" dirty="0" smtClean="0"/>
              <a:t> segala macam kegiatan mulai dari menangani individu hewan yang sakit sampai wabah penyakit berskala lebih besar. </a:t>
            </a:r>
            <a:endParaRPr lang="en-AU" dirty="0" smtClean="0"/>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a:t>
            </a:r>
            <a:r>
              <a:rPr lang="en-AU" b="1" baseline="0" dirty="0" smtClean="0"/>
              <a:t> 2 – </a:t>
            </a:r>
            <a:r>
              <a:rPr lang="id-ID" b="1" baseline="0" dirty="0" smtClean="0"/>
              <a:t>Tampilkasn dan diskusikan contoh </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22</a:t>
            </a:fld>
            <a:endParaRPr lang="en-AU"/>
          </a:p>
        </p:txBody>
      </p:sp>
    </p:spTree>
    <p:extLst>
      <p:ext uri="{BB962C8B-B14F-4D97-AF65-F5344CB8AC3E}">
        <p14:creationId xmlns:p14="http://schemas.microsoft.com/office/powerpoint/2010/main" val="5096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fasilitator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a:t>
            </a:r>
            <a:r>
              <a:rPr lang="en-AU" b="1" baseline="0" dirty="0" smtClean="0"/>
              <a:t> 2 – </a:t>
            </a:r>
            <a:r>
              <a:rPr lang="id-ID" b="1" baseline="0" dirty="0" smtClean="0"/>
              <a:t>Tampilkan dan diskusikan contoh </a:t>
            </a:r>
            <a:endParaRPr lang="en-AU" b="1" baseline="0" dirty="0" smtClean="0"/>
          </a:p>
          <a:p>
            <a:endParaRPr lang="en-GB"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Keterampilan epidemiologi membantu kita memahami </a:t>
            </a:r>
            <a:r>
              <a:rPr lang="id-ID" sz="1200" b="1" kern="1200" dirty="0" smtClean="0">
                <a:solidFill>
                  <a:schemeClr val="tx1"/>
                </a:solidFill>
                <a:effectLst/>
                <a:latin typeface="+mn-lt"/>
                <a:ea typeface="+mn-ea"/>
                <a:cs typeface="+mn-cs"/>
              </a:rPr>
              <a:t>penyebab</a:t>
            </a:r>
            <a:r>
              <a:rPr lang="id-ID" sz="1200" b="1" kern="1200" baseline="0" dirty="0" smtClean="0">
                <a:solidFill>
                  <a:schemeClr val="tx1"/>
                </a:solidFill>
                <a:effectLst/>
                <a:latin typeface="+mn-lt"/>
                <a:ea typeface="+mn-ea"/>
                <a:cs typeface="+mn-cs"/>
              </a:rPr>
              <a:t> penyakit </a:t>
            </a:r>
            <a:r>
              <a:rPr lang="en-AU" sz="1200" kern="1200" dirty="0" smtClean="0">
                <a:solidFill>
                  <a:schemeClr val="tx1"/>
                </a:solidFill>
                <a:effectLst/>
                <a:latin typeface="+mn-lt"/>
                <a:ea typeface="+mn-ea"/>
                <a:cs typeface="+mn-cs"/>
              </a:rPr>
              <a:t>d</a:t>
            </a:r>
            <a:r>
              <a:rPr lang="id-ID" sz="1200" kern="1200" dirty="0" smtClean="0">
                <a:solidFill>
                  <a:schemeClr val="tx1"/>
                </a:solidFill>
                <a:effectLst/>
                <a:latin typeface="+mn-lt"/>
                <a:ea typeface="+mn-ea"/>
                <a:cs typeface="+mn-cs"/>
              </a:rPr>
              <a:t>an memikirkan</a:t>
            </a:r>
            <a:r>
              <a:rPr lang="id-ID" sz="1200" kern="1200" baseline="0" dirty="0" smtClean="0">
                <a:solidFill>
                  <a:schemeClr val="tx1"/>
                </a:solidFill>
                <a:effectLst/>
                <a:latin typeface="+mn-lt"/>
                <a:ea typeface="+mn-ea"/>
                <a:cs typeface="+mn-cs"/>
              </a:rPr>
              <a:t> mengenai </a:t>
            </a:r>
            <a:r>
              <a:rPr lang="id-ID" sz="1200" b="1" kern="1200" dirty="0" smtClean="0">
                <a:solidFill>
                  <a:schemeClr val="tx1"/>
                </a:solidFill>
                <a:effectLst/>
                <a:latin typeface="+mn-lt"/>
                <a:ea typeface="+mn-ea"/>
                <a:cs typeface="+mn-cs"/>
              </a:rPr>
              <a:t>strategi pengendalian </a:t>
            </a:r>
            <a:r>
              <a:rPr lang="id-ID" sz="1200" b="0" kern="1200" dirty="0" smtClean="0">
                <a:solidFill>
                  <a:schemeClr val="tx1"/>
                </a:solidFill>
                <a:effectLst/>
                <a:latin typeface="+mn-lt"/>
                <a:ea typeface="+mn-ea"/>
                <a:cs typeface="+mn-cs"/>
              </a:rPr>
              <a:t>untuk</a:t>
            </a:r>
            <a:r>
              <a:rPr lang="id-ID" sz="1200" b="0" kern="1200" baseline="0" dirty="0" smtClean="0">
                <a:solidFill>
                  <a:schemeClr val="tx1"/>
                </a:solidFill>
                <a:effectLst/>
                <a:latin typeface="+mn-lt"/>
                <a:ea typeface="+mn-ea"/>
                <a:cs typeface="+mn-cs"/>
              </a:rPr>
              <a:t> mencegah kasus lebih lanjut. HPAI penting karena dapat menyebabkan penyakit dan kematian pada manusia. Beberapa strategi pengendalian harus dilakukan bersama-sama untuk melakukan pecegahan terbaik terhadap penyebaran penyakit.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23</a:t>
            </a:fld>
            <a:endParaRPr lang="en-AU"/>
          </a:p>
        </p:txBody>
      </p:sp>
    </p:spTree>
    <p:extLst>
      <p:ext uri="{BB962C8B-B14F-4D97-AF65-F5344CB8AC3E}">
        <p14:creationId xmlns:p14="http://schemas.microsoft.com/office/powerpoint/2010/main" val="7766679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a:t>
            </a:r>
            <a:r>
              <a:rPr lang="en-AU" b="1" baseline="0" dirty="0" smtClean="0"/>
              <a:t> 3 – </a:t>
            </a:r>
            <a:r>
              <a:rPr lang="id-ID" b="1" baseline="0" dirty="0" smtClean="0"/>
              <a:t>Ringkasan sesi </a:t>
            </a:r>
            <a:endParaRPr lang="en-AU" b="1" baseline="0" dirty="0" smtClean="0"/>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d-ID" baseline="0" dirty="0" smtClean="0"/>
              <a:t>Garis bawahi konsep kunci yang dibahas dalam sesi ini. </a:t>
            </a:r>
            <a:endParaRPr lang="en-AU" baseline="0" dirty="0" smtClean="0"/>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id-ID" baseline="0" dirty="0" smtClean="0"/>
              <a:t>Jika cukup waktu, diskusikan poin apapun yang muncul</a:t>
            </a:r>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24</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a:t>
            </a:r>
            <a:r>
              <a:rPr lang="en-AU" b="1" baseline="0" dirty="0" smtClean="0"/>
              <a:t> 2 – </a:t>
            </a:r>
            <a:r>
              <a:rPr lang="id-ID" b="1" baseline="0" dirty="0" smtClean="0"/>
              <a:t>Tampilkan dan diskusikan contoh </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654263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a:t>
            </a:r>
            <a:r>
              <a:rPr lang="en-AU" b="1" baseline="0" dirty="0" smtClean="0"/>
              <a:t> 2 – </a:t>
            </a:r>
            <a:r>
              <a:rPr lang="id-ID" b="1" baseline="0" dirty="0" smtClean="0"/>
              <a:t>tampilkan dan diskusikan contoh </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Keterampilan epidemiologi akan membantu Anda mengenai bagaimana kasus ini terjadi </a:t>
            </a:r>
            <a:r>
              <a:rPr lang="en-GB" sz="1200" kern="1200" dirty="0" smtClean="0">
                <a:solidFill>
                  <a:schemeClr val="tx1"/>
                </a:solidFill>
                <a:effectLst/>
                <a:latin typeface="+mn-lt"/>
                <a:ea typeface="+mn-ea"/>
                <a:cs typeface="+mn-cs"/>
              </a:rPr>
              <a:t>– </a:t>
            </a:r>
            <a:r>
              <a:rPr lang="id-ID" sz="1200" b="1" kern="1200" dirty="0" smtClean="0">
                <a:solidFill>
                  <a:schemeClr val="tx1"/>
                </a:solidFill>
                <a:effectLst/>
                <a:latin typeface="+mn-lt"/>
                <a:ea typeface="+mn-ea"/>
                <a:cs typeface="+mn-cs"/>
              </a:rPr>
              <a:t>banyak</a:t>
            </a:r>
            <a:r>
              <a:rPr lang="id-ID" sz="1200" b="1" kern="1200" baseline="0" dirty="0" smtClean="0">
                <a:solidFill>
                  <a:schemeClr val="tx1"/>
                </a:solidFill>
                <a:effectLst/>
                <a:latin typeface="+mn-lt"/>
                <a:ea typeface="+mn-ea"/>
                <a:cs typeface="+mn-cs"/>
              </a:rPr>
              <a:t> penyebab penyakit</a:t>
            </a:r>
            <a:r>
              <a:rPr lang="en-GB" sz="1200" b="1" i="1"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a:t>
            </a:r>
            <a:r>
              <a:rPr lang="id-ID" sz="1200" i="1" kern="1200" dirty="0" smtClean="0">
                <a:solidFill>
                  <a:schemeClr val="tx1"/>
                </a:solidFill>
                <a:effectLst/>
                <a:latin typeface="+mn-lt"/>
                <a:ea typeface="+mn-ea"/>
                <a:cs typeface="+mn-cs"/>
              </a:rPr>
              <a:t>inang,</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agen</a:t>
            </a:r>
            <a:r>
              <a:rPr lang="en-GB" sz="1200" i="1" kern="1200" dirty="0" smtClean="0">
                <a:solidFill>
                  <a:schemeClr val="tx1"/>
                </a:solidFill>
                <a:effectLst/>
                <a:latin typeface="+mn-lt"/>
                <a:ea typeface="+mn-ea"/>
                <a:cs typeface="+mn-cs"/>
              </a:rPr>
              <a:t>, d</a:t>
            </a:r>
            <a:r>
              <a:rPr lang="id-ID" sz="1200" i="1" kern="1200" dirty="0" smtClean="0">
                <a:solidFill>
                  <a:schemeClr val="tx1"/>
                </a:solidFill>
                <a:effectLst/>
                <a:latin typeface="+mn-lt"/>
                <a:ea typeface="+mn-ea"/>
                <a:cs typeface="+mn-cs"/>
              </a:rPr>
              <a:t>an</a:t>
            </a:r>
            <a:r>
              <a:rPr lang="id-ID" sz="1200" i="1" kern="1200" baseline="0" dirty="0" smtClean="0">
                <a:solidFill>
                  <a:schemeClr val="tx1"/>
                </a:solidFill>
                <a:effectLst/>
                <a:latin typeface="+mn-lt"/>
                <a:ea typeface="+mn-ea"/>
                <a:cs typeface="+mn-cs"/>
              </a:rPr>
              <a:t> lingkungan </a:t>
            </a:r>
            <a:r>
              <a:rPr lang="en-GB" sz="1200"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Mengetahui penyebab-penyebab umum untuk penyakit ini (epidemiologi penyakit)</a:t>
            </a:r>
            <a:r>
              <a:rPr lang="id-ID" sz="1200" kern="1200" baseline="0" dirty="0" smtClean="0">
                <a:solidFill>
                  <a:schemeClr val="tx1"/>
                </a:solidFill>
                <a:effectLst/>
                <a:latin typeface="+mn-lt"/>
                <a:ea typeface="+mn-ea"/>
                <a:cs typeface="+mn-cs"/>
              </a:rPr>
              <a:t> membuat Anda mampu memberikan saran terbaik mengenai bagaimana mengobati individu anak sapi sakit dan bahkan lebih penting lagi bagaimana peternak dapat meningkatkan m</a:t>
            </a:r>
            <a:r>
              <a:rPr lang="en-GB" sz="1200" kern="1200" dirty="0" err="1" smtClean="0">
                <a:solidFill>
                  <a:schemeClr val="tx1"/>
                </a:solidFill>
                <a:effectLst/>
                <a:latin typeface="+mn-lt"/>
                <a:ea typeface="+mn-ea"/>
                <a:cs typeface="+mn-cs"/>
              </a:rPr>
              <a:t>ana</a:t>
            </a:r>
            <a:r>
              <a:rPr lang="id-ID" sz="1200" kern="1200" dirty="0" smtClean="0">
                <a:solidFill>
                  <a:schemeClr val="tx1"/>
                </a:solidFill>
                <a:effectLst/>
                <a:latin typeface="+mn-lt"/>
                <a:ea typeface="+mn-ea"/>
                <a:cs typeface="+mn-cs"/>
              </a:rPr>
              <a:t>j</a:t>
            </a:r>
            <a:r>
              <a:rPr lang="en-GB" sz="1200" kern="1200" dirty="0" err="1" smtClean="0">
                <a:solidFill>
                  <a:schemeClr val="tx1"/>
                </a:solidFill>
                <a:effectLst/>
                <a:latin typeface="+mn-lt"/>
                <a:ea typeface="+mn-ea"/>
                <a:cs typeface="+mn-cs"/>
              </a:rPr>
              <a:t>emen</a:t>
            </a:r>
            <a:r>
              <a:rPr lang="id-ID" sz="1200" kern="1200" baseline="0" dirty="0" smtClean="0">
                <a:solidFill>
                  <a:schemeClr val="tx1"/>
                </a:solidFill>
                <a:effectLst/>
                <a:latin typeface="+mn-lt"/>
                <a:ea typeface="+mn-ea"/>
                <a:cs typeface="+mn-cs"/>
              </a:rPr>
              <a:t> untuk </a:t>
            </a:r>
            <a:r>
              <a:rPr lang="id-ID" sz="1200" b="1" kern="1200" baseline="0" dirty="0" smtClean="0">
                <a:solidFill>
                  <a:schemeClr val="tx1"/>
                </a:solidFill>
                <a:effectLst/>
                <a:latin typeface="+mn-lt"/>
                <a:ea typeface="+mn-ea"/>
                <a:cs typeface="+mn-cs"/>
              </a:rPr>
              <a:t>mencegah </a:t>
            </a:r>
            <a:r>
              <a:rPr lang="id-ID" sz="1200" b="0" kern="1200" baseline="0" dirty="0" smtClean="0">
                <a:solidFill>
                  <a:schemeClr val="tx1"/>
                </a:solidFill>
                <a:effectLst/>
                <a:latin typeface="+mn-lt"/>
                <a:ea typeface="+mn-ea"/>
                <a:cs typeface="+mn-cs"/>
              </a:rPr>
              <a:t>kasus penyakit ini terjadi lagi di mana mendatang.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4281091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id-ID"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b="1" baseline="0" dirty="0" smtClean="0"/>
              <a:t>Langkah</a:t>
            </a:r>
            <a:r>
              <a:rPr lang="en-AU" b="1" baseline="0" dirty="0" smtClean="0"/>
              <a:t> 2 – </a:t>
            </a:r>
            <a:r>
              <a:rPr lang="id-ID" b="1" baseline="0" dirty="0" smtClean="0"/>
              <a:t>Tampilkan dan diskusikan contoh </a:t>
            </a:r>
            <a:endParaRPr lang="en-AU" b="1"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2811770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a:t>
            </a:r>
            <a:r>
              <a:rPr lang="en-AU" b="1" baseline="0" dirty="0" smtClean="0"/>
              <a:t> 2 – </a:t>
            </a:r>
            <a:r>
              <a:rPr lang="id-ID" b="1" baseline="0" dirty="0" smtClean="0"/>
              <a:t>Tampilkan dan diskusikan contoh </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Keterampilan epidemiologi membantu kita berpikir mengenai </a:t>
            </a:r>
            <a:r>
              <a:rPr lang="en-AU" sz="1200" b="1" kern="1200" dirty="0" smtClean="0">
                <a:solidFill>
                  <a:schemeClr val="tx1"/>
                </a:solidFill>
                <a:effectLst/>
                <a:latin typeface="+mn-lt"/>
                <a:ea typeface="+mn-ea"/>
                <a:cs typeface="+mn-cs"/>
              </a:rPr>
              <a:t>p</a:t>
            </a:r>
            <a:r>
              <a:rPr lang="id-ID" sz="1200" b="1" kern="1200" dirty="0" smtClean="0">
                <a:solidFill>
                  <a:schemeClr val="tx1"/>
                </a:solidFill>
                <a:effectLst/>
                <a:latin typeface="+mn-lt"/>
                <a:ea typeface="+mn-ea"/>
                <a:cs typeface="+mn-cs"/>
              </a:rPr>
              <a:t>ola penyakit </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pad</a:t>
            </a:r>
            <a:r>
              <a:rPr lang="id-ID" sz="1200" kern="1200" baseline="0" dirty="0" smtClean="0">
                <a:solidFill>
                  <a:schemeClr val="tx1"/>
                </a:solidFill>
                <a:effectLst/>
                <a:latin typeface="+mn-lt"/>
                <a:ea typeface="+mn-ea"/>
                <a:cs typeface="+mn-cs"/>
              </a:rPr>
              <a:t>a dua kelompok anak sapi (sakit dan sehat) dan bagaimana perbedaan-perbedaan ini dapat berhubungan dengan </a:t>
            </a:r>
            <a:r>
              <a:rPr lang="id-ID" sz="1200" b="1" kern="1200" baseline="0" dirty="0" smtClean="0">
                <a:solidFill>
                  <a:schemeClr val="tx1"/>
                </a:solidFill>
                <a:effectLst/>
                <a:latin typeface="+mn-lt"/>
                <a:ea typeface="+mn-ea"/>
                <a:cs typeface="+mn-cs"/>
              </a:rPr>
              <a:t>penyebab penyakit</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Kita dapat menggunakan informasi ini untuk memberikan pengobatan terbaik untuk anak sapi terinfeksi</a:t>
            </a:r>
            <a:r>
              <a:rPr lang="id-ID" sz="1200" kern="1200" baseline="0" dirty="0" smtClean="0">
                <a:solidFill>
                  <a:schemeClr val="tx1"/>
                </a:solidFill>
                <a:effectLst/>
                <a:latin typeface="+mn-lt"/>
                <a:ea typeface="+mn-ea"/>
                <a:cs typeface="+mn-cs"/>
              </a:rPr>
              <a:t> dan memberikan saran kepada peternak mengenai apa yang dapat kita lakukan untuk mengurangi jumlah penyakit di masa mendatang, memberikan keuntungan jangka panjang kepeda peternak yang akan meningkatkan kesehatan hewan dan produktivitas dan mengurangi biaya serta kerugian di masa mendatang.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319465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a:t>
            </a:r>
            <a:r>
              <a:rPr lang="en-AU" b="1" baseline="0" dirty="0" smtClean="0"/>
              <a:t> 2 – </a:t>
            </a:r>
            <a:r>
              <a:rPr lang="id-ID" b="1" baseline="0" dirty="0" smtClean="0"/>
              <a:t>Tampilkan dan diskusikan catatan </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11407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a:t>
            </a:r>
            <a:r>
              <a:rPr lang="id-ID" sz="1200" b="1" kern="1200" baseline="0" dirty="0" smtClean="0">
                <a:solidFill>
                  <a:schemeClr val="tx1"/>
                </a:solidFill>
                <a:effectLst/>
                <a:latin typeface="+mn-lt"/>
                <a:ea typeface="+mn-ea"/>
                <a:cs typeface="+mn-cs"/>
              </a:rPr>
              <a:t>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a:t>
            </a:r>
            <a:r>
              <a:rPr lang="en-AU" b="1" baseline="0" dirty="0" smtClean="0"/>
              <a:t> 2 – </a:t>
            </a:r>
            <a:r>
              <a:rPr lang="id-ID" b="1" baseline="0" dirty="0" smtClean="0"/>
              <a:t>Tampilkan dan diskusikan contoh </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Keterampilan</a:t>
            </a:r>
            <a:r>
              <a:rPr lang="id-ID" sz="1200" kern="1200" baseline="0" dirty="0" smtClean="0">
                <a:solidFill>
                  <a:schemeClr val="tx1"/>
                </a:solidFill>
                <a:effectLst/>
                <a:latin typeface="+mn-lt"/>
                <a:ea typeface="+mn-ea"/>
                <a:cs typeface="+mn-cs"/>
              </a:rPr>
              <a:t> epidemiologi membantu paravet untuk memahami kemungkinan </a:t>
            </a:r>
            <a:r>
              <a:rPr lang="id-ID" sz="1200" b="1" kern="1200" baseline="0" dirty="0" smtClean="0">
                <a:solidFill>
                  <a:schemeClr val="tx1"/>
                </a:solidFill>
                <a:effectLst/>
                <a:latin typeface="+mn-lt"/>
                <a:ea typeface="+mn-ea"/>
                <a:cs typeface="+mn-cs"/>
              </a:rPr>
              <a:t>penyebab penyakit</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a:t>
            </a:r>
            <a:r>
              <a:rPr lang="id-ID" sz="1200" kern="1200" dirty="0" smtClean="0">
                <a:solidFill>
                  <a:schemeClr val="tx1"/>
                </a:solidFill>
                <a:effectLst/>
                <a:latin typeface="+mn-lt"/>
                <a:ea typeface="+mn-ea"/>
                <a:cs typeface="+mn-cs"/>
              </a:rPr>
              <a:t>an menggunakan informasi ini untuk</a:t>
            </a:r>
            <a:r>
              <a:rPr lang="id-ID" sz="1200" kern="1200" baseline="0" dirty="0" smtClean="0">
                <a:solidFill>
                  <a:schemeClr val="tx1"/>
                </a:solidFill>
                <a:effectLst/>
                <a:latin typeface="+mn-lt"/>
                <a:ea typeface="+mn-ea"/>
                <a:cs typeface="+mn-cs"/>
              </a:rPr>
              <a:t> memberikan saran terbaik untuk pengobatan dua sapi sakit dan juga untuk pencegahan penularan penyakit ke hewan lainnya di peretnakan. </a:t>
            </a:r>
            <a:endParaRPr lang="en-GB"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Keterampilan epidemiologi juma membuat Anda mengenali</a:t>
            </a:r>
            <a:r>
              <a:rPr lang="id-ID" sz="1200" kern="1200" baseline="0" dirty="0" smtClean="0">
                <a:solidFill>
                  <a:schemeClr val="tx1"/>
                </a:solidFill>
                <a:effectLst/>
                <a:latin typeface="+mn-lt"/>
                <a:ea typeface="+mn-ea"/>
                <a:cs typeface="+mn-cs"/>
              </a:rPr>
              <a:t> juga mungkin ada </a:t>
            </a:r>
            <a:r>
              <a:rPr lang="id-ID" sz="1200" b="1" kern="1200" baseline="0" dirty="0" smtClean="0">
                <a:solidFill>
                  <a:schemeClr val="tx1"/>
                </a:solidFill>
                <a:effectLst/>
                <a:latin typeface="+mn-lt"/>
                <a:ea typeface="+mn-ea"/>
                <a:cs typeface="+mn-cs"/>
              </a:rPr>
              <a:t>penyakit zoonosis </a:t>
            </a:r>
            <a:r>
              <a:rPr lang="en-GB" sz="1200" kern="1200" dirty="0" smtClean="0">
                <a:solidFill>
                  <a:schemeClr val="tx1"/>
                </a:solidFill>
                <a:effectLst/>
                <a:latin typeface="+mn-lt"/>
                <a:ea typeface="+mn-ea"/>
                <a:cs typeface="+mn-cs"/>
              </a:rPr>
              <a:t>d</a:t>
            </a:r>
            <a:r>
              <a:rPr lang="id-ID" sz="1200" kern="1200" dirty="0" smtClean="0">
                <a:solidFill>
                  <a:schemeClr val="tx1"/>
                </a:solidFill>
                <a:effectLst/>
                <a:latin typeface="+mn-lt"/>
                <a:ea typeface="+mn-ea"/>
                <a:cs typeface="+mn-cs"/>
              </a:rPr>
              <a:t>an untuk memberikan</a:t>
            </a:r>
            <a:r>
              <a:rPr lang="id-ID" sz="1200" kern="1200" baseline="0" dirty="0" smtClean="0">
                <a:solidFill>
                  <a:schemeClr val="tx1"/>
                </a:solidFill>
                <a:effectLst/>
                <a:latin typeface="+mn-lt"/>
                <a:ea typeface="+mn-ea"/>
                <a:cs typeface="+mn-cs"/>
              </a:rPr>
              <a:t> pesan terbaik kepada masyarakat untuk mencegah manusia terkena penyakit.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437363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d-ID" sz="1200" b="1" kern="1200" dirty="0" smtClean="0">
                <a:solidFill>
                  <a:schemeClr val="tx1"/>
                </a:solidFill>
                <a:effectLst/>
                <a:latin typeface="+mn-lt"/>
                <a:ea typeface="+mn-ea"/>
                <a:cs typeface="+mn-cs"/>
              </a:rPr>
              <a:t>Catatan f</a:t>
            </a:r>
            <a:r>
              <a:rPr lang="en-AU" sz="1200" b="1" kern="1200" dirty="0" smtClean="0">
                <a:solidFill>
                  <a:schemeClr val="tx1"/>
                </a:solidFill>
                <a:effectLst/>
                <a:latin typeface="+mn-lt"/>
                <a:ea typeface="+mn-ea"/>
                <a:cs typeface="+mn-cs"/>
              </a:rPr>
              <a:t>a</a:t>
            </a:r>
            <a:r>
              <a:rPr lang="id-ID" sz="1200" b="1" kern="1200" dirty="0" smtClean="0">
                <a:solidFill>
                  <a:schemeClr val="tx1"/>
                </a:solidFill>
                <a:effectLst/>
                <a:latin typeface="+mn-lt"/>
                <a:ea typeface="+mn-ea"/>
                <a:cs typeface="+mn-cs"/>
              </a:rPr>
              <a:t>s</a:t>
            </a:r>
            <a:r>
              <a:rPr lang="en-AU" sz="1200" b="1" kern="1200" dirty="0" err="1" smtClean="0">
                <a:solidFill>
                  <a:schemeClr val="tx1"/>
                </a:solidFill>
                <a:effectLst/>
                <a:latin typeface="+mn-lt"/>
                <a:ea typeface="+mn-ea"/>
                <a:cs typeface="+mn-cs"/>
              </a:rPr>
              <a:t>ilitator</a:t>
            </a:r>
            <a:r>
              <a:rPr lang="id-ID" sz="1200" b="1" kern="1200" dirty="0" smtClean="0">
                <a:solidFill>
                  <a:schemeClr val="tx1"/>
                </a:solidFill>
                <a:effectLst/>
                <a:latin typeface="+mn-lt"/>
                <a:ea typeface="+mn-ea"/>
                <a:cs typeface="+mn-cs"/>
              </a:rPr>
              <a:t> </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id-ID" b="1" baseline="0" dirty="0" smtClean="0"/>
              <a:t>Langkah </a:t>
            </a:r>
            <a:r>
              <a:rPr lang="en-AU" b="1" baseline="0" dirty="0" smtClean="0"/>
              <a:t>2 – </a:t>
            </a:r>
            <a:r>
              <a:rPr lang="id-ID" b="1" baseline="0" dirty="0" smtClean="0"/>
              <a:t>Tampilkan dan diskusikan contoh </a:t>
            </a:r>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38902336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id-ID" dirty="0" smtClean="0"/>
              <a:t>Epidemiologi Lapangan </a:t>
            </a:r>
            <a:br>
              <a:rPr lang="id-ID" dirty="0" smtClean="0"/>
            </a:br>
            <a:r>
              <a:rPr lang="id-ID" dirty="0" smtClean="0"/>
              <a:t>Tingkat Dasar</a:t>
            </a:r>
            <a:endParaRPr lang="en-AU" dirty="0"/>
          </a:p>
        </p:txBody>
      </p:sp>
      <p:sp>
        <p:nvSpPr>
          <p:cNvPr id="11" name="Subtitle 10"/>
          <p:cNvSpPr>
            <a:spLocks noGrp="1"/>
          </p:cNvSpPr>
          <p:nvPr>
            <p:ph type="subTitle" idx="1"/>
          </p:nvPr>
        </p:nvSpPr>
        <p:spPr>
          <a:xfrm>
            <a:off x="685800" y="3886200"/>
            <a:ext cx="7086600" cy="1752600"/>
          </a:xfrm>
        </p:spPr>
        <p:txBody>
          <a:bodyPr>
            <a:normAutofit/>
          </a:bodyPr>
          <a:lstStyle/>
          <a:p>
            <a:r>
              <a:rPr lang="en-AU" dirty="0" err="1" smtClean="0"/>
              <a:t>Sesi</a:t>
            </a:r>
            <a:r>
              <a:rPr lang="en-AU" dirty="0" smtClean="0"/>
              <a:t> 11 </a:t>
            </a:r>
            <a:r>
              <a:rPr lang="en-AU" dirty="0"/>
              <a:t>– </a:t>
            </a:r>
            <a:r>
              <a:rPr lang="en-AU" dirty="0" err="1" smtClean="0"/>
              <a:t>Ap</a:t>
            </a:r>
            <a:r>
              <a:rPr lang="id-ID" dirty="0" smtClean="0"/>
              <a:t>likasi pendekatan epidemiologi di dalam pekerjaan rutin </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229600" cy="706090"/>
          </a:xfrm>
        </p:spPr>
        <p:txBody>
          <a:bodyPr>
            <a:normAutofit fontScale="90000"/>
          </a:bodyPr>
          <a:lstStyle/>
          <a:p>
            <a:r>
              <a:rPr lang="id-ID" b="1" dirty="0" smtClean="0"/>
              <a:t>Contoh</a:t>
            </a:r>
            <a:r>
              <a:rPr lang="en-AU" b="1" dirty="0" smtClean="0"/>
              <a:t> 4</a:t>
            </a:r>
            <a:endParaRPr lang="en-AU" b="1" dirty="0"/>
          </a:p>
        </p:txBody>
      </p:sp>
      <p:sp>
        <p:nvSpPr>
          <p:cNvPr id="3" name="Content Placeholder 2"/>
          <p:cNvSpPr>
            <a:spLocks noGrp="1"/>
          </p:cNvSpPr>
          <p:nvPr>
            <p:ph idx="1"/>
          </p:nvPr>
        </p:nvSpPr>
        <p:spPr>
          <a:xfrm>
            <a:off x="457200" y="822722"/>
            <a:ext cx="8229600" cy="5303441"/>
          </a:xfrm>
        </p:spPr>
        <p:txBody>
          <a:bodyPr>
            <a:normAutofit fontScale="92500" lnSpcReduction="10000"/>
          </a:bodyPr>
          <a:lstStyle/>
          <a:p>
            <a:pPr marL="0" indent="0">
              <a:buNone/>
            </a:pPr>
            <a:r>
              <a:rPr lang="id-ID" b="1" dirty="0" smtClean="0"/>
              <a:t>Tindakan </a:t>
            </a:r>
            <a:r>
              <a:rPr lang="en-AU" b="1" dirty="0" err="1" smtClean="0"/>
              <a:t>Paravet</a:t>
            </a:r>
            <a:r>
              <a:rPr lang="id-ID" b="1" dirty="0" smtClean="0"/>
              <a:t> </a:t>
            </a:r>
            <a:endParaRPr lang="en-AU" b="1" dirty="0"/>
          </a:p>
          <a:p>
            <a:r>
              <a:rPr lang="id-ID" dirty="0" smtClean="0"/>
              <a:t>Anda memeriksa hewan dan mengobati mereka</a:t>
            </a:r>
            <a:endParaRPr lang="en-AU" dirty="0"/>
          </a:p>
          <a:p>
            <a:r>
              <a:rPr lang="id-ID" dirty="0" smtClean="0"/>
              <a:t>Anda memberi saran kepada peternak bahwa penyebab pinkeye mencakup: </a:t>
            </a:r>
            <a:r>
              <a:rPr lang="en-GB" dirty="0" smtClean="0"/>
              <a:t> </a:t>
            </a:r>
            <a:endParaRPr lang="en-AU" dirty="0"/>
          </a:p>
          <a:p>
            <a:pPr lvl="1"/>
            <a:r>
              <a:rPr lang="id-ID" dirty="0" smtClean="0"/>
              <a:t>Sapi </a:t>
            </a:r>
            <a:r>
              <a:rPr lang="id-ID" dirty="0" smtClean="0"/>
              <a:t>muda</a:t>
            </a:r>
            <a:r>
              <a:rPr lang="en-US" dirty="0" smtClean="0"/>
              <a:t>, </a:t>
            </a:r>
            <a:r>
              <a:rPr lang="en-GB" dirty="0" smtClean="0"/>
              <a:t>D</a:t>
            </a:r>
            <a:r>
              <a:rPr lang="id-ID" dirty="0" smtClean="0"/>
              <a:t>ebu dan sinar matahari </a:t>
            </a:r>
            <a:r>
              <a:rPr lang="id-ID" dirty="0" smtClean="0"/>
              <a:t>menyengat</a:t>
            </a:r>
            <a:r>
              <a:rPr lang="en-US" dirty="0" smtClean="0"/>
              <a:t>, </a:t>
            </a:r>
            <a:r>
              <a:rPr lang="id-ID" dirty="0" smtClean="0"/>
              <a:t>Lalat</a:t>
            </a:r>
            <a:r>
              <a:rPr lang="en-US" dirty="0" smtClean="0"/>
              <a:t> </a:t>
            </a:r>
            <a:r>
              <a:rPr lang="en-US" dirty="0" err="1" smtClean="0"/>
              <a:t>dan</a:t>
            </a:r>
            <a:r>
              <a:rPr lang="en-US" dirty="0" smtClean="0"/>
              <a:t> </a:t>
            </a:r>
            <a:r>
              <a:rPr lang="id-ID" dirty="0" smtClean="0"/>
              <a:t>Hewan </a:t>
            </a:r>
            <a:r>
              <a:rPr lang="id-ID" dirty="0" smtClean="0"/>
              <a:t>bergerombol </a:t>
            </a:r>
            <a:endParaRPr lang="en-AU" dirty="0"/>
          </a:p>
          <a:p>
            <a:pPr lvl="1"/>
            <a:r>
              <a:rPr lang="id-ID" dirty="0" smtClean="0"/>
              <a:t>Karakteristik fisik </a:t>
            </a:r>
            <a:r>
              <a:rPr lang="en-GB" dirty="0" smtClean="0"/>
              <a:t> (</a:t>
            </a:r>
            <a:r>
              <a:rPr lang="id-ID" dirty="0" smtClean="0"/>
              <a:t>mata menonjol </a:t>
            </a:r>
            <a:r>
              <a:rPr lang="en-GB" dirty="0" smtClean="0"/>
              <a:t>)					</a:t>
            </a:r>
            <a:r>
              <a:rPr lang="id-ID" dirty="0" smtClean="0"/>
              <a:t>Diberi pakan rumput panjang dan besar </a:t>
            </a:r>
            <a:endParaRPr lang="en-GB" dirty="0" smtClean="0"/>
          </a:p>
          <a:p>
            <a:pPr lvl="1"/>
            <a:r>
              <a:rPr lang="id-ID" dirty="0" smtClean="0"/>
              <a:t>Beberapa </a:t>
            </a:r>
            <a:r>
              <a:rPr lang="en-GB" i="1" dirty="0" smtClean="0"/>
              <a:t>strain</a:t>
            </a:r>
            <a:r>
              <a:rPr lang="id-ID" dirty="0" smtClean="0"/>
              <a:t> </a:t>
            </a:r>
            <a:r>
              <a:rPr lang="en-GB" dirty="0" err="1" smtClean="0"/>
              <a:t>ba</a:t>
            </a:r>
            <a:r>
              <a:rPr lang="id-ID" dirty="0" smtClean="0"/>
              <a:t>k</a:t>
            </a:r>
            <a:r>
              <a:rPr lang="en-GB" dirty="0" err="1" smtClean="0"/>
              <a:t>teri</a:t>
            </a:r>
            <a:r>
              <a:rPr lang="id-ID" dirty="0" smtClean="0"/>
              <a:t> menyebabkan sakit yang lebih parah dibanding yang lain </a:t>
            </a:r>
            <a:endParaRPr lang="en-AU" dirty="0"/>
          </a:p>
          <a:p>
            <a:r>
              <a:rPr lang="id-ID" dirty="0" smtClean="0"/>
              <a:t>Anda memberikan pengobatan untuk hewan yang terserang</a:t>
            </a:r>
            <a:r>
              <a:rPr lang="en-GB" dirty="0" smtClean="0"/>
              <a:t>.</a:t>
            </a:r>
            <a:endParaRPr lang="en-AU" dirty="0"/>
          </a:p>
        </p:txBody>
      </p:sp>
    </p:spTree>
    <p:extLst>
      <p:ext uri="{BB962C8B-B14F-4D97-AF65-F5344CB8AC3E}">
        <p14:creationId xmlns:p14="http://schemas.microsoft.com/office/powerpoint/2010/main" val="410908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id-ID" dirty="0"/>
              <a:t>Anda memberi saran kepada peternak bagaimana mencegah kasus lebih lanjut</a:t>
            </a:r>
            <a:r>
              <a:rPr lang="en-GB" dirty="0"/>
              <a:t>:</a:t>
            </a:r>
            <a:endParaRPr lang="en-AU" dirty="0"/>
          </a:p>
          <a:p>
            <a:pPr lvl="1"/>
            <a:r>
              <a:rPr lang="id-ID" dirty="0"/>
              <a:t>Pisahkan hewan yang terkena</a:t>
            </a:r>
            <a:r>
              <a:rPr lang="en-GB" dirty="0"/>
              <a:t> </a:t>
            </a:r>
            <a:r>
              <a:rPr lang="en-GB" i="1" dirty="0"/>
              <a:t>pinkeye</a:t>
            </a:r>
            <a:r>
              <a:rPr lang="id-ID" dirty="0"/>
              <a:t> dari yang sehat </a:t>
            </a:r>
            <a:r>
              <a:rPr lang="en-GB" dirty="0"/>
              <a:t>(</a:t>
            </a:r>
            <a:r>
              <a:rPr lang="en-GB" dirty="0" err="1"/>
              <a:t>isola</a:t>
            </a:r>
            <a:r>
              <a:rPr lang="id-ID" dirty="0"/>
              <a:t>si</a:t>
            </a:r>
            <a:r>
              <a:rPr lang="en-GB" dirty="0"/>
              <a:t>) </a:t>
            </a:r>
            <a:r>
              <a:rPr lang="id-ID" dirty="0"/>
              <a:t>segera setelah Anda mengetahui hal itu </a:t>
            </a:r>
            <a:endParaRPr lang="en-GB" dirty="0"/>
          </a:p>
          <a:p>
            <a:pPr lvl="1"/>
            <a:r>
              <a:rPr lang="id-ID" dirty="0"/>
              <a:t>Kebersihan</a:t>
            </a:r>
            <a:r>
              <a:rPr lang="en-GB" dirty="0"/>
              <a:t> – </a:t>
            </a:r>
            <a:r>
              <a:rPr lang="id-ID" dirty="0"/>
              <a:t>buang kotoran sapi dari </a:t>
            </a:r>
            <a:r>
              <a:rPr lang="id-ID" i="1" dirty="0"/>
              <a:t>feedlot</a:t>
            </a:r>
            <a:r>
              <a:rPr lang="id-ID" dirty="0"/>
              <a:t> </a:t>
            </a:r>
            <a:endParaRPr lang="en-GB" dirty="0"/>
          </a:p>
          <a:p>
            <a:pPr lvl="1"/>
            <a:r>
              <a:rPr lang="id-ID" dirty="0"/>
              <a:t>Mengurangi lalat </a:t>
            </a:r>
            <a:r>
              <a:rPr lang="en-GB" dirty="0"/>
              <a:t> – </a:t>
            </a:r>
            <a:r>
              <a:rPr lang="id-ID" dirty="0"/>
              <a:t>kebersihan, perangkap lalat </a:t>
            </a:r>
            <a:endParaRPr lang="en-AU" dirty="0"/>
          </a:p>
          <a:p>
            <a:pPr lvl="1"/>
            <a:r>
              <a:rPr lang="id-ID" dirty="0"/>
              <a:t>Beri pakan yang tidak besar </a:t>
            </a:r>
            <a:endParaRPr lang="en-GB" dirty="0"/>
          </a:p>
          <a:p>
            <a:pPr lvl="1"/>
            <a:r>
              <a:rPr lang="id-ID" dirty="0"/>
              <a:t>Mengurangi debu </a:t>
            </a:r>
            <a:r>
              <a:rPr lang="en-GB" dirty="0"/>
              <a:t>– s</a:t>
            </a:r>
            <a:r>
              <a:rPr lang="id-ID" dirty="0"/>
              <a:t>emprot halaman dan jika mungkin basahi pakan </a:t>
            </a:r>
            <a:endParaRPr lang="en-GB" dirty="0"/>
          </a:p>
          <a:p>
            <a:pPr lvl="1"/>
            <a:r>
              <a:rPr lang="id-ID" dirty="0"/>
              <a:t>Lakukan aktivitas yang berhubungan dengan sapi di pagi hari ketika tidak terlalu banyak debu dan sinar matahari </a:t>
            </a:r>
            <a:endParaRPr lang="en-AU" dirty="0"/>
          </a:p>
          <a:p>
            <a:pPr lvl="1"/>
            <a:r>
              <a:rPr lang="id-ID" dirty="0"/>
              <a:t>Pertimbangkan  memvaksin hewan </a:t>
            </a:r>
            <a:endParaRPr lang="en-GB" dirty="0"/>
          </a:p>
          <a:p>
            <a:pPr lvl="1"/>
            <a:r>
              <a:rPr lang="id-ID" dirty="0"/>
              <a:t>Coba dan beli sapi baru yang tidak terkena </a:t>
            </a:r>
            <a:r>
              <a:rPr lang="id-ID" i="1" dirty="0"/>
              <a:t>pi</a:t>
            </a:r>
            <a:r>
              <a:rPr lang="en-GB" i="1" dirty="0" err="1"/>
              <a:t>nkeye</a:t>
            </a:r>
            <a:endParaRPr lang="en-GB" i="1" dirty="0"/>
          </a:p>
          <a:p>
            <a:pPr lvl="1"/>
            <a:r>
              <a:rPr lang="id-ID" dirty="0"/>
              <a:t>Mempelajari mengenali risiko dan bersiap-siap </a:t>
            </a:r>
            <a:endParaRPr lang="en-GB" dirty="0"/>
          </a:p>
          <a:p>
            <a:pPr lvl="2"/>
            <a:r>
              <a:rPr lang="id-ID" dirty="0"/>
              <a:t>Menambah intensitas sapi di kondisi yang panas dan kering dan pakan kering akan meningkatkan risiko </a:t>
            </a:r>
            <a:endParaRPr lang="en-GB" dirty="0"/>
          </a:p>
          <a:p>
            <a:pPr lvl="2"/>
            <a:r>
              <a:rPr lang="id-ID" dirty="0"/>
              <a:t>Berhati-hati dan memulai tindakan  preventif sebelum terjadi kasus</a:t>
            </a:r>
            <a:endParaRPr lang="en-GB" dirty="0"/>
          </a:p>
          <a:p>
            <a:endParaRPr lang="en-US" dirty="0"/>
          </a:p>
        </p:txBody>
      </p:sp>
    </p:spTree>
    <p:extLst>
      <p:ext uri="{BB962C8B-B14F-4D97-AF65-F5344CB8AC3E}">
        <p14:creationId xmlns:p14="http://schemas.microsoft.com/office/powerpoint/2010/main" val="2877908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 </a:t>
            </a:r>
            <a:r>
              <a:rPr lang="en-AU" b="1" dirty="0" smtClean="0"/>
              <a:t>5</a:t>
            </a:r>
            <a:endParaRPr lang="en-AU" b="1" dirty="0"/>
          </a:p>
        </p:txBody>
      </p:sp>
      <p:sp>
        <p:nvSpPr>
          <p:cNvPr id="3" name="Content Placeholder 2"/>
          <p:cNvSpPr>
            <a:spLocks noGrp="1"/>
          </p:cNvSpPr>
          <p:nvPr>
            <p:ph idx="1"/>
          </p:nvPr>
        </p:nvSpPr>
        <p:spPr>
          <a:xfrm>
            <a:off x="457200" y="1772816"/>
            <a:ext cx="8229600" cy="4353347"/>
          </a:xfrm>
        </p:spPr>
        <p:txBody>
          <a:bodyPr>
            <a:normAutofit fontScale="77500" lnSpcReduction="20000"/>
          </a:bodyPr>
          <a:lstStyle/>
          <a:p>
            <a:pPr marL="0" indent="0">
              <a:buNone/>
            </a:pPr>
            <a:r>
              <a:rPr lang="id-ID" b="1" dirty="0" smtClean="0"/>
              <a:t>Pengantar kasus </a:t>
            </a:r>
            <a:endParaRPr lang="en-AU" b="1" dirty="0"/>
          </a:p>
          <a:p>
            <a:pPr lvl="1"/>
            <a:r>
              <a:rPr lang="id-ID" dirty="0" smtClean="0"/>
              <a:t>Anda mengunjungi peternakan ayam di mana terdapat beberapa ayam yang kepalanya terkulai, mata tertutup, bersin dan diare hijau dan ada ayam mati</a:t>
            </a:r>
            <a:r>
              <a:rPr lang="en-GB" dirty="0" smtClean="0"/>
              <a:t>. </a:t>
            </a:r>
            <a:endParaRPr lang="en-AU" dirty="0"/>
          </a:p>
          <a:p>
            <a:endParaRPr lang="en-AU" dirty="0"/>
          </a:p>
          <a:p>
            <a:pPr marL="0" indent="0">
              <a:buNone/>
            </a:pPr>
            <a:r>
              <a:rPr lang="en-AU" b="1" dirty="0" err="1" smtClean="0"/>
              <a:t>Informa</a:t>
            </a:r>
            <a:r>
              <a:rPr lang="id-ID" b="1" dirty="0" smtClean="0"/>
              <a:t>si yang dikumpulkan selama investigasi </a:t>
            </a:r>
            <a:endParaRPr lang="en-AU" b="1" dirty="0" smtClean="0"/>
          </a:p>
          <a:p>
            <a:pPr lvl="1"/>
            <a:r>
              <a:rPr lang="id-ID" dirty="0" smtClean="0"/>
              <a:t>Ini permasalahan yang umumnya terjadi pada ayam muda </a:t>
            </a:r>
            <a:endParaRPr lang="en-AU" dirty="0"/>
          </a:p>
          <a:p>
            <a:pPr lvl="1"/>
            <a:r>
              <a:rPr lang="id-ID" dirty="0" smtClean="0"/>
              <a:t>Ayam tidak mau makan dan lemas </a:t>
            </a:r>
            <a:endParaRPr lang="en-AU" dirty="0"/>
          </a:p>
          <a:p>
            <a:pPr lvl="1"/>
            <a:r>
              <a:rPr lang="id-ID" dirty="0" smtClean="0"/>
              <a:t>Ada beberapa ayam baru yang sakit ketika datang di peternakan 8 hari lalu </a:t>
            </a:r>
            <a:endParaRPr lang="en-AU" dirty="0"/>
          </a:p>
          <a:p>
            <a:pPr lvl="1"/>
            <a:r>
              <a:rPr lang="id-ID" dirty="0" smtClean="0"/>
              <a:t>Ada beberapa ayam sakit 3 atau 4 hari lalu dan sekarang banyak </a:t>
            </a:r>
            <a:endParaRPr lang="en-AU" dirty="0"/>
          </a:p>
          <a:p>
            <a:pPr lvl="1"/>
            <a:r>
              <a:rPr lang="id-ID" dirty="0" smtClean="0"/>
              <a:t>Ada banyak ayam di tempat kecil dan sedikit kotor </a:t>
            </a:r>
            <a:endParaRPr lang="en-AU" dirty="0"/>
          </a:p>
          <a:p>
            <a:pPr lvl="1"/>
            <a:r>
              <a:rPr lang="id-ID" dirty="0" smtClean="0"/>
              <a:t>Ada burung liar yang bersarang di atap </a:t>
            </a:r>
            <a:endParaRPr lang="en-AU" dirty="0"/>
          </a:p>
          <a:p>
            <a:pPr lvl="1"/>
            <a:endParaRPr lang="en-AU" dirty="0"/>
          </a:p>
        </p:txBody>
      </p:sp>
    </p:spTree>
    <p:extLst>
      <p:ext uri="{BB962C8B-B14F-4D97-AF65-F5344CB8AC3E}">
        <p14:creationId xmlns:p14="http://schemas.microsoft.com/office/powerpoint/2010/main" val="3271328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 </a:t>
            </a:r>
            <a:r>
              <a:rPr lang="en-AU" b="1" dirty="0" smtClean="0"/>
              <a:t>5</a:t>
            </a:r>
            <a:endParaRPr lang="en-AU" b="1" dirty="0"/>
          </a:p>
        </p:txBody>
      </p:sp>
      <p:sp>
        <p:nvSpPr>
          <p:cNvPr id="3" name="Content Placeholder 2"/>
          <p:cNvSpPr>
            <a:spLocks noGrp="1"/>
          </p:cNvSpPr>
          <p:nvPr>
            <p:ph idx="1"/>
          </p:nvPr>
        </p:nvSpPr>
        <p:spPr>
          <a:xfrm>
            <a:off x="457200" y="1268760"/>
            <a:ext cx="8229600" cy="5256584"/>
          </a:xfrm>
        </p:spPr>
        <p:txBody>
          <a:bodyPr>
            <a:normAutofit fontScale="70000" lnSpcReduction="20000"/>
          </a:bodyPr>
          <a:lstStyle/>
          <a:p>
            <a:pPr marL="0" indent="0">
              <a:buNone/>
            </a:pPr>
            <a:r>
              <a:rPr lang="id-ID" b="1" dirty="0" smtClean="0"/>
              <a:t>Tindakan </a:t>
            </a:r>
            <a:r>
              <a:rPr lang="en-AU" b="1" dirty="0" err="1" smtClean="0"/>
              <a:t>Paravet</a:t>
            </a:r>
            <a:r>
              <a:rPr lang="id-ID" b="1" dirty="0" smtClean="0"/>
              <a:t> </a:t>
            </a:r>
            <a:endParaRPr lang="en-AU" b="1" dirty="0"/>
          </a:p>
          <a:p>
            <a:r>
              <a:rPr lang="id-ID" dirty="0" smtClean="0"/>
              <a:t>Anda melakukan investigasi</a:t>
            </a:r>
            <a:r>
              <a:rPr lang="en-GB" dirty="0" smtClean="0"/>
              <a:t>.</a:t>
            </a:r>
            <a:endParaRPr lang="en-AU" dirty="0"/>
          </a:p>
          <a:p>
            <a:r>
              <a:rPr lang="id-ID" dirty="0" smtClean="0"/>
              <a:t>Anda memberi saran kepada peternak bahwa penyebab penyakit mencakup: </a:t>
            </a:r>
            <a:r>
              <a:rPr lang="en-GB" dirty="0" smtClean="0"/>
              <a:t> </a:t>
            </a:r>
            <a:endParaRPr lang="en-AU" dirty="0"/>
          </a:p>
          <a:p>
            <a:pPr lvl="1"/>
            <a:r>
              <a:rPr lang="id-ID" dirty="0" smtClean="0"/>
              <a:t>Masuknya ayam yang baru dibeli </a:t>
            </a:r>
            <a:r>
              <a:rPr lang="en-GB" dirty="0" smtClean="0"/>
              <a:t>			</a:t>
            </a:r>
            <a:r>
              <a:rPr lang="id-ID" dirty="0" smtClean="0"/>
              <a:t>Burung liar </a:t>
            </a:r>
            <a:r>
              <a:rPr lang="en-GB" dirty="0" smtClean="0"/>
              <a:t>		</a:t>
            </a:r>
            <a:r>
              <a:rPr lang="id-ID" dirty="0" smtClean="0"/>
              <a:t>Unggas bergerombol </a:t>
            </a:r>
            <a:endParaRPr lang="en-AU" dirty="0"/>
          </a:p>
          <a:p>
            <a:pPr lvl="1"/>
            <a:r>
              <a:rPr lang="id-ID" dirty="0" smtClean="0"/>
              <a:t>Masuknya pengunjung atau pakan </a:t>
            </a:r>
            <a:endParaRPr lang="en-AU" dirty="0"/>
          </a:p>
          <a:p>
            <a:r>
              <a:rPr lang="en-GB" i="1" dirty="0" smtClean="0"/>
              <a:t>Di</a:t>
            </a:r>
            <a:r>
              <a:rPr lang="id-ID" i="1" dirty="0" smtClean="0"/>
              <a:t>agnosa banding</a:t>
            </a:r>
            <a:r>
              <a:rPr lang="en-GB" i="1" dirty="0" smtClean="0"/>
              <a:t>:</a:t>
            </a:r>
            <a:r>
              <a:rPr lang="en-GB" dirty="0" smtClean="0"/>
              <a:t> N</a:t>
            </a:r>
            <a:r>
              <a:rPr lang="id-ID" dirty="0" smtClean="0"/>
              <a:t>D</a:t>
            </a:r>
            <a:r>
              <a:rPr lang="en-GB" dirty="0" smtClean="0"/>
              <a:t>, </a:t>
            </a:r>
            <a:r>
              <a:rPr lang="en-GB" dirty="0"/>
              <a:t>avian influenza (Highly pathogenic HPAI), </a:t>
            </a:r>
            <a:r>
              <a:rPr lang="id-ID" dirty="0" smtClean="0"/>
              <a:t>sampar itik, keracunan akut, </a:t>
            </a:r>
            <a:r>
              <a:rPr lang="en-GB" dirty="0" smtClean="0"/>
              <a:t>fowl </a:t>
            </a:r>
            <a:r>
              <a:rPr lang="en-GB" dirty="0"/>
              <a:t>cholera, </a:t>
            </a:r>
            <a:r>
              <a:rPr lang="id-ID" dirty="0" smtClean="0"/>
              <a:t>dan</a:t>
            </a:r>
            <a:r>
              <a:rPr lang="en-GB" dirty="0" smtClean="0"/>
              <a:t> </a:t>
            </a:r>
            <a:r>
              <a:rPr lang="en-GB" dirty="0" err="1" smtClean="0"/>
              <a:t>mycoplasmosis</a:t>
            </a:r>
            <a:r>
              <a:rPr lang="en-GB" dirty="0" smtClean="0"/>
              <a:t>.</a:t>
            </a:r>
          </a:p>
          <a:p>
            <a:pPr lvl="1"/>
            <a:r>
              <a:rPr lang="id-ID" dirty="0" smtClean="0"/>
              <a:t>Kemungkinan besar agen infeksius di wilayah Anda </a:t>
            </a:r>
            <a:r>
              <a:rPr lang="en-GB" dirty="0" smtClean="0"/>
              <a:t> </a:t>
            </a:r>
            <a:r>
              <a:rPr lang="en-GB" b="1" i="1" u="sng" dirty="0"/>
              <a:t>Newcastle disease</a:t>
            </a:r>
            <a:r>
              <a:rPr lang="en-GB" dirty="0"/>
              <a:t>.</a:t>
            </a:r>
            <a:endParaRPr lang="en-AU" dirty="0"/>
          </a:p>
          <a:p>
            <a:r>
              <a:rPr lang="id-ID" dirty="0" smtClean="0"/>
              <a:t>Tanda-tanda klinis cocok dengan sindrom prioritas </a:t>
            </a:r>
            <a:r>
              <a:rPr lang="en-GB" dirty="0" smtClean="0"/>
              <a:t>(</a:t>
            </a:r>
            <a:r>
              <a:rPr lang="en-GB" dirty="0"/>
              <a:t>MMU </a:t>
            </a:r>
            <a:r>
              <a:rPr lang="id-ID" dirty="0" smtClean="0"/>
              <a:t>atau</a:t>
            </a:r>
            <a:r>
              <a:rPr lang="en-GB" dirty="0" smtClean="0"/>
              <a:t> </a:t>
            </a:r>
            <a:r>
              <a:rPr lang="id-ID" dirty="0" smtClean="0"/>
              <a:t>peningkatan kematian secara mendadak pada ayam dan unggas lain)</a:t>
            </a:r>
            <a:r>
              <a:rPr lang="en-GB" dirty="0" smtClean="0"/>
              <a:t>. </a:t>
            </a:r>
          </a:p>
          <a:p>
            <a:pPr lvl="1"/>
            <a:r>
              <a:rPr lang="id-ID" dirty="0" smtClean="0"/>
              <a:t>Ini harus dilaporkan ke </a:t>
            </a:r>
            <a:r>
              <a:rPr lang="en-GB" dirty="0" err="1" smtClean="0"/>
              <a:t>iSIKHNAS</a:t>
            </a:r>
            <a:r>
              <a:rPr lang="en-GB" dirty="0" smtClean="0"/>
              <a:t> </a:t>
            </a:r>
            <a:r>
              <a:rPr lang="id-ID" dirty="0" smtClean="0"/>
              <a:t>sebagai</a:t>
            </a:r>
            <a:r>
              <a:rPr lang="en-GB" dirty="0" smtClean="0"/>
              <a:t> </a:t>
            </a:r>
            <a:r>
              <a:rPr lang="en-GB" dirty="0"/>
              <a:t>MMU. </a:t>
            </a:r>
            <a:endParaRPr lang="en-GB" dirty="0" smtClean="0"/>
          </a:p>
        </p:txBody>
      </p:sp>
    </p:spTree>
    <p:extLst>
      <p:ext uri="{BB962C8B-B14F-4D97-AF65-F5344CB8AC3E}">
        <p14:creationId xmlns:p14="http://schemas.microsoft.com/office/powerpoint/2010/main" val="2508284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id-ID" dirty="0"/>
              <a:t>Kemungkinan penyakit z</a:t>
            </a:r>
            <a:r>
              <a:rPr lang="en-GB" dirty="0" err="1"/>
              <a:t>oonoti</a:t>
            </a:r>
            <a:r>
              <a:rPr lang="id-ID" dirty="0"/>
              <a:t>s</a:t>
            </a:r>
            <a:r>
              <a:rPr lang="en-GB" dirty="0"/>
              <a:t>. </a:t>
            </a:r>
          </a:p>
          <a:p>
            <a:pPr lvl="1"/>
            <a:r>
              <a:rPr lang="id-ID" dirty="0"/>
              <a:t>Orang harus berhati-hati dan menghindari unggas yang sakit atau sakit parah </a:t>
            </a:r>
            <a:endParaRPr lang="en-GB" dirty="0"/>
          </a:p>
          <a:p>
            <a:pPr lvl="1"/>
            <a:r>
              <a:rPr lang="id-ID" dirty="0"/>
              <a:t>Laksanakan kebersihan yang baik setelah memegang unggas dan sebelum makan atau memasak</a:t>
            </a:r>
            <a:endParaRPr lang="en-AU" dirty="0"/>
          </a:p>
          <a:p>
            <a:r>
              <a:rPr lang="id-ID" dirty="0"/>
              <a:t>Tindakan pengendalian </a:t>
            </a:r>
            <a:endParaRPr lang="en-AU" dirty="0"/>
          </a:p>
          <a:p>
            <a:pPr lvl="1"/>
            <a:r>
              <a:rPr lang="id-ID" dirty="0"/>
              <a:t>Jangan menaruh terlalu banyak ayam di tempat yang kecil dan tetap jaga kebersihan </a:t>
            </a:r>
            <a:endParaRPr lang="en-AU" dirty="0"/>
          </a:p>
          <a:p>
            <a:pPr lvl="1"/>
            <a:r>
              <a:rPr lang="id-ID" dirty="0"/>
              <a:t>Jaga kesehatan ayam yang bagus </a:t>
            </a:r>
            <a:r>
              <a:rPr lang="en-GB" dirty="0"/>
              <a:t>– </a:t>
            </a:r>
            <a:r>
              <a:rPr lang="id-ID" dirty="0"/>
              <a:t>beri obat cacing, vaksinasi, memberikan pakan dan minum yang baik </a:t>
            </a:r>
            <a:endParaRPr lang="en-AU" dirty="0"/>
          </a:p>
          <a:p>
            <a:pPr lvl="1"/>
            <a:r>
              <a:rPr lang="id-ID" dirty="0"/>
              <a:t>Musnahkan bangkai unggas dengan benar </a:t>
            </a:r>
            <a:r>
              <a:rPr lang="en-GB" dirty="0"/>
              <a:t>(b</a:t>
            </a:r>
            <a:r>
              <a:rPr lang="id-ID" dirty="0"/>
              <a:t>akar atau kubur) </a:t>
            </a:r>
            <a:endParaRPr lang="en-AU" dirty="0"/>
          </a:p>
          <a:p>
            <a:pPr lvl="1"/>
            <a:r>
              <a:rPr lang="id-ID" dirty="0"/>
              <a:t>Pisahkan unggas sakit dari yang sehat </a:t>
            </a:r>
            <a:endParaRPr lang="en-AU" dirty="0"/>
          </a:p>
          <a:p>
            <a:pPr lvl="1"/>
            <a:r>
              <a:rPr lang="id-ID" dirty="0"/>
              <a:t>Cegah agar burung liar tidak kontak dengan ayam Anda </a:t>
            </a:r>
            <a:endParaRPr lang="en-AU" dirty="0"/>
          </a:p>
          <a:p>
            <a:pPr lvl="1"/>
            <a:r>
              <a:rPr lang="id-ID" dirty="0"/>
              <a:t>Hati-hati saat membawa masuk ayam baru atau pengunjung ke peternakan </a:t>
            </a:r>
            <a:r>
              <a:rPr lang="en-GB" dirty="0"/>
              <a:t>– </a:t>
            </a:r>
            <a:r>
              <a:rPr lang="id-ID" dirty="0"/>
              <a:t>miliki rencana biosecurity dan karantina. </a:t>
            </a:r>
            <a:endParaRPr lang="en-AU" dirty="0"/>
          </a:p>
          <a:p>
            <a:endParaRPr lang="en-US" dirty="0"/>
          </a:p>
        </p:txBody>
      </p:sp>
    </p:spTree>
    <p:extLst>
      <p:ext uri="{BB962C8B-B14F-4D97-AF65-F5344CB8AC3E}">
        <p14:creationId xmlns:p14="http://schemas.microsoft.com/office/powerpoint/2010/main" val="2564579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Contoh pengendalian penyakit prioritas </a:t>
            </a:r>
            <a:endParaRPr lang="en-AU" b="1" dirty="0"/>
          </a:p>
        </p:txBody>
      </p:sp>
      <p:sp>
        <p:nvSpPr>
          <p:cNvPr id="3" name="Content Placeholder 2"/>
          <p:cNvSpPr>
            <a:spLocks noGrp="1"/>
          </p:cNvSpPr>
          <p:nvPr>
            <p:ph idx="1"/>
          </p:nvPr>
        </p:nvSpPr>
        <p:spPr>
          <a:xfrm>
            <a:off x="457200" y="1772816"/>
            <a:ext cx="8229600" cy="4353347"/>
          </a:xfrm>
        </p:spPr>
        <p:txBody>
          <a:bodyPr>
            <a:normAutofit fontScale="92500" lnSpcReduction="20000"/>
          </a:bodyPr>
          <a:lstStyle/>
          <a:p>
            <a:pPr marL="0" indent="0">
              <a:buNone/>
            </a:pPr>
            <a:r>
              <a:rPr lang="id-ID" dirty="0" smtClean="0"/>
              <a:t>Keterampilan epidemiologi lapangan sangat berguna untuk </a:t>
            </a:r>
            <a:r>
              <a:rPr lang="en-GB" dirty="0" err="1" smtClean="0"/>
              <a:t>paravet</a:t>
            </a:r>
            <a:r>
              <a:rPr lang="id-ID" dirty="0" smtClean="0"/>
              <a:t> yang terlibat di dalam program pengendalian penyakit prioritas. </a:t>
            </a:r>
            <a:r>
              <a:rPr lang="en-GB" dirty="0" smtClean="0"/>
              <a:t> </a:t>
            </a:r>
          </a:p>
          <a:p>
            <a:pPr marL="0" indent="0">
              <a:buNone/>
            </a:pPr>
            <a:endParaRPr lang="en-GB" dirty="0"/>
          </a:p>
          <a:p>
            <a:pPr marL="0" indent="0">
              <a:buNone/>
            </a:pPr>
            <a:r>
              <a:rPr lang="id-ID" dirty="0" smtClean="0"/>
              <a:t>Pemahaman mengenai penyebab dan dampak penyakit terhadap tingkat populasi sangat membantu jika memikirkan mengenai mengapa beberapa strategi yang berbeda digunakan untuk mengendalikan penyakit spesifik, dan juga dalam menjelaskan pelaksanaan strategi kepada peternak. </a:t>
            </a:r>
            <a:r>
              <a:rPr lang="en-GB" dirty="0" smtClean="0"/>
              <a:t> </a:t>
            </a:r>
            <a:endParaRPr lang="en-AU" dirty="0"/>
          </a:p>
          <a:p>
            <a:pPr marL="0" indent="0">
              <a:buNone/>
            </a:pPr>
            <a:endParaRPr lang="en-AU" dirty="0"/>
          </a:p>
        </p:txBody>
      </p:sp>
    </p:spTree>
    <p:extLst>
      <p:ext uri="{BB962C8B-B14F-4D97-AF65-F5344CB8AC3E}">
        <p14:creationId xmlns:p14="http://schemas.microsoft.com/office/powerpoint/2010/main" val="4243798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a:t>
            </a:r>
            <a:r>
              <a:rPr lang="en-AU" b="1" dirty="0" smtClean="0"/>
              <a:t> 6</a:t>
            </a:r>
            <a:endParaRPr lang="en-AU" b="1" dirty="0"/>
          </a:p>
        </p:txBody>
      </p:sp>
      <p:sp>
        <p:nvSpPr>
          <p:cNvPr id="3" name="Content Placeholder 2"/>
          <p:cNvSpPr>
            <a:spLocks noGrp="1"/>
          </p:cNvSpPr>
          <p:nvPr>
            <p:ph idx="1"/>
          </p:nvPr>
        </p:nvSpPr>
        <p:spPr>
          <a:xfrm>
            <a:off x="457200" y="1772816"/>
            <a:ext cx="8229600" cy="4353347"/>
          </a:xfrm>
        </p:spPr>
        <p:txBody>
          <a:bodyPr>
            <a:normAutofit fontScale="92500" lnSpcReduction="20000"/>
          </a:bodyPr>
          <a:lstStyle/>
          <a:p>
            <a:pPr marL="0" indent="0">
              <a:buNone/>
            </a:pPr>
            <a:r>
              <a:rPr lang="id-ID" b="1" dirty="0" smtClean="0"/>
              <a:t>Pengantar kasus </a:t>
            </a:r>
            <a:endParaRPr lang="en-AU" b="1" dirty="0"/>
          </a:p>
          <a:p>
            <a:r>
              <a:rPr lang="id-ID" dirty="0" smtClean="0"/>
              <a:t>Anda mengunjungi peternakan yang terdapat beberapa sapi mati dengan darah mengalir dari lubang kumlah.</a:t>
            </a:r>
            <a:r>
              <a:rPr lang="en-GB" dirty="0" smtClean="0"/>
              <a:t> </a:t>
            </a:r>
            <a:endParaRPr lang="en-AU" dirty="0"/>
          </a:p>
          <a:p>
            <a:endParaRPr lang="en-AU" dirty="0"/>
          </a:p>
          <a:p>
            <a:pPr marL="0" indent="0">
              <a:buNone/>
            </a:pPr>
            <a:r>
              <a:rPr lang="id-ID" b="1" dirty="0" smtClean="0"/>
              <a:t>Informasi yang ada</a:t>
            </a:r>
            <a:endParaRPr lang="en-AU" b="1" dirty="0" smtClean="0"/>
          </a:p>
          <a:p>
            <a:r>
              <a:rPr lang="id-ID" dirty="0" smtClean="0"/>
              <a:t>Telah ada kasus </a:t>
            </a:r>
            <a:r>
              <a:rPr lang="en-GB" dirty="0" smtClean="0"/>
              <a:t>anthrax </a:t>
            </a:r>
            <a:r>
              <a:rPr lang="id-ID" dirty="0" smtClean="0"/>
              <a:t>di peternakan yang sama beberapa tahun lalu </a:t>
            </a:r>
            <a:endParaRPr lang="en-AU" dirty="0" smtClean="0"/>
          </a:p>
          <a:p>
            <a:r>
              <a:rPr lang="id-ID" dirty="0" smtClean="0"/>
              <a:t>Ada 4 sapi mati dan 15 sapi lainnya yang hidup di peternakan </a:t>
            </a:r>
            <a:endParaRPr lang="en-AU" dirty="0" smtClean="0"/>
          </a:p>
          <a:p>
            <a:pPr lvl="1"/>
            <a:endParaRPr lang="en-AU" dirty="0"/>
          </a:p>
        </p:txBody>
      </p:sp>
    </p:spTree>
    <p:extLst>
      <p:ext uri="{BB962C8B-B14F-4D97-AF65-F5344CB8AC3E}">
        <p14:creationId xmlns:p14="http://schemas.microsoft.com/office/powerpoint/2010/main" val="3914848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a:t>
            </a:r>
            <a:r>
              <a:rPr lang="en-AU" b="1" dirty="0" smtClean="0"/>
              <a:t> 6</a:t>
            </a:r>
            <a:endParaRPr lang="en-AU" b="1" dirty="0"/>
          </a:p>
        </p:txBody>
      </p:sp>
      <p:sp>
        <p:nvSpPr>
          <p:cNvPr id="3" name="Content Placeholder 2"/>
          <p:cNvSpPr>
            <a:spLocks noGrp="1"/>
          </p:cNvSpPr>
          <p:nvPr>
            <p:ph idx="1"/>
          </p:nvPr>
        </p:nvSpPr>
        <p:spPr>
          <a:xfrm>
            <a:off x="457200" y="1772816"/>
            <a:ext cx="8229600" cy="4464496"/>
          </a:xfrm>
        </p:spPr>
        <p:txBody>
          <a:bodyPr>
            <a:normAutofit fontScale="55000" lnSpcReduction="20000"/>
          </a:bodyPr>
          <a:lstStyle/>
          <a:p>
            <a:pPr marL="0" indent="0">
              <a:buNone/>
            </a:pPr>
            <a:r>
              <a:rPr lang="id-ID" b="1" dirty="0" smtClean="0"/>
              <a:t>Tindakan </a:t>
            </a:r>
            <a:r>
              <a:rPr lang="id-ID" b="1" dirty="0"/>
              <a:t>p</a:t>
            </a:r>
            <a:r>
              <a:rPr lang="en-AU" b="1" dirty="0" err="1" smtClean="0"/>
              <a:t>aravet</a:t>
            </a:r>
            <a:r>
              <a:rPr lang="id-ID" b="1" dirty="0" smtClean="0"/>
              <a:t> </a:t>
            </a:r>
            <a:endParaRPr lang="en-AU" b="1" dirty="0"/>
          </a:p>
          <a:p>
            <a:r>
              <a:rPr lang="id-ID" dirty="0" smtClean="0"/>
              <a:t>Anda memeriksa hewan yang mati dan mengambil sampel</a:t>
            </a:r>
            <a:r>
              <a:rPr lang="en-GB" dirty="0" smtClean="0"/>
              <a:t>.</a:t>
            </a:r>
            <a:endParaRPr lang="en-AU" dirty="0"/>
          </a:p>
          <a:p>
            <a:r>
              <a:rPr lang="id-ID" dirty="0" smtClean="0"/>
              <a:t>Sindrom </a:t>
            </a:r>
            <a:r>
              <a:rPr lang="id-ID" dirty="0"/>
              <a:t>p</a:t>
            </a:r>
            <a:r>
              <a:rPr lang="en-GB" dirty="0" err="1" smtClean="0"/>
              <a:t>riorit</a:t>
            </a:r>
            <a:r>
              <a:rPr lang="id-ID" dirty="0" smtClean="0"/>
              <a:t>as </a:t>
            </a:r>
            <a:r>
              <a:rPr lang="en-GB" dirty="0" smtClean="0"/>
              <a:t>(</a:t>
            </a:r>
            <a:r>
              <a:rPr lang="en-GB" dirty="0"/>
              <a:t>MTD </a:t>
            </a:r>
            <a:r>
              <a:rPr lang="en-GB" dirty="0" smtClean="0"/>
              <a:t>– </a:t>
            </a:r>
            <a:r>
              <a:rPr lang="id-ID" dirty="0" smtClean="0"/>
              <a:t>Mati mendadak dengan darah keluar dari lubang kumlah pada sapi</a:t>
            </a:r>
            <a:r>
              <a:rPr lang="en-GB" dirty="0" smtClean="0"/>
              <a:t>)</a:t>
            </a:r>
          </a:p>
          <a:p>
            <a:pPr lvl="1"/>
            <a:r>
              <a:rPr lang="id-ID" dirty="0" smtClean="0"/>
              <a:t>Kirim laporan ke </a:t>
            </a:r>
            <a:r>
              <a:rPr lang="en-GB" dirty="0" err="1" smtClean="0"/>
              <a:t>iSIKHNAS</a:t>
            </a:r>
            <a:endParaRPr lang="en-AU" dirty="0"/>
          </a:p>
          <a:p>
            <a:r>
              <a:rPr lang="id-ID" dirty="0" smtClean="0"/>
              <a:t>Tindakan pengendalian segera </a:t>
            </a:r>
            <a:endParaRPr lang="en-GB" dirty="0" smtClean="0"/>
          </a:p>
          <a:p>
            <a:pPr lvl="1"/>
            <a:r>
              <a:rPr lang="id-ID" dirty="0" smtClean="0"/>
              <a:t>Pindahkan hewan hidup dari area </a:t>
            </a:r>
            <a:r>
              <a:rPr lang="en-GB" dirty="0" smtClean="0"/>
              <a:t>– </a:t>
            </a:r>
            <a:r>
              <a:rPr lang="id-ID" b="1" dirty="0" smtClean="0"/>
              <a:t>Manajemen hewan </a:t>
            </a:r>
            <a:endParaRPr lang="en-AU" dirty="0"/>
          </a:p>
          <a:p>
            <a:pPr lvl="1"/>
            <a:r>
              <a:rPr lang="id-ID" dirty="0" smtClean="0"/>
              <a:t>Pertimbangkan memberikan obat kepada hewan hidup dengan </a:t>
            </a:r>
            <a:r>
              <a:rPr lang="en-GB" dirty="0" smtClean="0"/>
              <a:t>penicillin </a:t>
            </a:r>
            <a:r>
              <a:rPr lang="id-ID" dirty="0" smtClean="0"/>
              <a:t>untuk mengobati atau pencegahan </a:t>
            </a:r>
            <a:r>
              <a:rPr lang="en-GB" dirty="0" smtClean="0"/>
              <a:t>anthrax </a:t>
            </a:r>
            <a:r>
              <a:rPr lang="en-GB" dirty="0"/>
              <a:t>– </a:t>
            </a:r>
            <a:r>
              <a:rPr lang="id-ID" b="1" dirty="0" smtClean="0"/>
              <a:t>Pengobatan hewan </a:t>
            </a:r>
            <a:endParaRPr lang="en-AU" dirty="0"/>
          </a:p>
          <a:p>
            <a:pPr lvl="1"/>
            <a:r>
              <a:rPr lang="id-ID" dirty="0" smtClean="0"/>
              <a:t>Melarang hewan keluar masuk peternakan </a:t>
            </a:r>
            <a:r>
              <a:rPr lang="en-GB" dirty="0" smtClean="0"/>
              <a:t>– </a:t>
            </a:r>
            <a:r>
              <a:rPr lang="id-ID" b="1" dirty="0"/>
              <a:t>P</a:t>
            </a:r>
            <a:r>
              <a:rPr lang="id-ID" b="1" dirty="0" smtClean="0"/>
              <a:t>engendalian lalu lintas hewan </a:t>
            </a:r>
            <a:endParaRPr lang="en-AU" dirty="0"/>
          </a:p>
          <a:p>
            <a:pPr lvl="1"/>
            <a:r>
              <a:rPr lang="id-ID" dirty="0" smtClean="0"/>
              <a:t>Memusnahkan bangkai dengan benar </a:t>
            </a:r>
            <a:r>
              <a:rPr lang="en-GB" dirty="0" smtClean="0"/>
              <a:t> </a:t>
            </a:r>
            <a:endParaRPr lang="en-GB" dirty="0"/>
          </a:p>
          <a:p>
            <a:pPr lvl="1"/>
            <a:r>
              <a:rPr lang="id-ID" dirty="0" smtClean="0"/>
              <a:t>Kebersihan yang baik setelah memegang bangkai dan tanah untuk mencegah paparan. Jangan makan hewan yang mungkin mati karena </a:t>
            </a:r>
            <a:r>
              <a:rPr lang="en-GB" dirty="0" smtClean="0"/>
              <a:t>anthrax</a:t>
            </a:r>
            <a:endParaRPr lang="en-AU" dirty="0"/>
          </a:p>
          <a:p>
            <a:r>
              <a:rPr lang="id-ID" dirty="0" smtClean="0"/>
              <a:t>Tindakan pengendalian lain </a:t>
            </a:r>
            <a:endParaRPr lang="en-GB" dirty="0" smtClean="0"/>
          </a:p>
          <a:p>
            <a:pPr lvl="1"/>
            <a:r>
              <a:rPr lang="id-ID" dirty="0" smtClean="0"/>
              <a:t>Spora </a:t>
            </a:r>
            <a:r>
              <a:rPr lang="en-GB" dirty="0" smtClean="0"/>
              <a:t>Anthrax </a:t>
            </a:r>
            <a:r>
              <a:rPr lang="id-ID" dirty="0" smtClean="0"/>
              <a:t>dapat hidup di dalam tanah selama beberapa dekade </a:t>
            </a:r>
            <a:r>
              <a:rPr lang="en-GB" dirty="0" smtClean="0"/>
              <a:t>– </a:t>
            </a:r>
            <a:r>
              <a:rPr lang="id-ID" dirty="0" smtClean="0"/>
              <a:t>harus memusnahkan bangkai dengan </a:t>
            </a:r>
            <a:r>
              <a:rPr lang="en-GB" dirty="0" err="1" smtClean="0"/>
              <a:t>ef</a:t>
            </a:r>
            <a:r>
              <a:rPr lang="id-ID" dirty="0" smtClean="0"/>
              <a:t>ektif</a:t>
            </a:r>
            <a:endParaRPr lang="en-GB" dirty="0" smtClean="0"/>
          </a:p>
          <a:p>
            <a:pPr lvl="1"/>
            <a:r>
              <a:rPr lang="id-ID" dirty="0" smtClean="0"/>
              <a:t>Sadar akan riwayat </a:t>
            </a:r>
            <a:r>
              <a:rPr lang="en-GB" dirty="0" smtClean="0"/>
              <a:t>anthrax </a:t>
            </a:r>
            <a:r>
              <a:rPr lang="id-ID" dirty="0" smtClean="0"/>
              <a:t>di wilayah Anda </a:t>
            </a:r>
            <a:r>
              <a:rPr lang="en-GB" dirty="0" smtClean="0"/>
              <a:t>– </a:t>
            </a:r>
            <a:r>
              <a:rPr lang="id-ID" dirty="0" smtClean="0"/>
              <a:t>artinya dapat muncul lagi </a:t>
            </a:r>
            <a:endParaRPr lang="en-GB" dirty="0" smtClean="0"/>
          </a:p>
          <a:p>
            <a:pPr lvl="1"/>
            <a:r>
              <a:rPr lang="id-ID" dirty="0" smtClean="0"/>
              <a:t>Melakukan program vaksinasi untuk hewan hidup di peternakan dan jika mungkin di sekitar peternakan dan kabupaten </a:t>
            </a:r>
            <a:r>
              <a:rPr lang="en-GB" dirty="0" smtClean="0"/>
              <a:t>– </a:t>
            </a:r>
            <a:r>
              <a:rPr lang="en-GB" b="1" dirty="0" err="1" smtClean="0"/>
              <a:t>Va</a:t>
            </a:r>
            <a:r>
              <a:rPr lang="id-ID" b="1" dirty="0" smtClean="0"/>
              <a:t>ksinasi </a:t>
            </a:r>
            <a:endParaRPr lang="en-AU" dirty="0"/>
          </a:p>
        </p:txBody>
      </p:sp>
    </p:spTree>
    <p:extLst>
      <p:ext uri="{BB962C8B-B14F-4D97-AF65-F5344CB8AC3E}">
        <p14:creationId xmlns:p14="http://schemas.microsoft.com/office/powerpoint/2010/main" val="35601042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 </a:t>
            </a:r>
            <a:r>
              <a:rPr lang="en-AU" b="1" dirty="0" smtClean="0"/>
              <a:t>7</a:t>
            </a:r>
            <a:endParaRPr lang="en-AU" b="1" dirty="0"/>
          </a:p>
        </p:txBody>
      </p:sp>
      <p:sp>
        <p:nvSpPr>
          <p:cNvPr id="3" name="Content Placeholder 2"/>
          <p:cNvSpPr>
            <a:spLocks noGrp="1"/>
          </p:cNvSpPr>
          <p:nvPr>
            <p:ph idx="1"/>
          </p:nvPr>
        </p:nvSpPr>
        <p:spPr>
          <a:xfrm>
            <a:off x="457200" y="1417638"/>
            <a:ext cx="8229600" cy="5107706"/>
          </a:xfrm>
        </p:spPr>
        <p:txBody>
          <a:bodyPr>
            <a:normAutofit fontScale="62500" lnSpcReduction="20000"/>
          </a:bodyPr>
          <a:lstStyle/>
          <a:p>
            <a:pPr marL="0" indent="0">
              <a:buNone/>
            </a:pPr>
            <a:r>
              <a:rPr lang="id-ID" b="1" dirty="0" smtClean="0"/>
              <a:t>Pengantar kasus </a:t>
            </a:r>
            <a:endParaRPr lang="en-AU" b="1" dirty="0"/>
          </a:p>
          <a:p>
            <a:r>
              <a:rPr lang="id-ID" dirty="0" smtClean="0"/>
              <a:t>Seekor sapi dilaporkan berteteskan liur di peternakan tetangga. </a:t>
            </a:r>
            <a:r>
              <a:rPr lang="en-GB" dirty="0" smtClean="0"/>
              <a:t> </a:t>
            </a:r>
            <a:endParaRPr lang="en-AU" dirty="0"/>
          </a:p>
          <a:p>
            <a:endParaRPr lang="en-AU" dirty="0"/>
          </a:p>
          <a:p>
            <a:pPr marL="0" indent="0">
              <a:buNone/>
            </a:pPr>
            <a:r>
              <a:rPr lang="id-ID" b="1" dirty="0" smtClean="0"/>
              <a:t>Informasi yang ada </a:t>
            </a:r>
            <a:endParaRPr lang="en-AU" b="1" dirty="0" smtClean="0"/>
          </a:p>
          <a:p>
            <a:pPr lvl="0"/>
            <a:r>
              <a:rPr lang="id-ID" dirty="0" smtClean="0"/>
              <a:t>Periksa sapi sakit </a:t>
            </a:r>
            <a:r>
              <a:rPr lang="en-GB" dirty="0" smtClean="0"/>
              <a:t>– </a:t>
            </a:r>
            <a:r>
              <a:rPr lang="en-GB" dirty="0" err="1" smtClean="0"/>
              <a:t>lesi</a:t>
            </a:r>
            <a:r>
              <a:rPr lang="id-ID" dirty="0" smtClean="0"/>
              <a:t> di mulut seperti lecet dan lepuhan berisi air atau bintil-bintil</a:t>
            </a:r>
            <a:r>
              <a:rPr lang="en-GB" dirty="0" smtClean="0"/>
              <a:t>.</a:t>
            </a:r>
            <a:endParaRPr lang="en-AU" dirty="0"/>
          </a:p>
          <a:p>
            <a:pPr lvl="0"/>
            <a:r>
              <a:rPr lang="id-ID" dirty="0" smtClean="0"/>
              <a:t>Sindrom </a:t>
            </a:r>
            <a:r>
              <a:rPr lang="id-ID" dirty="0"/>
              <a:t>p</a:t>
            </a:r>
            <a:r>
              <a:rPr lang="en-GB" dirty="0" err="1" smtClean="0"/>
              <a:t>riorit</a:t>
            </a:r>
            <a:r>
              <a:rPr lang="id-ID" dirty="0" smtClean="0"/>
              <a:t>as </a:t>
            </a:r>
            <a:r>
              <a:rPr lang="en-GB" dirty="0" smtClean="0"/>
              <a:t>(</a:t>
            </a:r>
            <a:r>
              <a:rPr lang="en-GB" dirty="0"/>
              <a:t>PLL </a:t>
            </a:r>
            <a:r>
              <a:rPr lang="en-GB" dirty="0" smtClean="0"/>
              <a:t>–</a:t>
            </a:r>
            <a:r>
              <a:rPr lang="id-ID" dirty="0" smtClean="0"/>
              <a:t>p</a:t>
            </a:r>
            <a:r>
              <a:rPr lang="en-GB" dirty="0" err="1" smtClean="0"/>
              <a:t>i</a:t>
            </a:r>
            <a:r>
              <a:rPr lang="id-ID" dirty="0" smtClean="0"/>
              <a:t>ncang</a:t>
            </a:r>
            <a:r>
              <a:rPr lang="en-GB" dirty="0" smtClean="0"/>
              <a:t>, </a:t>
            </a:r>
            <a:r>
              <a:rPr lang="id-ID" dirty="0" smtClean="0"/>
              <a:t>liur dan lepuh pada mulut/kaki/puting sapi)</a:t>
            </a:r>
            <a:r>
              <a:rPr lang="en-GB" dirty="0" smtClean="0"/>
              <a:t>.</a:t>
            </a:r>
            <a:endParaRPr lang="en-AU" dirty="0"/>
          </a:p>
          <a:p>
            <a:pPr lvl="1"/>
            <a:r>
              <a:rPr lang="id-ID" dirty="0" smtClean="0"/>
              <a:t>Dilaporkan ke </a:t>
            </a:r>
            <a:r>
              <a:rPr lang="en-GB" dirty="0" err="1" smtClean="0"/>
              <a:t>iSIKHNAS</a:t>
            </a:r>
            <a:r>
              <a:rPr lang="id-ID" dirty="0"/>
              <a:t> </a:t>
            </a:r>
            <a:r>
              <a:rPr lang="id-ID" dirty="0" smtClean="0"/>
              <a:t>dan respon respin dari pemerintah yang mengikutsertakan dokter hewan </a:t>
            </a:r>
            <a:r>
              <a:rPr lang="en-GB" dirty="0" smtClean="0"/>
              <a:t>DINAS</a:t>
            </a:r>
            <a:r>
              <a:rPr lang="id-ID" dirty="0" smtClean="0"/>
              <a:t>. </a:t>
            </a:r>
            <a:endParaRPr lang="en-AU" dirty="0"/>
          </a:p>
          <a:p>
            <a:pPr lvl="0"/>
            <a:r>
              <a:rPr lang="id-ID" dirty="0" smtClean="0"/>
              <a:t>Strategi-strategi pengendalian berikut ini telah dilaksanakan: </a:t>
            </a:r>
            <a:endParaRPr lang="en-AU" dirty="0"/>
          </a:p>
          <a:p>
            <a:pPr lvl="1"/>
            <a:r>
              <a:rPr lang="id-ID" dirty="0" smtClean="0"/>
              <a:t>Tindakan karantina </a:t>
            </a:r>
            <a:r>
              <a:rPr lang="en-GB" dirty="0" smtClean="0"/>
              <a:t>– </a:t>
            </a:r>
            <a:r>
              <a:rPr lang="id-ID" dirty="0" smtClean="0"/>
              <a:t>dilarang keluar masuk, kebersihan, disinfeksi </a:t>
            </a:r>
            <a:endParaRPr lang="en-GB" dirty="0" smtClean="0"/>
          </a:p>
          <a:p>
            <a:pPr lvl="0"/>
            <a:r>
              <a:rPr lang="en-GB" b="1" i="1" dirty="0" err="1" smtClean="0"/>
              <a:t>IndovetPlan</a:t>
            </a:r>
            <a:r>
              <a:rPr lang="en-GB" dirty="0" smtClean="0"/>
              <a:t> </a:t>
            </a:r>
            <a:r>
              <a:rPr lang="id-ID" dirty="0" smtClean="0"/>
              <a:t>untuk penyakit mulut dan kuku mempunyai tindakan respon yang terperinci jika hasil uji </a:t>
            </a:r>
            <a:r>
              <a:rPr lang="en-GB" dirty="0" smtClean="0"/>
              <a:t>+</a:t>
            </a:r>
            <a:endParaRPr lang="en-AU" dirty="0"/>
          </a:p>
          <a:p>
            <a:pPr lvl="1"/>
            <a:r>
              <a:rPr lang="id-ID" dirty="0" smtClean="0"/>
              <a:t>Karantina</a:t>
            </a:r>
            <a:r>
              <a:rPr lang="en-GB" dirty="0" smtClean="0"/>
              <a:t>, </a:t>
            </a:r>
            <a:r>
              <a:rPr lang="id-ID" dirty="0" smtClean="0"/>
              <a:t>potong</a:t>
            </a:r>
            <a:r>
              <a:rPr lang="en-GB" dirty="0" smtClean="0"/>
              <a:t>, </a:t>
            </a:r>
            <a:r>
              <a:rPr lang="id-ID" dirty="0" smtClean="0"/>
              <a:t>vaksinasi, dsb. </a:t>
            </a:r>
            <a:endParaRPr lang="en-GB" dirty="0" smtClean="0"/>
          </a:p>
          <a:p>
            <a:pPr lvl="1"/>
            <a:endParaRPr lang="en-AU" dirty="0" smtClean="0"/>
          </a:p>
          <a:p>
            <a:pPr lvl="0"/>
            <a:r>
              <a:rPr lang="id-ID" dirty="0" smtClean="0"/>
              <a:t>Hasil laboratorium dan informasi lainnya </a:t>
            </a:r>
            <a:r>
              <a:rPr lang="id-ID" b="1" u="sng" dirty="0" smtClean="0"/>
              <a:t>mencoret </a:t>
            </a:r>
            <a:r>
              <a:rPr lang="id-ID" dirty="0"/>
              <a:t> </a:t>
            </a:r>
            <a:r>
              <a:rPr lang="id-ID" dirty="0" smtClean="0"/>
              <a:t>mulut dan kuku</a:t>
            </a:r>
            <a:endParaRPr lang="en-AU" dirty="0"/>
          </a:p>
        </p:txBody>
      </p:sp>
    </p:spTree>
    <p:extLst>
      <p:ext uri="{BB962C8B-B14F-4D97-AF65-F5344CB8AC3E}">
        <p14:creationId xmlns:p14="http://schemas.microsoft.com/office/powerpoint/2010/main" val="3692869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a:t>
            </a:r>
            <a:r>
              <a:rPr lang="en-AU" b="1" dirty="0" smtClean="0"/>
              <a:t> 7</a:t>
            </a:r>
            <a:endParaRPr lang="en-AU" b="1" dirty="0"/>
          </a:p>
        </p:txBody>
      </p:sp>
      <p:sp>
        <p:nvSpPr>
          <p:cNvPr id="3" name="Content Placeholder 2"/>
          <p:cNvSpPr>
            <a:spLocks noGrp="1"/>
          </p:cNvSpPr>
          <p:nvPr>
            <p:ph idx="1"/>
          </p:nvPr>
        </p:nvSpPr>
        <p:spPr>
          <a:xfrm>
            <a:off x="457200" y="1772816"/>
            <a:ext cx="8229600" cy="4353347"/>
          </a:xfrm>
        </p:spPr>
        <p:txBody>
          <a:bodyPr>
            <a:normAutofit fontScale="70000" lnSpcReduction="20000"/>
          </a:bodyPr>
          <a:lstStyle/>
          <a:p>
            <a:pPr marL="0" indent="0">
              <a:buNone/>
            </a:pPr>
            <a:r>
              <a:rPr lang="id-ID" b="1" dirty="0" smtClean="0"/>
              <a:t>Tindakan </a:t>
            </a:r>
            <a:r>
              <a:rPr lang="id-ID" b="1" dirty="0"/>
              <a:t>p</a:t>
            </a:r>
            <a:r>
              <a:rPr lang="en-AU" b="1" dirty="0" err="1" smtClean="0"/>
              <a:t>aravet</a:t>
            </a:r>
            <a:r>
              <a:rPr lang="id-ID" b="1" dirty="0" smtClean="0"/>
              <a:t> </a:t>
            </a:r>
            <a:endParaRPr lang="en-AU" b="1" dirty="0"/>
          </a:p>
          <a:p>
            <a:r>
              <a:rPr lang="id-ID" dirty="0" smtClean="0"/>
              <a:t>Anda memastikan masyarakat, terutama peternak setempat mengetahui sifat PMK yang berbahaya di Indonesia dan bahwa mereka mengerti mengapa tindakan pengendalian dilakukan sebelum keluarnya konfirmasi kasus. </a:t>
            </a:r>
            <a:endParaRPr lang="en-GB" dirty="0" smtClean="0"/>
          </a:p>
          <a:p>
            <a:endParaRPr lang="en-AU" dirty="0"/>
          </a:p>
          <a:p>
            <a:r>
              <a:rPr lang="id-ID" dirty="0" smtClean="0"/>
              <a:t>Anda harus mengkomunikasikan dan memberi berita baik kepada peternak yang terkait bahwa penyakit buka PMK karena telah dilakukan uji. Ini mencakup memjelaskan mengapa penting untuk melakukan tindakan pengendalian awal sebelum hasil uji keluar, hanya sebagai pencegahan kalau-kalau sapi mati akibat PMK</a:t>
            </a:r>
            <a:r>
              <a:rPr lang="en-GB" dirty="0" smtClean="0"/>
              <a:t>. </a:t>
            </a:r>
            <a:r>
              <a:rPr lang="id-ID" dirty="0" smtClean="0"/>
              <a:t>Segera setelah hasil negatif keluar, tindakan pengendalian dapat dihentikan.</a:t>
            </a:r>
            <a:endParaRPr lang="en-AU" dirty="0"/>
          </a:p>
        </p:txBody>
      </p:sp>
    </p:spTree>
    <p:extLst>
      <p:ext uri="{BB962C8B-B14F-4D97-AF65-F5344CB8AC3E}">
        <p14:creationId xmlns:p14="http://schemas.microsoft.com/office/powerpoint/2010/main" val="2904892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Di sesi ini kita akan membicarakan mengenai</a:t>
            </a:r>
            <a:r>
              <a:rPr lang="en-AU" b="1" dirty="0" smtClean="0"/>
              <a:t>:</a:t>
            </a:r>
            <a:endParaRPr lang="en-AU" b="1" dirty="0"/>
          </a:p>
        </p:txBody>
      </p:sp>
      <p:sp>
        <p:nvSpPr>
          <p:cNvPr id="3" name="Content Placeholder 2"/>
          <p:cNvSpPr>
            <a:spLocks noGrp="1"/>
          </p:cNvSpPr>
          <p:nvPr>
            <p:ph idx="1"/>
          </p:nvPr>
        </p:nvSpPr>
        <p:spPr>
          <a:xfrm>
            <a:off x="457200" y="1600201"/>
            <a:ext cx="8229600" cy="1684784"/>
          </a:xfrm>
        </p:spPr>
        <p:txBody>
          <a:bodyPr>
            <a:normAutofit/>
          </a:bodyPr>
          <a:lstStyle/>
          <a:p>
            <a:r>
              <a:rPr lang="id-ID" dirty="0" smtClean="0"/>
              <a:t>Beberapa contoh kasus yang mendemonstrasikan penggunaan pemikiran secara epidemiologi di kegiatan sehari-hari </a:t>
            </a:r>
            <a:endParaRPr lang="en-GB" dirty="0" smtClean="0"/>
          </a:p>
          <a:p>
            <a:pPr marL="0" indent="0">
              <a:buNone/>
            </a:pPr>
            <a:endParaRPr lang="en-GB" dirty="0"/>
          </a:p>
          <a:p>
            <a:endParaRPr lang="en-AU" dirty="0"/>
          </a:p>
        </p:txBody>
      </p:sp>
      <p:sp>
        <p:nvSpPr>
          <p:cNvPr id="4" name="TextBox 3"/>
          <p:cNvSpPr txBox="1"/>
          <p:nvPr/>
        </p:nvSpPr>
        <p:spPr>
          <a:xfrm>
            <a:off x="-101122" y="4653136"/>
            <a:ext cx="8993617" cy="1477328"/>
          </a:xfrm>
          <a:prstGeom prst="rect">
            <a:avLst/>
          </a:prstGeom>
          <a:noFill/>
        </p:spPr>
        <p:txBody>
          <a:bodyPr wrap="none" rtlCol="0">
            <a:spAutoFit/>
          </a:bodyPr>
          <a:lstStyle/>
          <a:p>
            <a:pPr marL="0" lvl="1" algn="ctr"/>
            <a:r>
              <a:rPr lang="id-ID" b="1" dirty="0" smtClean="0">
                <a:solidFill>
                  <a:schemeClr val="accent6">
                    <a:lumMod val="50000"/>
                  </a:schemeClr>
                </a:solidFill>
              </a:rPr>
              <a:t>Berpikir mengenai kemungkinan penyebab penyakit</a:t>
            </a:r>
            <a:r>
              <a:rPr lang="en-GB" b="1" dirty="0" smtClean="0">
                <a:solidFill>
                  <a:schemeClr val="accent6">
                    <a:lumMod val="50000"/>
                  </a:schemeClr>
                </a:solidFill>
              </a:rPr>
              <a:t> </a:t>
            </a:r>
            <a:r>
              <a:rPr lang="en-GB" b="1" dirty="0" smtClean="0">
                <a:solidFill>
                  <a:srgbClr val="0070C0"/>
                </a:solidFill>
              </a:rPr>
              <a:t>(</a:t>
            </a:r>
            <a:r>
              <a:rPr lang="en-GB" b="1" dirty="0" err="1" smtClean="0">
                <a:solidFill>
                  <a:srgbClr val="0070C0"/>
                </a:solidFill>
              </a:rPr>
              <a:t>epidemiolog</a:t>
            </a:r>
            <a:r>
              <a:rPr lang="id-ID" b="1" dirty="0" smtClean="0">
                <a:solidFill>
                  <a:srgbClr val="0070C0"/>
                </a:solidFill>
              </a:rPr>
              <a:t>i</a:t>
            </a:r>
            <a:r>
              <a:rPr lang="en-GB" b="1" dirty="0" smtClean="0">
                <a:solidFill>
                  <a:srgbClr val="0070C0"/>
                </a:solidFill>
              </a:rPr>
              <a:t>) </a:t>
            </a:r>
          </a:p>
          <a:p>
            <a:pPr marL="0" lvl="1" algn="ctr"/>
            <a:r>
              <a:rPr lang="id-ID" b="1" dirty="0" smtClean="0">
                <a:solidFill>
                  <a:schemeClr val="accent6">
                    <a:lumMod val="50000"/>
                  </a:schemeClr>
                </a:solidFill>
              </a:rPr>
              <a:t>Ketika melihat hewa yang sakit </a:t>
            </a:r>
            <a:r>
              <a:rPr lang="id-ID" b="1" u="sng" dirty="0" smtClean="0">
                <a:solidFill>
                  <a:schemeClr val="accent6">
                    <a:lumMod val="50000"/>
                  </a:schemeClr>
                </a:solidFill>
              </a:rPr>
              <a:t>parah</a:t>
            </a:r>
            <a:r>
              <a:rPr lang="en-GB" b="1" dirty="0" smtClean="0">
                <a:solidFill>
                  <a:schemeClr val="accent6">
                    <a:lumMod val="50000"/>
                  </a:schemeClr>
                </a:solidFill>
              </a:rPr>
              <a:t> </a:t>
            </a:r>
          </a:p>
          <a:p>
            <a:pPr marL="0" lvl="1" algn="ctr"/>
            <a:r>
              <a:rPr lang="id-ID" b="1" dirty="0">
                <a:solidFill>
                  <a:schemeClr val="accent6">
                    <a:lumMod val="50000"/>
                  </a:schemeClr>
                </a:solidFill>
              </a:rPr>
              <a:t>a</a:t>
            </a:r>
            <a:r>
              <a:rPr lang="id-ID" b="1" dirty="0" smtClean="0">
                <a:solidFill>
                  <a:schemeClr val="accent6">
                    <a:lumMod val="50000"/>
                  </a:schemeClr>
                </a:solidFill>
              </a:rPr>
              <a:t>kan memebantu p</a:t>
            </a:r>
            <a:r>
              <a:rPr lang="en-GB" b="1" dirty="0" err="1" smtClean="0">
                <a:solidFill>
                  <a:schemeClr val="accent6">
                    <a:lumMod val="50000"/>
                  </a:schemeClr>
                </a:solidFill>
              </a:rPr>
              <a:t>aravet</a:t>
            </a:r>
            <a:r>
              <a:rPr lang="id-ID" b="1" dirty="0" smtClean="0">
                <a:solidFill>
                  <a:schemeClr val="accent6">
                    <a:lumMod val="50000"/>
                  </a:schemeClr>
                </a:solidFill>
              </a:rPr>
              <a:t>  memberikan pelayanan yang </a:t>
            </a:r>
            <a:r>
              <a:rPr lang="en-GB" b="1" dirty="0" smtClean="0">
                <a:solidFill>
                  <a:schemeClr val="accent6">
                    <a:lumMod val="50000"/>
                  </a:schemeClr>
                </a:solidFill>
              </a:rPr>
              <a:t> </a:t>
            </a:r>
            <a:r>
              <a:rPr lang="id-ID" b="1" u="sng" dirty="0" smtClean="0">
                <a:solidFill>
                  <a:schemeClr val="accent6">
                    <a:lumMod val="50000"/>
                  </a:schemeClr>
                </a:solidFill>
              </a:rPr>
              <a:t>lebih baik </a:t>
            </a:r>
            <a:r>
              <a:rPr lang="en-GB" b="1" dirty="0" smtClean="0">
                <a:solidFill>
                  <a:schemeClr val="accent6">
                    <a:lumMod val="50000"/>
                  </a:schemeClr>
                </a:solidFill>
              </a:rPr>
              <a:t> </a:t>
            </a:r>
            <a:r>
              <a:rPr lang="id-ID" b="1" dirty="0" smtClean="0">
                <a:solidFill>
                  <a:schemeClr val="accent6">
                    <a:lumMod val="50000"/>
                  </a:schemeClr>
                </a:solidFill>
              </a:rPr>
              <a:t>kepada peternak dan </a:t>
            </a:r>
            <a:endParaRPr lang="en-GB" b="1" dirty="0" smtClean="0">
              <a:solidFill>
                <a:schemeClr val="accent6">
                  <a:lumMod val="50000"/>
                </a:schemeClr>
              </a:solidFill>
            </a:endParaRPr>
          </a:p>
          <a:p>
            <a:pPr marL="0" lvl="1" algn="ctr"/>
            <a:r>
              <a:rPr lang="id-ID" b="1" dirty="0">
                <a:solidFill>
                  <a:schemeClr val="accent6">
                    <a:lumMod val="50000"/>
                  </a:schemeClr>
                </a:solidFill>
              </a:rPr>
              <a:t>h</a:t>
            </a:r>
            <a:r>
              <a:rPr lang="id-ID" b="1" dirty="0" smtClean="0">
                <a:solidFill>
                  <a:schemeClr val="accent6">
                    <a:lumMod val="50000"/>
                  </a:schemeClr>
                </a:solidFill>
              </a:rPr>
              <a:t>ewan mereka </a:t>
            </a:r>
            <a:r>
              <a:rPr lang="id-ID" b="1" u="sng" dirty="0" smtClean="0">
                <a:solidFill>
                  <a:schemeClr val="accent6">
                    <a:lumMod val="50000"/>
                  </a:schemeClr>
                </a:solidFill>
              </a:rPr>
              <a:t> dan</a:t>
            </a:r>
            <a:r>
              <a:rPr lang="en-GB" b="1" dirty="0" smtClean="0">
                <a:solidFill>
                  <a:schemeClr val="accent6">
                    <a:lumMod val="50000"/>
                  </a:schemeClr>
                </a:solidFill>
              </a:rPr>
              <a:t> </a:t>
            </a:r>
            <a:r>
              <a:rPr lang="id-ID" b="1" dirty="0" smtClean="0">
                <a:solidFill>
                  <a:schemeClr val="accent6">
                    <a:lumMod val="50000"/>
                  </a:schemeClr>
                </a:solidFill>
              </a:rPr>
              <a:t>akan menghasilkan hewan yang </a:t>
            </a:r>
            <a:r>
              <a:rPr lang="en-GB" b="1" dirty="0" smtClean="0">
                <a:solidFill>
                  <a:schemeClr val="accent6">
                    <a:lumMod val="50000"/>
                  </a:schemeClr>
                </a:solidFill>
              </a:rPr>
              <a:t> </a:t>
            </a:r>
            <a:r>
              <a:rPr lang="id-ID" b="1" u="sng" dirty="0">
                <a:solidFill>
                  <a:schemeClr val="accent6">
                    <a:lumMod val="50000"/>
                  </a:schemeClr>
                </a:solidFill>
              </a:rPr>
              <a:t>l</a:t>
            </a:r>
            <a:r>
              <a:rPr lang="en-GB" b="1" u="sng" dirty="0" smtClean="0">
                <a:solidFill>
                  <a:schemeClr val="accent6">
                    <a:lumMod val="50000"/>
                  </a:schemeClr>
                </a:solidFill>
              </a:rPr>
              <a:t>e</a:t>
            </a:r>
            <a:r>
              <a:rPr lang="id-ID" b="1" u="sng" dirty="0" smtClean="0">
                <a:solidFill>
                  <a:schemeClr val="accent6">
                    <a:lumMod val="50000"/>
                  </a:schemeClr>
                </a:solidFill>
              </a:rPr>
              <a:t>bih sehat </a:t>
            </a:r>
            <a:r>
              <a:rPr lang="en-GB" dirty="0" smtClean="0">
                <a:solidFill>
                  <a:schemeClr val="accent6">
                    <a:lumMod val="50000"/>
                  </a:schemeClr>
                </a:solidFill>
              </a:rPr>
              <a:t> </a:t>
            </a:r>
            <a:r>
              <a:rPr lang="id-ID" b="1" dirty="0" smtClean="0">
                <a:solidFill>
                  <a:schemeClr val="accent6">
                    <a:lumMod val="50000"/>
                  </a:schemeClr>
                </a:solidFill>
              </a:rPr>
              <a:t>dan </a:t>
            </a:r>
            <a:r>
              <a:rPr lang="en-GB" b="1" dirty="0" smtClean="0">
                <a:solidFill>
                  <a:schemeClr val="accent6">
                    <a:lumMod val="50000"/>
                  </a:schemeClr>
                </a:solidFill>
              </a:rPr>
              <a:t> </a:t>
            </a:r>
            <a:r>
              <a:rPr lang="en-GB" b="1" u="sng" dirty="0" err="1" smtClean="0">
                <a:solidFill>
                  <a:schemeClr val="accent6">
                    <a:lumMod val="50000"/>
                  </a:schemeClr>
                </a:solidFill>
              </a:rPr>
              <a:t>produ</a:t>
            </a:r>
            <a:r>
              <a:rPr lang="id-ID" b="1" u="sng" dirty="0" smtClean="0">
                <a:solidFill>
                  <a:schemeClr val="accent6">
                    <a:lumMod val="50000"/>
                  </a:schemeClr>
                </a:solidFill>
              </a:rPr>
              <a:t>kt</a:t>
            </a:r>
            <a:r>
              <a:rPr lang="en-GB" b="1" u="sng" dirty="0" err="1" smtClean="0">
                <a:solidFill>
                  <a:schemeClr val="accent6">
                    <a:lumMod val="50000"/>
                  </a:schemeClr>
                </a:solidFill>
              </a:rPr>
              <a:t>i</a:t>
            </a:r>
            <a:r>
              <a:rPr lang="id-ID" b="1" u="sng" dirty="0" smtClean="0">
                <a:solidFill>
                  <a:schemeClr val="accent6">
                    <a:lumMod val="50000"/>
                  </a:schemeClr>
                </a:solidFill>
              </a:rPr>
              <a:t>f. </a:t>
            </a:r>
            <a:r>
              <a:rPr lang="en-GB" b="1" dirty="0" smtClean="0">
                <a:solidFill>
                  <a:schemeClr val="accent6">
                    <a:lumMod val="50000"/>
                  </a:schemeClr>
                </a:solidFill>
              </a:rPr>
              <a:t> </a:t>
            </a:r>
            <a:endParaRPr lang="en-GB" b="1" dirty="0">
              <a:solidFill>
                <a:schemeClr val="accent6">
                  <a:lumMod val="50000"/>
                </a:schemeClr>
              </a:solidFill>
            </a:endParaRPr>
          </a:p>
          <a:p>
            <a:pPr algn="ctr"/>
            <a:endParaRPr lang="en-AU" b="1" dirty="0">
              <a:solidFill>
                <a:schemeClr val="accent6">
                  <a:lumMod val="50000"/>
                </a:schemeClr>
              </a:solidFill>
            </a:endParaRPr>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a:t>
            </a:r>
            <a:r>
              <a:rPr lang="en-AU" b="1" dirty="0" smtClean="0"/>
              <a:t> 8</a:t>
            </a:r>
            <a:endParaRPr lang="en-AU" b="1" dirty="0"/>
          </a:p>
        </p:txBody>
      </p:sp>
      <p:sp>
        <p:nvSpPr>
          <p:cNvPr id="3" name="Content Placeholder 2"/>
          <p:cNvSpPr>
            <a:spLocks noGrp="1"/>
          </p:cNvSpPr>
          <p:nvPr>
            <p:ph idx="1"/>
          </p:nvPr>
        </p:nvSpPr>
        <p:spPr>
          <a:xfrm>
            <a:off x="457200" y="1772816"/>
            <a:ext cx="8229600" cy="4353347"/>
          </a:xfrm>
        </p:spPr>
        <p:txBody>
          <a:bodyPr>
            <a:normAutofit fontScale="70000" lnSpcReduction="20000"/>
          </a:bodyPr>
          <a:lstStyle/>
          <a:p>
            <a:pPr marL="0" indent="0">
              <a:buNone/>
            </a:pPr>
            <a:r>
              <a:rPr lang="id-ID" b="1" dirty="0" smtClean="0"/>
              <a:t>Pengantar kasus </a:t>
            </a:r>
            <a:endParaRPr lang="en-AU" b="1" dirty="0"/>
          </a:p>
          <a:p>
            <a:r>
              <a:rPr lang="id-ID" dirty="0" smtClean="0"/>
              <a:t>Ada program pengendalian rabies yang dilaksanakan di wilayah ini dalam 2 tahun terakhir </a:t>
            </a:r>
            <a:endParaRPr lang="en-AU" dirty="0"/>
          </a:p>
          <a:p>
            <a:endParaRPr lang="en-AU" dirty="0"/>
          </a:p>
          <a:p>
            <a:pPr marL="0" indent="0">
              <a:buNone/>
            </a:pPr>
            <a:r>
              <a:rPr lang="en-AU" b="1" dirty="0" err="1" smtClean="0"/>
              <a:t>Informa</a:t>
            </a:r>
            <a:r>
              <a:rPr lang="id-ID" b="1" dirty="0" smtClean="0"/>
              <a:t>si yang ada </a:t>
            </a:r>
            <a:endParaRPr lang="en-AU" b="1" dirty="0" smtClean="0"/>
          </a:p>
          <a:p>
            <a:pPr lvl="0"/>
            <a:r>
              <a:rPr lang="id-ID" dirty="0" smtClean="0"/>
              <a:t>Dalam 2 tahun terakhir ada </a:t>
            </a:r>
            <a:r>
              <a:rPr lang="en-GB" dirty="0" smtClean="0"/>
              <a:t>86</a:t>
            </a:r>
            <a:r>
              <a:rPr lang="id-ID" dirty="0"/>
              <a:t> </a:t>
            </a:r>
            <a:r>
              <a:rPr lang="id-ID" dirty="0" smtClean="0"/>
              <a:t>kasus positif rabies pada anjing dan 3 kasus pada manusia</a:t>
            </a:r>
            <a:endParaRPr lang="en-AU" dirty="0"/>
          </a:p>
          <a:p>
            <a:pPr lvl="0"/>
            <a:r>
              <a:rPr lang="id-ID" dirty="0" smtClean="0"/>
              <a:t>Program vaksinasi yang ada telah berjalan selama 18 bulan </a:t>
            </a:r>
            <a:endParaRPr lang="en-AU" dirty="0"/>
          </a:p>
          <a:p>
            <a:pPr lvl="0"/>
            <a:r>
              <a:rPr lang="id-ID" dirty="0" smtClean="0"/>
              <a:t>Estimasi anjing saat ini di wilayah ini sebanyak </a:t>
            </a:r>
            <a:r>
              <a:rPr lang="en-GB" dirty="0" smtClean="0"/>
              <a:t>2000</a:t>
            </a:r>
            <a:r>
              <a:rPr lang="id-ID" dirty="0" smtClean="0"/>
              <a:t> ekor</a:t>
            </a:r>
            <a:endParaRPr lang="en-AU" dirty="0"/>
          </a:p>
          <a:p>
            <a:pPr lvl="0"/>
            <a:r>
              <a:rPr lang="id-ID" dirty="0" smtClean="0"/>
              <a:t>Estimasi anjing yang divaksinasi saat ini sebanyak </a:t>
            </a:r>
            <a:r>
              <a:rPr lang="en-GB" dirty="0" smtClean="0"/>
              <a:t>1200 </a:t>
            </a:r>
            <a:r>
              <a:rPr lang="en-GB" dirty="0"/>
              <a:t>(60</a:t>
            </a:r>
            <a:r>
              <a:rPr lang="en-GB" dirty="0" smtClean="0"/>
              <a:t>%)</a:t>
            </a:r>
            <a:r>
              <a:rPr lang="id-ID" dirty="0" smtClean="0"/>
              <a:t> ekor</a:t>
            </a:r>
            <a:endParaRPr lang="en-AU" dirty="0"/>
          </a:p>
          <a:p>
            <a:pPr lvl="0"/>
            <a:r>
              <a:rPr lang="id-ID" dirty="0" smtClean="0"/>
              <a:t>Tujuan program adalah memvaksin </a:t>
            </a:r>
            <a:r>
              <a:rPr lang="en-GB" dirty="0" smtClean="0"/>
              <a:t>80</a:t>
            </a:r>
            <a:r>
              <a:rPr lang="en-GB" dirty="0"/>
              <a:t>% </a:t>
            </a:r>
            <a:r>
              <a:rPr lang="id-ID" dirty="0" smtClean="0"/>
              <a:t>anjing </a:t>
            </a:r>
            <a:endParaRPr lang="en-AU" dirty="0"/>
          </a:p>
          <a:p>
            <a:pPr lvl="1"/>
            <a:endParaRPr lang="en-AU" dirty="0"/>
          </a:p>
        </p:txBody>
      </p:sp>
    </p:spTree>
    <p:extLst>
      <p:ext uri="{BB962C8B-B14F-4D97-AF65-F5344CB8AC3E}">
        <p14:creationId xmlns:p14="http://schemas.microsoft.com/office/powerpoint/2010/main" val="1704372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a:t>
            </a:r>
            <a:r>
              <a:rPr lang="en-AU" b="1" dirty="0" smtClean="0"/>
              <a:t> 8</a:t>
            </a:r>
            <a:endParaRPr lang="en-AU" b="1" dirty="0"/>
          </a:p>
        </p:txBody>
      </p:sp>
      <p:sp>
        <p:nvSpPr>
          <p:cNvPr id="3" name="Content Placeholder 2"/>
          <p:cNvSpPr>
            <a:spLocks noGrp="1"/>
          </p:cNvSpPr>
          <p:nvPr>
            <p:ph idx="1"/>
          </p:nvPr>
        </p:nvSpPr>
        <p:spPr>
          <a:xfrm>
            <a:off x="457200" y="1772816"/>
            <a:ext cx="8229600" cy="4353347"/>
          </a:xfrm>
        </p:spPr>
        <p:txBody>
          <a:bodyPr>
            <a:normAutofit fontScale="85000" lnSpcReduction="20000"/>
          </a:bodyPr>
          <a:lstStyle/>
          <a:p>
            <a:pPr marL="0" indent="0">
              <a:buNone/>
            </a:pPr>
            <a:r>
              <a:rPr lang="id-ID" b="1" dirty="0" smtClean="0"/>
              <a:t>Tindakan </a:t>
            </a:r>
            <a:r>
              <a:rPr lang="id-ID" b="1" dirty="0"/>
              <a:t>p</a:t>
            </a:r>
            <a:r>
              <a:rPr lang="en-AU" b="1" dirty="0" err="1" smtClean="0"/>
              <a:t>aravet</a:t>
            </a:r>
            <a:r>
              <a:rPr lang="id-ID" b="1" dirty="0" smtClean="0"/>
              <a:t> </a:t>
            </a:r>
            <a:endParaRPr lang="en-AU" b="1" dirty="0"/>
          </a:p>
          <a:p>
            <a:r>
              <a:rPr lang="id-ID" dirty="0" smtClean="0"/>
              <a:t>Anda memastikan masyarakat mendapatkan edukasi mengenai risiko rabies, program pengendalian, dan pentingnya mencegah digigit anjing. </a:t>
            </a:r>
            <a:endParaRPr lang="en-GB" dirty="0" smtClean="0"/>
          </a:p>
          <a:p>
            <a:endParaRPr lang="en-AU" dirty="0"/>
          </a:p>
          <a:p>
            <a:r>
              <a:rPr lang="id-ID" dirty="0" smtClean="0"/>
              <a:t>Anda bekerja dengan tim penangkap anjing dan vaksinasi. Anda harus memastikan ada sebanyak mungkin anjing yang divaksin, dan diberikan booster vaksin jika diperlukan, vaksin selalu disimpan pada suhu yang benar, hasil dari vaksinasi setiap harinya dimasukkan ke dalam </a:t>
            </a:r>
            <a:r>
              <a:rPr lang="en-GB" dirty="0" err="1" smtClean="0"/>
              <a:t>iSIKHNAS</a:t>
            </a:r>
            <a:r>
              <a:rPr lang="en-GB" dirty="0"/>
              <a:t>.</a:t>
            </a:r>
            <a:endParaRPr lang="en-AU" dirty="0"/>
          </a:p>
        </p:txBody>
      </p:sp>
    </p:spTree>
    <p:extLst>
      <p:ext uri="{BB962C8B-B14F-4D97-AF65-F5344CB8AC3E}">
        <p14:creationId xmlns:p14="http://schemas.microsoft.com/office/powerpoint/2010/main" val="1169989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a:t>
            </a:r>
            <a:r>
              <a:rPr lang="en-AU" b="1" dirty="0" smtClean="0"/>
              <a:t> 9</a:t>
            </a:r>
            <a:endParaRPr lang="en-AU" b="1" dirty="0"/>
          </a:p>
        </p:txBody>
      </p:sp>
      <p:sp>
        <p:nvSpPr>
          <p:cNvPr id="3" name="Content Placeholder 2"/>
          <p:cNvSpPr>
            <a:spLocks noGrp="1"/>
          </p:cNvSpPr>
          <p:nvPr>
            <p:ph idx="1"/>
          </p:nvPr>
        </p:nvSpPr>
        <p:spPr>
          <a:xfrm>
            <a:off x="457200" y="1772816"/>
            <a:ext cx="8229600" cy="4353347"/>
          </a:xfrm>
        </p:spPr>
        <p:txBody>
          <a:bodyPr>
            <a:normAutofit fontScale="62500" lnSpcReduction="20000"/>
          </a:bodyPr>
          <a:lstStyle/>
          <a:p>
            <a:pPr marL="0" indent="0">
              <a:buNone/>
            </a:pPr>
            <a:r>
              <a:rPr lang="id-ID" b="1" dirty="0" smtClean="0"/>
              <a:t>Pengantar kasus </a:t>
            </a:r>
            <a:endParaRPr lang="en-AU" b="1" dirty="0"/>
          </a:p>
          <a:p>
            <a:r>
              <a:rPr lang="id-ID" dirty="0" smtClean="0"/>
              <a:t>Ada konfirmasi HPAI pada peternakan ayam di wilayah Anda </a:t>
            </a:r>
            <a:endParaRPr lang="en-AU" dirty="0"/>
          </a:p>
          <a:p>
            <a:endParaRPr lang="en-AU" dirty="0"/>
          </a:p>
          <a:p>
            <a:pPr marL="0" indent="0">
              <a:buNone/>
            </a:pPr>
            <a:r>
              <a:rPr lang="en-AU" b="1" dirty="0" err="1" smtClean="0"/>
              <a:t>Informa</a:t>
            </a:r>
            <a:r>
              <a:rPr lang="id-ID" b="1" dirty="0" smtClean="0"/>
              <a:t>si yang ada </a:t>
            </a:r>
            <a:endParaRPr lang="en-AU" b="1" dirty="0" smtClean="0"/>
          </a:p>
          <a:p>
            <a:pPr lvl="0"/>
            <a:r>
              <a:rPr lang="id-ID" dirty="0" smtClean="0"/>
              <a:t>Investigasi mengidentifikasian banyak ayam sakit atau mati </a:t>
            </a:r>
            <a:endParaRPr lang="en-AU" dirty="0"/>
          </a:p>
          <a:p>
            <a:pPr lvl="0"/>
            <a:r>
              <a:rPr lang="id-ID" dirty="0" smtClean="0"/>
              <a:t>Diambil sampel laboratorium dan laboratorium mengkonfirmasikan virus </a:t>
            </a:r>
            <a:r>
              <a:rPr lang="en-GB" dirty="0" smtClean="0"/>
              <a:t>HPAI </a:t>
            </a:r>
            <a:endParaRPr lang="en-AU" dirty="0"/>
          </a:p>
          <a:p>
            <a:pPr lvl="0"/>
            <a:r>
              <a:rPr lang="id-ID" dirty="0" smtClean="0"/>
              <a:t>Hasil uji lab dan tanda-tanda klinis berarti HPAI telah dikonfirmasi sebagai diagnosis definitif dalam kasus ini. </a:t>
            </a:r>
            <a:endParaRPr lang="en-AU" dirty="0"/>
          </a:p>
          <a:p>
            <a:pPr lvl="0"/>
            <a:r>
              <a:rPr lang="id-ID" dirty="0" smtClean="0"/>
              <a:t>Ada respon resmi dari pemerintah termasuk strategi pengendalian berikut ini</a:t>
            </a:r>
            <a:r>
              <a:rPr lang="en-GB" dirty="0" smtClean="0"/>
              <a:t>:</a:t>
            </a:r>
            <a:endParaRPr lang="en-AU" dirty="0"/>
          </a:p>
          <a:p>
            <a:pPr lvl="1"/>
            <a:r>
              <a:rPr lang="id-ID" dirty="0" smtClean="0"/>
              <a:t>Pemotonga </a:t>
            </a:r>
            <a:endParaRPr lang="en-AU" dirty="0"/>
          </a:p>
          <a:p>
            <a:pPr lvl="1"/>
            <a:r>
              <a:rPr lang="id-ID" dirty="0" smtClean="0"/>
              <a:t>Karantina </a:t>
            </a:r>
            <a:endParaRPr lang="en-AU" dirty="0"/>
          </a:p>
          <a:p>
            <a:pPr lvl="1"/>
            <a:r>
              <a:rPr lang="en-GB" dirty="0"/>
              <a:t>Biosecurity</a:t>
            </a:r>
            <a:endParaRPr lang="en-AU" dirty="0"/>
          </a:p>
          <a:p>
            <a:pPr lvl="1"/>
            <a:r>
              <a:rPr lang="id-ID" dirty="0" smtClean="0"/>
              <a:t>Program vaksinasi di sekeliling wilayah </a:t>
            </a:r>
            <a:endParaRPr lang="en-AU" dirty="0"/>
          </a:p>
          <a:p>
            <a:pPr lvl="1"/>
            <a:endParaRPr lang="en-AU" dirty="0"/>
          </a:p>
        </p:txBody>
      </p:sp>
    </p:spTree>
    <p:extLst>
      <p:ext uri="{BB962C8B-B14F-4D97-AF65-F5344CB8AC3E}">
        <p14:creationId xmlns:p14="http://schemas.microsoft.com/office/powerpoint/2010/main" val="4050256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a:t>
            </a:r>
            <a:r>
              <a:rPr lang="en-AU" b="1" dirty="0" smtClean="0"/>
              <a:t> 9</a:t>
            </a:r>
            <a:endParaRPr lang="en-AU" b="1" dirty="0"/>
          </a:p>
        </p:txBody>
      </p:sp>
      <p:sp>
        <p:nvSpPr>
          <p:cNvPr id="3" name="Content Placeholder 2"/>
          <p:cNvSpPr>
            <a:spLocks noGrp="1"/>
          </p:cNvSpPr>
          <p:nvPr>
            <p:ph idx="1"/>
          </p:nvPr>
        </p:nvSpPr>
        <p:spPr>
          <a:xfrm>
            <a:off x="457200" y="1772816"/>
            <a:ext cx="8229600" cy="4353347"/>
          </a:xfrm>
        </p:spPr>
        <p:txBody>
          <a:bodyPr>
            <a:normAutofit fontScale="77500" lnSpcReduction="20000"/>
          </a:bodyPr>
          <a:lstStyle/>
          <a:p>
            <a:pPr marL="0" indent="0">
              <a:buNone/>
            </a:pPr>
            <a:r>
              <a:rPr lang="id-ID" b="1" dirty="0" smtClean="0"/>
              <a:t>Tindakan </a:t>
            </a:r>
            <a:r>
              <a:rPr lang="id-ID" b="1" dirty="0"/>
              <a:t>p</a:t>
            </a:r>
            <a:r>
              <a:rPr lang="en-AU" b="1" dirty="0" err="1" smtClean="0"/>
              <a:t>aravet</a:t>
            </a:r>
            <a:r>
              <a:rPr lang="id-ID" b="1" dirty="0" smtClean="0"/>
              <a:t> </a:t>
            </a:r>
            <a:endParaRPr lang="en-AU" b="1" dirty="0"/>
          </a:p>
          <a:p>
            <a:r>
              <a:rPr lang="id-ID" dirty="0" smtClean="0"/>
              <a:t>Anda memastikan masyarakat mendapat edukasi mengenai risiko </a:t>
            </a:r>
            <a:r>
              <a:rPr lang="en-GB" dirty="0" smtClean="0"/>
              <a:t>HPAI</a:t>
            </a:r>
            <a:r>
              <a:rPr lang="en-GB" dirty="0"/>
              <a:t>, </a:t>
            </a:r>
            <a:r>
              <a:rPr lang="id-ID" dirty="0" smtClean="0"/>
              <a:t>program pengendalian, dan pentingnya menghilangkan penyakit ini. Anda menjelaskan kepada masyarakat mengapa semua ayam harus dipotong dan bagaimana penyakit dapat menyebabkan kematian pada manusia. And menjelaskan mengapa biosecurity sangat penting untuk mencegah manusia menyebarkan penyakit ke peternakan lainnya.</a:t>
            </a:r>
            <a:endParaRPr lang="en-GB" dirty="0" smtClean="0"/>
          </a:p>
          <a:p>
            <a:endParaRPr lang="en-AU" dirty="0"/>
          </a:p>
          <a:p>
            <a:r>
              <a:rPr lang="id-ID" dirty="0" smtClean="0"/>
              <a:t>Anda bekerja di dalam beberapa bagian dari program pengendalian</a:t>
            </a:r>
            <a:r>
              <a:rPr lang="en-GB" dirty="0" smtClean="0"/>
              <a:t>.</a:t>
            </a:r>
            <a:endParaRPr lang="en-AU" dirty="0"/>
          </a:p>
        </p:txBody>
      </p:sp>
    </p:spTree>
    <p:extLst>
      <p:ext uri="{BB962C8B-B14F-4D97-AF65-F5344CB8AC3E}">
        <p14:creationId xmlns:p14="http://schemas.microsoft.com/office/powerpoint/2010/main" val="3337202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085324" y="92076"/>
            <a:ext cx="405867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id-ID" sz="2800" b="1" cap="none" spc="0" dirty="0" smtClean="0">
                <a:ln/>
                <a:solidFill>
                  <a:schemeClr val="accent3"/>
                </a:solidFill>
                <a:effectLst/>
              </a:rPr>
              <a:t>Belajar keterampilan baru</a:t>
            </a:r>
            <a:endParaRPr lang="en-US" sz="2800" b="1" cap="none" spc="0" dirty="0">
              <a:ln/>
              <a:solidFill>
                <a:schemeClr val="accent3"/>
              </a:solidFill>
              <a:effectLst/>
            </a:endParaRPr>
          </a:p>
        </p:txBody>
      </p:sp>
      <p:sp>
        <p:nvSpPr>
          <p:cNvPr id="9" name="Rectangle 8"/>
          <p:cNvSpPr/>
          <p:nvPr/>
        </p:nvSpPr>
        <p:spPr>
          <a:xfrm>
            <a:off x="-34031" y="5883695"/>
            <a:ext cx="4758868" cy="584775"/>
          </a:xfrm>
          <a:prstGeom prst="rect">
            <a:avLst/>
          </a:prstGeom>
          <a:noFill/>
        </p:spPr>
        <p:txBody>
          <a:bodyPr wrap="none" lIns="91440" tIns="45720" rIns="91440" bIns="45720">
            <a:spAutoFit/>
          </a:bodyPr>
          <a:lstStyle/>
          <a:p>
            <a:pPr algn="ctr"/>
            <a:r>
              <a:rPr lang="id-ID"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Selamat bersenang-senang</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681033" y="5710664"/>
            <a:ext cx="2361416" cy="707886"/>
          </a:xfrm>
          <a:prstGeom prst="rect">
            <a:avLst/>
          </a:prstGeom>
          <a:noFill/>
        </p:spPr>
        <p:txBody>
          <a:bodyPr wrap="none" lIns="91440" tIns="45720" rIns="91440" bIns="45720">
            <a:spAutoFit/>
          </a:bodyPr>
          <a:lstStyle/>
          <a:p>
            <a:pPr algn="ctr"/>
            <a:r>
              <a:rPr lang="id-ID" sz="2000" b="0" cap="none" spc="0" dirty="0" smtClean="0">
                <a:ln w="0"/>
                <a:solidFill>
                  <a:schemeClr val="tx1"/>
                </a:solidFill>
                <a:effectLst>
                  <a:outerShdw blurRad="38100" dist="19050" dir="2700000" algn="tl" rotWithShape="0">
                    <a:schemeClr val="dk1">
                      <a:alpha val="40000"/>
                    </a:schemeClr>
                  </a:outerShdw>
                </a:effectLst>
              </a:rPr>
              <a:t>Tingkatkan kepuasan</a:t>
            </a:r>
          </a:p>
          <a:p>
            <a:pPr algn="ctr"/>
            <a:r>
              <a:rPr lang="id-ID" sz="2000" dirty="0" smtClean="0">
                <a:ln w="0"/>
                <a:effectLst>
                  <a:outerShdw blurRad="38100" dist="19050" dir="2700000" algn="tl" rotWithShape="0">
                    <a:schemeClr val="dk1">
                      <a:alpha val="40000"/>
                    </a:schemeClr>
                  </a:outerShdw>
                </a:effectLst>
              </a:rPr>
              <a:t>Kerja Anda</a:t>
            </a:r>
            <a:endParaRPr lang="en-US" sz="2000" b="0" cap="none" spc="0" dirty="0" smtClean="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id-ID" sz="2000" b="0" cap="none" spc="0" dirty="0" smtClean="0">
                <a:ln w="0"/>
                <a:solidFill>
                  <a:schemeClr val="tx1"/>
                </a:solidFill>
                <a:effectLst>
                  <a:outerShdw blurRad="38100" dist="19050" dir="2700000" algn="tl" rotWithShape="0">
                    <a:schemeClr val="dk1">
                      <a:alpha val="40000"/>
                    </a:schemeClr>
                  </a:outerShdw>
                </a:effectLst>
              </a:rPr>
              <a:t>Kesehatan hewan yang lebih baik untuk </a:t>
            </a:r>
            <a:r>
              <a:rPr lang="en-US" sz="2000" dirty="0" smtClean="0">
                <a:ln w="0"/>
                <a:effectLst>
                  <a:outerShdw blurRad="38100" dist="19050" dir="2700000" algn="tl" rotWithShape="0">
                    <a:schemeClr val="dk1">
                      <a:alpha val="40000"/>
                    </a:schemeClr>
                  </a:outerShdw>
                </a:effectLst>
              </a:rPr>
              <a:t>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09500" y="822238"/>
            <a:ext cx="6779096" cy="490066"/>
          </a:xfrm>
        </p:spPr>
        <p:txBody>
          <a:bodyPr>
            <a:normAutofit fontScale="90000"/>
          </a:bodyPr>
          <a:lstStyle/>
          <a:p>
            <a:r>
              <a:rPr lang="id-ID" b="1" dirty="0" smtClean="0"/>
              <a:t>Konsep kunci </a:t>
            </a:r>
            <a:r>
              <a:rPr lang="en-AU" b="1" dirty="0" err="1" smtClean="0"/>
              <a:t>ses</a:t>
            </a:r>
            <a:r>
              <a:rPr lang="id-ID" b="1" dirty="0" smtClean="0"/>
              <a:t>i</a:t>
            </a:r>
            <a:r>
              <a:rPr lang="en-AU" b="1" dirty="0" smtClean="0"/>
              <a:t> 11</a:t>
            </a:r>
            <a:endParaRPr lang="en-AU" b="1" dirty="0"/>
          </a:p>
        </p:txBody>
      </p:sp>
      <p:sp>
        <p:nvSpPr>
          <p:cNvPr id="2" name="Content Placeholder 1"/>
          <p:cNvSpPr>
            <a:spLocks noGrp="1"/>
          </p:cNvSpPr>
          <p:nvPr>
            <p:ph idx="1"/>
          </p:nvPr>
        </p:nvSpPr>
        <p:spPr>
          <a:xfrm>
            <a:off x="457200" y="1600200"/>
            <a:ext cx="8229600" cy="4233575"/>
          </a:xfrm>
        </p:spPr>
        <p:txBody>
          <a:bodyPr>
            <a:normAutofit fontScale="92500" lnSpcReduction="20000"/>
          </a:bodyPr>
          <a:lstStyle/>
          <a:p>
            <a:r>
              <a:rPr lang="id-ID" dirty="0" smtClean="0"/>
              <a:t>Berpikir mengenai kemungkinan penyebab penyakit, inang, agen, dan lingkungan ketika melihat setiap hewan sakit akan membantu </a:t>
            </a:r>
            <a:r>
              <a:rPr lang="en-GB" dirty="0" smtClean="0"/>
              <a:t> </a:t>
            </a:r>
            <a:r>
              <a:rPr lang="id-ID" dirty="0" smtClean="0"/>
              <a:t>paravet memberikan pelayanan yang lebih baik kepada peternak untuk pengobatan serta pencegahan penyakit pada hewan.</a:t>
            </a:r>
            <a:r>
              <a:rPr lang="en-GB" dirty="0" smtClean="0"/>
              <a:t> </a:t>
            </a:r>
            <a:endParaRPr lang="en-GB" dirty="0"/>
          </a:p>
          <a:p>
            <a:endParaRPr lang="en-GB" dirty="0"/>
          </a:p>
          <a:p>
            <a:r>
              <a:rPr lang="en-GB" dirty="0" err="1" smtClean="0"/>
              <a:t>Paravet</a:t>
            </a:r>
            <a:r>
              <a:rPr lang="id-ID" dirty="0" smtClean="0"/>
              <a:t> harus melibatkan keterampilan epidemiologi lapangan di seluruh aspek dalam kegiatan sehati-hari mereka. </a:t>
            </a:r>
            <a:r>
              <a:rPr lang="en-GB" dirty="0" smtClean="0"/>
              <a:t> </a:t>
            </a:r>
            <a:endParaRPr lang="en-AU" dirty="0"/>
          </a:p>
          <a:p>
            <a:pPr marL="0" indent="0">
              <a:buNone/>
            </a:pPr>
            <a:endParaRPr lang="en-AU"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 </a:t>
            </a:r>
            <a:r>
              <a:rPr lang="en-AU" b="1" dirty="0" smtClean="0"/>
              <a:t>1</a:t>
            </a:r>
            <a:endParaRPr lang="en-AU" b="1" dirty="0"/>
          </a:p>
        </p:txBody>
      </p:sp>
      <p:sp>
        <p:nvSpPr>
          <p:cNvPr id="3" name="Content Placeholder 2"/>
          <p:cNvSpPr>
            <a:spLocks noGrp="1"/>
          </p:cNvSpPr>
          <p:nvPr>
            <p:ph idx="1"/>
          </p:nvPr>
        </p:nvSpPr>
        <p:spPr>
          <a:xfrm>
            <a:off x="5004048" y="1772816"/>
            <a:ext cx="3682752" cy="4353347"/>
          </a:xfrm>
        </p:spPr>
        <p:txBody>
          <a:bodyPr>
            <a:normAutofit fontScale="77500" lnSpcReduction="20000"/>
          </a:bodyPr>
          <a:lstStyle/>
          <a:p>
            <a:pPr marL="0" indent="0">
              <a:buNone/>
            </a:pPr>
            <a:r>
              <a:rPr lang="id-ID" b="1" dirty="0" smtClean="0"/>
              <a:t>Pengantar kasus </a:t>
            </a:r>
            <a:endParaRPr lang="en-AU" b="1" dirty="0"/>
          </a:p>
          <a:p>
            <a:pPr lvl="1"/>
            <a:r>
              <a:rPr lang="id-ID" dirty="0" smtClean="0"/>
              <a:t>Anda mengunjungi peternakan yang terdapat anak sapi sakit dan tidak mau minum. </a:t>
            </a:r>
            <a:r>
              <a:rPr lang="en-GB" dirty="0" smtClean="0"/>
              <a:t> </a:t>
            </a:r>
          </a:p>
          <a:p>
            <a:endParaRPr lang="en-AU" dirty="0"/>
          </a:p>
          <a:p>
            <a:pPr marL="0" indent="0">
              <a:buNone/>
            </a:pPr>
            <a:r>
              <a:rPr lang="en-AU" b="1" dirty="0" err="1" smtClean="0"/>
              <a:t>Informa</a:t>
            </a:r>
            <a:r>
              <a:rPr lang="id-ID" b="1" dirty="0" smtClean="0"/>
              <a:t>si dikumpulkan selama investigasi </a:t>
            </a:r>
            <a:endParaRPr lang="en-AU" b="1" dirty="0"/>
          </a:p>
          <a:p>
            <a:pPr lvl="1"/>
            <a:r>
              <a:rPr lang="id-ID" dirty="0" smtClean="0"/>
              <a:t>Induk anak sapi memiliki kualitas susu yang kurang baik </a:t>
            </a:r>
            <a:endParaRPr lang="en-GB" dirty="0" smtClean="0"/>
          </a:p>
          <a:p>
            <a:pPr lvl="1"/>
            <a:r>
              <a:rPr lang="id-ID" dirty="0" smtClean="0"/>
              <a:t>Anak-anak sapi lahir di padang rumput kecil berpagar yang bersih. </a:t>
            </a:r>
            <a:endParaRPr lang="en-GB" dirty="0" smtClean="0"/>
          </a:p>
          <a:p>
            <a:pPr lvl="1"/>
            <a:endParaRPr lang="en-AU" dirty="0"/>
          </a:p>
        </p:txBody>
      </p:sp>
      <p:pic>
        <p:nvPicPr>
          <p:cNvPr id="1026" name="Picture 2" descr="http://dingo.care2.com/pictures/causes/3071/3070733.lar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4" y="1772816"/>
            <a:ext cx="4765743"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a:t>
            </a:r>
            <a:r>
              <a:rPr lang="en-AU" b="1" dirty="0" smtClean="0"/>
              <a:t> 1</a:t>
            </a:r>
            <a:endParaRPr lang="en-AU" b="1" dirty="0"/>
          </a:p>
        </p:txBody>
      </p:sp>
      <p:sp>
        <p:nvSpPr>
          <p:cNvPr id="3" name="Content Placeholder 2"/>
          <p:cNvSpPr>
            <a:spLocks noGrp="1"/>
          </p:cNvSpPr>
          <p:nvPr>
            <p:ph idx="1"/>
          </p:nvPr>
        </p:nvSpPr>
        <p:spPr>
          <a:xfrm>
            <a:off x="457200" y="1772816"/>
            <a:ext cx="8229600" cy="4353347"/>
          </a:xfrm>
        </p:spPr>
        <p:txBody>
          <a:bodyPr>
            <a:normAutofit fontScale="70000" lnSpcReduction="20000"/>
          </a:bodyPr>
          <a:lstStyle/>
          <a:p>
            <a:pPr marL="0" indent="0">
              <a:buNone/>
            </a:pPr>
            <a:r>
              <a:rPr lang="id-ID" b="1" dirty="0" smtClean="0"/>
              <a:t>Aksi </a:t>
            </a:r>
            <a:r>
              <a:rPr lang="id-ID" b="1" dirty="0"/>
              <a:t>p</a:t>
            </a:r>
            <a:r>
              <a:rPr lang="en-AU" b="1" dirty="0" err="1" smtClean="0"/>
              <a:t>aravet</a:t>
            </a:r>
            <a:r>
              <a:rPr lang="id-ID" b="1" dirty="0" smtClean="0"/>
              <a:t> </a:t>
            </a:r>
            <a:endParaRPr lang="en-AU" b="1" dirty="0"/>
          </a:p>
          <a:p>
            <a:r>
              <a:rPr lang="id-ID" dirty="0" smtClean="0"/>
              <a:t>Anda memeriksa anak sapi, menemukan abses di bagian pusar, dan Anda mengobati anak sapi tersebut. </a:t>
            </a:r>
            <a:endParaRPr lang="en-GB" dirty="0" smtClean="0"/>
          </a:p>
          <a:p>
            <a:endParaRPr lang="en-AU" dirty="0"/>
          </a:p>
          <a:p>
            <a:r>
              <a:rPr lang="id-ID" dirty="0" smtClean="0"/>
              <a:t>Anda memberi saran kepada peternak bahwa penyebab abses ini mencakup: lingkungan melahirkan sapi yang kotor, kondisi lembab/basah, paparan terhadap bakteri, dan kurangnya susu </a:t>
            </a:r>
            <a:r>
              <a:rPr lang="en-GB" dirty="0" smtClean="0"/>
              <a:t>(</a:t>
            </a:r>
            <a:r>
              <a:rPr lang="id-ID" dirty="0" smtClean="0"/>
              <a:t>kolostrum) di dalam 6 jam pertama. </a:t>
            </a:r>
            <a:r>
              <a:rPr lang="en-GB" dirty="0" smtClean="0"/>
              <a:t>.</a:t>
            </a:r>
          </a:p>
          <a:p>
            <a:endParaRPr lang="en-GB" dirty="0"/>
          </a:p>
          <a:p>
            <a:r>
              <a:rPr lang="id-ID" dirty="0" smtClean="0"/>
              <a:t>Anda memberi saran kepada peternak bagaimana mencegah kasus lebih lanjut dengan menjaka lingkungan yang bersih untuk tempat melahirkan dan membantu anak sapi mimum dari induk mereka pada 6 jam pertama kehidupan mereka</a:t>
            </a:r>
            <a:r>
              <a:rPr lang="en-GB" dirty="0" smtClean="0"/>
              <a:t>.</a:t>
            </a:r>
            <a:endParaRPr lang="en-AU" dirty="0"/>
          </a:p>
        </p:txBody>
      </p:sp>
    </p:spTree>
    <p:extLst>
      <p:ext uri="{BB962C8B-B14F-4D97-AF65-F5344CB8AC3E}">
        <p14:creationId xmlns:p14="http://schemas.microsoft.com/office/powerpoint/2010/main" val="1379408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3261048" cy="1143000"/>
          </a:xfrm>
        </p:spPr>
        <p:txBody>
          <a:bodyPr>
            <a:normAutofit/>
          </a:bodyPr>
          <a:lstStyle/>
          <a:p>
            <a:r>
              <a:rPr lang="id-ID" b="1" dirty="0" smtClean="0"/>
              <a:t>Contoh</a:t>
            </a:r>
            <a:r>
              <a:rPr lang="en-AU" b="1" dirty="0" smtClean="0"/>
              <a:t> 2</a:t>
            </a:r>
            <a:endParaRPr lang="en-AU" b="1" dirty="0"/>
          </a:p>
        </p:txBody>
      </p:sp>
      <p:sp>
        <p:nvSpPr>
          <p:cNvPr id="3" name="Content Placeholder 2"/>
          <p:cNvSpPr>
            <a:spLocks noGrp="1"/>
          </p:cNvSpPr>
          <p:nvPr>
            <p:ph idx="1"/>
          </p:nvPr>
        </p:nvSpPr>
        <p:spPr>
          <a:xfrm>
            <a:off x="13807" y="2780928"/>
            <a:ext cx="7488832" cy="3672408"/>
          </a:xfrm>
        </p:spPr>
        <p:txBody>
          <a:bodyPr>
            <a:normAutofit fontScale="70000" lnSpcReduction="20000"/>
          </a:bodyPr>
          <a:lstStyle/>
          <a:p>
            <a:pPr marL="0" indent="0">
              <a:buNone/>
            </a:pPr>
            <a:r>
              <a:rPr lang="id-ID" b="1" dirty="0" smtClean="0"/>
              <a:t>Pengantar kasus </a:t>
            </a:r>
            <a:endParaRPr lang="en-AU" b="1" dirty="0"/>
          </a:p>
          <a:p>
            <a:pPr lvl="1"/>
            <a:r>
              <a:rPr lang="id-ID" dirty="0" smtClean="0"/>
              <a:t>Anda mengunjungi peternakan yang terdapat beberapa anak sapi yang mengalami abses di bagian pusar dan beberapa anak sapi yang tidak mengalami abses. </a:t>
            </a:r>
            <a:r>
              <a:rPr lang="en-AU" dirty="0" smtClean="0"/>
              <a:t> </a:t>
            </a:r>
            <a:endParaRPr lang="en-AU" dirty="0"/>
          </a:p>
          <a:p>
            <a:endParaRPr lang="en-AU" dirty="0"/>
          </a:p>
          <a:p>
            <a:pPr marL="0" indent="0">
              <a:buNone/>
            </a:pPr>
            <a:r>
              <a:rPr lang="en-AU" b="1" dirty="0" err="1" smtClean="0"/>
              <a:t>Informa</a:t>
            </a:r>
            <a:r>
              <a:rPr lang="id-ID" b="1" dirty="0" smtClean="0"/>
              <a:t>si yang dikumpulkan selama</a:t>
            </a:r>
            <a:r>
              <a:rPr lang="en-AU" b="1" dirty="0" smtClean="0"/>
              <a:t> </a:t>
            </a:r>
            <a:r>
              <a:rPr lang="en-AU" b="1" dirty="0" err="1" smtClean="0"/>
              <a:t>investiga</a:t>
            </a:r>
            <a:r>
              <a:rPr lang="id-ID" b="1" dirty="0" smtClean="0"/>
              <a:t>si </a:t>
            </a:r>
            <a:endParaRPr lang="en-AU" b="1" dirty="0"/>
          </a:p>
          <a:p>
            <a:pPr lvl="1"/>
            <a:r>
              <a:rPr lang="id-ID" dirty="0" smtClean="0"/>
              <a:t>Beberapa sapi baru datang di peternakan sekitar </a:t>
            </a:r>
            <a:r>
              <a:rPr lang="en-AU" dirty="0" smtClean="0"/>
              <a:t>9 </a:t>
            </a:r>
            <a:r>
              <a:rPr lang="id-ID" dirty="0" smtClean="0"/>
              <a:t>minggu lalu </a:t>
            </a:r>
            <a:endParaRPr lang="en-AU" dirty="0" smtClean="0"/>
          </a:p>
          <a:p>
            <a:pPr lvl="1"/>
            <a:r>
              <a:rPr lang="id-ID" dirty="0" smtClean="0"/>
              <a:t>Semua anak sapi yang sakit berumur antara 6 dan 8 minggu </a:t>
            </a:r>
            <a:endParaRPr lang="en-AU" dirty="0"/>
          </a:p>
          <a:p>
            <a:pPr lvl="1"/>
            <a:r>
              <a:rPr lang="id-ID" dirty="0" smtClean="0"/>
              <a:t>Semua anak sapi sehat berumur lebih tua dari 10 minggu </a:t>
            </a:r>
            <a:endParaRPr lang="en-AU" dirty="0"/>
          </a:p>
          <a:p>
            <a:pPr lvl="1"/>
            <a:r>
              <a:rPr lang="id-ID" dirty="0" smtClean="0"/>
              <a:t>Semua anak sapi sakit dilahirkan di halaman kecil yang kotor </a:t>
            </a:r>
            <a:endParaRPr lang="en-AU" dirty="0"/>
          </a:p>
          <a:p>
            <a:pPr lvl="1"/>
            <a:r>
              <a:rPr lang="id-ID" dirty="0" smtClean="0"/>
              <a:t>Semua anak sapi sehat dilahirkan di padang rumput kecil yang bersih </a:t>
            </a:r>
            <a:endParaRPr lang="en-AU" dirty="0"/>
          </a:p>
          <a:p>
            <a:pPr lvl="1"/>
            <a:endParaRPr lang="en-AU" dirty="0"/>
          </a:p>
        </p:txBody>
      </p:sp>
      <p:pic>
        <p:nvPicPr>
          <p:cNvPr id="5" name="Picture 2" descr="http://www.abc.net.au/reslib/201106/r786668_68123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492696"/>
            <a:ext cx="3806788" cy="2537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877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a:t>
            </a:r>
            <a:r>
              <a:rPr lang="en-AU" b="1" dirty="0" smtClean="0"/>
              <a:t> 2</a:t>
            </a:r>
            <a:endParaRPr lang="en-AU" b="1" dirty="0"/>
          </a:p>
        </p:txBody>
      </p:sp>
      <p:sp>
        <p:nvSpPr>
          <p:cNvPr id="3" name="Content Placeholder 2"/>
          <p:cNvSpPr>
            <a:spLocks noGrp="1"/>
          </p:cNvSpPr>
          <p:nvPr>
            <p:ph idx="1"/>
          </p:nvPr>
        </p:nvSpPr>
        <p:spPr>
          <a:xfrm>
            <a:off x="457200" y="1417638"/>
            <a:ext cx="8229600" cy="4708525"/>
          </a:xfrm>
        </p:spPr>
        <p:txBody>
          <a:bodyPr>
            <a:normAutofit fontScale="62500" lnSpcReduction="20000"/>
          </a:bodyPr>
          <a:lstStyle/>
          <a:p>
            <a:pPr marL="0" indent="0">
              <a:buNone/>
            </a:pPr>
            <a:r>
              <a:rPr lang="id-ID" b="1" dirty="0" smtClean="0"/>
              <a:t>Tindakan </a:t>
            </a:r>
            <a:r>
              <a:rPr lang="id-ID" b="1" dirty="0"/>
              <a:t>p</a:t>
            </a:r>
            <a:r>
              <a:rPr lang="en-AU" b="1" dirty="0" err="1" smtClean="0"/>
              <a:t>aravet</a:t>
            </a:r>
            <a:r>
              <a:rPr lang="id-ID" b="1" dirty="0" smtClean="0"/>
              <a:t> </a:t>
            </a:r>
            <a:endParaRPr lang="en-AU" b="1" dirty="0"/>
          </a:p>
          <a:p>
            <a:r>
              <a:rPr lang="id-ID" dirty="0" smtClean="0"/>
              <a:t>Anda memeriksa anak-anak sapi dan mengobati mereka. </a:t>
            </a:r>
            <a:endParaRPr lang="en-GB" dirty="0" smtClean="0"/>
          </a:p>
          <a:p>
            <a:endParaRPr lang="en-AU" dirty="0"/>
          </a:p>
          <a:p>
            <a:r>
              <a:rPr lang="id-ID" dirty="0" smtClean="0"/>
              <a:t>Anda memberi saran kepada peternak mengenai penyebab umum kondisi tersebut  </a:t>
            </a:r>
            <a:endParaRPr lang="en-GB" dirty="0" smtClean="0"/>
          </a:p>
          <a:p>
            <a:pPr lvl="1"/>
            <a:r>
              <a:rPr lang="id-ID" dirty="0" smtClean="0"/>
              <a:t>Lingkungan tempat melahirkan yang kotor/basah, paparan terhadap bakteri, dan kekurangan susu (kolostrum) pada 6 jam pertama. </a:t>
            </a:r>
            <a:endParaRPr lang="en-GB" dirty="0" smtClean="0"/>
          </a:p>
          <a:p>
            <a:endParaRPr lang="en-AU" dirty="0"/>
          </a:p>
          <a:p>
            <a:r>
              <a:rPr lang="id-ID" dirty="0" smtClean="0"/>
              <a:t>Anda memberi saran kepada peternak mengenai bagaimana mencegah kasus lebih lanjut dengan: </a:t>
            </a:r>
            <a:endParaRPr lang="en-GB" dirty="0" smtClean="0"/>
          </a:p>
          <a:p>
            <a:pPr lvl="1"/>
            <a:r>
              <a:rPr lang="id-ID" dirty="0" smtClean="0"/>
              <a:t>Memastikan sapi melahirka di tempat yang bersih dan kering. </a:t>
            </a:r>
            <a:r>
              <a:rPr lang="en-GB" dirty="0" smtClean="0"/>
              <a:t> </a:t>
            </a:r>
          </a:p>
          <a:p>
            <a:pPr lvl="1"/>
            <a:r>
              <a:rPr lang="en-GB" dirty="0" smtClean="0"/>
              <a:t>M</a:t>
            </a:r>
            <a:r>
              <a:rPr lang="id-ID" dirty="0" smtClean="0"/>
              <a:t>emastikan semua anak sapi mendapatkan minim susu pertama (kolostrum) dari induknya di beberap jam pertama kelahiran</a:t>
            </a:r>
            <a:endParaRPr lang="en-GB" dirty="0" smtClean="0"/>
          </a:p>
          <a:p>
            <a:pPr lvl="1"/>
            <a:r>
              <a:rPr lang="id-ID" dirty="0" smtClean="0"/>
              <a:t>Sapi-sapi baru dapat membawa bakteri baru karena sapi-sapi yang lebih tua tidak mengalami sakit ini. Mungkin karena hujan saat itu yang membuat kondisi berlumpur. </a:t>
            </a:r>
            <a:endParaRPr lang="en-AU" dirty="0"/>
          </a:p>
        </p:txBody>
      </p:sp>
    </p:spTree>
    <p:extLst>
      <p:ext uri="{BB962C8B-B14F-4D97-AF65-F5344CB8AC3E}">
        <p14:creationId xmlns:p14="http://schemas.microsoft.com/office/powerpoint/2010/main" val="2986628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rancholamagdalena.com/files/category/3_cattleca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6400" y="116632"/>
            <a:ext cx="4180400" cy="31353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1153" y="265191"/>
            <a:ext cx="2886711" cy="1143000"/>
          </a:xfrm>
        </p:spPr>
        <p:txBody>
          <a:bodyPr>
            <a:normAutofit/>
          </a:bodyPr>
          <a:lstStyle/>
          <a:p>
            <a:r>
              <a:rPr lang="id-ID" b="1" dirty="0" smtClean="0"/>
              <a:t>Contoh</a:t>
            </a:r>
            <a:r>
              <a:rPr lang="en-AU" b="1" dirty="0" smtClean="0"/>
              <a:t> 3</a:t>
            </a:r>
            <a:endParaRPr lang="en-AU" b="1" dirty="0"/>
          </a:p>
        </p:txBody>
      </p:sp>
      <p:sp>
        <p:nvSpPr>
          <p:cNvPr id="3" name="Content Placeholder 2"/>
          <p:cNvSpPr>
            <a:spLocks noGrp="1"/>
          </p:cNvSpPr>
          <p:nvPr>
            <p:ph idx="1"/>
          </p:nvPr>
        </p:nvSpPr>
        <p:spPr>
          <a:xfrm>
            <a:off x="107504" y="2132856"/>
            <a:ext cx="8075240" cy="4353347"/>
          </a:xfrm>
        </p:spPr>
        <p:txBody>
          <a:bodyPr>
            <a:normAutofit fontScale="62500" lnSpcReduction="20000"/>
          </a:bodyPr>
          <a:lstStyle/>
          <a:p>
            <a:pPr marL="0" indent="0">
              <a:buNone/>
            </a:pPr>
            <a:r>
              <a:rPr lang="id-ID" b="1" dirty="0" smtClean="0"/>
              <a:t>Pengantar kasus </a:t>
            </a:r>
            <a:endParaRPr lang="en-AU" b="1" dirty="0"/>
          </a:p>
          <a:p>
            <a:pPr lvl="1"/>
            <a:r>
              <a:rPr lang="id-ID" dirty="0" smtClean="0"/>
              <a:t>Anda mengunjungi peternakan yang </a:t>
            </a:r>
            <a:r>
              <a:rPr lang="id-ID" dirty="0" smtClean="0">
                <a:effectLst>
                  <a:outerShdw blurRad="38100" dist="38100" dir="2700000" algn="tl">
                    <a:srgbClr val="000000">
                      <a:alpha val="43137"/>
                    </a:srgbClr>
                  </a:outerShdw>
                </a:effectLst>
              </a:rPr>
              <a:t>terdapat 2 sapi yang diare</a:t>
            </a:r>
            <a:r>
              <a:rPr lang="en-AU" dirty="0" smtClean="0"/>
              <a:t>. </a:t>
            </a:r>
            <a:endParaRPr lang="en-AU" dirty="0"/>
          </a:p>
          <a:p>
            <a:endParaRPr lang="en-AU" dirty="0"/>
          </a:p>
          <a:p>
            <a:pPr marL="0" indent="0">
              <a:buNone/>
            </a:pPr>
            <a:r>
              <a:rPr lang="en-AU" b="1" dirty="0" err="1" smtClean="0"/>
              <a:t>Informa</a:t>
            </a:r>
            <a:r>
              <a:rPr lang="id-ID" b="1" dirty="0" smtClean="0"/>
              <a:t>si yang dikumpulkan selama investigasi </a:t>
            </a:r>
            <a:endParaRPr lang="en-AU" b="1" dirty="0" smtClean="0"/>
          </a:p>
          <a:p>
            <a:pPr lvl="1"/>
            <a:r>
              <a:rPr lang="id-ID" dirty="0" smtClean="0"/>
              <a:t>2 sapi tersebut berumur 2 tahun dan berjenis sapi</a:t>
            </a:r>
            <a:r>
              <a:rPr lang="en-GB" dirty="0" smtClean="0"/>
              <a:t> Bali </a:t>
            </a:r>
            <a:endParaRPr lang="en-AU" dirty="0" smtClean="0"/>
          </a:p>
          <a:p>
            <a:pPr lvl="1"/>
            <a:r>
              <a:rPr lang="id-ID" dirty="0" smtClean="0"/>
              <a:t>Keduanya disimpan terpisah dari sapi-sapi lain karena mereka baru saja melahirkan </a:t>
            </a:r>
            <a:endParaRPr lang="en-AU" dirty="0" smtClean="0"/>
          </a:p>
          <a:p>
            <a:pPr lvl="1"/>
            <a:r>
              <a:rPr lang="id-ID" dirty="0" smtClean="0"/>
              <a:t>Semua sapi di peternakan diberi obat cacing 3 minggu lalu</a:t>
            </a:r>
            <a:r>
              <a:rPr lang="en-GB" dirty="0" smtClean="0"/>
              <a:t> </a:t>
            </a:r>
            <a:endParaRPr lang="en-AU" dirty="0" smtClean="0"/>
          </a:p>
          <a:p>
            <a:pPr lvl="1"/>
            <a:r>
              <a:rPr lang="id-ID" dirty="0" smtClean="0"/>
              <a:t>Yang mereka makan adalah sejenis rumput di padang rumput kecil di dekat tempat bernaung </a:t>
            </a:r>
            <a:r>
              <a:rPr lang="en-GB" dirty="0" smtClean="0"/>
              <a:t> </a:t>
            </a:r>
            <a:endParaRPr lang="en-AU" dirty="0" smtClean="0"/>
          </a:p>
          <a:p>
            <a:pPr lvl="1"/>
            <a:r>
              <a:rPr lang="id-ID" dirty="0" smtClean="0"/>
              <a:t>Tidak ada sapi di lingkungan sekitar </a:t>
            </a:r>
            <a:endParaRPr lang="en-AU" dirty="0" smtClean="0"/>
          </a:p>
          <a:p>
            <a:pPr lvl="1"/>
            <a:r>
              <a:rPr lang="id-ID" dirty="0" smtClean="0"/>
              <a:t>Kedua sapi terlihat lemah, mata mereka cekung dan terlihat stres. </a:t>
            </a:r>
            <a:r>
              <a:rPr lang="en-GB" dirty="0" smtClean="0"/>
              <a:t> </a:t>
            </a:r>
            <a:endParaRPr lang="en-AU" dirty="0" smtClean="0"/>
          </a:p>
          <a:p>
            <a:pPr lvl="1"/>
            <a:r>
              <a:rPr lang="id-ID" dirty="0" smtClean="0"/>
              <a:t>Diare yang mereka alami  berbau menyengat, diare sangat cair dan mengandung darah segar </a:t>
            </a:r>
            <a:endParaRPr lang="en-AU" dirty="0" smtClean="0"/>
          </a:p>
          <a:p>
            <a:pPr lvl="1"/>
            <a:r>
              <a:rPr lang="id-ID" dirty="0" smtClean="0"/>
              <a:t>Sapi-sapi tersebut dehidrasi </a:t>
            </a:r>
            <a:endParaRPr lang="en-AU" dirty="0" smtClean="0"/>
          </a:p>
          <a:p>
            <a:pPr lvl="1"/>
            <a:r>
              <a:rPr lang="id-ID" dirty="0" smtClean="0"/>
              <a:t>Suhu mereka naik melebihi normal:</a:t>
            </a:r>
            <a:r>
              <a:rPr lang="en-GB" dirty="0" smtClean="0"/>
              <a:t> 39</a:t>
            </a:r>
            <a:r>
              <a:rPr lang="id-ID" dirty="0" smtClean="0"/>
              <a:t>,</a:t>
            </a:r>
            <a:r>
              <a:rPr lang="en-GB" dirty="0" smtClean="0"/>
              <a:t>8° </a:t>
            </a:r>
            <a:r>
              <a:rPr lang="id-ID" dirty="0" smtClean="0"/>
              <a:t>dan</a:t>
            </a:r>
            <a:r>
              <a:rPr lang="en-GB" dirty="0" smtClean="0"/>
              <a:t> 40</a:t>
            </a:r>
            <a:r>
              <a:rPr lang="id-ID" dirty="0" smtClean="0"/>
              <a:t>,</a:t>
            </a:r>
            <a:r>
              <a:rPr lang="en-GB" dirty="0" smtClean="0"/>
              <a:t>1°</a:t>
            </a:r>
            <a:endParaRPr lang="en-AU" dirty="0" smtClean="0"/>
          </a:p>
        </p:txBody>
      </p:sp>
    </p:spTree>
    <p:extLst>
      <p:ext uri="{BB962C8B-B14F-4D97-AF65-F5344CB8AC3E}">
        <p14:creationId xmlns:p14="http://schemas.microsoft.com/office/powerpoint/2010/main" val="1041435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a:t>
            </a:r>
            <a:r>
              <a:rPr lang="en-AU" b="1" dirty="0" smtClean="0"/>
              <a:t> 3</a:t>
            </a:r>
            <a:endParaRPr lang="en-AU" b="1" dirty="0"/>
          </a:p>
        </p:txBody>
      </p:sp>
      <p:sp>
        <p:nvSpPr>
          <p:cNvPr id="3" name="Content Placeholder 2"/>
          <p:cNvSpPr>
            <a:spLocks noGrp="1"/>
          </p:cNvSpPr>
          <p:nvPr>
            <p:ph idx="1"/>
          </p:nvPr>
        </p:nvSpPr>
        <p:spPr>
          <a:xfrm>
            <a:off x="457200" y="1772816"/>
            <a:ext cx="8229600" cy="4353347"/>
          </a:xfrm>
        </p:spPr>
        <p:txBody>
          <a:bodyPr>
            <a:normAutofit fontScale="55000" lnSpcReduction="20000"/>
          </a:bodyPr>
          <a:lstStyle/>
          <a:p>
            <a:pPr marL="0" indent="0">
              <a:buNone/>
            </a:pPr>
            <a:r>
              <a:rPr lang="id-ID" b="1" dirty="0" smtClean="0"/>
              <a:t>Tindakan </a:t>
            </a:r>
            <a:r>
              <a:rPr lang="id-ID" b="1" dirty="0"/>
              <a:t>p</a:t>
            </a:r>
            <a:r>
              <a:rPr lang="en-AU" b="1" dirty="0" err="1" smtClean="0"/>
              <a:t>aravet</a:t>
            </a:r>
            <a:r>
              <a:rPr lang="id-ID" b="1" dirty="0" smtClean="0"/>
              <a:t> </a:t>
            </a:r>
            <a:endParaRPr lang="en-AU" b="1" dirty="0"/>
          </a:p>
          <a:p>
            <a:r>
              <a:rPr lang="id-ID" dirty="0" smtClean="0"/>
              <a:t>Anda memeriksa sapi, mengambil sampel untuk investigasi laboratorium, dan mengobati mereka. </a:t>
            </a:r>
            <a:endParaRPr lang="en-GB" dirty="0" smtClean="0"/>
          </a:p>
          <a:p>
            <a:r>
              <a:rPr lang="id-ID" dirty="0" smtClean="0"/>
              <a:t>Penyebab</a:t>
            </a:r>
            <a:r>
              <a:rPr lang="en-GB" dirty="0" smtClean="0"/>
              <a:t> – </a:t>
            </a:r>
            <a:r>
              <a:rPr lang="id-ID" dirty="0" smtClean="0"/>
              <a:t> kemungkinan infeksius </a:t>
            </a:r>
            <a:endParaRPr lang="en-GB" dirty="0" smtClean="0"/>
          </a:p>
          <a:p>
            <a:pPr lvl="1"/>
            <a:r>
              <a:rPr lang="id-ID" i="1" dirty="0" smtClean="0"/>
              <a:t>Diagnosa banding </a:t>
            </a:r>
            <a:r>
              <a:rPr lang="id-ID" dirty="0" smtClean="0"/>
              <a:t>mencakup</a:t>
            </a:r>
            <a:r>
              <a:rPr lang="en-GB" dirty="0" smtClean="0"/>
              <a:t>: </a:t>
            </a:r>
            <a:r>
              <a:rPr lang="id-ID" dirty="0" smtClean="0"/>
              <a:t>infeksi bakteri pada intestine </a:t>
            </a:r>
            <a:r>
              <a:rPr lang="en-GB" dirty="0" smtClean="0"/>
              <a:t>(</a:t>
            </a:r>
            <a:r>
              <a:rPr lang="en-GB" dirty="0"/>
              <a:t>Salmonella, E-coli), Bovine Viral Diarrhoea Virus, </a:t>
            </a:r>
            <a:r>
              <a:rPr lang="en-GB" dirty="0" err="1" smtClean="0"/>
              <a:t>Parasit</a:t>
            </a:r>
            <a:r>
              <a:rPr lang="en-GB" dirty="0" smtClean="0"/>
              <a:t>. </a:t>
            </a:r>
          </a:p>
          <a:p>
            <a:pPr lvl="1"/>
            <a:r>
              <a:rPr lang="id-ID" dirty="0" smtClean="0"/>
              <a:t>Kemungkinan besar Infeksi bakteri </a:t>
            </a:r>
            <a:r>
              <a:rPr lang="en-GB" dirty="0" smtClean="0"/>
              <a:t>– </a:t>
            </a:r>
            <a:r>
              <a:rPr lang="id-ID" dirty="0" smtClean="0"/>
              <a:t>demam</a:t>
            </a:r>
            <a:r>
              <a:rPr lang="en-GB" dirty="0" smtClean="0"/>
              <a:t>, </a:t>
            </a:r>
            <a:r>
              <a:rPr lang="id-ID" dirty="0" smtClean="0"/>
              <a:t>sakit parah, diare berbau menyengat</a:t>
            </a:r>
            <a:r>
              <a:rPr lang="en-GB" dirty="0" smtClean="0"/>
              <a:t>.</a:t>
            </a:r>
          </a:p>
          <a:p>
            <a:endParaRPr lang="en-AU" dirty="0"/>
          </a:p>
          <a:p>
            <a:r>
              <a:rPr lang="id-ID" dirty="0" smtClean="0"/>
              <a:t>Kemungkinan </a:t>
            </a:r>
            <a:r>
              <a:rPr lang="en-GB" dirty="0" err="1" smtClean="0"/>
              <a:t>zoonoti</a:t>
            </a:r>
            <a:r>
              <a:rPr lang="id-ID" dirty="0" smtClean="0"/>
              <a:t>s</a:t>
            </a:r>
            <a:r>
              <a:rPr lang="en-GB" dirty="0" smtClean="0"/>
              <a:t>. </a:t>
            </a:r>
          </a:p>
          <a:p>
            <a:pPr lvl="1"/>
            <a:r>
              <a:rPr lang="id-ID" dirty="0" smtClean="0"/>
              <a:t>Memberi saran kepada peternak untuk menjaga kebersihan yang baik setelah menangani hewan. </a:t>
            </a:r>
            <a:endParaRPr lang="en-GB" dirty="0" smtClean="0"/>
          </a:p>
          <a:p>
            <a:endParaRPr lang="en-AU" dirty="0"/>
          </a:p>
          <a:p>
            <a:r>
              <a:rPr lang="id-ID" dirty="0" smtClean="0"/>
              <a:t>Anda memberi saran kepada peternak mengenai bagaimana mencegah kasus lebih lanjut: </a:t>
            </a:r>
            <a:endParaRPr lang="en-AU" dirty="0"/>
          </a:p>
          <a:p>
            <a:pPr lvl="1"/>
            <a:r>
              <a:rPr lang="id-ID" dirty="0" smtClean="0"/>
              <a:t>Pisahkan kedua sapi dan anak sapi dari sapi lainnya </a:t>
            </a:r>
            <a:r>
              <a:rPr lang="en-GB" dirty="0" smtClean="0"/>
              <a:t>(</a:t>
            </a:r>
            <a:r>
              <a:rPr lang="en-GB" dirty="0" err="1" smtClean="0"/>
              <a:t>isola</a:t>
            </a:r>
            <a:r>
              <a:rPr lang="id-ID" dirty="0" smtClean="0"/>
              <a:t>si</a:t>
            </a:r>
            <a:r>
              <a:rPr lang="en-GB" dirty="0" smtClean="0"/>
              <a:t>)</a:t>
            </a:r>
            <a:endParaRPr lang="en-AU" dirty="0"/>
          </a:p>
          <a:p>
            <a:pPr lvl="1"/>
            <a:r>
              <a:rPr lang="id-ID" dirty="0" smtClean="0"/>
              <a:t>Sapi yang sehat ditaruh di sepanjang hulu parit dari 2 sapi sakit dan anak sapi</a:t>
            </a:r>
            <a:endParaRPr lang="en-AU" dirty="0"/>
          </a:p>
        </p:txBody>
      </p:sp>
    </p:spTree>
    <p:extLst>
      <p:ext uri="{BB962C8B-B14F-4D97-AF65-F5344CB8AC3E}">
        <p14:creationId xmlns:p14="http://schemas.microsoft.com/office/powerpoint/2010/main" val="2741843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Contoh</a:t>
            </a:r>
            <a:r>
              <a:rPr lang="en-AU" b="1" dirty="0" smtClean="0"/>
              <a:t> 4</a:t>
            </a:r>
            <a:endParaRPr lang="en-AU" b="1" dirty="0"/>
          </a:p>
        </p:txBody>
      </p:sp>
      <p:sp>
        <p:nvSpPr>
          <p:cNvPr id="3" name="Content Placeholder 2"/>
          <p:cNvSpPr>
            <a:spLocks noGrp="1"/>
          </p:cNvSpPr>
          <p:nvPr>
            <p:ph idx="1"/>
          </p:nvPr>
        </p:nvSpPr>
        <p:spPr>
          <a:xfrm>
            <a:off x="457200" y="1772816"/>
            <a:ext cx="8229600" cy="4353347"/>
          </a:xfrm>
        </p:spPr>
        <p:txBody>
          <a:bodyPr>
            <a:normAutofit fontScale="70000" lnSpcReduction="20000"/>
          </a:bodyPr>
          <a:lstStyle/>
          <a:p>
            <a:pPr marL="0" indent="0">
              <a:buNone/>
            </a:pPr>
            <a:r>
              <a:rPr lang="id-ID" b="1" dirty="0" smtClean="0"/>
              <a:t>Pengantar kasus </a:t>
            </a:r>
            <a:endParaRPr lang="en-AU" b="1" dirty="0"/>
          </a:p>
          <a:p>
            <a:pPr lvl="1"/>
            <a:r>
              <a:rPr lang="id-ID" dirty="0" smtClean="0"/>
              <a:t>Anda </a:t>
            </a:r>
            <a:r>
              <a:rPr lang="id-ID" dirty="0" smtClean="0"/>
              <a:t>mengunju</a:t>
            </a:r>
            <a:r>
              <a:rPr lang="en-US" dirty="0" err="1" smtClean="0"/>
              <a:t>ngi</a:t>
            </a:r>
            <a:r>
              <a:rPr lang="id-ID" dirty="0" smtClean="0"/>
              <a:t> </a:t>
            </a:r>
            <a:r>
              <a:rPr lang="en-GB" i="1" dirty="0" smtClean="0"/>
              <a:t>feedlot</a:t>
            </a:r>
            <a:r>
              <a:rPr lang="en-GB" dirty="0" smtClean="0"/>
              <a:t> </a:t>
            </a:r>
            <a:r>
              <a:rPr lang="id-ID" dirty="0" smtClean="0"/>
              <a:t>(tempat penggemukan sapi) dan penjual di mana terdapat beberapa sapi dan anak sapi yang mengalami </a:t>
            </a:r>
            <a:r>
              <a:rPr lang="en-GB" dirty="0" smtClean="0"/>
              <a:t>pinkeye</a:t>
            </a:r>
            <a:r>
              <a:rPr lang="en-AU" dirty="0"/>
              <a:t>. </a:t>
            </a:r>
          </a:p>
          <a:p>
            <a:endParaRPr lang="en-AU" dirty="0"/>
          </a:p>
          <a:p>
            <a:pPr marL="0" indent="0">
              <a:buNone/>
            </a:pPr>
            <a:r>
              <a:rPr lang="en-AU" b="1" dirty="0" err="1" smtClean="0"/>
              <a:t>Informa</a:t>
            </a:r>
            <a:r>
              <a:rPr lang="id-ID" b="1" dirty="0" smtClean="0"/>
              <a:t>si yang dikumpulkan selama investigasi </a:t>
            </a:r>
          </a:p>
          <a:p>
            <a:pPr marL="0" indent="0">
              <a:buNone/>
            </a:pPr>
            <a:r>
              <a:rPr lang="id-ID" dirty="0" smtClean="0"/>
              <a:t>Ada banyak sapi yang menderita </a:t>
            </a:r>
            <a:r>
              <a:rPr lang="en-GB" dirty="0" smtClean="0"/>
              <a:t>pinkeye </a:t>
            </a:r>
            <a:r>
              <a:rPr lang="id-ID" dirty="0" smtClean="0"/>
              <a:t>di satu atau kedua matanya </a:t>
            </a:r>
            <a:endParaRPr lang="en-AU" dirty="0"/>
          </a:p>
          <a:p>
            <a:pPr lvl="1"/>
            <a:r>
              <a:rPr lang="id-ID" dirty="0" smtClean="0"/>
              <a:t>Pakan di </a:t>
            </a:r>
            <a:r>
              <a:rPr lang="id-ID" i="1" dirty="0" smtClean="0"/>
              <a:t>feedlot</a:t>
            </a:r>
            <a:r>
              <a:rPr lang="id-ID" dirty="0" smtClean="0"/>
              <a:t> rumput yang sangat besar di wadah tempat pakan yang diletakkan di tanah </a:t>
            </a:r>
            <a:endParaRPr lang="en-AU" dirty="0"/>
          </a:p>
          <a:p>
            <a:pPr lvl="1"/>
            <a:r>
              <a:rPr lang="id-ID" dirty="0" smtClean="0"/>
              <a:t>Sangat kering, tidak turun hujan untuk beberapa wakyu </a:t>
            </a:r>
            <a:endParaRPr lang="en-AU" dirty="0"/>
          </a:p>
          <a:p>
            <a:pPr lvl="1"/>
            <a:r>
              <a:rPr lang="id-ID" dirty="0" smtClean="0"/>
              <a:t>Ada banyak tumpukan besar kotoran sapi dekat </a:t>
            </a:r>
            <a:r>
              <a:rPr lang="id-ID" i="1" dirty="0" smtClean="0"/>
              <a:t>feedlot</a:t>
            </a:r>
            <a:r>
              <a:rPr lang="id-ID" dirty="0" smtClean="0"/>
              <a:t> dan banyak lalat </a:t>
            </a:r>
            <a:endParaRPr lang="en-AU" dirty="0"/>
          </a:p>
          <a:p>
            <a:pPr lvl="1"/>
            <a:r>
              <a:rPr lang="id-ID" dirty="0" smtClean="0"/>
              <a:t>Ada tempat bernaung kecil di </a:t>
            </a:r>
            <a:r>
              <a:rPr lang="en-GB" i="1" dirty="0" smtClean="0"/>
              <a:t>feedlot</a:t>
            </a:r>
            <a:endParaRPr lang="en-AU" i="1" dirty="0"/>
          </a:p>
          <a:p>
            <a:pPr lvl="1"/>
            <a:r>
              <a:rPr lang="id-ID" dirty="0" smtClean="0"/>
              <a:t>Selalu ada sapi keluar masuk, dan selalu ada yang </a:t>
            </a:r>
            <a:r>
              <a:rPr lang="en-GB" i="1" dirty="0" smtClean="0"/>
              <a:t>pinkeye</a:t>
            </a:r>
            <a:r>
              <a:rPr lang="en-GB" dirty="0"/>
              <a:t>. </a:t>
            </a:r>
            <a:r>
              <a:rPr lang="id-ID" dirty="0" smtClean="0"/>
              <a:t>Saat ini </a:t>
            </a:r>
            <a:r>
              <a:rPr lang="en-GB" dirty="0" smtClean="0"/>
              <a:t> </a:t>
            </a:r>
            <a:r>
              <a:rPr lang="en-GB" i="1" dirty="0" smtClean="0"/>
              <a:t>feedlot</a:t>
            </a:r>
            <a:r>
              <a:rPr lang="id-ID" dirty="0" smtClean="0"/>
              <a:t> sangat penuh </a:t>
            </a:r>
            <a:endParaRPr lang="en-AU" dirty="0"/>
          </a:p>
          <a:p>
            <a:pPr lvl="1"/>
            <a:endParaRPr lang="en-AU" dirty="0"/>
          </a:p>
        </p:txBody>
      </p:sp>
    </p:spTree>
    <p:extLst>
      <p:ext uri="{BB962C8B-B14F-4D97-AF65-F5344CB8AC3E}">
        <p14:creationId xmlns:p14="http://schemas.microsoft.com/office/powerpoint/2010/main" val="1744136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4495</TotalTime>
  <Words>3236</Words>
  <Application>Microsoft Office PowerPoint</Application>
  <PresentationFormat>On-screen Show (4:3)</PresentationFormat>
  <Paragraphs>349</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Epidemiologi Lapangan  Tingkat Dasar</vt:lpstr>
      <vt:lpstr>Di sesi ini kita akan membicarakan mengenai:</vt:lpstr>
      <vt:lpstr>Contoh 1</vt:lpstr>
      <vt:lpstr>Contoh 1</vt:lpstr>
      <vt:lpstr>Contoh 2</vt:lpstr>
      <vt:lpstr>Contoh 2</vt:lpstr>
      <vt:lpstr>Contoh 3</vt:lpstr>
      <vt:lpstr>Contoh 3</vt:lpstr>
      <vt:lpstr>Contoh 4</vt:lpstr>
      <vt:lpstr>Contoh 4</vt:lpstr>
      <vt:lpstr>PowerPoint Presentation</vt:lpstr>
      <vt:lpstr>Contoh 5</vt:lpstr>
      <vt:lpstr>Contoh 5</vt:lpstr>
      <vt:lpstr>PowerPoint Presentation</vt:lpstr>
      <vt:lpstr>Contoh pengendalian penyakit prioritas </vt:lpstr>
      <vt:lpstr>Contoh 6</vt:lpstr>
      <vt:lpstr>Contoh 6</vt:lpstr>
      <vt:lpstr>Contoh 7</vt:lpstr>
      <vt:lpstr>Contoh 7</vt:lpstr>
      <vt:lpstr>Contoh 8</vt:lpstr>
      <vt:lpstr>Contoh 8</vt:lpstr>
      <vt:lpstr>Contoh 9</vt:lpstr>
      <vt:lpstr>Contoh 9</vt:lpstr>
      <vt:lpstr>Konsep kunci sesi 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EID Program</cp:lastModifiedBy>
  <cp:revision>182</cp:revision>
  <dcterms:created xsi:type="dcterms:W3CDTF">2013-03-15T18:03:41Z</dcterms:created>
  <dcterms:modified xsi:type="dcterms:W3CDTF">2014-11-07T09:28:15Z</dcterms:modified>
</cp:coreProperties>
</file>