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5" r:id="rId3"/>
    <p:sldId id="266" r:id="rId4"/>
    <p:sldId id="267" r:id="rId5"/>
    <p:sldId id="299" r:id="rId6"/>
    <p:sldId id="258" r:id="rId7"/>
    <p:sldId id="271" r:id="rId8"/>
    <p:sldId id="263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300" r:id="rId17"/>
    <p:sldId id="298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78" autoAdjust="0"/>
  </p:normalViewPr>
  <p:slideViewPr>
    <p:cSldViewPr snapToObjects="1">
      <p:cViewPr>
        <p:scale>
          <a:sx n="70" d="100"/>
          <a:sy n="70" d="100"/>
        </p:scale>
        <p:origin x="-180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gel\Google%20Drive\AFF23\Training\Resources\Case%20studies\Disease_Outbreak\CS2_Village%20FMD\Village%20FMD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Sheet1!$C$35</c:f>
              <c:strCache>
                <c:ptCount val="1"/>
                <c:pt idx="0">
                  <c:v>Beef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Sheet1!$B$36:$B$42</c:f>
              <c:strCache>
                <c:ptCount val="7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</c:strCache>
            </c:strRef>
          </c:cat>
          <c:val>
            <c:numRef>
              <c:f>Sheet1!$C$36:$C$42</c:f>
              <c:numCache>
                <c:formatCode>General</c:formatCode>
                <c:ptCount val="7"/>
                <c:pt idx="0">
                  <c:v>1</c:v>
                </c:pt>
                <c:pt idx="1">
                  <c:v>15</c:v>
                </c:pt>
                <c:pt idx="2">
                  <c:v>20</c:v>
                </c:pt>
                <c:pt idx="3">
                  <c:v>15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3"/>
          <c:order val="1"/>
          <c:tx>
            <c:strRef>
              <c:f>Sheet1!$D$35</c:f>
              <c:strCache>
                <c:ptCount val="1"/>
                <c:pt idx="0">
                  <c:v>Buffalo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Sheet1!$B$36:$B$42</c:f>
              <c:strCache>
                <c:ptCount val="7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</c:strCache>
            </c:strRef>
          </c:cat>
          <c:val>
            <c:numRef>
              <c:f>Sheet1!$D$36:$D$42</c:f>
              <c:numCache>
                <c:formatCode>General</c:formatCode>
                <c:ptCount val="7"/>
                <c:pt idx="0">
                  <c:v>0</c:v>
                </c:pt>
                <c:pt idx="1">
                  <c:v>9</c:v>
                </c:pt>
                <c:pt idx="2">
                  <c:v>22</c:v>
                </c:pt>
                <c:pt idx="3">
                  <c:v>11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288064"/>
        <c:axId val="195302144"/>
      </c:barChart>
      <c:catAx>
        <c:axId val="1952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02144"/>
        <c:crosses val="autoZero"/>
        <c:auto val="1"/>
        <c:lblAlgn val="ctr"/>
        <c:lblOffset val="100"/>
        <c:noMultiLvlLbl val="0"/>
      </c:catAx>
      <c:valAx>
        <c:axId val="19530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8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298CE-2AFF-4FAA-A26E-39AED356E737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7CADE-9420-48EF-9FDA-CBD63633A0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98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b="1" dirty="0" err="1" smtClean="0"/>
              <a:t>Langkah</a:t>
            </a:r>
            <a:r>
              <a:rPr lang="en-AU" b="1" dirty="0" smtClean="0"/>
              <a:t> 1 – </a:t>
            </a:r>
            <a:r>
              <a:rPr lang="en-AU" b="1" dirty="0" err="1" smtClean="0"/>
              <a:t>Perkenalan</a:t>
            </a:r>
            <a:endParaRPr lang="en-AU" b="1" dirty="0" smtClean="0"/>
          </a:p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Selamat</a:t>
            </a:r>
            <a:r>
              <a:rPr lang="en-AU" dirty="0" smtClean="0"/>
              <a:t> </a:t>
            </a:r>
            <a:r>
              <a:rPr lang="en-AU" dirty="0" err="1" smtClean="0"/>
              <a:t>datang</a:t>
            </a:r>
            <a:r>
              <a:rPr lang="en-AU" dirty="0" smtClean="0"/>
              <a:t>  </a:t>
            </a:r>
          </a:p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Ingatkan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peserta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peraturan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kepesertaan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jika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perlu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898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en-AU" b="1" dirty="0" err="1" smtClean="0"/>
              <a:t>Catatan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fasilitator</a:t>
            </a:r>
            <a:endParaRPr lang="en-AU" dirty="0"/>
          </a:p>
          <a:p>
            <a:r>
              <a:rPr lang="en-AU" b="1" baseline="0" dirty="0" smtClean="0"/>
              <a:t>Step 5 – </a:t>
            </a:r>
            <a:r>
              <a:rPr lang="en-AU" b="1" baseline="0" dirty="0" err="1" smtClean="0"/>
              <a:t>kegiatan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kelompok</a:t>
            </a:r>
            <a:r>
              <a:rPr lang="en-AU" b="1" baseline="0" dirty="0" smtClean="0"/>
              <a:t> </a:t>
            </a:r>
            <a:r>
              <a:rPr lang="en-AU" b="1" dirty="0" smtClean="0"/>
              <a:t>– </a:t>
            </a:r>
            <a:r>
              <a:rPr lang="en-AU" b="1" dirty="0" err="1" smtClean="0"/>
              <a:t>Investigasi</a:t>
            </a:r>
            <a:r>
              <a:rPr lang="en-AU" b="1" baseline="0" dirty="0" smtClean="0"/>
              <a:t> FMD</a:t>
            </a:r>
            <a:endParaRPr lang="en-AU" dirty="0"/>
          </a:p>
          <a:p>
            <a:pPr defTabSz="914321">
              <a:defRPr/>
            </a:pPr>
            <a:endParaRPr lang="en-AU" dirty="0" smtClean="0"/>
          </a:p>
          <a:p>
            <a:pPr defTabSz="914321">
              <a:defRPr/>
            </a:pPr>
            <a:endParaRPr lang="en-AU" dirty="0" smtClean="0"/>
          </a:p>
          <a:p>
            <a:pPr defTabSz="914321">
              <a:defRPr/>
            </a:pPr>
            <a:r>
              <a:rPr lang="en-AU" dirty="0" err="1" smtClean="0"/>
              <a:t>Ajak</a:t>
            </a:r>
            <a:r>
              <a:rPr lang="en-AU" dirty="0" smtClean="0"/>
              <a:t> </a:t>
            </a:r>
            <a:r>
              <a:rPr lang="en-AU" dirty="0" err="1" smtClean="0"/>
              <a:t>peserta</a:t>
            </a:r>
            <a:r>
              <a:rPr lang="en-AU" dirty="0" smtClean="0"/>
              <a:t> </a:t>
            </a:r>
            <a:r>
              <a:rPr lang="en-AU" dirty="0" err="1" smtClean="0"/>
              <a:t>membaca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dasar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8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en-AU" b="1" dirty="0" err="1" smtClean="0"/>
              <a:t>Catatan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fasilitator</a:t>
            </a:r>
            <a:endParaRPr lang="en-AU" dirty="0" smtClean="0"/>
          </a:p>
          <a:p>
            <a:r>
              <a:rPr lang="en-AU" b="1" baseline="0" dirty="0" smtClean="0"/>
              <a:t>Step 5 – </a:t>
            </a:r>
            <a:r>
              <a:rPr lang="en-AU" b="1" baseline="0" dirty="0" err="1" smtClean="0"/>
              <a:t>kegiatan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kelompok</a:t>
            </a:r>
            <a:r>
              <a:rPr lang="en-AU" b="1" baseline="0" dirty="0" smtClean="0"/>
              <a:t> </a:t>
            </a:r>
            <a:r>
              <a:rPr lang="en-AU" b="1" dirty="0" smtClean="0"/>
              <a:t>– </a:t>
            </a:r>
            <a:r>
              <a:rPr lang="en-AU" b="1" dirty="0" err="1" smtClean="0"/>
              <a:t>Investigasi</a:t>
            </a:r>
            <a:r>
              <a:rPr lang="en-AU" b="1" baseline="0" dirty="0" smtClean="0"/>
              <a:t> FMD</a:t>
            </a:r>
            <a:endParaRPr lang="en-AU" dirty="0" smtClean="0"/>
          </a:p>
          <a:p>
            <a:pPr defTabSz="914321">
              <a:defRPr/>
            </a:pPr>
            <a:endParaRPr lang="en-AU" dirty="0" smtClean="0"/>
          </a:p>
          <a:p>
            <a:pPr defTabSz="914321">
              <a:defRPr/>
            </a:pPr>
            <a:endParaRPr lang="en-AU" dirty="0" smtClean="0"/>
          </a:p>
          <a:p>
            <a:pPr defTabSz="914321">
              <a:defRPr/>
            </a:pPr>
            <a:r>
              <a:rPr lang="en-AU" dirty="0" err="1" smtClean="0"/>
              <a:t>Ajak</a:t>
            </a:r>
            <a:r>
              <a:rPr lang="en-AU" dirty="0" smtClean="0"/>
              <a:t> </a:t>
            </a:r>
            <a:r>
              <a:rPr lang="en-AU" dirty="0" err="1" smtClean="0"/>
              <a:t>peserta</a:t>
            </a:r>
            <a:r>
              <a:rPr lang="en-AU" dirty="0" smtClean="0"/>
              <a:t> </a:t>
            </a:r>
            <a:r>
              <a:rPr lang="en-AU" dirty="0" err="1" smtClean="0"/>
              <a:t>membaca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dasar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7476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en-AU" b="1" dirty="0"/>
              <a:t>Facilitators notes</a:t>
            </a:r>
            <a:endParaRPr lang="en-AU" dirty="0"/>
          </a:p>
          <a:p>
            <a:r>
              <a:rPr lang="en-AU" b="1" baseline="0" dirty="0" smtClean="0"/>
              <a:t>Step 5 – Group </a:t>
            </a:r>
            <a:r>
              <a:rPr lang="en-AU" b="1" dirty="0" smtClean="0"/>
              <a:t>activity – Investigation of FMD in a village</a:t>
            </a:r>
          </a:p>
          <a:p>
            <a:endParaRPr lang="en-AU" dirty="0"/>
          </a:p>
          <a:p>
            <a:pPr defTabSz="914321">
              <a:defRPr/>
            </a:pPr>
            <a:r>
              <a:rPr lang="en-AU" dirty="0"/>
              <a:t>First ask the participants to read the background information to set the scene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15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en-AU" b="1" dirty="0"/>
              <a:t>Facilitators notes</a:t>
            </a:r>
            <a:endParaRPr lang="en-AU" dirty="0"/>
          </a:p>
          <a:p>
            <a:r>
              <a:rPr lang="en-AU" b="1" baseline="0" dirty="0" smtClean="0"/>
              <a:t>Step 5 – Group </a:t>
            </a:r>
            <a:r>
              <a:rPr lang="en-AU" b="1" dirty="0" smtClean="0"/>
              <a:t>activity – Investigation of FMD in a village</a:t>
            </a:r>
          </a:p>
          <a:p>
            <a:endParaRPr lang="en-AU" dirty="0"/>
          </a:p>
          <a:p>
            <a:pPr defTabSz="914321">
              <a:defRPr/>
            </a:pPr>
            <a:r>
              <a:rPr lang="en-AU" dirty="0"/>
              <a:t>First ask the participants to read the background information to set the scene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291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en-AU" b="1" dirty="0" err="1" smtClean="0"/>
              <a:t>Catatan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fasilitator</a:t>
            </a:r>
            <a:endParaRPr lang="en-AU" dirty="0"/>
          </a:p>
          <a:p>
            <a:r>
              <a:rPr lang="en-AU" b="1" baseline="0" dirty="0" smtClean="0"/>
              <a:t>Step 5 – </a:t>
            </a:r>
            <a:r>
              <a:rPr lang="en-AU" b="1" baseline="0" dirty="0" err="1" smtClean="0"/>
              <a:t>kegiatan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kelompok</a:t>
            </a:r>
            <a:r>
              <a:rPr lang="en-AU" b="1" baseline="0" dirty="0" smtClean="0"/>
              <a:t> </a:t>
            </a:r>
            <a:r>
              <a:rPr lang="en-AU" b="1" dirty="0" smtClean="0"/>
              <a:t>– </a:t>
            </a:r>
            <a:r>
              <a:rPr lang="en-AU" b="1" dirty="0" err="1" smtClean="0"/>
              <a:t>Investigasi</a:t>
            </a:r>
            <a:r>
              <a:rPr lang="en-AU" b="1" baseline="0" dirty="0" smtClean="0"/>
              <a:t> FMD</a:t>
            </a:r>
            <a:endParaRPr lang="en-AU" dirty="0"/>
          </a:p>
          <a:p>
            <a:pPr defTabSz="914321">
              <a:defRPr/>
            </a:pPr>
            <a:endParaRPr lang="en-AU" dirty="0" smtClean="0"/>
          </a:p>
          <a:p>
            <a:pPr defTabSz="914321">
              <a:defRPr/>
            </a:pPr>
            <a:endParaRPr lang="en-AU" dirty="0" smtClean="0"/>
          </a:p>
          <a:p>
            <a:pPr defTabSz="914321">
              <a:defRPr/>
            </a:pPr>
            <a:r>
              <a:rPr lang="en-AU" dirty="0" err="1" smtClean="0"/>
              <a:t>Ajak</a:t>
            </a:r>
            <a:r>
              <a:rPr lang="en-AU" dirty="0" smtClean="0"/>
              <a:t> </a:t>
            </a:r>
            <a:r>
              <a:rPr lang="en-AU" dirty="0" err="1" smtClean="0"/>
              <a:t>peserta</a:t>
            </a:r>
            <a:r>
              <a:rPr lang="en-AU" dirty="0" smtClean="0"/>
              <a:t> </a:t>
            </a:r>
            <a:r>
              <a:rPr lang="en-AU" dirty="0" err="1" smtClean="0"/>
              <a:t>membaca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dasar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86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baseline="0" dirty="0" err="1" smtClean="0"/>
              <a:t>Langkah</a:t>
            </a:r>
            <a:r>
              <a:rPr lang="en-AU" b="1" baseline="0" dirty="0" smtClean="0"/>
              <a:t> 6 – </a:t>
            </a:r>
            <a:r>
              <a:rPr lang="en-AU" b="1" baseline="0" dirty="0" err="1" smtClean="0"/>
              <a:t>Rangkuman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sesi</a:t>
            </a:r>
            <a:endParaRPr lang="en-AU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="0" baseline="0" dirty="0" err="1" smtClean="0"/>
              <a:t>Tanyakan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jika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ada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pertanyaan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atau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kebingungan</a:t>
            </a:r>
            <a:endParaRPr lang="en-AU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Selalu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pastikan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pertanyaan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kebingungan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terjawab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melanjutkan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305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Facilitators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notes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baseline="0" dirty="0" smtClean="0"/>
              <a:t>Step 6 – Summary of session</a:t>
            </a:r>
          </a:p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Highlight the key concepts that were talked about in this session.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If time allows discuss any points that are raised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91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Facilitators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smtClean="0"/>
              <a:t>Step 1 - 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 smtClean="0"/>
              <a:t>Rangkkuman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Sesi</a:t>
            </a:r>
            <a:r>
              <a:rPr lang="en-AU" baseline="0" dirty="0" smtClean="0"/>
              <a:t> </a:t>
            </a:r>
            <a:r>
              <a:rPr lang="en-AU" baseline="0" dirty="0" smtClean="0"/>
              <a:t>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bergerak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lain di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endParaRPr lang="en-A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bergerak</a:t>
            </a:r>
            <a:r>
              <a:rPr lang="en-AU" dirty="0" smtClean="0"/>
              <a:t> di </a:t>
            </a:r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endParaRPr lang="en-A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bertahan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terus</a:t>
            </a:r>
            <a:r>
              <a:rPr lang="en-AU" dirty="0" smtClean="0"/>
              <a:t> </a:t>
            </a:r>
            <a:r>
              <a:rPr lang="en-AU" dirty="0" err="1" smtClean="0"/>
              <a:t>menularkan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di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waktu</a:t>
            </a:r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45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err="1" smtClean="0"/>
              <a:t>Langkah</a:t>
            </a:r>
            <a:r>
              <a:rPr lang="en-AU" b="1" dirty="0" smtClean="0"/>
              <a:t> 1 - </a:t>
            </a:r>
            <a:r>
              <a:rPr lang="en-AU" b="1" dirty="0" err="1" smtClean="0"/>
              <a:t>Perkenalan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Perkenalkan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kunci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disampaikan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didiskusikan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76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Langkah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–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meningkatkan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rasa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ingin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pemikiran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belajar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rasa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ketertarikan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keingintahuan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memeriksa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pemahaman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sekarang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pemutaran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menyiapkan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mendengarkan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serius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memusatkan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pemikiran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topik-topik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dibahas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memikirkan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pertanyaan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mendiskusikan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miliki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pemutaran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merefleksikan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berdiskusi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34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18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err="1" smtClean="0"/>
              <a:t>Langkah</a:t>
            </a:r>
            <a:r>
              <a:rPr lang="en-AU" b="1" dirty="0" smtClean="0"/>
              <a:t> </a:t>
            </a:r>
            <a:r>
              <a:rPr lang="en-AU" b="1" baseline="0" dirty="0" smtClean="0"/>
              <a:t>3: </a:t>
            </a:r>
            <a:r>
              <a:rPr lang="en-AU" b="1" baseline="0" dirty="0" err="1" smtClean="0"/>
              <a:t>Putarkan</a:t>
            </a:r>
            <a:r>
              <a:rPr lang="en-AU" b="1" baseline="0" dirty="0" smtClean="0"/>
              <a:t> video </a:t>
            </a:r>
            <a:r>
              <a:rPr lang="en-AU" b="1" baseline="0" dirty="0" err="1" smtClean="0"/>
              <a:t>atau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rekaman</a:t>
            </a:r>
            <a:r>
              <a:rPr lang="en-AU" b="1" baseline="0" dirty="0" smtClean="0"/>
              <a:t> file PowerPoint </a:t>
            </a:r>
            <a:r>
              <a:rPr lang="en-AU" b="1" baseline="0" dirty="0" err="1" smtClean="0"/>
              <a:t>atau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materi</a:t>
            </a:r>
            <a:r>
              <a:rPr lang="en-AU" b="1" baseline="0" dirty="0" smtClean="0"/>
              <a:t> yang </a:t>
            </a:r>
            <a:r>
              <a:rPr lang="en-AU" b="1" baseline="0" dirty="0" err="1" smtClean="0"/>
              <a:t>sekarang</a:t>
            </a:r>
            <a:endParaRPr lang="en-AU" b="1" baseline="0" dirty="0" smtClean="0"/>
          </a:p>
          <a:p>
            <a:endParaRPr lang="en-AU" b="1" baseline="0" dirty="0" smtClean="0"/>
          </a:p>
          <a:p>
            <a:r>
              <a:rPr lang="en-AU" b="0" baseline="0" dirty="0" err="1" smtClean="0"/>
              <a:t>Putarkan</a:t>
            </a:r>
            <a:r>
              <a:rPr lang="en-AU" b="0" baseline="0" dirty="0" smtClean="0"/>
              <a:t> video </a:t>
            </a:r>
            <a:r>
              <a:rPr lang="en-AU" b="0" baseline="0" dirty="0" err="1" smtClean="0"/>
              <a:t>atau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rekaman</a:t>
            </a:r>
            <a:r>
              <a:rPr lang="en-AU" b="0" baseline="0" dirty="0" smtClean="0"/>
              <a:t> PowerPoint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70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b="1" dirty="0" err="1" smtClean="0"/>
              <a:t>Langkah</a:t>
            </a:r>
            <a:r>
              <a:rPr lang="en-AU" b="1" dirty="0" smtClean="0"/>
              <a:t> </a:t>
            </a:r>
            <a:r>
              <a:rPr lang="en-AU" b="1" baseline="0" dirty="0" smtClean="0"/>
              <a:t>4: </a:t>
            </a:r>
            <a:r>
              <a:rPr lang="en-AU" b="1" baseline="0" dirty="0" err="1" smtClean="0"/>
              <a:t>Diskusikan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isi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dari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rekaman</a:t>
            </a:r>
            <a:r>
              <a:rPr lang="en-AU" b="1" baseline="0" dirty="0" smtClean="0"/>
              <a:t> file PowerPoint</a:t>
            </a:r>
            <a:endParaRPr lang="en-AU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setiap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pemahaman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Lihat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Panduan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Tanyakan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ingin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membicarakan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merefleksikan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jawaban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pemutaran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mengangkat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menggubah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pandangan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berfikir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menyaksikan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Selalu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pertanyaan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kebingungan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terjawab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melanjutkan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62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baseline="0" dirty="0" err="1" smtClean="0"/>
              <a:t>Langkah</a:t>
            </a:r>
            <a:r>
              <a:rPr lang="en-AU" b="1" baseline="0" dirty="0" smtClean="0"/>
              <a:t> 5 – </a:t>
            </a:r>
            <a:r>
              <a:rPr lang="en-AU" b="1" baseline="0" dirty="0" err="1" smtClean="0"/>
              <a:t>kegiatan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kelompok</a:t>
            </a:r>
            <a:r>
              <a:rPr lang="en-AU" b="1" baseline="0" dirty="0" smtClean="0"/>
              <a:t> </a:t>
            </a:r>
            <a:r>
              <a:rPr lang="en-AU" b="1" dirty="0" smtClean="0"/>
              <a:t>– </a:t>
            </a:r>
            <a:r>
              <a:rPr lang="en-AU" b="1" dirty="0" err="1" smtClean="0"/>
              <a:t>Investigasi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pada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kasus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keguguran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babi</a:t>
            </a:r>
            <a:endParaRPr lang="en-AU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membaca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belakang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membangun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suasana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26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en-AU" b="1" dirty="0"/>
              <a:t>Facilitators notes</a:t>
            </a:r>
            <a:endParaRPr lang="en-AU" dirty="0"/>
          </a:p>
          <a:p>
            <a:r>
              <a:rPr lang="en-AU" b="1" baseline="0" dirty="0" smtClean="0"/>
              <a:t>Step 5 – </a:t>
            </a:r>
            <a:r>
              <a:rPr lang="en-AU" b="1" baseline="0" dirty="0" err="1" smtClean="0"/>
              <a:t>kegiatan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kelompok</a:t>
            </a:r>
            <a:r>
              <a:rPr lang="en-AU" b="1" dirty="0" smtClean="0"/>
              <a:t>– </a:t>
            </a:r>
            <a:r>
              <a:rPr lang="en-AU" b="1" dirty="0" err="1" smtClean="0"/>
              <a:t>Investigasi</a:t>
            </a:r>
            <a:r>
              <a:rPr lang="en-AU" b="1" dirty="0" smtClean="0"/>
              <a:t> FMD di </a:t>
            </a:r>
            <a:r>
              <a:rPr lang="en-AU" b="1" dirty="0" err="1" smtClean="0"/>
              <a:t>desa</a:t>
            </a:r>
            <a:r>
              <a:rPr lang="en-AU" b="1" dirty="0" smtClean="0"/>
              <a:t> Thai</a:t>
            </a:r>
          </a:p>
          <a:p>
            <a:endParaRPr lang="en-AU" dirty="0"/>
          </a:p>
          <a:p>
            <a:pPr defTabSz="914321">
              <a:defRPr/>
            </a:pPr>
            <a:r>
              <a:rPr lang="en-AU" dirty="0" err="1" smtClean="0"/>
              <a:t>Pertama</a:t>
            </a:r>
            <a:r>
              <a:rPr lang="en-AU" dirty="0" smtClean="0"/>
              <a:t> </a:t>
            </a:r>
            <a:r>
              <a:rPr lang="en-AU" dirty="0" err="1" smtClean="0"/>
              <a:t>ajak</a:t>
            </a:r>
            <a:r>
              <a:rPr lang="en-AU" dirty="0" smtClean="0"/>
              <a:t> </a:t>
            </a:r>
            <a:r>
              <a:rPr lang="en-AU" dirty="0" err="1" smtClean="0"/>
              <a:t>peserta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membaca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latar</a:t>
            </a:r>
            <a:r>
              <a:rPr lang="en-AU" dirty="0" smtClean="0"/>
              <a:t> </a:t>
            </a:r>
            <a:r>
              <a:rPr lang="en-AU" dirty="0" err="1" smtClean="0"/>
              <a:t>belakang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708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Epidemiologi</a:t>
            </a:r>
            <a:r>
              <a:rPr lang="en-AU" dirty="0" smtClean="0"/>
              <a:t> </a:t>
            </a:r>
            <a:r>
              <a:rPr lang="en-AU" dirty="0" err="1" smtClean="0"/>
              <a:t>Lapangan</a:t>
            </a:r>
            <a:r>
              <a:rPr lang="en-AU" dirty="0" smtClean="0"/>
              <a:t> Tingkat </a:t>
            </a:r>
            <a:r>
              <a:rPr lang="en-AU" dirty="0" err="1" smtClean="0"/>
              <a:t>Dasar</a:t>
            </a:r>
            <a:endParaRPr lang="en-AU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AU" dirty="0" err="1" smtClean="0"/>
              <a:t>Sesi</a:t>
            </a:r>
            <a:r>
              <a:rPr lang="en-AU" dirty="0" smtClean="0"/>
              <a:t> </a:t>
            </a:r>
            <a:r>
              <a:rPr lang="en-AU" dirty="0"/>
              <a:t>8</a:t>
            </a:r>
            <a:r>
              <a:rPr lang="en-AU" dirty="0" smtClean="0"/>
              <a:t> </a:t>
            </a:r>
            <a:r>
              <a:rPr lang="en-AU" dirty="0"/>
              <a:t>– </a:t>
            </a:r>
            <a:r>
              <a:rPr lang="en-AU" dirty="0" err="1" smtClean="0"/>
              <a:t>Memanfaatkan</a:t>
            </a:r>
            <a:r>
              <a:rPr lang="en-AU" dirty="0" smtClean="0"/>
              <a:t> </a:t>
            </a:r>
            <a:r>
              <a:rPr lang="en-AU" dirty="0" err="1" smtClean="0"/>
              <a:t>pendekatan</a:t>
            </a:r>
            <a:r>
              <a:rPr lang="en-AU" dirty="0" smtClean="0"/>
              <a:t> </a:t>
            </a:r>
            <a:r>
              <a:rPr lang="en-AU" dirty="0" err="1" smtClean="0"/>
              <a:t>epidemiologi</a:t>
            </a:r>
            <a:r>
              <a:rPr lang="en-AU" dirty="0" smtClean="0"/>
              <a:t> </a:t>
            </a:r>
            <a:r>
              <a:rPr lang="en-AU" dirty="0" err="1" smtClean="0"/>
              <a:t>lapangan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investigasi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601"/>
            <a:ext cx="1584325" cy="71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33" y="146457"/>
            <a:ext cx="990996" cy="9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45454"/>
              </p:ext>
            </p:extLst>
          </p:nvPr>
        </p:nvGraphicFramePr>
        <p:xfrm>
          <a:off x="30425" y="116632"/>
          <a:ext cx="4366376" cy="328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3" imgW="6728400" imgH="5065200" progId="RFFlow4">
                  <p:embed/>
                </p:oleObj>
              </mc:Choice>
              <mc:Fallback>
                <p:oleObj r:id="rId3" imgW="6728400" imgH="5065200" progId="RFFlow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5" y="116632"/>
                        <a:ext cx="4366376" cy="3284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21887" y="0"/>
            <a:ext cx="5079638" cy="5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511318"/>
              </p:ext>
            </p:extLst>
          </p:nvPr>
        </p:nvGraphicFramePr>
        <p:xfrm>
          <a:off x="4997626" y="0"/>
          <a:ext cx="4174950" cy="314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5" imgW="6728400" imgH="5065200" progId="RFFlow4">
                  <p:embed/>
                </p:oleObj>
              </mc:Choice>
              <mc:Fallback>
                <p:oleObj r:id="rId5" imgW="6728400" imgH="5065200" progId="RFFlow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626" y="0"/>
                        <a:ext cx="4174950" cy="3140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950286"/>
              </p:ext>
            </p:extLst>
          </p:nvPr>
        </p:nvGraphicFramePr>
        <p:xfrm>
          <a:off x="2195736" y="2996952"/>
          <a:ext cx="4680520" cy="352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7" imgW="6728400" imgH="5065200" progId="RFFlow4">
                  <p:embed/>
                </p:oleObj>
              </mc:Choice>
              <mc:Fallback>
                <p:oleObj r:id="rId7" imgW="6728400" imgH="5065200" progId="RFFlow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996952"/>
                        <a:ext cx="4680520" cy="35213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20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97245"/>
              </p:ext>
            </p:extLst>
          </p:nvPr>
        </p:nvGraphicFramePr>
        <p:xfrm>
          <a:off x="179512" y="188640"/>
          <a:ext cx="8712969" cy="453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4373"/>
                <a:gridCol w="1071791"/>
                <a:gridCol w="1199765"/>
                <a:gridCol w="966599"/>
                <a:gridCol w="1152128"/>
                <a:gridCol w="792088"/>
                <a:gridCol w="1080120"/>
                <a:gridCol w="936105"/>
              </a:tblGrid>
              <a:tr h="566805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 dirty="0">
                          <a:effectLst/>
                        </a:rPr>
                        <a:t> 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>
                          <a:effectLst/>
                        </a:rPr>
                        <a:t> </a:t>
                      </a:r>
                      <a:endParaRPr lang="en-A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 err="1" smtClean="0">
                          <a:effectLst/>
                        </a:rPr>
                        <a:t>Tidak</a:t>
                      </a:r>
                      <a:r>
                        <a:rPr lang="en-AU" sz="2400" u="none" strike="noStrike" dirty="0" smtClean="0">
                          <a:effectLst/>
                        </a:rPr>
                        <a:t> </a:t>
                      </a:r>
                      <a:r>
                        <a:rPr lang="en-AU" sz="2400" u="none" strike="noStrike" dirty="0" err="1" smtClean="0">
                          <a:effectLst/>
                        </a:rPr>
                        <a:t>pernah</a:t>
                      </a:r>
                      <a:r>
                        <a:rPr lang="en-AU" sz="2400" u="none" strike="noStrike" dirty="0" smtClean="0">
                          <a:effectLst/>
                        </a:rPr>
                        <a:t> </a:t>
                      </a:r>
                      <a:r>
                        <a:rPr lang="en-AU" sz="2400" u="none" strike="noStrike" dirty="0" err="1" smtClean="0">
                          <a:effectLst/>
                        </a:rPr>
                        <a:t>sakit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Kasus</a:t>
                      </a:r>
                      <a:r>
                        <a:rPr lang="en-AU" sz="2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FMD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 smtClean="0">
                          <a:effectLst/>
                        </a:rPr>
                        <a:t>Total </a:t>
                      </a:r>
                      <a:r>
                        <a:rPr lang="en-AU" sz="2400" u="none" strike="noStrike" dirty="0" err="1" smtClean="0">
                          <a:effectLst/>
                        </a:rPr>
                        <a:t>hewan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Total </a:t>
                      </a:r>
                      <a:r>
                        <a:rPr lang="en-AU" sz="2400" u="none" strike="noStrike" dirty="0" err="1" smtClean="0">
                          <a:effectLst/>
                        </a:rPr>
                        <a:t>kasus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5363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 dirty="0" err="1" smtClean="0">
                          <a:effectLst/>
                        </a:rPr>
                        <a:t>Tipe</a:t>
                      </a:r>
                      <a:r>
                        <a:rPr lang="en-AU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AU" sz="2400" u="none" strike="noStrike" baseline="0" dirty="0" err="1" smtClean="0">
                          <a:effectLst/>
                        </a:rPr>
                        <a:t>hewan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 err="1" smtClean="0">
                          <a:effectLst/>
                          <a:latin typeface="+mn-lt"/>
                        </a:rPr>
                        <a:t>Usia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 err="1" smtClean="0">
                          <a:effectLst/>
                        </a:rPr>
                        <a:t>Ringan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 err="1" smtClean="0">
                          <a:effectLst/>
                        </a:rPr>
                        <a:t>Berat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 err="1" smtClean="0">
                          <a:effectLst/>
                        </a:rPr>
                        <a:t>Mati</a:t>
                      </a:r>
                      <a:r>
                        <a:rPr lang="en-AU" sz="2400" u="none" strike="noStrike" dirty="0" smtClean="0">
                          <a:effectLst/>
                        </a:rPr>
                        <a:t> 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45363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 err="1" smtClean="0">
                          <a:effectLst/>
                          <a:latin typeface="+mn-lt"/>
                        </a:rPr>
                        <a:t>Sapi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 dirty="0">
                          <a:effectLst/>
                        </a:rPr>
                        <a:t>&lt; 1 </a:t>
                      </a:r>
                      <a:r>
                        <a:rPr lang="en-AU" sz="2400" u="none" strike="noStrike" dirty="0" err="1" smtClean="0">
                          <a:effectLst/>
                        </a:rPr>
                        <a:t>th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15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4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9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>
                          <a:effectLst/>
                        </a:rPr>
                        <a:t>2</a:t>
                      </a:r>
                      <a:endParaRPr lang="en-A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30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15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6805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>
                          <a:effectLst/>
                        </a:rPr>
                        <a:t> </a:t>
                      </a:r>
                      <a:endParaRPr lang="en-A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 err="1" smtClean="0">
                          <a:effectLst/>
                          <a:latin typeface="+mn-lt"/>
                        </a:rPr>
                        <a:t>Dewasa</a:t>
                      </a:r>
                      <a:r>
                        <a:rPr lang="en-AU" sz="24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90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21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23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>
                          <a:effectLst/>
                        </a:rPr>
                        <a:t>0</a:t>
                      </a:r>
                      <a:endParaRPr lang="en-A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>
                          <a:effectLst/>
                        </a:rPr>
                        <a:t>134</a:t>
                      </a:r>
                      <a:endParaRPr lang="en-A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44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5363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 err="1" smtClean="0">
                          <a:effectLst/>
                          <a:latin typeface="+mn-lt"/>
                        </a:rPr>
                        <a:t>Kerbau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 dirty="0">
                          <a:effectLst/>
                        </a:rPr>
                        <a:t>&lt; </a:t>
                      </a:r>
                      <a:r>
                        <a:rPr lang="en-AU" sz="2400" u="none" strike="noStrike" dirty="0" smtClean="0">
                          <a:effectLst/>
                        </a:rPr>
                        <a:t>1 </a:t>
                      </a:r>
                      <a:r>
                        <a:rPr lang="en-AU" sz="2400" u="none" strike="noStrike" dirty="0" err="1" smtClean="0">
                          <a:effectLst/>
                        </a:rPr>
                        <a:t>th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13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8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0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0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21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8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6805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>
                          <a:effectLst/>
                        </a:rPr>
                        <a:t> </a:t>
                      </a:r>
                      <a:endParaRPr lang="en-A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 dirty="0" err="1" smtClean="0">
                          <a:effectLst/>
                        </a:rPr>
                        <a:t>Dewasa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124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33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>
                          <a:effectLst/>
                        </a:rPr>
                        <a:t>1</a:t>
                      </a:r>
                      <a:endParaRPr lang="en-A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0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158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34</a:t>
                      </a:r>
                      <a:endParaRPr lang="en-A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34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/>
              <a:t>Kegiatan</a:t>
            </a:r>
            <a:r>
              <a:rPr lang="en-AU" b="1" dirty="0"/>
              <a:t> </a:t>
            </a:r>
            <a:r>
              <a:rPr lang="en-AU" b="1" dirty="0" err="1"/>
              <a:t>kelompok</a:t>
            </a:r>
            <a:r>
              <a:rPr lang="en-AU" b="1" dirty="0"/>
              <a:t> – </a:t>
            </a:r>
            <a:r>
              <a:rPr lang="en-AU" b="1" dirty="0" err="1"/>
              <a:t>Investigasi</a:t>
            </a:r>
            <a:r>
              <a:rPr lang="en-AU" b="1" dirty="0"/>
              <a:t> </a:t>
            </a:r>
            <a:r>
              <a:rPr lang="en-AU" b="1" dirty="0" err="1"/>
              <a:t>kasus</a:t>
            </a:r>
            <a:r>
              <a:rPr lang="en-AU" b="1" dirty="0"/>
              <a:t> FMD di </a:t>
            </a:r>
            <a:r>
              <a:rPr lang="en-AU" b="1" dirty="0" err="1"/>
              <a:t>Desa</a:t>
            </a:r>
            <a:r>
              <a:rPr lang="en-AU" b="1" dirty="0"/>
              <a:t> Thai</a:t>
            </a:r>
            <a:br>
              <a:rPr lang="en-AU" b="1" dirty="0"/>
            </a:br>
            <a:r>
              <a:rPr lang="en-AU" b="1" dirty="0" err="1"/>
              <a:t>Informasi</a:t>
            </a:r>
            <a:r>
              <a:rPr lang="en-AU" b="1" dirty="0"/>
              <a:t> </a:t>
            </a:r>
            <a:r>
              <a:rPr lang="en-AU" b="1" dirty="0" err="1"/>
              <a:t>latar</a:t>
            </a:r>
            <a:r>
              <a:rPr lang="en-AU" b="1" dirty="0"/>
              <a:t> </a:t>
            </a:r>
            <a:r>
              <a:rPr lang="en-AU" b="1" dirty="0" err="1"/>
              <a:t>belakang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kunci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manual </a:t>
            </a:r>
            <a:r>
              <a:rPr lang="en-AU" dirty="0" err="1" smtClean="0"/>
              <a:t>peserta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dirty="0" err="1" smtClean="0"/>
              <a:t>Pertanyaan</a:t>
            </a:r>
            <a:r>
              <a:rPr lang="en-AU" dirty="0" smtClean="0"/>
              <a:t> </a:t>
            </a:r>
          </a:p>
          <a:p>
            <a:pPr marL="514350" indent="-514350">
              <a:buAutoNum type="arabicPeriod"/>
            </a:pPr>
            <a:r>
              <a:rPr lang="en-AU" dirty="0" err="1" smtClean="0"/>
              <a:t>Jelaskan</a:t>
            </a:r>
            <a:r>
              <a:rPr lang="en-AU" dirty="0" smtClean="0"/>
              <a:t> </a:t>
            </a:r>
            <a:r>
              <a:rPr lang="en-AU" dirty="0" err="1" smtClean="0"/>
              <a:t>pola</a:t>
            </a:r>
            <a:r>
              <a:rPr lang="en-AU" dirty="0" smtClean="0"/>
              <a:t>  </a:t>
            </a:r>
            <a:r>
              <a:rPr lang="en-AU" dirty="0" err="1" smtClean="0"/>
              <a:t>waktu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jarak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masing</a:t>
            </a:r>
            <a:r>
              <a:rPr lang="en-AU" dirty="0" smtClean="0"/>
              <a:t> </a:t>
            </a:r>
            <a:r>
              <a:rPr lang="en-AU" dirty="0" err="1" smtClean="0"/>
              <a:t>masing</a:t>
            </a:r>
            <a:r>
              <a:rPr lang="en-AU" dirty="0" smtClean="0"/>
              <a:t> </a:t>
            </a:r>
            <a:r>
              <a:rPr lang="en-AU" dirty="0" err="1" smtClean="0"/>
              <a:t>spesies</a:t>
            </a:r>
            <a:endParaRPr lang="en-AU" dirty="0" smtClean="0"/>
          </a:p>
          <a:p>
            <a:pPr marL="514350" indent="-514350">
              <a:buAutoNum type="arabicPeriod"/>
            </a:pP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umum</a:t>
            </a:r>
            <a:r>
              <a:rPr lang="en-AU" dirty="0" smtClean="0"/>
              <a:t>, </a:t>
            </a:r>
            <a:r>
              <a:rPr lang="en-AU" dirty="0" err="1" smtClean="0"/>
              <a:t>apa</a:t>
            </a:r>
            <a:r>
              <a:rPr lang="en-AU" dirty="0" smtClean="0"/>
              <a:t> </a:t>
            </a:r>
            <a:r>
              <a:rPr lang="en-AU" dirty="0" err="1" smtClean="0"/>
              <a:t>kira</a:t>
            </a:r>
            <a:r>
              <a:rPr lang="en-AU" dirty="0" smtClean="0"/>
              <a:t> </a:t>
            </a:r>
            <a:r>
              <a:rPr lang="en-AU" dirty="0" err="1" smtClean="0"/>
              <a:t>kira</a:t>
            </a:r>
            <a:r>
              <a:rPr lang="en-AU" dirty="0" smtClean="0"/>
              <a:t> yang </a:t>
            </a:r>
            <a:r>
              <a:rPr lang="en-AU" dirty="0" err="1" smtClean="0"/>
              <a:t>menjadi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 </a:t>
            </a:r>
            <a:r>
              <a:rPr lang="en-AU" dirty="0" err="1" smtClean="0"/>
              <a:t>wabah</a:t>
            </a:r>
            <a:r>
              <a:rPr lang="en-AU" dirty="0" smtClean="0"/>
              <a:t> FMD</a:t>
            </a:r>
          </a:p>
          <a:p>
            <a:pPr marL="514350" indent="-514350">
              <a:buAutoNum type="arabicPeriod"/>
            </a:pP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 yang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butuhkan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menentukan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 </a:t>
            </a:r>
            <a:r>
              <a:rPr lang="en-AU" dirty="0" err="1" smtClean="0"/>
              <a:t>wabah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01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AU" b="1" dirty="0" err="1"/>
              <a:t>Kegiatan</a:t>
            </a:r>
            <a:r>
              <a:rPr lang="en-AU" b="1" dirty="0"/>
              <a:t> </a:t>
            </a:r>
            <a:r>
              <a:rPr lang="en-AU" b="1" dirty="0" err="1"/>
              <a:t>kelompok</a:t>
            </a:r>
            <a:r>
              <a:rPr lang="en-AU" b="1" dirty="0"/>
              <a:t> – </a:t>
            </a:r>
            <a:r>
              <a:rPr lang="en-AU" b="1" dirty="0" err="1"/>
              <a:t>Investigasi</a:t>
            </a:r>
            <a:r>
              <a:rPr lang="en-AU" b="1" dirty="0"/>
              <a:t> </a:t>
            </a:r>
            <a:r>
              <a:rPr lang="en-AU" b="1" dirty="0" err="1"/>
              <a:t>kasus</a:t>
            </a:r>
            <a:r>
              <a:rPr lang="en-AU" b="1" dirty="0"/>
              <a:t> FMD di </a:t>
            </a:r>
            <a:r>
              <a:rPr lang="en-AU" b="1" dirty="0" err="1"/>
              <a:t>Desa</a:t>
            </a:r>
            <a:r>
              <a:rPr lang="en-AU" b="1" dirty="0"/>
              <a:t> Thai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2241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AU" dirty="0" err="1"/>
              <a:t>Jelaskan</a:t>
            </a:r>
            <a:r>
              <a:rPr lang="en-AU" dirty="0"/>
              <a:t> </a:t>
            </a:r>
            <a:r>
              <a:rPr lang="en-AU" dirty="0" err="1"/>
              <a:t>pola</a:t>
            </a:r>
            <a:r>
              <a:rPr lang="en-AU" dirty="0"/>
              <a:t>  </a:t>
            </a:r>
            <a:r>
              <a:rPr lang="en-AU" dirty="0" err="1"/>
              <a:t>waktu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jarak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masing</a:t>
            </a:r>
            <a:r>
              <a:rPr lang="en-AU" dirty="0"/>
              <a:t> </a:t>
            </a:r>
            <a:r>
              <a:rPr lang="en-AU" dirty="0" err="1"/>
              <a:t>masing</a:t>
            </a:r>
            <a:r>
              <a:rPr lang="en-AU" dirty="0"/>
              <a:t> </a:t>
            </a:r>
            <a:r>
              <a:rPr lang="en-AU" dirty="0" err="1"/>
              <a:t>spesies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52936"/>
            <a:ext cx="8435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 smtClean="0">
                <a:solidFill>
                  <a:srgbClr val="7030A0"/>
                </a:solidFill>
              </a:rPr>
              <a:t>Pola</a:t>
            </a:r>
            <a:r>
              <a:rPr lang="en-AU" sz="2400" b="1" dirty="0" smtClean="0">
                <a:solidFill>
                  <a:srgbClr val="7030A0"/>
                </a:solidFill>
              </a:rPr>
              <a:t>:  </a:t>
            </a:r>
            <a:r>
              <a:rPr lang="en-AU" sz="2400" b="1" dirty="0" err="1">
                <a:solidFill>
                  <a:srgbClr val="7030A0"/>
                </a:solidFill>
              </a:rPr>
              <a:t>konsisten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dengan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pengenalan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satu</a:t>
            </a:r>
            <a:r>
              <a:rPr lang="en-AU" sz="2400" b="1" dirty="0">
                <a:solidFill>
                  <a:srgbClr val="7030A0"/>
                </a:solidFill>
              </a:rPr>
              <a:t> (</a:t>
            </a:r>
            <a:r>
              <a:rPr lang="en-AU" sz="2400" b="1" dirty="0" err="1">
                <a:solidFill>
                  <a:srgbClr val="7030A0"/>
                </a:solidFill>
              </a:rPr>
              <a:t>atau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lebih</a:t>
            </a:r>
            <a:r>
              <a:rPr lang="en-AU" sz="2400" b="1" dirty="0">
                <a:solidFill>
                  <a:srgbClr val="7030A0"/>
                </a:solidFill>
              </a:rPr>
              <a:t>) </a:t>
            </a:r>
            <a:r>
              <a:rPr lang="en-AU" sz="2400" b="1" dirty="0" err="1" smtClean="0">
                <a:solidFill>
                  <a:srgbClr val="7030A0"/>
                </a:solidFill>
              </a:rPr>
              <a:t>hewan</a:t>
            </a:r>
            <a:r>
              <a:rPr lang="en-AU" sz="2400" b="1" dirty="0" smtClean="0">
                <a:solidFill>
                  <a:srgbClr val="7030A0"/>
                </a:solidFill>
              </a:rPr>
              <a:t> yang </a:t>
            </a:r>
            <a:r>
              <a:rPr lang="en-AU" sz="2400" b="1" dirty="0" err="1">
                <a:solidFill>
                  <a:srgbClr val="7030A0"/>
                </a:solidFill>
              </a:rPr>
              <a:t>terinfeksi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beberapa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saat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sebelum</a:t>
            </a:r>
            <a:r>
              <a:rPr lang="en-AU" sz="2400" b="1" dirty="0" smtClean="0">
                <a:solidFill>
                  <a:srgbClr val="7030A0"/>
                </a:solidFill>
              </a:rPr>
              <a:t> 29 </a:t>
            </a:r>
            <a:r>
              <a:rPr lang="en-AU" sz="2400" b="1" dirty="0">
                <a:solidFill>
                  <a:srgbClr val="7030A0"/>
                </a:solidFill>
              </a:rPr>
              <a:t>Jan </a:t>
            </a:r>
            <a:r>
              <a:rPr lang="en-AU" sz="2400" b="1" dirty="0" err="1">
                <a:solidFill>
                  <a:srgbClr val="7030A0"/>
                </a:solidFill>
              </a:rPr>
              <a:t>dan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kemudian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menyebar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menjadi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penyakit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menular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dari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waktu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ke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waktu</a:t>
            </a:r>
            <a:r>
              <a:rPr lang="en-AU" sz="2400" b="1" dirty="0">
                <a:solidFill>
                  <a:srgbClr val="7030A0"/>
                </a:solidFill>
              </a:rPr>
              <a:t>. </a:t>
            </a:r>
          </a:p>
          <a:p>
            <a:endParaRPr lang="en-AU" sz="2400" b="1" dirty="0">
              <a:solidFill>
                <a:srgbClr val="7030A0"/>
              </a:solidFill>
            </a:endParaRPr>
          </a:p>
          <a:p>
            <a:r>
              <a:rPr lang="en-AU" sz="2400" b="1" dirty="0" err="1" smtClean="0">
                <a:solidFill>
                  <a:srgbClr val="7030A0"/>
                </a:solidFill>
              </a:rPr>
              <a:t>Pola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Spasial</a:t>
            </a:r>
            <a:r>
              <a:rPr lang="en-AU" sz="2400" b="1" dirty="0" smtClean="0">
                <a:solidFill>
                  <a:srgbClr val="7030A0"/>
                </a:solidFill>
              </a:rPr>
              <a:t>: </a:t>
            </a:r>
            <a:r>
              <a:rPr lang="en-AU" sz="2400" b="1" dirty="0" err="1" smtClean="0">
                <a:solidFill>
                  <a:srgbClr val="7030A0"/>
                </a:solidFill>
              </a:rPr>
              <a:t>sebaran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tidak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merata</a:t>
            </a:r>
            <a:r>
              <a:rPr lang="en-AU" sz="2400" b="1" dirty="0" smtClean="0">
                <a:solidFill>
                  <a:srgbClr val="7030A0"/>
                </a:solidFill>
              </a:rPr>
              <a:t> yang </a:t>
            </a:r>
            <a:r>
              <a:rPr lang="en-AU" sz="2400" b="1" dirty="0" err="1">
                <a:solidFill>
                  <a:srgbClr val="7030A0"/>
                </a:solidFill>
              </a:rPr>
              <a:t>tidak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benar-benar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mengikuti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pola</a:t>
            </a:r>
            <a:r>
              <a:rPr lang="en-AU" sz="2400" b="1" dirty="0">
                <a:solidFill>
                  <a:srgbClr val="7030A0"/>
                </a:solidFill>
              </a:rPr>
              <a:t> yang </a:t>
            </a:r>
            <a:r>
              <a:rPr lang="en-AU" sz="2400" b="1" dirty="0" err="1">
                <a:solidFill>
                  <a:srgbClr val="7030A0"/>
                </a:solidFill>
              </a:rPr>
              <a:t>jelas</a:t>
            </a:r>
            <a:r>
              <a:rPr lang="en-AU" sz="2400" b="1" dirty="0">
                <a:solidFill>
                  <a:srgbClr val="7030A0"/>
                </a:solidFill>
              </a:rPr>
              <a:t>. </a:t>
            </a:r>
            <a:r>
              <a:rPr lang="en-AU" sz="2400" b="1" dirty="0" err="1">
                <a:solidFill>
                  <a:srgbClr val="7030A0"/>
                </a:solidFill>
              </a:rPr>
              <a:t>Konsisten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dengan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paparan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mungkin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terjadi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melalui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penggembalaan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bersama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ditambah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beberapa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paparan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>
                <a:solidFill>
                  <a:srgbClr val="7030A0"/>
                </a:solidFill>
              </a:rPr>
              <a:t>lain </a:t>
            </a:r>
            <a:r>
              <a:rPr lang="en-AU" sz="2400" b="1" dirty="0" err="1">
                <a:solidFill>
                  <a:srgbClr val="7030A0"/>
                </a:solidFill>
              </a:rPr>
              <a:t>karena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berbagai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pergerakan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manusia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dan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hewan</a:t>
            </a:r>
            <a:r>
              <a:rPr lang="en-AU" sz="24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3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/>
              <a:t>Kegiatan</a:t>
            </a:r>
            <a:r>
              <a:rPr lang="en-AU" b="1" dirty="0"/>
              <a:t> </a:t>
            </a:r>
            <a:r>
              <a:rPr lang="en-AU" b="1" dirty="0" err="1"/>
              <a:t>kelompok</a:t>
            </a:r>
            <a:r>
              <a:rPr lang="en-AU" b="1" dirty="0"/>
              <a:t> – </a:t>
            </a:r>
            <a:r>
              <a:rPr lang="en-AU" b="1" dirty="0" err="1"/>
              <a:t>Investigasi</a:t>
            </a:r>
            <a:r>
              <a:rPr lang="en-AU" b="1" dirty="0"/>
              <a:t> </a:t>
            </a:r>
            <a:r>
              <a:rPr lang="en-AU" b="1" dirty="0" err="1"/>
              <a:t>kasus</a:t>
            </a:r>
            <a:r>
              <a:rPr lang="en-AU" b="1" dirty="0"/>
              <a:t> FMD di </a:t>
            </a:r>
            <a:r>
              <a:rPr lang="en-AU" b="1" dirty="0" err="1"/>
              <a:t>Desa</a:t>
            </a:r>
            <a:r>
              <a:rPr lang="en-AU" b="1" dirty="0"/>
              <a:t> Thai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23" y="1417638"/>
            <a:ext cx="8229600" cy="10801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dirty="0" smtClean="0">
                <a:solidFill>
                  <a:prstClr val="black"/>
                </a:solidFill>
              </a:rPr>
              <a:t>2. </a:t>
            </a:r>
            <a:r>
              <a:rPr lang="en-AU" dirty="0" err="1" smtClean="0">
                <a:solidFill>
                  <a:prstClr val="black"/>
                </a:solidFill>
              </a:rPr>
              <a:t>Secara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AU" dirty="0" err="1">
                <a:solidFill>
                  <a:prstClr val="black"/>
                </a:solidFill>
              </a:rPr>
              <a:t>umum</a:t>
            </a:r>
            <a:r>
              <a:rPr lang="en-AU" dirty="0">
                <a:solidFill>
                  <a:prstClr val="black"/>
                </a:solidFill>
              </a:rPr>
              <a:t>, </a:t>
            </a:r>
            <a:r>
              <a:rPr lang="en-AU" dirty="0" err="1">
                <a:solidFill>
                  <a:prstClr val="black"/>
                </a:solidFill>
              </a:rPr>
              <a:t>apa</a:t>
            </a: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err="1">
                <a:solidFill>
                  <a:prstClr val="black"/>
                </a:solidFill>
              </a:rPr>
              <a:t>kira</a:t>
            </a: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err="1">
                <a:solidFill>
                  <a:prstClr val="black"/>
                </a:solidFill>
              </a:rPr>
              <a:t>kira</a:t>
            </a:r>
            <a:r>
              <a:rPr lang="en-AU" dirty="0">
                <a:solidFill>
                  <a:prstClr val="black"/>
                </a:solidFill>
              </a:rPr>
              <a:t> yang </a:t>
            </a:r>
            <a:r>
              <a:rPr lang="en-AU" dirty="0" err="1">
                <a:solidFill>
                  <a:prstClr val="black"/>
                </a:solidFill>
              </a:rPr>
              <a:t>menjadi</a:t>
            </a: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err="1">
                <a:solidFill>
                  <a:prstClr val="black"/>
                </a:solidFill>
              </a:rPr>
              <a:t>sumber</a:t>
            </a: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err="1">
                <a:solidFill>
                  <a:prstClr val="black"/>
                </a:solidFill>
              </a:rPr>
              <a:t>wabah</a:t>
            </a:r>
            <a:r>
              <a:rPr lang="en-AU" dirty="0">
                <a:solidFill>
                  <a:prstClr val="black"/>
                </a:solidFill>
              </a:rPr>
              <a:t> FMD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73223" y="3615655"/>
            <a:ext cx="8435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AU" sz="2400" b="1" dirty="0" err="1">
                <a:solidFill>
                  <a:srgbClr val="7030A0"/>
                </a:solidFill>
              </a:rPr>
              <a:t>Diperkenalkan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dengan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satu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atau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lebih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hewan</a:t>
            </a:r>
            <a:r>
              <a:rPr lang="en-AU" sz="2400" b="1" dirty="0">
                <a:solidFill>
                  <a:srgbClr val="7030A0"/>
                </a:solidFill>
              </a:rPr>
              <a:t> yang </a:t>
            </a:r>
            <a:r>
              <a:rPr lang="en-AU" sz="2400" b="1" dirty="0" err="1">
                <a:solidFill>
                  <a:srgbClr val="7030A0"/>
                </a:solidFill>
              </a:rPr>
              <a:t>terinfeksi</a:t>
            </a:r>
            <a:endParaRPr lang="en-AU" sz="2400" b="1" dirty="0">
              <a:solidFill>
                <a:srgbClr val="7030A0"/>
              </a:solidFill>
            </a:endParaRPr>
          </a:p>
          <a:p>
            <a:pPr marL="457200" indent="-457200">
              <a:buAutoNum type="alphaLcPeriod"/>
            </a:pPr>
            <a:r>
              <a:rPr lang="en-AU" sz="2400" b="1" dirty="0" err="1">
                <a:solidFill>
                  <a:srgbClr val="7030A0"/>
                </a:solidFill>
              </a:rPr>
              <a:t>Menyebar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dari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desa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tetangga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dengan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penyebaran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lokal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smtClean="0">
                <a:solidFill>
                  <a:srgbClr val="7030A0"/>
                </a:solidFill>
              </a:rPr>
              <a:t>(</a:t>
            </a:r>
            <a:r>
              <a:rPr lang="en-AU" sz="2400" b="1" dirty="0" err="1" smtClean="0">
                <a:solidFill>
                  <a:srgbClr val="7030A0"/>
                </a:solidFill>
              </a:rPr>
              <a:t>melalui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err="1" smtClean="0">
                <a:solidFill>
                  <a:srgbClr val="7030A0"/>
                </a:solidFill>
              </a:rPr>
              <a:t>anjing</a:t>
            </a:r>
            <a:r>
              <a:rPr lang="en-AU" sz="2400" b="1" dirty="0">
                <a:solidFill>
                  <a:srgbClr val="7030A0"/>
                </a:solidFill>
              </a:rPr>
              <a:t>, </a:t>
            </a:r>
            <a:r>
              <a:rPr lang="en-AU" sz="2400" b="1" dirty="0" err="1">
                <a:solidFill>
                  <a:srgbClr val="7030A0"/>
                </a:solidFill>
              </a:rPr>
              <a:t>hewan</a:t>
            </a:r>
            <a:r>
              <a:rPr lang="en-AU" sz="2400" b="1" dirty="0">
                <a:solidFill>
                  <a:srgbClr val="7030A0"/>
                </a:solidFill>
              </a:rPr>
              <a:t>, </a:t>
            </a:r>
            <a:r>
              <a:rPr lang="en-AU" sz="2400" b="1" dirty="0" err="1">
                <a:solidFill>
                  <a:srgbClr val="7030A0"/>
                </a:solidFill>
              </a:rPr>
              <a:t>manusia</a:t>
            </a:r>
            <a:r>
              <a:rPr lang="en-AU" sz="2400" b="1" dirty="0">
                <a:solidFill>
                  <a:srgbClr val="7030A0"/>
                </a:solidFill>
              </a:rPr>
              <a:t>, yang </a:t>
            </a:r>
            <a:r>
              <a:rPr lang="en-AU" sz="2400" b="1" dirty="0" err="1">
                <a:solidFill>
                  <a:srgbClr val="7030A0"/>
                </a:solidFill>
              </a:rPr>
              <a:t>tersebar</a:t>
            </a:r>
            <a:r>
              <a:rPr lang="en-AU" sz="2400" b="1" dirty="0">
                <a:solidFill>
                  <a:srgbClr val="7030A0"/>
                </a:solidFill>
              </a:rPr>
              <a:t> di </a:t>
            </a:r>
            <a:r>
              <a:rPr lang="en-AU" sz="2400" b="1" dirty="0" err="1">
                <a:solidFill>
                  <a:srgbClr val="7030A0"/>
                </a:solidFill>
              </a:rPr>
              <a:t>udara</a:t>
            </a:r>
            <a:r>
              <a:rPr lang="en-AU" sz="2400" b="1" dirty="0">
                <a:solidFill>
                  <a:srgbClr val="7030A0"/>
                </a:solidFill>
              </a:rPr>
              <a:t>)</a:t>
            </a:r>
          </a:p>
          <a:p>
            <a:pPr marL="457200" indent="-457200">
              <a:buAutoNum type="alphaLcPeriod"/>
            </a:pPr>
            <a:r>
              <a:rPr lang="en-AU" sz="2400" b="1" dirty="0" err="1">
                <a:solidFill>
                  <a:srgbClr val="7030A0"/>
                </a:solidFill>
              </a:rPr>
              <a:t>Penyebaran</a:t>
            </a:r>
            <a:r>
              <a:rPr lang="en-AU" sz="2400" b="1" dirty="0">
                <a:solidFill>
                  <a:srgbClr val="7030A0"/>
                </a:solidFill>
              </a:rPr>
              <a:t> Fomite </a:t>
            </a:r>
            <a:r>
              <a:rPr lang="en-AU" sz="2400" b="1" dirty="0" err="1">
                <a:solidFill>
                  <a:srgbClr val="7030A0"/>
                </a:solidFill>
              </a:rPr>
              <a:t>dari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desa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luar</a:t>
            </a:r>
            <a:r>
              <a:rPr lang="en-AU" sz="2400" b="1" dirty="0">
                <a:solidFill>
                  <a:srgbClr val="7030A0"/>
                </a:solidFill>
              </a:rPr>
              <a:t> (</a:t>
            </a:r>
            <a:r>
              <a:rPr lang="en-AU" sz="2400" b="1" dirty="0" err="1">
                <a:solidFill>
                  <a:srgbClr val="7030A0"/>
                </a:solidFill>
              </a:rPr>
              <a:t>kontaminasi</a:t>
            </a:r>
            <a:r>
              <a:rPr lang="en-AU" sz="2400" b="1" dirty="0">
                <a:solidFill>
                  <a:srgbClr val="7030A0"/>
                </a:solidFill>
              </a:rPr>
              <a:t> orang, </a:t>
            </a:r>
            <a:r>
              <a:rPr lang="en-AU" sz="2400" b="1" dirty="0" err="1">
                <a:solidFill>
                  <a:srgbClr val="7030A0"/>
                </a:solidFill>
              </a:rPr>
              <a:t>peralatan</a:t>
            </a:r>
            <a:r>
              <a:rPr lang="en-AU" sz="2400" b="1" dirty="0">
                <a:solidFill>
                  <a:srgbClr val="7030A0"/>
                </a:solidFill>
              </a:rPr>
              <a:t>, </a:t>
            </a:r>
            <a:r>
              <a:rPr lang="en-AU" sz="2400" b="1" dirty="0" err="1">
                <a:solidFill>
                  <a:srgbClr val="7030A0"/>
                </a:solidFill>
              </a:rPr>
              <a:t>pakan</a:t>
            </a:r>
            <a:r>
              <a:rPr lang="en-AU" sz="2400" b="1" dirty="0">
                <a:solidFill>
                  <a:srgbClr val="7030A0"/>
                </a:solidFill>
              </a:rPr>
              <a:t>, </a:t>
            </a:r>
            <a:r>
              <a:rPr lang="en-AU" sz="2400" b="1" dirty="0" err="1">
                <a:solidFill>
                  <a:srgbClr val="7030A0"/>
                </a:solidFill>
              </a:rPr>
              <a:t>kendaraan</a:t>
            </a:r>
            <a:r>
              <a:rPr lang="en-AU" sz="2400" b="1" dirty="0">
                <a:solidFill>
                  <a:srgbClr val="7030A0"/>
                </a:solidFill>
              </a:rPr>
              <a:t>, </a:t>
            </a:r>
            <a:r>
              <a:rPr lang="en-AU" sz="2400" b="1" dirty="0" err="1">
                <a:solidFill>
                  <a:srgbClr val="7030A0"/>
                </a:solidFill>
              </a:rPr>
              <a:t>burung</a:t>
            </a:r>
            <a:r>
              <a:rPr lang="en-AU" sz="2400" b="1" dirty="0">
                <a:solidFill>
                  <a:srgbClr val="7030A0"/>
                </a:solidFill>
              </a:rPr>
              <a:t> </a:t>
            </a:r>
            <a:r>
              <a:rPr lang="en-AU" sz="2400" b="1" dirty="0" err="1">
                <a:solidFill>
                  <a:srgbClr val="7030A0"/>
                </a:solidFill>
              </a:rPr>
              <a:t>dll</a:t>
            </a:r>
            <a:r>
              <a:rPr lang="en-AU" sz="2400" b="1" dirty="0">
                <a:solidFill>
                  <a:srgbClr val="7030A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382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AU" b="1" dirty="0" err="1"/>
              <a:t>Kegiatan</a:t>
            </a:r>
            <a:r>
              <a:rPr lang="en-AU" b="1" dirty="0"/>
              <a:t> </a:t>
            </a:r>
            <a:r>
              <a:rPr lang="en-AU" b="1" dirty="0" err="1"/>
              <a:t>kelompok</a:t>
            </a:r>
            <a:r>
              <a:rPr lang="en-AU" b="1" dirty="0"/>
              <a:t> – </a:t>
            </a:r>
            <a:r>
              <a:rPr lang="en-AU" b="1" dirty="0" err="1"/>
              <a:t>Investigasi</a:t>
            </a:r>
            <a:r>
              <a:rPr lang="en-AU" b="1" dirty="0"/>
              <a:t> </a:t>
            </a:r>
            <a:r>
              <a:rPr lang="en-AU" b="1" dirty="0" err="1"/>
              <a:t>kasus</a:t>
            </a:r>
            <a:r>
              <a:rPr lang="en-AU" b="1" dirty="0"/>
              <a:t> FMD di </a:t>
            </a:r>
            <a:r>
              <a:rPr lang="en-AU" b="1" dirty="0" err="1"/>
              <a:t>Desa</a:t>
            </a:r>
            <a:r>
              <a:rPr lang="en-AU" b="1" dirty="0"/>
              <a:t> Thai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77" y="1340768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3.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/>
              <a:t>apa</a:t>
            </a:r>
            <a:r>
              <a:rPr lang="en-AU" dirty="0"/>
              <a:t> yang </a:t>
            </a:r>
            <a:r>
              <a:rPr lang="en-AU" dirty="0" err="1"/>
              <a:t>anda</a:t>
            </a:r>
            <a:r>
              <a:rPr lang="en-AU" dirty="0"/>
              <a:t> </a:t>
            </a:r>
            <a:r>
              <a:rPr lang="en-AU" dirty="0" err="1"/>
              <a:t>butuhkan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menentukan</a:t>
            </a:r>
            <a:r>
              <a:rPr lang="en-AU" dirty="0"/>
              <a:t> </a:t>
            </a:r>
            <a:r>
              <a:rPr lang="en-AU" dirty="0" err="1"/>
              <a:t>sumber</a:t>
            </a:r>
            <a:r>
              <a:rPr lang="en-AU" dirty="0"/>
              <a:t> </a:t>
            </a:r>
            <a:r>
              <a:rPr lang="en-AU" dirty="0" err="1"/>
              <a:t>wabah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50937" y="2502619"/>
            <a:ext cx="8435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7030A0"/>
                </a:solidFill>
              </a:rPr>
              <a:t>Hewan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dari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kasus</a:t>
            </a:r>
            <a:r>
              <a:rPr lang="en-GB" sz="2400" b="1" dirty="0" smtClean="0">
                <a:solidFill>
                  <a:srgbClr val="7030A0"/>
                </a:solidFill>
              </a:rPr>
              <a:t> FMD </a:t>
            </a:r>
            <a:r>
              <a:rPr lang="en-GB" sz="2400" b="1" dirty="0" err="1" smtClean="0">
                <a:solidFill>
                  <a:srgbClr val="7030A0"/>
                </a:solidFill>
              </a:rPr>
              <a:t>pertama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>
                <a:solidFill>
                  <a:srgbClr val="7030A0"/>
                </a:solidFill>
              </a:rPr>
              <a:t>(index) </a:t>
            </a:r>
            <a:r>
              <a:rPr lang="en-GB" sz="2400" b="1" dirty="0" err="1">
                <a:solidFill>
                  <a:srgbClr val="7030A0"/>
                </a:solidFill>
              </a:rPr>
              <a:t>dan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kedua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dibeli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dari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pasar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lokal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oleh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petani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dalam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rumah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tangga</a:t>
            </a:r>
            <a:r>
              <a:rPr lang="en-GB" sz="2400" b="1" dirty="0">
                <a:solidFill>
                  <a:srgbClr val="7030A0"/>
                </a:solidFill>
              </a:rPr>
              <a:t> # 39 </a:t>
            </a:r>
            <a:r>
              <a:rPr lang="en-GB" sz="2400" b="1" dirty="0" err="1">
                <a:solidFill>
                  <a:srgbClr val="7030A0"/>
                </a:solidFill>
              </a:rPr>
              <a:t>pada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tanggal</a:t>
            </a:r>
            <a:r>
              <a:rPr lang="en-GB" sz="2400" b="1" dirty="0">
                <a:solidFill>
                  <a:srgbClr val="7030A0"/>
                </a:solidFill>
              </a:rPr>
              <a:t> 21 </a:t>
            </a:r>
            <a:r>
              <a:rPr lang="en-GB" sz="2400" b="1" dirty="0" err="1">
                <a:solidFill>
                  <a:srgbClr val="7030A0"/>
                </a:solidFill>
              </a:rPr>
              <a:t>Januari</a:t>
            </a:r>
            <a:r>
              <a:rPr lang="en-GB" sz="2400" b="1" dirty="0">
                <a:solidFill>
                  <a:srgbClr val="7030A0"/>
                </a:solidFill>
              </a:rPr>
              <a:t>. </a:t>
            </a:r>
            <a:r>
              <a:rPr lang="en-GB" sz="2400" b="1" dirty="0" err="1">
                <a:solidFill>
                  <a:srgbClr val="7030A0"/>
                </a:solidFill>
              </a:rPr>
              <a:t>Hewan</a:t>
            </a:r>
            <a:r>
              <a:rPr lang="en-GB" sz="2400" b="1" dirty="0">
                <a:solidFill>
                  <a:srgbClr val="7030A0"/>
                </a:solidFill>
              </a:rPr>
              <a:t> yang </a:t>
            </a:r>
            <a:r>
              <a:rPr lang="en-GB" sz="2400" b="1" dirty="0" err="1">
                <a:solidFill>
                  <a:srgbClr val="7030A0"/>
                </a:solidFill>
              </a:rPr>
              <a:t>dijual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oleh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perantara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ini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dikumpulkan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dari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wilayah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seluas</a:t>
            </a:r>
            <a:r>
              <a:rPr lang="en-GB" sz="2400" b="1" dirty="0" smtClean="0">
                <a:solidFill>
                  <a:srgbClr val="7030A0"/>
                </a:solidFill>
              </a:rPr>
              <a:t> (200 km</a:t>
            </a:r>
            <a:r>
              <a:rPr lang="en-GB" sz="2400" b="1" dirty="0" smtClean="0">
                <a:solidFill>
                  <a:srgbClr val="7030A0"/>
                </a:solidFill>
              </a:rPr>
              <a:t>) di </a:t>
            </a:r>
            <a:r>
              <a:rPr lang="en-GB" sz="2400" b="1" dirty="0" err="1">
                <a:solidFill>
                  <a:srgbClr val="7030A0"/>
                </a:solidFill>
              </a:rPr>
              <a:t>provinsi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ini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dan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kemudian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dijualnya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>
                <a:solidFill>
                  <a:srgbClr val="7030A0"/>
                </a:solidFill>
              </a:rPr>
              <a:t>di </a:t>
            </a:r>
            <a:r>
              <a:rPr lang="en-GB" sz="2400" b="1" dirty="0" err="1">
                <a:solidFill>
                  <a:srgbClr val="7030A0"/>
                </a:solidFill>
              </a:rPr>
              <a:t>pasar</a:t>
            </a:r>
            <a:r>
              <a:rPr lang="en-GB" sz="2400" b="1" dirty="0">
                <a:solidFill>
                  <a:srgbClr val="7030A0"/>
                </a:solidFill>
              </a:rPr>
              <a:t> yang </a:t>
            </a:r>
            <a:r>
              <a:rPr lang="en-GB" sz="2400" b="1" dirty="0" err="1">
                <a:solidFill>
                  <a:srgbClr val="7030A0"/>
                </a:solidFill>
              </a:rPr>
              <a:t>berbeda</a:t>
            </a:r>
            <a:r>
              <a:rPr lang="en-GB" sz="2400" b="1" dirty="0">
                <a:solidFill>
                  <a:srgbClr val="7030A0"/>
                </a:solidFill>
              </a:rPr>
              <a:t>. </a:t>
            </a:r>
            <a:endParaRPr lang="en-GB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7030A0"/>
                </a:solidFill>
              </a:rPr>
              <a:t>Sebagian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dari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hewan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menunjukkan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tanda-tanda</a:t>
            </a:r>
            <a:r>
              <a:rPr lang="en-GB" sz="2400" b="1" dirty="0">
                <a:solidFill>
                  <a:srgbClr val="7030A0"/>
                </a:solidFill>
              </a:rPr>
              <a:t> FMD </a:t>
            </a:r>
            <a:r>
              <a:rPr lang="en-GB" sz="2400" b="1" dirty="0" err="1">
                <a:solidFill>
                  <a:srgbClr val="7030A0"/>
                </a:solidFill>
              </a:rPr>
              <a:t>selama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minggu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sebelum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dijual</a:t>
            </a:r>
            <a:r>
              <a:rPr lang="en-GB" sz="2400" b="1" dirty="0" smtClean="0">
                <a:solidFill>
                  <a:srgbClr val="7030A0"/>
                </a:solidFill>
              </a:rPr>
              <a:t> di </a:t>
            </a:r>
            <a:r>
              <a:rPr lang="en-GB" sz="2400" b="1" dirty="0" err="1">
                <a:solidFill>
                  <a:srgbClr val="7030A0"/>
                </a:solidFill>
              </a:rPr>
              <a:t>pasar</a:t>
            </a:r>
            <a:r>
              <a:rPr lang="en-GB" sz="2400" b="1" dirty="0">
                <a:solidFill>
                  <a:srgbClr val="7030A0"/>
                </a:solidFill>
              </a:rPr>
              <a:t>, </a:t>
            </a:r>
            <a:r>
              <a:rPr lang="en-GB" sz="2400" b="1" dirty="0" err="1">
                <a:solidFill>
                  <a:srgbClr val="7030A0"/>
                </a:solidFill>
              </a:rPr>
              <a:t>sehingga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perantara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hanya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menjual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hewan</a:t>
            </a:r>
            <a:r>
              <a:rPr lang="en-GB" sz="2400" b="1" dirty="0" smtClean="0">
                <a:solidFill>
                  <a:srgbClr val="7030A0"/>
                </a:solidFill>
              </a:rPr>
              <a:t> yang </a:t>
            </a:r>
            <a:r>
              <a:rPr lang="en-GB" sz="2400" b="1" dirty="0" err="1" smtClean="0">
                <a:solidFill>
                  <a:srgbClr val="7030A0"/>
                </a:solidFill>
              </a:rPr>
              <a:t>secara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klinis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>
                <a:solidFill>
                  <a:srgbClr val="7030A0"/>
                </a:solidFill>
              </a:rPr>
              <a:t>normal </a:t>
            </a:r>
            <a:r>
              <a:rPr lang="en-GB" sz="2400" b="1" dirty="0" err="1" smtClean="0">
                <a:solidFill>
                  <a:srgbClr val="7030A0"/>
                </a:solidFill>
              </a:rPr>
              <a:t>untuk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dikirim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ke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pasar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untuk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dijual</a:t>
            </a:r>
            <a:r>
              <a:rPr lang="en-GB" sz="2400" b="1" dirty="0">
                <a:solidFill>
                  <a:srgbClr val="7030A0"/>
                </a:solidFill>
              </a:rPr>
              <a:t>. </a:t>
            </a:r>
          </a:p>
          <a:p>
            <a:endParaRPr lang="en-GB" sz="2000" b="1" dirty="0">
              <a:solidFill>
                <a:srgbClr val="7030A0"/>
              </a:solidFill>
            </a:endParaRPr>
          </a:p>
          <a:p>
            <a:r>
              <a:rPr lang="en-GB" sz="2000" b="1" dirty="0" smtClean="0">
                <a:solidFill>
                  <a:srgbClr val="7030A0"/>
                </a:solidFill>
              </a:rPr>
              <a:t>.</a:t>
            </a:r>
            <a:endParaRPr lang="en-A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7030A0"/>
                </a:solidFill>
              </a:rPr>
              <a:t>Kedua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hewan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</a:rPr>
              <a:t>dibawa</a:t>
            </a:r>
            <a:r>
              <a:rPr lang="en-GB" sz="2800" b="1" dirty="0" smtClean="0">
                <a:solidFill>
                  <a:srgbClr val="7030A0"/>
                </a:solidFill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</a:rPr>
              <a:t>dengan</a:t>
            </a:r>
            <a:r>
              <a:rPr lang="en-GB" sz="2800" b="1" dirty="0" smtClean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berjalan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dari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pasar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ke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desa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pada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tanggal</a:t>
            </a:r>
            <a:r>
              <a:rPr lang="en-GB" sz="2800" b="1" dirty="0">
                <a:solidFill>
                  <a:srgbClr val="7030A0"/>
                </a:solidFill>
              </a:rPr>
              <a:t> 21 </a:t>
            </a:r>
            <a:r>
              <a:rPr lang="en-GB" sz="2800" b="1" dirty="0" err="1">
                <a:solidFill>
                  <a:srgbClr val="7030A0"/>
                </a:solidFill>
              </a:rPr>
              <a:t>Januari</a:t>
            </a:r>
            <a:r>
              <a:rPr lang="en-GB" sz="2800" b="1" dirty="0">
                <a:solidFill>
                  <a:srgbClr val="7030A0"/>
                </a:solidFill>
              </a:rPr>
              <a:t>. </a:t>
            </a:r>
            <a:r>
              <a:rPr lang="en-GB" sz="2800" b="1" dirty="0" err="1">
                <a:solidFill>
                  <a:srgbClr val="7030A0"/>
                </a:solidFill>
              </a:rPr>
              <a:t>Kasus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pertama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ini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terbatas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pada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halaman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pemilik</a:t>
            </a:r>
            <a:r>
              <a:rPr lang="en-GB" sz="2800" b="1" dirty="0">
                <a:solidFill>
                  <a:srgbClr val="7030A0"/>
                </a:solidFill>
              </a:rPr>
              <a:t>, </a:t>
            </a:r>
            <a:r>
              <a:rPr lang="en-GB" sz="2800" b="1" dirty="0" err="1">
                <a:solidFill>
                  <a:srgbClr val="7030A0"/>
                </a:solidFill>
              </a:rPr>
              <a:t>dan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menjadi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sakit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pada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tanggal</a:t>
            </a:r>
            <a:r>
              <a:rPr lang="en-GB" sz="2800" b="1" dirty="0">
                <a:solidFill>
                  <a:srgbClr val="7030A0"/>
                </a:solidFill>
              </a:rPr>
              <a:t> 22 </a:t>
            </a:r>
            <a:r>
              <a:rPr lang="en-GB" sz="2800" b="1" dirty="0" err="1">
                <a:solidFill>
                  <a:srgbClr val="7030A0"/>
                </a:solidFill>
              </a:rPr>
              <a:t>Januari</a:t>
            </a:r>
            <a:r>
              <a:rPr lang="en-GB" sz="2800" b="1" dirty="0">
                <a:solidFill>
                  <a:srgbClr val="7030A0"/>
                </a:solidFill>
              </a:rPr>
              <a:t>. </a:t>
            </a:r>
            <a:endParaRPr lang="en-GB" sz="2800" b="1" dirty="0" smtClean="0">
              <a:solidFill>
                <a:srgbClr val="7030A0"/>
              </a:solidFill>
            </a:endParaRPr>
          </a:p>
          <a:p>
            <a:r>
              <a:rPr lang="en-GB" sz="2800" b="1" dirty="0" err="1" smtClean="0">
                <a:solidFill>
                  <a:srgbClr val="7030A0"/>
                </a:solidFill>
              </a:rPr>
              <a:t>Kasus</a:t>
            </a:r>
            <a:r>
              <a:rPr lang="en-GB" sz="2800" b="1" dirty="0" smtClean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kedua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hewan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merumput</a:t>
            </a:r>
            <a:r>
              <a:rPr lang="en-GB" sz="2800" b="1" dirty="0">
                <a:solidFill>
                  <a:srgbClr val="7030A0"/>
                </a:solidFill>
              </a:rPr>
              <a:t> di </a:t>
            </a:r>
            <a:r>
              <a:rPr lang="en-GB" sz="2800" b="1" dirty="0" err="1">
                <a:solidFill>
                  <a:srgbClr val="7030A0"/>
                </a:solidFill>
              </a:rPr>
              <a:t>tanah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desa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selama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tiga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hari</a:t>
            </a:r>
            <a:r>
              <a:rPr lang="en-GB" sz="2800" b="1" dirty="0">
                <a:solidFill>
                  <a:srgbClr val="7030A0"/>
                </a:solidFill>
              </a:rPr>
              <a:t>, </a:t>
            </a:r>
            <a:r>
              <a:rPr lang="en-GB" sz="2800" b="1" dirty="0" err="1">
                <a:solidFill>
                  <a:srgbClr val="7030A0"/>
                </a:solidFill>
              </a:rPr>
              <a:t>sebelum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menunjukkan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tanda-tanda</a:t>
            </a:r>
            <a:r>
              <a:rPr lang="en-GB" sz="2800" b="1" dirty="0">
                <a:solidFill>
                  <a:srgbClr val="7030A0"/>
                </a:solidFill>
              </a:rPr>
              <a:t> FMD </a:t>
            </a:r>
            <a:r>
              <a:rPr lang="en-GB" sz="2800" b="1" dirty="0" err="1">
                <a:solidFill>
                  <a:srgbClr val="7030A0"/>
                </a:solidFill>
              </a:rPr>
              <a:t>pada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tanggal</a:t>
            </a:r>
            <a:r>
              <a:rPr lang="en-GB" sz="2800" b="1" dirty="0">
                <a:solidFill>
                  <a:srgbClr val="7030A0"/>
                </a:solidFill>
              </a:rPr>
              <a:t> 25 </a:t>
            </a:r>
            <a:r>
              <a:rPr lang="en-GB" sz="2800" b="1" dirty="0" err="1">
                <a:solidFill>
                  <a:srgbClr val="7030A0"/>
                </a:solidFill>
              </a:rPr>
              <a:t>Januari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918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/>
              <a:t>Kegiatan</a:t>
            </a:r>
            <a:r>
              <a:rPr lang="en-AU" b="1" dirty="0"/>
              <a:t> </a:t>
            </a:r>
            <a:r>
              <a:rPr lang="en-AU" b="1" dirty="0" err="1"/>
              <a:t>kelompok</a:t>
            </a:r>
            <a:r>
              <a:rPr lang="en-AU" b="1" dirty="0"/>
              <a:t> – </a:t>
            </a:r>
            <a:r>
              <a:rPr lang="en-AU" b="1" dirty="0" err="1"/>
              <a:t>Investigasi</a:t>
            </a:r>
            <a:r>
              <a:rPr lang="en-AU" b="1" dirty="0"/>
              <a:t> </a:t>
            </a:r>
            <a:r>
              <a:rPr lang="en-AU" b="1" dirty="0" err="1"/>
              <a:t>kasus</a:t>
            </a:r>
            <a:r>
              <a:rPr lang="en-AU" b="1" dirty="0"/>
              <a:t> FMD di </a:t>
            </a:r>
            <a:r>
              <a:rPr lang="en-AU" b="1" dirty="0" err="1"/>
              <a:t>Desa</a:t>
            </a:r>
            <a:r>
              <a:rPr lang="en-AU" b="1" dirty="0"/>
              <a:t> Thai</a:t>
            </a:r>
            <a:br>
              <a:rPr lang="en-AU" b="1" dirty="0"/>
            </a:br>
            <a:r>
              <a:rPr lang="en-AU" b="1" dirty="0" err="1"/>
              <a:t>Informasi</a:t>
            </a:r>
            <a:r>
              <a:rPr lang="en-AU" b="1" dirty="0"/>
              <a:t> </a:t>
            </a:r>
            <a:r>
              <a:rPr lang="en-AU" b="1" dirty="0" err="1"/>
              <a:t>latar</a:t>
            </a:r>
            <a:r>
              <a:rPr lang="en-AU" b="1" dirty="0"/>
              <a:t> </a:t>
            </a:r>
            <a:r>
              <a:rPr lang="en-AU" b="1" dirty="0" err="1"/>
              <a:t>belakang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kunci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manual </a:t>
            </a:r>
            <a:r>
              <a:rPr lang="en-AU" dirty="0" err="1" smtClean="0"/>
              <a:t>peserta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dirty="0" err="1" smtClean="0"/>
              <a:t>Pertanyaan</a:t>
            </a:r>
            <a:r>
              <a:rPr lang="en-AU" dirty="0" smtClean="0"/>
              <a:t> </a:t>
            </a:r>
          </a:p>
          <a:p>
            <a:pPr marL="514350" indent="-514350">
              <a:buAutoNum type="arabicPeriod"/>
            </a:pPr>
            <a:r>
              <a:rPr lang="en-AU" dirty="0" err="1" smtClean="0"/>
              <a:t>Jelaskan</a:t>
            </a:r>
            <a:r>
              <a:rPr lang="en-AU" dirty="0" smtClean="0"/>
              <a:t> </a:t>
            </a:r>
            <a:r>
              <a:rPr lang="en-AU" dirty="0" err="1" smtClean="0"/>
              <a:t>pola</a:t>
            </a:r>
            <a:r>
              <a:rPr lang="en-AU" dirty="0" smtClean="0"/>
              <a:t>  </a:t>
            </a:r>
            <a:r>
              <a:rPr lang="en-AU" dirty="0" err="1" smtClean="0"/>
              <a:t>waktu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jarak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masing</a:t>
            </a:r>
            <a:r>
              <a:rPr lang="en-AU" dirty="0" smtClean="0"/>
              <a:t> </a:t>
            </a:r>
            <a:r>
              <a:rPr lang="en-AU" dirty="0" err="1" smtClean="0"/>
              <a:t>masing</a:t>
            </a:r>
            <a:r>
              <a:rPr lang="en-AU" dirty="0" smtClean="0"/>
              <a:t> </a:t>
            </a:r>
            <a:r>
              <a:rPr lang="en-AU" dirty="0" err="1" smtClean="0"/>
              <a:t>spesies</a:t>
            </a:r>
            <a:endParaRPr lang="en-AU" dirty="0" smtClean="0"/>
          </a:p>
          <a:p>
            <a:pPr marL="514350" indent="-514350">
              <a:buAutoNum type="arabicPeriod"/>
            </a:pP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umum</a:t>
            </a:r>
            <a:r>
              <a:rPr lang="en-AU" dirty="0" smtClean="0"/>
              <a:t>, </a:t>
            </a:r>
            <a:r>
              <a:rPr lang="en-AU" dirty="0" err="1" smtClean="0"/>
              <a:t>apa</a:t>
            </a:r>
            <a:r>
              <a:rPr lang="en-AU" dirty="0" smtClean="0"/>
              <a:t> </a:t>
            </a:r>
            <a:r>
              <a:rPr lang="en-AU" dirty="0" err="1" smtClean="0"/>
              <a:t>kira</a:t>
            </a:r>
            <a:r>
              <a:rPr lang="en-AU" dirty="0" smtClean="0"/>
              <a:t> </a:t>
            </a:r>
            <a:r>
              <a:rPr lang="en-AU" dirty="0" err="1" smtClean="0"/>
              <a:t>kira</a:t>
            </a:r>
            <a:r>
              <a:rPr lang="en-AU" dirty="0" smtClean="0"/>
              <a:t> yang </a:t>
            </a:r>
            <a:r>
              <a:rPr lang="en-AU" dirty="0" err="1" smtClean="0"/>
              <a:t>menjadi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 </a:t>
            </a:r>
            <a:r>
              <a:rPr lang="en-AU" dirty="0" err="1" smtClean="0"/>
              <a:t>wabah</a:t>
            </a:r>
            <a:r>
              <a:rPr lang="en-AU" dirty="0" smtClean="0"/>
              <a:t> FMD</a:t>
            </a:r>
          </a:p>
          <a:p>
            <a:pPr marL="514350" indent="-514350">
              <a:buAutoNum type="arabicPeriod"/>
            </a:pP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 yang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butuhkan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menentukan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 </a:t>
            </a:r>
            <a:r>
              <a:rPr lang="en-AU" dirty="0" err="1" smtClean="0"/>
              <a:t>wabah</a:t>
            </a:r>
            <a:endParaRPr lang="en-AU" dirty="0" smtClean="0"/>
          </a:p>
          <a:p>
            <a:pPr marL="514350" indent="-514350">
              <a:buAutoNum type="arabicPeriod"/>
            </a:pPr>
            <a:r>
              <a:rPr lang="en-AU" dirty="0" err="1" smtClean="0"/>
              <a:t>Komentar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 </a:t>
            </a:r>
            <a:r>
              <a:rPr lang="en-AU" dirty="0" err="1" smtClean="0"/>
              <a:t>morbiditas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mortalitas</a:t>
            </a:r>
            <a:r>
              <a:rPr lang="en-AU" dirty="0" smtClean="0"/>
              <a:t> </a:t>
            </a:r>
            <a:r>
              <a:rPr lang="en-AU" dirty="0" err="1" smtClean="0"/>
              <a:t>antar</a:t>
            </a:r>
            <a:r>
              <a:rPr lang="en-AU" dirty="0" smtClean="0"/>
              <a:t> </a:t>
            </a:r>
            <a:r>
              <a:rPr lang="en-AU" dirty="0" err="1" smtClean="0"/>
              <a:t>spesies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kelompok</a:t>
            </a:r>
            <a:r>
              <a:rPr lang="en-AU" dirty="0" smtClean="0"/>
              <a:t> </a:t>
            </a:r>
            <a:r>
              <a:rPr lang="en-AU" dirty="0" err="1" smtClean="0"/>
              <a:t>umur</a:t>
            </a:r>
            <a:r>
              <a:rPr lang="en-AU" dirty="0" smtClean="0"/>
              <a:t> 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55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Di </a:t>
            </a:r>
            <a:r>
              <a:rPr lang="en-AU" b="1" dirty="0" err="1" smtClean="0"/>
              <a:t>sesi</a:t>
            </a:r>
            <a:r>
              <a:rPr lang="en-AU" b="1" dirty="0" smtClean="0"/>
              <a:t> </a:t>
            </a:r>
            <a:r>
              <a:rPr lang="en-AU" b="1" dirty="0" err="1" smtClean="0"/>
              <a:t>ini</a:t>
            </a:r>
            <a:r>
              <a:rPr lang="en-AU" b="1" dirty="0" smtClean="0"/>
              <a:t> </a:t>
            </a:r>
            <a:r>
              <a:rPr lang="en-AU" b="1" dirty="0" err="1" smtClean="0"/>
              <a:t>kita</a:t>
            </a:r>
            <a:r>
              <a:rPr lang="en-AU" b="1" dirty="0" smtClean="0"/>
              <a:t> </a:t>
            </a:r>
            <a:r>
              <a:rPr lang="en-AU" b="1" dirty="0" err="1" smtClean="0"/>
              <a:t>membicarakan</a:t>
            </a:r>
            <a:r>
              <a:rPr lang="en-AU" b="1" dirty="0" smtClean="0"/>
              <a:t> </a:t>
            </a:r>
            <a:r>
              <a:rPr lang="en-AU" b="1" dirty="0" err="1" smtClean="0"/>
              <a:t>tentang</a:t>
            </a:r>
            <a:r>
              <a:rPr lang="en-AU" b="1" dirty="0" smtClean="0"/>
              <a:t>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Pendekatan</a:t>
            </a:r>
            <a:r>
              <a:rPr lang="en-AU" dirty="0" smtClean="0"/>
              <a:t> </a:t>
            </a:r>
            <a:r>
              <a:rPr lang="en-AU" dirty="0" err="1" smtClean="0"/>
              <a:t>epidemiologi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investigasi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yang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endParaRPr lang="en-AU" dirty="0" smtClean="0"/>
          </a:p>
          <a:p>
            <a:endParaRPr lang="en-AU" dirty="0"/>
          </a:p>
          <a:p>
            <a:r>
              <a:rPr lang="en-AU" dirty="0" err="1" smtClean="0"/>
              <a:t>Keuntungan</a:t>
            </a:r>
            <a:r>
              <a:rPr lang="en-AU" dirty="0" smtClean="0"/>
              <a:t> </a:t>
            </a:r>
            <a:r>
              <a:rPr lang="en-AU" dirty="0" err="1" smtClean="0"/>
              <a:t>pendekatan</a:t>
            </a:r>
            <a:r>
              <a:rPr lang="en-AU" dirty="0" smtClean="0"/>
              <a:t> </a:t>
            </a:r>
            <a:r>
              <a:rPr lang="en-AU" dirty="0" err="1" smtClean="0"/>
              <a:t>epidemiologi</a:t>
            </a:r>
            <a:endParaRPr lang="en-AU" dirty="0"/>
          </a:p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menjelaskan</a:t>
            </a:r>
            <a:r>
              <a:rPr lang="en-AU" dirty="0" smtClean="0"/>
              <a:t> </a:t>
            </a:r>
            <a:r>
              <a:rPr lang="en-AU" dirty="0" err="1" smtClean="0"/>
              <a:t>kasus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bukan-kasus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90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51595" y="160465"/>
            <a:ext cx="3881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</a:rPr>
              <a:t>Belajar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</a:rPr>
              <a:t>ketrampilan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</a:rPr>
              <a:t>baru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272" y="5795592"/>
            <a:ext cx="47588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Selamat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bersenang-senang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5049" y="5498899"/>
            <a:ext cx="45989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Tingkatkan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kepuasan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pada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pekerjaan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anda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272" y="92076"/>
            <a:ext cx="30243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Kesehatan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hewan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lebih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baik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Indonesia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04896" y="668414"/>
            <a:ext cx="5698976" cy="490066"/>
          </a:xfrm>
        </p:spPr>
        <p:txBody>
          <a:bodyPr>
            <a:normAutofit fontScale="90000"/>
          </a:bodyPr>
          <a:lstStyle/>
          <a:p>
            <a:r>
              <a:rPr lang="en-AU" b="1" dirty="0" err="1" smtClean="0"/>
              <a:t>Konsep</a:t>
            </a:r>
            <a:r>
              <a:rPr lang="en-AU" b="1" dirty="0" smtClean="0"/>
              <a:t> </a:t>
            </a:r>
            <a:r>
              <a:rPr lang="en-AU" b="1" dirty="0" err="1" smtClean="0"/>
              <a:t>kunci</a:t>
            </a:r>
            <a:r>
              <a:rPr lang="en-AU" b="1" dirty="0" smtClean="0"/>
              <a:t> </a:t>
            </a:r>
            <a:r>
              <a:rPr lang="en-AU" b="1" dirty="0" err="1" smtClean="0"/>
              <a:t>sesi</a:t>
            </a:r>
            <a:r>
              <a:rPr lang="en-AU" b="1" dirty="0" smtClean="0"/>
              <a:t> 8</a:t>
            </a:r>
            <a:endParaRPr lang="en-AU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8480"/>
            <a:ext cx="8507288" cy="4637112"/>
          </a:xfrm>
        </p:spPr>
        <p:txBody>
          <a:bodyPr>
            <a:normAutofit fontScale="62500" lnSpcReduction="20000"/>
          </a:bodyPr>
          <a:lstStyle/>
          <a:p>
            <a:r>
              <a:rPr lang="en-AU" dirty="0" err="1" smtClean="0"/>
              <a:t>Ketrampilan</a:t>
            </a:r>
            <a:r>
              <a:rPr lang="en-AU" dirty="0" smtClean="0"/>
              <a:t> </a:t>
            </a:r>
            <a:r>
              <a:rPr lang="en-AU" dirty="0" err="1" smtClean="0"/>
              <a:t>epidemiologi</a:t>
            </a:r>
            <a:r>
              <a:rPr lang="en-AU" dirty="0" smtClean="0"/>
              <a:t> </a:t>
            </a:r>
            <a:r>
              <a:rPr lang="en-AU" dirty="0" err="1" smtClean="0"/>
              <a:t>membantu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</a:t>
            </a:r>
            <a:r>
              <a:rPr lang="en-AU" dirty="0" err="1" smtClean="0"/>
              <a:t>investigasi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endParaRPr lang="en-AU" dirty="0"/>
          </a:p>
          <a:p>
            <a:r>
              <a:rPr lang="en-AU" dirty="0" err="1" smtClean="0"/>
              <a:t>Khususnya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kejadian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yang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sangat</a:t>
            </a:r>
            <a:r>
              <a:rPr lang="en-AU" dirty="0" smtClean="0"/>
              <a:t> </a:t>
            </a:r>
            <a:r>
              <a:rPr lang="en-AU" dirty="0" err="1" smtClean="0"/>
              <a:t>khusus</a:t>
            </a:r>
            <a:r>
              <a:rPr lang="en-AU" dirty="0" smtClean="0"/>
              <a:t> </a:t>
            </a:r>
            <a:r>
              <a:rPr lang="en-AU" dirty="0" err="1" smtClean="0"/>
              <a:t>ketika</a:t>
            </a:r>
            <a:r>
              <a:rPr lang="en-AU" dirty="0" smtClean="0"/>
              <a:t> </a:t>
            </a:r>
            <a:r>
              <a:rPr lang="en-AU" dirty="0" err="1" smtClean="0"/>
              <a:t>penyebab-penyebabnya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diketahui</a:t>
            </a:r>
            <a:endParaRPr lang="en-AU" dirty="0"/>
          </a:p>
          <a:p>
            <a:r>
              <a:rPr lang="en-AU" dirty="0" err="1" smtClean="0"/>
              <a:t>Bahkan</a:t>
            </a:r>
            <a:r>
              <a:rPr lang="en-AU" dirty="0" smtClean="0"/>
              <a:t> </a:t>
            </a:r>
            <a:r>
              <a:rPr lang="en-AU" dirty="0" err="1" smtClean="0"/>
              <a:t>ketika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mengetahui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 </a:t>
            </a:r>
            <a:r>
              <a:rPr lang="en-AU" dirty="0" err="1" smtClean="0"/>
              <a:t>diagnosa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penyakitnya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mengambil</a:t>
            </a:r>
            <a:r>
              <a:rPr lang="en-AU" dirty="0" smtClean="0"/>
              <a:t> </a:t>
            </a:r>
            <a:r>
              <a:rPr lang="en-AU" dirty="0" err="1" smtClean="0"/>
              <a:t>kesimpulan</a:t>
            </a:r>
            <a:r>
              <a:rPr lang="en-AU" dirty="0" smtClean="0"/>
              <a:t> </a:t>
            </a:r>
            <a:r>
              <a:rPr lang="en-AU" dirty="0" err="1" smtClean="0"/>
              <a:t>mengenai</a:t>
            </a:r>
            <a:r>
              <a:rPr lang="en-AU" dirty="0" smtClean="0"/>
              <a:t>:</a:t>
            </a:r>
            <a:endParaRPr lang="en-AU" dirty="0"/>
          </a:p>
          <a:p>
            <a:pPr marL="857250" lvl="1" indent="-457200">
              <a:buFontTx/>
              <a:buChar char="-"/>
            </a:pPr>
            <a:r>
              <a:rPr lang="en-AU" dirty="0" err="1" smtClean="0"/>
              <a:t>Kemungkinan</a:t>
            </a:r>
            <a:r>
              <a:rPr lang="en-AU" dirty="0" smtClean="0"/>
              <a:t> </a:t>
            </a:r>
            <a:r>
              <a:rPr lang="en-AU" dirty="0" err="1" smtClean="0"/>
              <a:t>penyebab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endParaRPr lang="en-AU" dirty="0"/>
          </a:p>
          <a:p>
            <a:pPr marL="857250" lvl="1" indent="-457200">
              <a:buFontTx/>
              <a:buChar char="-"/>
            </a:pPr>
            <a:r>
              <a:rPr lang="en-AU" dirty="0" err="1" smtClean="0"/>
              <a:t>Tindakan</a:t>
            </a:r>
            <a:r>
              <a:rPr lang="en-AU" dirty="0" smtClean="0"/>
              <a:t> </a:t>
            </a:r>
            <a:r>
              <a:rPr lang="en-AU" dirty="0" err="1" smtClean="0"/>
              <a:t>pencegahan</a:t>
            </a:r>
            <a:r>
              <a:rPr lang="en-AU" dirty="0" smtClean="0"/>
              <a:t> yang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dilakukan</a:t>
            </a:r>
            <a:endParaRPr lang="en-AU" dirty="0"/>
          </a:p>
          <a:p>
            <a:pPr marL="400050" lvl="1" indent="0">
              <a:buNone/>
            </a:pPr>
            <a:endParaRPr lang="en-AU" dirty="0"/>
          </a:p>
          <a:p>
            <a:pPr marL="457200" indent="-457200"/>
            <a:r>
              <a:rPr lang="en-AU" dirty="0" err="1" smtClean="0"/>
              <a:t>Investigasi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yang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r>
              <a:rPr lang="en-AU" dirty="0" smtClean="0"/>
              <a:t> </a:t>
            </a:r>
            <a:r>
              <a:rPr lang="en-AU" dirty="0" err="1" smtClean="0"/>
              <a:t>terdiri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pendekatan</a:t>
            </a:r>
            <a:r>
              <a:rPr lang="en-AU" dirty="0" smtClean="0"/>
              <a:t> </a:t>
            </a:r>
            <a:r>
              <a:rPr lang="en-AU" dirty="0" err="1" smtClean="0"/>
              <a:t>investigasi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yang normal </a:t>
            </a:r>
            <a:r>
              <a:rPr lang="en-AU" dirty="0" err="1" smtClean="0"/>
              <a:t>ditambah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endParaRPr lang="en-AU" dirty="0"/>
          </a:p>
          <a:p>
            <a:pPr marL="914400" lvl="1" indent="-514350">
              <a:buFont typeface="+mj-lt"/>
              <a:buAutoNum type="arabicPeriod"/>
            </a:pPr>
            <a:r>
              <a:rPr lang="en-AU" dirty="0" err="1" smtClean="0"/>
              <a:t>Pengembangan</a:t>
            </a:r>
            <a:r>
              <a:rPr lang="en-AU" dirty="0" smtClean="0"/>
              <a:t> </a:t>
            </a:r>
            <a:r>
              <a:rPr lang="en-AU" dirty="0" err="1" smtClean="0"/>
              <a:t>definisi</a:t>
            </a:r>
            <a:r>
              <a:rPr lang="en-AU" dirty="0" smtClean="0"/>
              <a:t> </a:t>
            </a:r>
            <a:r>
              <a:rPr lang="en-AU" dirty="0" err="1" smtClean="0"/>
              <a:t>kasus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memisahkan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kasus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bukan</a:t>
            </a:r>
            <a:r>
              <a:rPr lang="en-AU" dirty="0" smtClean="0"/>
              <a:t> </a:t>
            </a:r>
            <a:r>
              <a:rPr lang="en-AU" dirty="0" err="1" smtClean="0"/>
              <a:t>kasus</a:t>
            </a:r>
            <a:r>
              <a:rPr lang="en-AU" dirty="0" smtClean="0"/>
              <a:t>    </a:t>
            </a:r>
            <a:endParaRPr lang="en-AU" dirty="0"/>
          </a:p>
          <a:p>
            <a:pPr marL="914400" lvl="1" indent="-514350">
              <a:buFont typeface="+mj-lt"/>
              <a:buAutoNum type="arabicPeriod"/>
            </a:pPr>
            <a:r>
              <a:rPr lang="en-AU" dirty="0" err="1" smtClean="0"/>
              <a:t>Pengumpulan</a:t>
            </a:r>
            <a:r>
              <a:rPr lang="en-AU" dirty="0" smtClean="0"/>
              <a:t> data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kasus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bukan</a:t>
            </a:r>
            <a:r>
              <a:rPr lang="en-AU" dirty="0" smtClean="0"/>
              <a:t> </a:t>
            </a:r>
            <a:r>
              <a:rPr lang="en-AU" dirty="0" err="1" smtClean="0"/>
              <a:t>kasus</a:t>
            </a:r>
            <a:r>
              <a:rPr lang="en-AU" dirty="0" smtClean="0"/>
              <a:t> 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err="1" smtClean="0"/>
              <a:t>Terapkan</a:t>
            </a:r>
            <a:r>
              <a:rPr lang="en-AU" dirty="0" smtClean="0"/>
              <a:t> </a:t>
            </a:r>
            <a:r>
              <a:rPr lang="en-AU" dirty="0" err="1" smtClean="0"/>
              <a:t>analisa</a:t>
            </a:r>
            <a:r>
              <a:rPr lang="en-AU" dirty="0" smtClean="0"/>
              <a:t> </a:t>
            </a:r>
            <a:r>
              <a:rPr lang="en-AU" dirty="0" err="1" smtClean="0"/>
              <a:t>sederhana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menjelaskan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mengidentifikasi</a:t>
            </a:r>
            <a:r>
              <a:rPr lang="en-AU" dirty="0" smtClean="0"/>
              <a:t> </a:t>
            </a:r>
            <a:r>
              <a:rPr lang="en-AU" dirty="0" err="1" smtClean="0"/>
              <a:t>kemungkinan</a:t>
            </a:r>
            <a:r>
              <a:rPr lang="en-AU" dirty="0" smtClean="0"/>
              <a:t> </a:t>
            </a:r>
            <a:r>
              <a:rPr lang="en-AU" dirty="0" err="1" smtClean="0"/>
              <a:t>penyebab</a:t>
            </a:r>
            <a:endParaRPr lang="en-AU" dirty="0"/>
          </a:p>
          <a:p>
            <a:pPr marL="914400" lvl="1" indent="-514350">
              <a:buFont typeface="+mj-lt"/>
              <a:buAutoNum type="arabicPeriod"/>
            </a:pPr>
            <a:r>
              <a:rPr lang="en-AU" dirty="0" err="1" smtClean="0"/>
              <a:t>Jelaskan</a:t>
            </a:r>
            <a:r>
              <a:rPr lang="en-AU" dirty="0" smtClean="0"/>
              <a:t> </a:t>
            </a:r>
            <a:r>
              <a:rPr lang="en-AU" dirty="0" err="1" smtClean="0"/>
              <a:t>penemuan</a:t>
            </a:r>
            <a:r>
              <a:rPr lang="en-AU" dirty="0" smtClean="0"/>
              <a:t> </a:t>
            </a:r>
            <a:r>
              <a:rPr lang="en-AU" dirty="0" err="1" smtClean="0"/>
              <a:t>awal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buatlah</a:t>
            </a:r>
            <a:r>
              <a:rPr lang="en-AU" dirty="0" smtClean="0"/>
              <a:t> </a:t>
            </a:r>
            <a:r>
              <a:rPr lang="en-AU" dirty="0" err="1" smtClean="0"/>
              <a:t>rekomendasi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9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7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Di </a:t>
            </a:r>
            <a:r>
              <a:rPr lang="en-AU" b="1" dirty="0" err="1" smtClean="0"/>
              <a:t>sesi</a:t>
            </a:r>
            <a:r>
              <a:rPr lang="en-AU" b="1" dirty="0" smtClean="0"/>
              <a:t> </a:t>
            </a:r>
            <a:r>
              <a:rPr lang="en-AU" b="1" dirty="0" err="1" smtClean="0"/>
              <a:t>ini</a:t>
            </a:r>
            <a:r>
              <a:rPr lang="en-AU" b="1" dirty="0" smtClean="0"/>
              <a:t> </a:t>
            </a:r>
            <a:r>
              <a:rPr lang="en-AU" b="1" dirty="0" err="1" smtClean="0"/>
              <a:t>kita</a:t>
            </a:r>
            <a:r>
              <a:rPr lang="en-AU" b="1" dirty="0" smtClean="0"/>
              <a:t> </a:t>
            </a:r>
            <a:r>
              <a:rPr lang="en-AU" b="1" dirty="0" err="1" smtClean="0"/>
              <a:t>akan</a:t>
            </a:r>
            <a:r>
              <a:rPr lang="en-AU" b="1" dirty="0" smtClean="0"/>
              <a:t> </a:t>
            </a:r>
            <a:r>
              <a:rPr lang="en-AU" b="1" dirty="0" err="1" smtClean="0"/>
              <a:t>membicarakan</a:t>
            </a:r>
            <a:r>
              <a:rPr lang="en-AU" b="1" dirty="0" smtClean="0"/>
              <a:t> </a:t>
            </a:r>
            <a:r>
              <a:rPr lang="en-AU" b="1" dirty="0" err="1" smtClean="0"/>
              <a:t>tentang</a:t>
            </a:r>
            <a:r>
              <a:rPr lang="en-AU" b="1" dirty="0" smtClean="0"/>
              <a:t>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</a:t>
            </a:r>
            <a:r>
              <a:rPr lang="en-AU" dirty="0" err="1" smtClean="0"/>
              <a:t>Penggunaan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manfaat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sebuah</a:t>
            </a:r>
            <a:r>
              <a:rPr lang="en-AU" dirty="0" smtClean="0"/>
              <a:t> </a:t>
            </a:r>
            <a:r>
              <a:rPr lang="en-AU" dirty="0" err="1" smtClean="0"/>
              <a:t>pendekatan</a:t>
            </a:r>
            <a:r>
              <a:rPr lang="en-AU" dirty="0" smtClean="0"/>
              <a:t> </a:t>
            </a:r>
            <a:r>
              <a:rPr lang="en-AU" dirty="0" err="1" smtClean="0"/>
              <a:t>epidemiologis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investigasi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yang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endParaRPr lang="en-AU" dirty="0"/>
          </a:p>
        </p:txBody>
      </p:sp>
      <p:pic>
        <p:nvPicPr>
          <p:cNvPr id="2050" name="Picture 2" descr="http://www.abc.net.au/reslib/200905/r367930_1705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58546"/>
            <a:ext cx="4608512" cy="3072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Kegiatan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600200"/>
            <a:ext cx="3888432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 err="1" smtClean="0"/>
              <a:t>Tugas</a:t>
            </a:r>
            <a:r>
              <a:rPr lang="en-AU" b="1" dirty="0" smtClean="0"/>
              <a:t> </a:t>
            </a:r>
            <a:r>
              <a:rPr lang="en-AU" b="1" dirty="0" err="1" smtClean="0"/>
              <a:t>untuk</a:t>
            </a:r>
            <a:r>
              <a:rPr lang="en-AU" b="1" dirty="0" smtClean="0"/>
              <a:t> </a:t>
            </a:r>
            <a:r>
              <a:rPr lang="en-AU" b="1" dirty="0" err="1" smtClean="0"/>
              <a:t>semua</a:t>
            </a:r>
            <a:r>
              <a:rPr lang="en-AU" b="1" dirty="0" smtClean="0"/>
              <a:t> </a:t>
            </a:r>
            <a:r>
              <a:rPr lang="en-AU" b="1" dirty="0" err="1" smtClean="0"/>
              <a:t>peserta</a:t>
            </a:r>
            <a:r>
              <a:rPr lang="en-AU" b="1" dirty="0" smtClean="0"/>
              <a:t>:</a:t>
            </a:r>
          </a:p>
          <a:p>
            <a:pPr marL="0" indent="0">
              <a:buNone/>
            </a:pPr>
            <a:r>
              <a:rPr lang="en-AU" dirty="0" err="1" smtClean="0"/>
              <a:t>Bayangkan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tiba</a:t>
            </a:r>
            <a:r>
              <a:rPr lang="en-AU" dirty="0" smtClean="0"/>
              <a:t> di </a:t>
            </a:r>
            <a:r>
              <a:rPr lang="en-AU" dirty="0" err="1" smtClean="0"/>
              <a:t>sebuah</a:t>
            </a:r>
            <a:r>
              <a:rPr lang="en-AU" dirty="0" smtClean="0"/>
              <a:t> </a:t>
            </a:r>
            <a:r>
              <a:rPr lang="en-AU" dirty="0" err="1" smtClean="0"/>
              <a:t>peternakan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menemukan</a:t>
            </a:r>
            <a:r>
              <a:rPr lang="en-AU" dirty="0" smtClean="0"/>
              <a:t> </a:t>
            </a:r>
            <a:r>
              <a:rPr lang="en-AU" dirty="0" err="1" smtClean="0"/>
              <a:t>sejumlah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mati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banyak</a:t>
            </a:r>
            <a:r>
              <a:rPr lang="en-AU" dirty="0" smtClean="0"/>
              <a:t> yang </a:t>
            </a:r>
            <a:r>
              <a:rPr lang="en-AU" dirty="0" err="1" smtClean="0"/>
              <a:t>sakit</a:t>
            </a:r>
            <a:r>
              <a:rPr lang="en-AU" dirty="0" smtClean="0"/>
              <a:t>.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memeriksa</a:t>
            </a:r>
            <a:r>
              <a:rPr lang="en-AU" dirty="0" smtClean="0"/>
              <a:t> </a:t>
            </a:r>
            <a:r>
              <a:rPr lang="en-AU" dirty="0" err="1" smtClean="0"/>
              <a:t>beberapa</a:t>
            </a:r>
            <a:r>
              <a:rPr lang="en-AU" dirty="0" smtClean="0"/>
              <a:t> yang </a:t>
            </a:r>
            <a:r>
              <a:rPr lang="en-AU" dirty="0" err="1" smtClean="0"/>
              <a:t>sakit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yang </a:t>
            </a:r>
            <a:r>
              <a:rPr lang="en-AU" dirty="0" err="1" smtClean="0"/>
              <a:t>mati</a:t>
            </a:r>
            <a:r>
              <a:rPr lang="en-AU" dirty="0" smtClean="0"/>
              <a:t> </a:t>
            </a:r>
            <a:r>
              <a:rPr lang="en-AU" dirty="0" err="1" smtClean="0"/>
              <a:t>tetapi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tetap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tahu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 </a:t>
            </a:r>
            <a:r>
              <a:rPr lang="en-AU" dirty="0" err="1" smtClean="0"/>
              <a:t>penyakitnya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4" name="Picture 4" descr="https://cattleproducer.files.wordpress.com/2013/11/001_edit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" y="1700808"/>
            <a:ext cx="4994715" cy="3746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Bisakah</a:t>
            </a:r>
            <a:r>
              <a:rPr lang="en-AU" dirty="0"/>
              <a:t> </a:t>
            </a:r>
            <a:r>
              <a:rPr lang="en-AU" dirty="0" err="1"/>
              <a:t>anda</a:t>
            </a:r>
            <a:r>
              <a:rPr lang="en-AU" dirty="0"/>
              <a:t> </a:t>
            </a:r>
            <a:r>
              <a:rPr lang="en-AU" dirty="0" err="1"/>
              <a:t>jelaskan</a:t>
            </a:r>
            <a:r>
              <a:rPr lang="en-AU" dirty="0"/>
              <a:t> </a:t>
            </a:r>
            <a:r>
              <a:rPr lang="en-AU" dirty="0" err="1"/>
              <a:t>apa</a:t>
            </a:r>
            <a:r>
              <a:rPr lang="en-AU" dirty="0"/>
              <a:t> yang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anda</a:t>
            </a:r>
            <a:r>
              <a:rPr lang="en-AU" dirty="0"/>
              <a:t> </a:t>
            </a:r>
            <a:r>
              <a:rPr lang="en-AU" dirty="0" err="1"/>
              <a:t>lakukan</a:t>
            </a:r>
            <a:r>
              <a:rPr lang="en-AU" dirty="0"/>
              <a:t> </a:t>
            </a:r>
            <a:r>
              <a:rPr lang="en-AU" dirty="0" err="1"/>
              <a:t>selanjutnya</a:t>
            </a:r>
            <a:r>
              <a:rPr lang="en-AU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0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Video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Putarkan</a:t>
            </a:r>
            <a:r>
              <a:rPr lang="en-AU" dirty="0" smtClean="0"/>
              <a:t> </a:t>
            </a:r>
            <a:r>
              <a:rPr lang="en-AU" dirty="0" err="1" smtClean="0"/>
              <a:t>rekaman</a:t>
            </a:r>
            <a:r>
              <a:rPr lang="en-AU" dirty="0" smtClean="0"/>
              <a:t> file PowerPoint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Sesi</a:t>
            </a:r>
            <a:r>
              <a:rPr lang="en-AU" dirty="0" smtClean="0"/>
              <a:t> </a:t>
            </a:r>
            <a:r>
              <a:rPr lang="en-AU" dirty="0"/>
              <a:t>8</a:t>
            </a:r>
            <a:endParaRPr lang="fr-FR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1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 smtClean="0"/>
              <a:t>Setelah</a:t>
            </a:r>
            <a:r>
              <a:rPr lang="en-AU" b="1" dirty="0" smtClean="0"/>
              <a:t> </a:t>
            </a:r>
            <a:r>
              <a:rPr lang="en-AU" b="1" dirty="0" err="1" smtClean="0"/>
              <a:t>melihat</a:t>
            </a:r>
            <a:r>
              <a:rPr lang="en-AU" b="1" dirty="0" smtClean="0"/>
              <a:t> </a:t>
            </a:r>
            <a:r>
              <a:rPr lang="en-AU" b="1" dirty="0" err="1" smtClean="0"/>
              <a:t>rekaman</a:t>
            </a:r>
            <a:r>
              <a:rPr lang="en-AU" b="1" dirty="0" smtClean="0"/>
              <a:t> PowerPoint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Di </a:t>
            </a:r>
            <a:r>
              <a:rPr lang="en-AU" dirty="0" err="1" smtClean="0"/>
              <a:t>dalam</a:t>
            </a:r>
            <a:r>
              <a:rPr lang="en-AU" dirty="0" smtClean="0"/>
              <a:t> video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kita</a:t>
            </a:r>
            <a:r>
              <a:rPr lang="en-AU" dirty="0" smtClean="0"/>
              <a:t> </a:t>
            </a:r>
            <a:r>
              <a:rPr lang="en-AU" dirty="0" err="1" smtClean="0"/>
              <a:t>belajar</a:t>
            </a:r>
            <a:r>
              <a:rPr lang="en-AU" dirty="0" smtClean="0"/>
              <a:t> </a:t>
            </a:r>
            <a:r>
              <a:rPr lang="en-AU" dirty="0" err="1" smtClean="0"/>
              <a:t>mengenai</a:t>
            </a:r>
            <a:endParaRPr lang="en-AU" dirty="0" smtClean="0"/>
          </a:p>
          <a:p>
            <a:pPr lvl="1"/>
            <a:r>
              <a:rPr lang="en-AU" dirty="0" err="1" smtClean="0"/>
              <a:t>Pendekatan</a:t>
            </a:r>
            <a:r>
              <a:rPr lang="en-AU" dirty="0" smtClean="0"/>
              <a:t> </a:t>
            </a:r>
            <a:r>
              <a:rPr lang="en-AU" dirty="0" err="1" smtClean="0"/>
              <a:t>epidemiologis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investigasi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yang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endParaRPr lang="en-AU" dirty="0" smtClean="0"/>
          </a:p>
          <a:p>
            <a:pPr lvl="1"/>
            <a:r>
              <a:rPr lang="en-AU" dirty="0" err="1" smtClean="0"/>
              <a:t>Jelaskan</a:t>
            </a:r>
            <a:r>
              <a:rPr lang="en-AU" dirty="0" smtClean="0"/>
              <a:t> </a:t>
            </a:r>
            <a:r>
              <a:rPr lang="en-AU" dirty="0" err="1" smtClean="0"/>
              <a:t>kasus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bukan-kasus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Tugas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</a:t>
            </a:r>
            <a:r>
              <a:rPr lang="en-AU" dirty="0" err="1" smtClean="0"/>
              <a:t>peserta</a:t>
            </a:r>
            <a:r>
              <a:rPr lang="en-AU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Ingat</a:t>
            </a:r>
            <a:r>
              <a:rPr lang="en-AU" dirty="0" smtClean="0"/>
              <a:t> </a:t>
            </a:r>
            <a:r>
              <a:rPr lang="en-AU" dirty="0" err="1" smtClean="0"/>
              <a:t>kembali</a:t>
            </a:r>
            <a:r>
              <a:rPr lang="en-AU" dirty="0" smtClean="0"/>
              <a:t> ide-ide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pertanyaan</a:t>
            </a:r>
            <a:r>
              <a:rPr lang="en-AU" dirty="0" smtClean="0"/>
              <a:t> </a:t>
            </a:r>
            <a:r>
              <a:rPr lang="en-AU" dirty="0" err="1" smtClean="0"/>
              <a:t>sebelum</a:t>
            </a:r>
            <a:r>
              <a:rPr lang="en-AU" dirty="0" smtClean="0"/>
              <a:t> </a:t>
            </a:r>
            <a:r>
              <a:rPr lang="en-AU" dirty="0" err="1" smtClean="0"/>
              <a:t>pemutaran</a:t>
            </a:r>
            <a:r>
              <a:rPr lang="en-AU" dirty="0" smtClean="0"/>
              <a:t> video.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err="1" smtClean="0"/>
              <a:t>Apakah</a:t>
            </a:r>
            <a:r>
              <a:rPr lang="en-AU" dirty="0" smtClean="0"/>
              <a:t> </a:t>
            </a:r>
            <a:r>
              <a:rPr lang="en-AU" dirty="0" err="1" smtClean="0"/>
              <a:t>pandangan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berubah</a:t>
            </a:r>
            <a:r>
              <a:rPr lang="en-AU" dirty="0" smtClean="0"/>
              <a:t>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49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 smtClean="0"/>
              <a:t>Kegiatan</a:t>
            </a:r>
            <a:r>
              <a:rPr lang="en-AU" b="1" dirty="0" smtClean="0"/>
              <a:t> </a:t>
            </a:r>
            <a:r>
              <a:rPr lang="en-AU" b="1" dirty="0" err="1" smtClean="0"/>
              <a:t>kelompok</a:t>
            </a:r>
            <a:r>
              <a:rPr lang="en-AU" b="1" dirty="0" smtClean="0"/>
              <a:t> – </a:t>
            </a:r>
            <a:r>
              <a:rPr lang="en-AU" b="1" dirty="0" err="1" smtClean="0"/>
              <a:t>Investigasi</a:t>
            </a:r>
            <a:r>
              <a:rPr lang="en-AU" b="1" dirty="0" smtClean="0"/>
              <a:t> </a:t>
            </a:r>
            <a:r>
              <a:rPr lang="en-AU" b="1" dirty="0" err="1" smtClean="0"/>
              <a:t>kasus</a:t>
            </a:r>
            <a:r>
              <a:rPr lang="en-AU" b="1" dirty="0" smtClean="0"/>
              <a:t> FMD di </a:t>
            </a:r>
            <a:r>
              <a:rPr lang="en-AU" b="1" dirty="0" err="1" smtClean="0"/>
              <a:t>Desa</a:t>
            </a:r>
            <a:r>
              <a:rPr lang="en-AU" b="1" dirty="0" smtClean="0"/>
              <a:t> Thai</a:t>
            </a:r>
            <a:br>
              <a:rPr lang="en-AU" b="1" dirty="0" smtClean="0"/>
            </a:br>
            <a:r>
              <a:rPr lang="en-AU" b="1" dirty="0" err="1" smtClean="0"/>
              <a:t>Informasi</a:t>
            </a:r>
            <a:r>
              <a:rPr lang="en-AU" b="1" dirty="0" smtClean="0"/>
              <a:t> </a:t>
            </a:r>
            <a:r>
              <a:rPr lang="en-AU" b="1" dirty="0" err="1" smtClean="0"/>
              <a:t>latar</a:t>
            </a:r>
            <a:r>
              <a:rPr lang="en-AU" b="1" dirty="0" smtClean="0"/>
              <a:t> </a:t>
            </a:r>
            <a:r>
              <a:rPr lang="en-AU" b="1" dirty="0" err="1" smtClean="0"/>
              <a:t>belakang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err="1" smtClean="0"/>
              <a:t>Desa</a:t>
            </a:r>
            <a:r>
              <a:rPr lang="en-AU" dirty="0" smtClean="0"/>
              <a:t> Thai di </a:t>
            </a:r>
            <a:r>
              <a:rPr lang="en-AU" dirty="0" err="1" smtClean="0"/>
              <a:t>Provinsi</a:t>
            </a:r>
            <a:r>
              <a:rPr lang="en-AU" dirty="0" smtClean="0"/>
              <a:t> </a:t>
            </a:r>
            <a:r>
              <a:rPr lang="en-AU" dirty="0" err="1" smtClean="0"/>
              <a:t>Lampang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91 </a:t>
            </a:r>
            <a:r>
              <a:rPr lang="en-AU" dirty="0" err="1" smtClean="0"/>
              <a:t>rumah</a:t>
            </a:r>
            <a:r>
              <a:rPr lang="en-AU" dirty="0" smtClean="0"/>
              <a:t> </a:t>
            </a:r>
            <a:r>
              <a:rPr lang="en-AU" dirty="0" err="1" smtClean="0"/>
              <a:t>tangga</a:t>
            </a:r>
            <a:r>
              <a:rPr lang="en-AU" dirty="0" smtClean="0"/>
              <a:t> yang </a:t>
            </a:r>
            <a:r>
              <a:rPr lang="en-AU" dirty="0" err="1" smtClean="0"/>
              <a:t>memiliki</a:t>
            </a:r>
            <a:r>
              <a:rPr lang="en-AU" dirty="0" smtClean="0"/>
              <a:t> </a:t>
            </a:r>
            <a:r>
              <a:rPr lang="en-AU" dirty="0" err="1" smtClean="0"/>
              <a:t>sapi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kerbau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err="1" smtClean="0"/>
              <a:t>Dilaporkan</a:t>
            </a:r>
            <a:r>
              <a:rPr lang="en-AU" dirty="0" smtClean="0"/>
              <a:t> </a:t>
            </a:r>
            <a:r>
              <a:rPr lang="en-AU" dirty="0" err="1" smtClean="0"/>
              <a:t>terjadi</a:t>
            </a:r>
            <a:r>
              <a:rPr lang="en-AU" dirty="0" smtClean="0"/>
              <a:t> outbreak </a:t>
            </a:r>
            <a:r>
              <a:rPr lang="en-AU" dirty="0" err="1" smtClean="0"/>
              <a:t>pada</a:t>
            </a:r>
            <a:r>
              <a:rPr lang="en-AU" dirty="0" smtClean="0"/>
              <a:t> 29 </a:t>
            </a:r>
            <a:r>
              <a:rPr lang="en-AU" dirty="0" err="1" smtClean="0"/>
              <a:t>Januari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Tim </a:t>
            </a:r>
            <a:r>
              <a:rPr lang="en-AU" dirty="0" err="1" smtClean="0"/>
              <a:t>investigasi</a:t>
            </a:r>
            <a:r>
              <a:rPr lang="en-AU" dirty="0" smtClean="0"/>
              <a:t> </a:t>
            </a:r>
            <a:r>
              <a:rPr lang="en-AU" dirty="0" err="1" smtClean="0"/>
              <a:t>mengunjungi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mengumpulkan</a:t>
            </a:r>
            <a:r>
              <a:rPr lang="en-AU" dirty="0" smtClean="0"/>
              <a:t> </a:t>
            </a:r>
            <a:r>
              <a:rPr lang="en-AU" dirty="0" err="1" smtClean="0"/>
              <a:t>detil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perkembangan</a:t>
            </a:r>
            <a:r>
              <a:rPr lang="en-AU" dirty="0" smtClean="0"/>
              <a:t> outbreak </a:t>
            </a:r>
            <a:r>
              <a:rPr lang="en-AU" dirty="0" err="1" smtClean="0"/>
              <a:t>tersebut</a:t>
            </a:r>
            <a:r>
              <a:rPr lang="en-AU" dirty="0" smtClean="0"/>
              <a:t> (</a:t>
            </a:r>
            <a:r>
              <a:rPr lang="en-AU" dirty="0" err="1" smtClean="0"/>
              <a:t>tipe</a:t>
            </a:r>
            <a:r>
              <a:rPr lang="en-AU" dirty="0" smtClean="0"/>
              <a:t> Asia 1).</a:t>
            </a:r>
          </a:p>
          <a:p>
            <a:pPr marL="0" indent="0">
              <a:buNone/>
            </a:pPr>
            <a:r>
              <a:rPr lang="en-AU" dirty="0" smtClean="0"/>
              <a:t>Di </a:t>
            </a:r>
            <a:r>
              <a:rPr lang="en-AU" dirty="0" err="1" smtClean="0"/>
              <a:t>wilayah</a:t>
            </a:r>
            <a:r>
              <a:rPr lang="en-AU" dirty="0" smtClean="0"/>
              <a:t> </a:t>
            </a:r>
            <a:r>
              <a:rPr lang="en-AU" dirty="0" err="1" smtClean="0"/>
              <a:t>tersebut</a:t>
            </a:r>
            <a:r>
              <a:rPr lang="en-AU" dirty="0" smtClean="0"/>
              <a:t> </a:t>
            </a:r>
            <a:r>
              <a:rPr lang="en-AU" dirty="0" err="1" smtClean="0"/>
              <a:t>sudah</a:t>
            </a:r>
            <a:r>
              <a:rPr lang="en-AU" dirty="0" smtClean="0"/>
              <a:t> </a:t>
            </a:r>
            <a:r>
              <a:rPr lang="en-AU" dirty="0" err="1" smtClean="0"/>
              <a:t>pernah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vaksin</a:t>
            </a:r>
            <a:r>
              <a:rPr lang="en-AU" dirty="0" smtClean="0"/>
              <a:t> </a:t>
            </a:r>
            <a:r>
              <a:rPr lang="en-AU" dirty="0" err="1" smtClean="0"/>
              <a:t>sebelumnya</a:t>
            </a:r>
            <a:r>
              <a:rPr lang="en-AU" dirty="0" smtClean="0"/>
              <a:t> (</a:t>
            </a:r>
            <a:r>
              <a:rPr lang="en-AU" dirty="0" err="1" smtClean="0"/>
              <a:t>vaksin</a:t>
            </a:r>
            <a:r>
              <a:rPr lang="en-AU" dirty="0" smtClean="0"/>
              <a:t> </a:t>
            </a:r>
            <a:r>
              <a:rPr lang="en-AU" dirty="0" err="1" smtClean="0"/>
              <a:t>tipe</a:t>
            </a:r>
            <a:r>
              <a:rPr lang="en-AU" dirty="0" smtClean="0"/>
              <a:t> O) </a:t>
            </a:r>
            <a:r>
              <a:rPr lang="en-AU" dirty="0" err="1" smtClean="0"/>
              <a:t>tetapi</a:t>
            </a:r>
            <a:r>
              <a:rPr lang="en-AU" dirty="0" smtClean="0"/>
              <a:t> </a:t>
            </a:r>
            <a:r>
              <a:rPr lang="en-AU" dirty="0" err="1" smtClean="0"/>
              <a:t>hanya</a:t>
            </a:r>
            <a:r>
              <a:rPr lang="en-AU" dirty="0" smtClean="0"/>
              <a:t> </a:t>
            </a:r>
            <a:r>
              <a:rPr lang="en-AU" dirty="0" err="1" smtClean="0"/>
              <a:t>sedikit</a:t>
            </a:r>
            <a:r>
              <a:rPr lang="en-AU" dirty="0" smtClean="0"/>
              <a:t> </a:t>
            </a:r>
            <a:r>
              <a:rPr lang="en-AU" dirty="0" err="1" smtClean="0"/>
              <a:t>ternak</a:t>
            </a:r>
            <a:r>
              <a:rPr lang="en-AU" dirty="0" smtClean="0"/>
              <a:t> yang </a:t>
            </a:r>
            <a:r>
              <a:rPr lang="en-AU" dirty="0" err="1" smtClean="0"/>
              <a:t>divaksinasi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11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/>
              <a:t>Kegiatan</a:t>
            </a:r>
            <a:r>
              <a:rPr lang="en-AU" b="1" dirty="0"/>
              <a:t> </a:t>
            </a:r>
            <a:r>
              <a:rPr lang="en-AU" b="1" dirty="0" err="1"/>
              <a:t>kelompok</a:t>
            </a:r>
            <a:r>
              <a:rPr lang="en-AU" b="1" dirty="0"/>
              <a:t> – </a:t>
            </a:r>
            <a:r>
              <a:rPr lang="en-AU" b="1" dirty="0" err="1"/>
              <a:t>Investigasi</a:t>
            </a:r>
            <a:r>
              <a:rPr lang="en-AU" b="1" dirty="0"/>
              <a:t> </a:t>
            </a:r>
            <a:r>
              <a:rPr lang="en-AU" b="1" dirty="0" err="1"/>
              <a:t>kasus</a:t>
            </a:r>
            <a:r>
              <a:rPr lang="en-AU" b="1" dirty="0"/>
              <a:t> FMD di </a:t>
            </a:r>
            <a:r>
              <a:rPr lang="en-AU" b="1" dirty="0" err="1"/>
              <a:t>Desa</a:t>
            </a:r>
            <a:r>
              <a:rPr lang="en-AU" b="1" dirty="0"/>
              <a:t> Thai</a:t>
            </a:r>
            <a:br>
              <a:rPr lang="en-AU" b="1" dirty="0"/>
            </a:br>
            <a:r>
              <a:rPr lang="en-AU" b="1" dirty="0" err="1" smtClean="0"/>
              <a:t>Informasi</a:t>
            </a:r>
            <a:r>
              <a:rPr lang="en-AU" b="1" dirty="0" smtClean="0"/>
              <a:t> </a:t>
            </a:r>
            <a:r>
              <a:rPr lang="en-AU" b="1" dirty="0" err="1" smtClean="0"/>
              <a:t>latar</a:t>
            </a:r>
            <a:r>
              <a:rPr lang="en-AU" b="1" dirty="0" smtClean="0"/>
              <a:t> </a:t>
            </a:r>
            <a:r>
              <a:rPr lang="en-AU" b="1" dirty="0" err="1" smtClean="0"/>
              <a:t>belakang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 smtClean="0"/>
              <a:t>Kasus</a:t>
            </a:r>
            <a:r>
              <a:rPr lang="en-AU" sz="2800" dirty="0" smtClean="0"/>
              <a:t> </a:t>
            </a:r>
            <a:r>
              <a:rPr lang="en-AU" sz="2800" dirty="0" err="1" smtClean="0"/>
              <a:t>pertama</a:t>
            </a:r>
            <a:r>
              <a:rPr lang="en-AU" sz="2800" dirty="0" smtClean="0"/>
              <a:t>: </a:t>
            </a:r>
            <a:r>
              <a:rPr lang="en-AU" sz="2800" dirty="0" err="1" smtClean="0"/>
              <a:t>peternak</a:t>
            </a:r>
            <a:r>
              <a:rPr lang="en-AU" sz="2800" dirty="0" smtClean="0"/>
              <a:t> </a:t>
            </a:r>
            <a:r>
              <a:rPr lang="en-AU" sz="2800" dirty="0" err="1" smtClean="0"/>
              <a:t>rumahan</a:t>
            </a:r>
            <a:r>
              <a:rPr lang="en-AU" sz="2800" dirty="0" smtClean="0"/>
              <a:t> #39, </a:t>
            </a:r>
            <a:r>
              <a:rPr lang="en-AU" sz="2800" dirty="0" err="1" smtClean="0"/>
              <a:t>dilaporkan</a:t>
            </a:r>
            <a:r>
              <a:rPr lang="en-AU" sz="2800" dirty="0" smtClean="0"/>
              <a:t> </a:t>
            </a:r>
            <a:r>
              <a:rPr lang="en-AU" sz="2800" dirty="0" err="1" smtClean="0"/>
              <a:t>pada</a:t>
            </a:r>
            <a:r>
              <a:rPr lang="en-AU" sz="2800" dirty="0" smtClean="0"/>
              <a:t> 29 January</a:t>
            </a:r>
          </a:p>
          <a:p>
            <a:pPr marL="0" indent="0">
              <a:buNone/>
            </a:pPr>
            <a:r>
              <a:rPr lang="en-AU" sz="2800" dirty="0" err="1" smtClean="0"/>
              <a:t>Pola</a:t>
            </a:r>
            <a:r>
              <a:rPr lang="en-AU" sz="2800" dirty="0" smtClean="0"/>
              <a:t> </a:t>
            </a:r>
            <a:r>
              <a:rPr lang="en-AU" sz="2800" dirty="0" err="1" smtClean="0"/>
              <a:t>penyebaran</a:t>
            </a:r>
            <a:r>
              <a:rPr lang="en-AU" sz="2800" dirty="0" smtClean="0"/>
              <a:t> – </a:t>
            </a:r>
            <a:r>
              <a:rPr lang="en-AU" sz="2800" dirty="0" err="1" smtClean="0"/>
              <a:t>berdasar</a:t>
            </a:r>
            <a:r>
              <a:rPr lang="en-AU" sz="2800" dirty="0" smtClean="0"/>
              <a:t> </a:t>
            </a:r>
            <a:r>
              <a:rPr lang="en-AU" sz="2800" dirty="0" err="1" smtClean="0"/>
              <a:t>jumlah</a:t>
            </a:r>
            <a:r>
              <a:rPr lang="en-AU" sz="2800" dirty="0" smtClean="0"/>
              <a:t> </a:t>
            </a:r>
            <a:r>
              <a:rPr lang="en-AU" sz="2800" dirty="0" err="1" smtClean="0"/>
              <a:t>kasus</a:t>
            </a:r>
            <a:r>
              <a:rPr lang="en-AU" sz="2800" dirty="0" smtClean="0"/>
              <a:t> di </a:t>
            </a:r>
            <a:r>
              <a:rPr lang="en-AU" sz="2800" dirty="0" err="1" smtClean="0"/>
              <a:t>tiap</a:t>
            </a:r>
            <a:r>
              <a:rPr lang="en-AU" sz="2800" dirty="0" smtClean="0"/>
              <a:t> </a:t>
            </a:r>
            <a:r>
              <a:rPr lang="en-AU" sz="2800" dirty="0" err="1" smtClean="0"/>
              <a:t>peternak</a:t>
            </a:r>
            <a:r>
              <a:rPr lang="en-AU" sz="2800" dirty="0" smtClean="0"/>
              <a:t> </a:t>
            </a:r>
            <a:r>
              <a:rPr lang="en-AU" sz="2800" dirty="0" err="1" smtClean="0"/>
              <a:t>rumahan</a:t>
            </a:r>
            <a:r>
              <a:rPr lang="en-AU" sz="2800" dirty="0" smtClean="0"/>
              <a:t> </a:t>
            </a:r>
            <a:endParaRPr lang="en-AU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711159"/>
              </p:ext>
            </p:extLst>
          </p:nvPr>
        </p:nvGraphicFramePr>
        <p:xfrm>
          <a:off x="683568" y="3573016"/>
          <a:ext cx="4848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9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4803</TotalTime>
  <Words>1317</Words>
  <Application>Microsoft Office PowerPoint</Application>
  <PresentationFormat>On-screen Show (4:3)</PresentationFormat>
  <Paragraphs>233</Paragraphs>
  <Slides>19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RFFlow4</vt:lpstr>
      <vt:lpstr>Epidemiologi Lapangan Tingkat Dasar</vt:lpstr>
      <vt:lpstr>PowerPoint Presentation</vt:lpstr>
      <vt:lpstr>Di sesi ini kita akan membicarakan tentang:</vt:lpstr>
      <vt:lpstr>Kegiatan</vt:lpstr>
      <vt:lpstr>PowerPoint Presentation</vt:lpstr>
      <vt:lpstr>Video</vt:lpstr>
      <vt:lpstr>Setelah melihat rekaman PowerPoint</vt:lpstr>
      <vt:lpstr>Kegiatan kelompok – Investigasi kasus FMD di Desa Thai Informasi latar belakang</vt:lpstr>
      <vt:lpstr>Kegiatan kelompok – Investigasi kasus FMD di Desa Thai Informasi latar belakang</vt:lpstr>
      <vt:lpstr>PowerPoint Presentation</vt:lpstr>
      <vt:lpstr>PowerPoint Presentation</vt:lpstr>
      <vt:lpstr>Kegiatan kelompok – Investigasi kasus FMD di Desa Thai Informasi latar belakang</vt:lpstr>
      <vt:lpstr>Kegiatan kelompok – Investigasi kasus FMD di Desa Thai</vt:lpstr>
      <vt:lpstr>Kegiatan kelompok – Investigasi kasus FMD di Desa Thai</vt:lpstr>
      <vt:lpstr>Kegiatan kelompok – Investigasi kasus FMD di Desa Thai</vt:lpstr>
      <vt:lpstr>PowerPoint Presentation</vt:lpstr>
      <vt:lpstr>Kegiatan kelompok – Investigasi kasus FMD di Desa Thai Informasi latar belakang</vt:lpstr>
      <vt:lpstr>Di sesi ini kita membicarakan tentang:</vt:lpstr>
      <vt:lpstr>Konsep kunci sesi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EID Program</cp:lastModifiedBy>
  <cp:revision>149</cp:revision>
  <dcterms:created xsi:type="dcterms:W3CDTF">2013-03-15T18:03:41Z</dcterms:created>
  <dcterms:modified xsi:type="dcterms:W3CDTF">2014-11-06T10:35:07Z</dcterms:modified>
</cp:coreProperties>
</file>