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66" r:id="rId3"/>
    <p:sldId id="269" r:id="rId4"/>
    <p:sldId id="270" r:id="rId5"/>
    <p:sldId id="267" r:id="rId6"/>
    <p:sldId id="273" r:id="rId7"/>
    <p:sldId id="271" r:id="rId8"/>
    <p:sldId id="274" r:id="rId9"/>
    <p:sldId id="276" r:id="rId10"/>
    <p:sldId id="277" r:id="rId11"/>
    <p:sldId id="278" r:id="rId12"/>
    <p:sldId id="258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4738" autoAdjust="0"/>
  </p:normalViewPr>
  <p:slideViewPr>
    <p:cSldViewPr snapToObjects="1">
      <p:cViewPr>
        <p:scale>
          <a:sx n="66" d="100"/>
          <a:sy n="66" d="100"/>
        </p:scale>
        <p:origin x="-2938" y="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298CE-2AFF-4FAA-A26E-39AED356E737}" type="datetimeFigureOut">
              <a:rPr lang="en-AU" smtClean="0"/>
              <a:t>19/11/2014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7CADE-9420-48EF-9FDA-CBD63633A0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6982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7898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VOICE OVER</a:t>
            </a:r>
          </a:p>
          <a:p>
            <a:endParaRPr lang="en-AU" b="1" dirty="0" smtClean="0"/>
          </a:p>
          <a:p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 menjadi paravet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betul-betul bagus, Anda memerlukan kemampunan klinis veteriner dan keterampilan epidemiologi lapangan.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en-AU" dirty="0" smtClean="0"/>
          </a:p>
          <a:p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Keduanya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bersama-sama akan membantu Anda memberikan pengobatan penyakit serta saran pengendalian penyakit yang baik kepada peternak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Keterampilan epidemiologi lapangan akan juga membantu Anda memnggunakan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iSIKHNAS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Banyak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paravet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dapat memasukan data mengenai kesehatan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hewan dan penyakit ke dalam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iSIKHNAS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Informasi yang tersedia di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iSIKHNAS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 membatu Anda memonitor dan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mengendalikan penyakit di wilayah Anda.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Ketika para peternak tahu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Anda dapat memberikan pelayanan kesehatan serta saran yang lebih baik, mereka akan meminta pertolongan Anda lebih sering lagi.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Paravet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mungkin akan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dapat lebih besar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peluang untuk mengobati hewan dan meningkatkan pendapatan mereka.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Hewan yang sehat juga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akan lebih produktif sehingga akan mendatangkan lebih banyak uang bagi peternak.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 smtClean="0"/>
          </a:p>
          <a:p>
            <a:endParaRPr lang="fr-FR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9668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Slide </a:t>
            </a:r>
            <a:r>
              <a:rPr lang="en-AU" dirty="0" err="1" smtClean="0"/>
              <a:t>ini</a:t>
            </a:r>
            <a:r>
              <a:rPr lang="en-AU" dirty="0" smtClean="0"/>
              <a:t> </a:t>
            </a:r>
            <a:r>
              <a:rPr lang="en-AU" dirty="0" err="1" smtClean="0"/>
              <a:t>dimaksud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menunjukkan</a:t>
            </a:r>
            <a:r>
              <a:rPr lang="en-AU" dirty="0" smtClean="0"/>
              <a:t> </a:t>
            </a:r>
            <a:r>
              <a:rPr lang="en-AU" dirty="0" err="1" smtClean="0"/>
              <a:t>bagaimana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keterampilan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klinis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epidemiologi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penting</a:t>
            </a:r>
            <a:r>
              <a:rPr lang="en-AU" baseline="0" dirty="0" smtClean="0"/>
              <a:t> </a:t>
            </a:r>
            <a:r>
              <a:rPr lang="en-AU" baseline="0" dirty="0" err="1" smtClean="0"/>
              <a:t>bagi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paravet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dokter</a:t>
            </a:r>
            <a:r>
              <a:rPr lang="en-AU" baseline="0" dirty="0" smtClean="0"/>
              <a:t> </a:t>
            </a:r>
            <a:r>
              <a:rPr lang="en-AU" baseline="0" dirty="0" err="1" smtClean="0"/>
              <a:t>hewan</a:t>
            </a:r>
            <a:r>
              <a:rPr lang="en-AU" baseline="0" dirty="0" smtClean="0"/>
              <a:t>.</a:t>
            </a:r>
          </a:p>
          <a:p>
            <a:endParaRPr lang="en-AU" baseline="0" dirty="0" smtClean="0"/>
          </a:p>
          <a:p>
            <a:r>
              <a:rPr lang="en-AU" baseline="0" dirty="0" err="1" smtClean="0"/>
              <a:t>Kedua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keterampilan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tersebut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sangat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berguna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dari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waktu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ke</a:t>
            </a:r>
            <a:r>
              <a:rPr lang="en-AU" baseline="0" dirty="0" smtClean="0"/>
              <a:t> </a:t>
            </a:r>
            <a:r>
              <a:rPr lang="en-AU" baseline="0" dirty="0" err="1" smtClean="0"/>
              <a:t>waktu</a:t>
            </a:r>
            <a:r>
              <a:rPr lang="en-AU" baseline="0" dirty="0" smtClean="0"/>
              <a:t>.</a:t>
            </a:r>
          </a:p>
          <a:p>
            <a:endParaRPr lang="en-AU" baseline="0" dirty="0" smtClean="0"/>
          </a:p>
          <a:p>
            <a:r>
              <a:rPr lang="en-AU" baseline="0" dirty="0" err="1" smtClean="0"/>
              <a:t>Ketika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paravet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menangani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seekor</a:t>
            </a:r>
            <a:r>
              <a:rPr lang="en-AU" baseline="0" dirty="0" smtClean="0"/>
              <a:t> </a:t>
            </a:r>
            <a:r>
              <a:rPr lang="en-AU" baseline="0" dirty="0" err="1" smtClean="0"/>
              <a:t>hewan</a:t>
            </a:r>
            <a:r>
              <a:rPr lang="en-AU" baseline="0" dirty="0" smtClean="0"/>
              <a:t> yang </a:t>
            </a:r>
            <a:r>
              <a:rPr lang="en-AU" baseline="0" dirty="0" err="1" smtClean="0"/>
              <a:t>sakit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memeriksa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hewan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tersebut</a:t>
            </a:r>
            <a:r>
              <a:rPr lang="en-AU" baseline="0" dirty="0" smtClean="0"/>
              <a:t>, </a:t>
            </a:r>
            <a:r>
              <a:rPr lang="en-AU" baseline="0" dirty="0" err="1" smtClean="0"/>
              <a:t>buatlah</a:t>
            </a:r>
            <a:r>
              <a:rPr lang="en-AU" baseline="0" dirty="0" smtClean="0"/>
              <a:t> diagnosis </a:t>
            </a:r>
            <a:r>
              <a:rPr lang="en-AU" baseline="0" dirty="0" err="1" smtClean="0"/>
              <a:t>dan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pengobatan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bagi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hewan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sakit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tersebut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menggunakan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keterampilan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klinis</a:t>
            </a:r>
            <a:r>
              <a:rPr lang="en-AU" baseline="0" dirty="0" smtClean="0"/>
              <a:t>, TETAPI </a:t>
            </a:r>
            <a:r>
              <a:rPr lang="en-AU" baseline="0" dirty="0" err="1" smtClean="0"/>
              <a:t>keterampilan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epidemiologi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juga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sangatlah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penting</a:t>
            </a:r>
            <a:r>
              <a:rPr lang="en-AU" baseline="0" dirty="0" smtClean="0"/>
              <a:t> </a:t>
            </a:r>
            <a:r>
              <a:rPr lang="en-AU" baseline="0" dirty="0" err="1" smtClean="0"/>
              <a:t>walau</a:t>
            </a:r>
            <a:r>
              <a:rPr lang="en-AU" baseline="0" dirty="0" smtClean="0"/>
              <a:t> </a:t>
            </a:r>
            <a:r>
              <a:rPr lang="en-AU" baseline="0" dirty="0" err="1" smtClean="0"/>
              <a:t>tanpa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anda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sadari</a:t>
            </a:r>
            <a:r>
              <a:rPr lang="en-AU" baseline="0" dirty="0" smtClean="0"/>
              <a:t>. </a:t>
            </a:r>
          </a:p>
          <a:p>
            <a:endParaRPr lang="en-AU" baseline="0" dirty="0" smtClean="0"/>
          </a:p>
          <a:p>
            <a:r>
              <a:rPr lang="en-AU" dirty="0" err="1" smtClean="0"/>
              <a:t>Ketika</a:t>
            </a:r>
            <a:r>
              <a:rPr lang="en-AU" dirty="0" smtClean="0"/>
              <a:t> </a:t>
            </a:r>
            <a:r>
              <a:rPr lang="en-AU" dirty="0" err="1" smtClean="0"/>
              <a:t>anda</a:t>
            </a:r>
            <a:r>
              <a:rPr lang="en-AU" dirty="0" smtClean="0"/>
              <a:t> </a:t>
            </a:r>
            <a:r>
              <a:rPr lang="en-AU" dirty="0" err="1" smtClean="0"/>
              <a:t>menangani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r>
              <a:rPr lang="en-AU" dirty="0" smtClean="0"/>
              <a:t> </a:t>
            </a:r>
            <a:r>
              <a:rPr lang="en-AU" dirty="0" err="1" smtClean="0"/>
              <a:t>sakit</a:t>
            </a:r>
            <a:r>
              <a:rPr lang="en-AU" dirty="0" smtClean="0"/>
              <a:t>, </a:t>
            </a:r>
            <a:r>
              <a:rPr lang="en-AU" dirty="0" err="1" smtClean="0"/>
              <a:t>anda</a:t>
            </a:r>
            <a:r>
              <a:rPr lang="en-AU" dirty="0" smtClean="0"/>
              <a:t> </a:t>
            </a:r>
            <a:r>
              <a:rPr lang="en-AU" dirty="0" err="1" smtClean="0"/>
              <a:t>dapat</a:t>
            </a:r>
            <a:r>
              <a:rPr lang="en-AU" dirty="0" smtClean="0"/>
              <a:t> </a:t>
            </a:r>
            <a:r>
              <a:rPr lang="en-AU" dirty="0" err="1" smtClean="0"/>
              <a:t>memberikan</a:t>
            </a:r>
            <a:r>
              <a:rPr lang="en-AU" dirty="0" smtClean="0"/>
              <a:t> </a:t>
            </a:r>
            <a:r>
              <a:rPr lang="en-AU" dirty="0" err="1" smtClean="0"/>
              <a:t>masukan</a:t>
            </a:r>
            <a:r>
              <a:rPr lang="en-AU" dirty="0" smtClean="0"/>
              <a:t> </a:t>
            </a:r>
            <a:r>
              <a:rPr lang="en-AU" dirty="0" err="1" smtClean="0"/>
              <a:t>bagi</a:t>
            </a:r>
            <a:r>
              <a:rPr lang="en-AU" dirty="0" smtClean="0"/>
              <a:t> </a:t>
            </a:r>
            <a:r>
              <a:rPr lang="en-AU" dirty="0" err="1" smtClean="0"/>
              <a:t>peternak</a:t>
            </a:r>
            <a:r>
              <a:rPr lang="en-AU" dirty="0" smtClean="0"/>
              <a:t> </a:t>
            </a:r>
            <a:r>
              <a:rPr lang="en-AU" dirty="0" err="1" smtClean="0"/>
              <a:t>bagaimana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mereka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dapat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mencegah</a:t>
            </a:r>
            <a:r>
              <a:rPr lang="en-AU" baseline="0" dirty="0" smtClean="0"/>
              <a:t> </a:t>
            </a:r>
            <a:r>
              <a:rPr lang="en-AU" baseline="0" dirty="0" err="1" smtClean="0"/>
              <a:t>hewan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tersebut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sakit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lagi</a:t>
            </a:r>
            <a:r>
              <a:rPr lang="en-AU" baseline="0" dirty="0" smtClean="0"/>
              <a:t> di </a:t>
            </a:r>
            <a:r>
              <a:rPr lang="en-AU" baseline="0" dirty="0" err="1" smtClean="0"/>
              <a:t>kemudian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hari</a:t>
            </a:r>
            <a:r>
              <a:rPr lang="en-AU" baseline="0" dirty="0" smtClean="0"/>
              <a:t>. </a:t>
            </a:r>
            <a:r>
              <a:rPr lang="en-AU" baseline="0" dirty="0" err="1" smtClean="0"/>
              <a:t>Masukan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ini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menggunakan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keterampilan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epidemiologi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anda</a:t>
            </a:r>
            <a:r>
              <a:rPr lang="en-AU" baseline="0" dirty="0" smtClean="0"/>
              <a:t> – </a:t>
            </a:r>
            <a:r>
              <a:rPr lang="en-AU" baseline="0" dirty="0" err="1" smtClean="0"/>
              <a:t>pengetahuan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bagaiamana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suatu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penyakit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bisa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muncul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bagaimana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mencegahnya</a:t>
            </a:r>
            <a:r>
              <a:rPr lang="en-AU" baseline="0" dirty="0" smtClean="0"/>
              <a:t>.</a:t>
            </a:r>
          </a:p>
          <a:p>
            <a:endParaRPr lang="en-AU" baseline="0" dirty="0" smtClean="0"/>
          </a:p>
          <a:p>
            <a:r>
              <a:rPr lang="en-AU" baseline="0" dirty="0" err="1" smtClean="0"/>
              <a:t>Keterampilan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epidemiologi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menjadi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lebih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penting</a:t>
            </a:r>
            <a:r>
              <a:rPr lang="en-AU" baseline="0" dirty="0" smtClean="0"/>
              <a:t> </a:t>
            </a:r>
            <a:r>
              <a:rPr lang="en-AU" baseline="0" dirty="0" err="1" smtClean="0"/>
              <a:t>selama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anda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memberikan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masukan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bagi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peternak</a:t>
            </a:r>
            <a:r>
              <a:rPr lang="en-AU" baseline="0" dirty="0" smtClean="0"/>
              <a:t> </a:t>
            </a:r>
            <a:r>
              <a:rPr lang="en-AU" baseline="0" dirty="0" err="1" smtClean="0"/>
              <a:t>untuk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mencegah</a:t>
            </a:r>
            <a:r>
              <a:rPr lang="en-AU" baseline="0" dirty="0" smtClean="0"/>
              <a:t> </a:t>
            </a:r>
            <a:r>
              <a:rPr lang="en-AU" baseline="0" dirty="0" err="1" smtClean="0"/>
              <a:t>hewan</a:t>
            </a:r>
            <a:r>
              <a:rPr lang="en-AU" baseline="0" dirty="0" smtClean="0"/>
              <a:t> yang lain </a:t>
            </a:r>
            <a:r>
              <a:rPr lang="en-AU" baseline="0" dirty="0" err="1" smtClean="0"/>
              <a:t>sakit</a:t>
            </a:r>
            <a:r>
              <a:rPr lang="en-AU" baseline="0" dirty="0" smtClean="0"/>
              <a:t> (</a:t>
            </a:r>
            <a:r>
              <a:rPr lang="en-AU" baseline="0" dirty="0" err="1" smtClean="0"/>
              <a:t>baik</a:t>
            </a:r>
            <a:r>
              <a:rPr lang="en-AU" baseline="0" dirty="0" smtClean="0"/>
              <a:t> </a:t>
            </a:r>
            <a:r>
              <a:rPr lang="en-AU" baseline="0" dirty="0" err="1" smtClean="0"/>
              <a:t>hewan</a:t>
            </a:r>
            <a:r>
              <a:rPr lang="en-AU" baseline="0" dirty="0" smtClean="0"/>
              <a:t> yang </a:t>
            </a:r>
            <a:r>
              <a:rPr lang="en-AU" baseline="0" dirty="0" err="1" smtClean="0"/>
              <a:t>ada</a:t>
            </a:r>
            <a:r>
              <a:rPr lang="en-AU" baseline="0" dirty="0" smtClean="0"/>
              <a:t> di </a:t>
            </a:r>
            <a:r>
              <a:rPr lang="en-AU" baseline="0" dirty="0" err="1" smtClean="0"/>
              <a:t>peternakan</a:t>
            </a:r>
            <a:r>
              <a:rPr lang="en-AU" baseline="0" dirty="0" smtClean="0"/>
              <a:t> yang </a:t>
            </a:r>
            <a:r>
              <a:rPr lang="en-AU" baseline="0" dirty="0" err="1" smtClean="0"/>
              <a:t>sama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atau</a:t>
            </a:r>
            <a:r>
              <a:rPr lang="en-AU" baseline="0" dirty="0" smtClean="0"/>
              <a:t> di </a:t>
            </a:r>
            <a:r>
              <a:rPr lang="en-AU" baseline="0" dirty="0" err="1" smtClean="0"/>
              <a:t>peternakan</a:t>
            </a:r>
            <a:r>
              <a:rPr lang="en-AU" baseline="0" dirty="0" smtClean="0"/>
              <a:t> lain yang </a:t>
            </a:r>
            <a:r>
              <a:rPr lang="en-AU" baseline="0" dirty="0" err="1" smtClean="0"/>
              <a:t>berdekatan</a:t>
            </a:r>
            <a:r>
              <a:rPr lang="en-AU" baseline="0" dirty="0" smtClean="0"/>
              <a:t>) </a:t>
            </a:r>
          </a:p>
          <a:p>
            <a:endParaRPr lang="en-AU" baseline="0" dirty="0" smtClean="0"/>
          </a:p>
          <a:p>
            <a:r>
              <a:rPr lang="en-AU" baseline="0" dirty="0" err="1" smtClean="0"/>
              <a:t>Ketika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anda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terlibat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dalam</a:t>
            </a:r>
            <a:r>
              <a:rPr lang="en-AU" baseline="0" dirty="0" smtClean="0"/>
              <a:t> </a:t>
            </a:r>
            <a:r>
              <a:rPr lang="en-AU" baseline="0" dirty="0" err="1" smtClean="0"/>
              <a:t>wabah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penyakit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dalam</a:t>
            </a:r>
            <a:r>
              <a:rPr lang="en-AU" baseline="0" dirty="0" smtClean="0"/>
              <a:t> </a:t>
            </a:r>
            <a:r>
              <a:rPr lang="en-AU" baseline="0" dirty="0" err="1" smtClean="0"/>
              <a:t>skala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besar</a:t>
            </a:r>
            <a:r>
              <a:rPr lang="en-AU" baseline="0" dirty="0" smtClean="0"/>
              <a:t> </a:t>
            </a:r>
            <a:r>
              <a:rPr lang="en-AU" baseline="0" dirty="0" err="1" smtClean="0"/>
              <a:t>anda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dapat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memberikan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masukan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bagaimana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mencegah</a:t>
            </a:r>
            <a:r>
              <a:rPr lang="en-AU" baseline="0" dirty="0" smtClean="0"/>
              <a:t> </a:t>
            </a:r>
            <a:r>
              <a:rPr lang="en-AU" baseline="0" dirty="0" err="1" smtClean="0"/>
              <a:t>seseorang</a:t>
            </a:r>
            <a:r>
              <a:rPr lang="en-AU" baseline="0" dirty="0" smtClean="0"/>
              <a:t> </a:t>
            </a:r>
            <a:r>
              <a:rPr lang="en-AU" baseline="0" dirty="0" err="1" smtClean="0"/>
              <a:t>tertular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penyakit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dari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hewan</a:t>
            </a:r>
            <a:r>
              <a:rPr lang="en-AU" baseline="0" dirty="0" smtClean="0"/>
              <a:t> (</a:t>
            </a:r>
            <a:r>
              <a:rPr lang="en-AU" baseline="0" dirty="0" err="1" smtClean="0"/>
              <a:t>penyakit</a:t>
            </a:r>
            <a:r>
              <a:rPr lang="en-AU" baseline="0" dirty="0" smtClean="0"/>
              <a:t> zoonosis) </a:t>
            </a:r>
            <a:r>
              <a:rPr lang="en-AU" baseline="0" dirty="0" err="1" smtClean="0"/>
              <a:t>dalam</a:t>
            </a:r>
            <a:r>
              <a:rPr lang="en-AU" baseline="0" dirty="0" smtClean="0"/>
              <a:t> </a:t>
            </a:r>
            <a:r>
              <a:rPr lang="en-AU" baseline="0" dirty="0" err="1" smtClean="0"/>
              <a:t>hal</a:t>
            </a:r>
            <a:r>
              <a:rPr lang="en-AU" baseline="0" dirty="0" smtClean="0"/>
              <a:t> </a:t>
            </a:r>
            <a:r>
              <a:rPr lang="en-AU" baseline="0" dirty="0" err="1" smtClean="0"/>
              <a:t>ini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keterampilan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epidemiologi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anda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menjadi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lebih</a:t>
            </a:r>
            <a:r>
              <a:rPr lang="en-AU" baseline="0" dirty="0" smtClean="0"/>
              <a:t> </a:t>
            </a:r>
            <a:r>
              <a:rPr lang="en-AU" baseline="0" dirty="0" err="1" smtClean="0"/>
              <a:t>penting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daripada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keterampilan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klinis</a:t>
            </a:r>
            <a:r>
              <a:rPr lang="en-AU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21195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VOICE OVER</a:t>
            </a:r>
          </a:p>
          <a:p>
            <a:endParaRPr lang="en-AU" baseline="0" dirty="0" smtClean="0"/>
          </a:p>
          <a:p>
            <a:r>
              <a:rPr lang="id-ID" baseline="0" dirty="0" smtClean="0"/>
              <a:t>Selama sesi ini, kita melihat: </a:t>
            </a:r>
            <a:r>
              <a:rPr lang="en-AU" baseline="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dirty="0" smtClean="0"/>
              <a:t>Apa peran utama </a:t>
            </a:r>
            <a:r>
              <a:rPr lang="en-AU" dirty="0" err="1" smtClean="0"/>
              <a:t>paravet</a:t>
            </a:r>
            <a:endParaRPr lang="en-AU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dirty="0" smtClean="0"/>
              <a:t>Apa</a:t>
            </a:r>
            <a:r>
              <a:rPr lang="id-ID" baseline="0" dirty="0" smtClean="0"/>
              <a:t> itu ep</a:t>
            </a:r>
            <a:r>
              <a:rPr lang="en-AU" dirty="0" err="1" smtClean="0"/>
              <a:t>idemiolog</a:t>
            </a:r>
            <a:r>
              <a:rPr lang="id-ID" dirty="0" smtClean="0"/>
              <a:t>i</a:t>
            </a:r>
            <a:r>
              <a:rPr lang="en-AU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dirty="0" smtClean="0"/>
              <a:t>Mengapa epidemiologi dapat berguna bagi </a:t>
            </a:r>
            <a:r>
              <a:rPr lang="en-AU" dirty="0" err="1" smtClean="0"/>
              <a:t>paravet</a:t>
            </a:r>
            <a:endParaRPr lang="en-AU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dirty="0" smtClean="0"/>
              <a:t>Perbedaan antara pendekatan klinis terhadap kesehatan hewan dan pendekatan </a:t>
            </a:r>
            <a:r>
              <a:rPr lang="en-AU" dirty="0" err="1" smtClean="0"/>
              <a:t>epidemiologi</a:t>
            </a:r>
            <a:r>
              <a:rPr lang="id-ID" dirty="0" smtClean="0"/>
              <a:t>s </a:t>
            </a:r>
            <a:endParaRPr lang="en-AU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dirty="0" smtClean="0"/>
              <a:t>Bagaimana keterampilan e</a:t>
            </a:r>
            <a:r>
              <a:rPr lang="en-AU" dirty="0" err="1" smtClean="0"/>
              <a:t>pidemiologi</a:t>
            </a:r>
            <a:r>
              <a:rPr lang="id-ID" dirty="0" smtClean="0"/>
              <a:t>s dapat membantu mencegah</a:t>
            </a:r>
            <a:r>
              <a:rPr lang="id-ID" baseline="0" dirty="0" smtClean="0"/>
              <a:t> penyakit zoonosis, contohnya </a:t>
            </a:r>
            <a:endParaRPr lang="en-A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AU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id-ID" dirty="0" smtClean="0"/>
              <a:t>Konsep kunci yang dibawa sekembalinya dari</a:t>
            </a:r>
            <a:r>
              <a:rPr lang="id-ID" baseline="0" dirty="0" smtClean="0"/>
              <a:t> pelatihan: </a:t>
            </a:r>
            <a:endParaRPr lang="en-AU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err="1" smtClean="0"/>
              <a:t>Epidemiolog</a:t>
            </a:r>
            <a:r>
              <a:rPr lang="id-ID" dirty="0" smtClean="0"/>
              <a:t>i</a:t>
            </a:r>
            <a:r>
              <a:rPr lang="id-ID" baseline="0" dirty="0" smtClean="0"/>
              <a:t> adalah studi mengenai pola dan penyebab penyakit di populasi. </a:t>
            </a:r>
            <a:endParaRPr lang="en-AU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dirty="0" smtClean="0"/>
              <a:t>Epidemiologi lapangan berarti menerapkan keterampilan epidemiologi di lapangan </a:t>
            </a:r>
            <a:r>
              <a:rPr lang="en-AU" dirty="0" smtClean="0"/>
              <a:t>– </a:t>
            </a:r>
            <a:r>
              <a:rPr lang="id-ID" dirty="0" smtClean="0"/>
              <a:t>di peternakan dan di perkerjaan sehari-hari untuk menjawab permasalahan peternak. </a:t>
            </a:r>
            <a:endParaRPr lang="en-AU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err="1" smtClean="0"/>
              <a:t>Paravet</a:t>
            </a:r>
            <a:r>
              <a:rPr lang="id-ID" baseline="0" dirty="0" smtClean="0"/>
              <a:t> memerlukan kemampuan klinis veteriner &amp; keterampilan epidemiologi lapangan. </a:t>
            </a:r>
            <a:endParaRPr lang="en-AU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dirty="0" smtClean="0"/>
              <a:t>Pelatihan epidemiologi lapangan akan membatu paravet untuk memahami penyebab peyakit &amp; menggunakan pengetahuannya untuk menjelaskan mengapa penyakit terjadi dan memberikan saran yang lebih baik kepada peternak mengenai pengobatan dan pencegahan</a:t>
            </a:r>
            <a:r>
              <a:rPr lang="id-ID" baseline="0" dirty="0" smtClean="0"/>
              <a:t> penyakit. </a:t>
            </a:r>
            <a:endParaRPr lang="en-A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701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3667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VOICE OVER</a:t>
            </a:r>
          </a:p>
          <a:p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baseline="0" dirty="0" smtClean="0"/>
              <a:t>Dalam sesi ini, kita akan membahas apa itu epidemiologi lapangan dan mengapa ini relevan untuk paravet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Paravet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mempunyai peran yang amat penting di dalam pelayanan kesehatan hewan Indonesia dan dapat memberikan manfaat langsung kepada pemilik ternak di wilayahnya.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Paraveter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meningkatkan kesehatan hewan dan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ksi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dengan d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iagnos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is,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pengobatan dan pencegahan penyakit pada hewan.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</a:p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 juga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membangun hubungan yang penting antara para peternak dan pemerintah.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Selain itu, paravet melaporkan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penyakit ke sistem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iSIKHNAS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dan informasi yang penting ini membuat para pengguna sistem di setiap level dapat menggunakan data secara langsung, membuat kebijakan serta menggunakan sumber daya secara efisien untuk kesehatan hewan. </a:t>
            </a:r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9761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VOICE OVER</a:t>
            </a:r>
          </a:p>
          <a:p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Pelatihan ini akan memberikan keterampilan tambahan epidemiologi lapangan.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Keterampilan epidemiologi lapangan akan mengembangkan kemampuan klinis Anda dan membantu: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Memahami penyebab penyakit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tingkat populasi untuk menjelaskan mengapa penyakit terjadi, bahkan ketika kita tidak mengetahui penyakit apa itu. </a:t>
            </a:r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Memberikan pengobatan dan saran pencegahan penyakit yang lebih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baik kepada peternak.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Keterampilan epidemiologi lapangan berguna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untuk mengetahui penyakit di dalam kelompok hewan – tingkat populasi. 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9890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VOICE OVER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Keterampilan epidemiologi lapangan juga membantu Anda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memberikan data yang baik ke iSIKHNAS dan menggunakan informasi dari iSIKHNAS untuk memonitor, mencegah dan mengobati penyakit di wilayah Anda. 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8613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VOICE OVER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Berikut ini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contoh yang menggambarkan manfaat keterampilan epidemiologi.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Kita mulai  dengan satu hewan yang sakit.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 peternakan Pak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Budi, satu anak sapi mengalami abses di pusar...tempat tali pusar menempel pada anak sapi selama kehamilan.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Anak sapi menjadi stres dan tidak mau minum.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Pak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Paim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n, seorang paravet memeriksa anak sapi tersebut, mendeteksi bengkak pada pusar, mendiagnosis abses, dan menggoresnya untuk mengeringkan nanah.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 juga mengobati anak sapi tersebut dengan antibiotik sehingga dapat sembuh sempurna.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 merupakan contoh yang melibatkan kemampuan klinis veteriner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diterapkan pada seekor hewan yang sakit.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[make text box appear at end of voice over for this slide]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2345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VOICE OVER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Anak sapi yang sakit menjadi lebih baik setelah diobati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Pak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Paimin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menggunakan pengetahuannya mengenai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epidemiology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 abses di pusar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pada sapi untuk memandu caranya mengobati hewan dan memberi saran kepada peternak untuk mencegah kasus tersebut di masa mendatang.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 hewan yang sakit, sering kali abses membengkak dan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dapat dibuka dengan pisau dan dikeringkan. Jika abses yang terbuka dijaga agar tetap bersih dan dikeringkan, anak sapi tersebut akan sembuh. </a:t>
            </a:r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Beberapa penyebab abses pada pusar mencakup lingkungan tempat kelahiran anak sapi yang kotor; basah dan terkontaminasi dengan bakteria, dan anak sapi yang tidak minum susu spesial (kolostrum) pada beberapa jam pertama setelah kelahiran yang berguna untuk membangun sistem imunitas dan kemampuan melawan infeksi.</a:t>
            </a:r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Pengetahuan epidemiologi membuat paravet dapat memberikan saran kepada peternak yang dapat membentu menyembuhkan hawan yang sakit dan mencegah terjadinya kasus tersebut di masa mendatang.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[make text box appear at end of voice over for this slide]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680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VOICE OVER</a:t>
            </a:r>
          </a:p>
          <a:p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 beberapa contoh permasalahan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mana keterampilan epidemiologi lapangan, bersama dengan kemampuan klinis veteriner akan membantu Anda memberikan saran yang lebih baik ke pemilik hewan.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 smtClean="0"/>
          </a:p>
          <a:p>
            <a:r>
              <a:rPr lang="fr-FR" dirty="0" smtClean="0"/>
              <a:t>[ </a:t>
            </a:r>
            <a:r>
              <a:rPr lang="id-ID" dirty="0" smtClean="0"/>
              <a:t>Bulet point ditampilkan satu per satu dengan </a:t>
            </a:r>
            <a:r>
              <a:rPr lang="fr-FR" i="1" baseline="0" dirty="0" err="1" smtClean="0"/>
              <a:t>voice</a:t>
            </a:r>
            <a:r>
              <a:rPr lang="fr-FR" i="1" baseline="0" dirty="0" smtClean="0"/>
              <a:t> over</a:t>
            </a:r>
            <a:r>
              <a:rPr lang="fr-FR" baseline="0" dirty="0" smtClean="0"/>
              <a:t>]</a:t>
            </a:r>
          </a:p>
          <a:p>
            <a:endParaRPr lang="fr-FR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Keterampilan epidemiologi lapangan termasuk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pemahaman mengenai mengapa penyakit terjadi di suatu tempat pada suatu waktu dan bukan di tempat atau waktu lainnya.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Keterampilan epidemiologi lapangan akan membantu Anda untuk memberikan sa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kepada pemilik hewan untuk mencegah hewannya sakit parah.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 smtClean="0"/>
          </a:p>
          <a:p>
            <a:r>
              <a:rPr lang="id-ID" dirty="0" smtClean="0"/>
              <a:t>Keterampilan</a:t>
            </a:r>
            <a:r>
              <a:rPr lang="id-ID" baseline="0" dirty="0" smtClean="0"/>
              <a:t> epidemiologi lapangan akan membantu Anda menginvestigasi dan mengendalikan penyakit bahkan ketika penyebabnya tidak diketahui atau belum diketahui dengan baik. </a:t>
            </a:r>
            <a:endParaRPr lang="en-AU" dirty="0" smtClean="0"/>
          </a:p>
          <a:p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Keterampilan epidemiologi lapangan akan membantu Anda menjelaskan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bagaimana dan mengapa penyakit terjadi dengan memahami interaksi antara beberapa penyebab.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 smtClean="0"/>
          </a:p>
          <a:p>
            <a:endParaRPr lang="en-AU" dirty="0" smtClean="0"/>
          </a:p>
          <a:p>
            <a:endParaRPr lang="fr-FR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3814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VOICE OVER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Definisi epidemiologi adalah studi mengenai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pola dan penyakit di populasi.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Epidemiologi lapangan akan membantu Anda memahami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penyakit di dalam populasi dan membantu menjelaskan mengapa penyakit terjadi.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AU" dirty="0" smtClean="0"/>
          </a:p>
          <a:p>
            <a:endParaRPr lang="fr-FR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7253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VOICE OVER</a:t>
            </a:r>
          </a:p>
          <a:p>
            <a:endParaRPr lang="en-AU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 beberapa penyakit hewan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Indonesia yang dapat menyebabkan penyakit pada manusia.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en-AU" dirty="0" smtClean="0"/>
          </a:p>
          <a:p>
            <a:r>
              <a:rPr lang="en-AU" dirty="0" smtClean="0"/>
              <a:t>Zoonosis</a:t>
            </a:r>
            <a:r>
              <a:rPr lang="en-AU" baseline="0" dirty="0" smtClean="0"/>
              <a:t> </a:t>
            </a:r>
            <a:r>
              <a:rPr lang="id-ID" baseline="0" dirty="0" smtClean="0"/>
              <a:t>adalah penyakit hewan yang juga dapat menular pada manusia. </a:t>
            </a:r>
            <a:endParaRPr lang="en-AU" baseline="0" dirty="0" smtClean="0"/>
          </a:p>
          <a:p>
            <a:endParaRPr lang="en-AU" baseline="0" dirty="0" smtClean="0"/>
          </a:p>
          <a:p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Keterampilan epidemiologi membantu Anda untuk memahami bagaimana penyakit zoonosis terjadi dan bagaimana mencegah penularan baik pada hewan maupun manusia.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fr-FR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6973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Epidemiologi Lapangan Tingkat Dasar</a:t>
            </a:r>
            <a:endParaRPr lang="en-AU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6944816" cy="1752600"/>
          </a:xfrm>
        </p:spPr>
        <p:txBody>
          <a:bodyPr/>
          <a:lstStyle/>
          <a:p>
            <a:r>
              <a:rPr lang="en-AU" dirty="0" err="1" smtClean="0"/>
              <a:t>Ses</a:t>
            </a:r>
            <a:r>
              <a:rPr lang="id-ID" dirty="0" smtClean="0"/>
              <a:t>i</a:t>
            </a:r>
            <a:r>
              <a:rPr lang="en-AU" dirty="0" smtClean="0"/>
              <a:t> 2 – </a:t>
            </a:r>
            <a:r>
              <a:rPr lang="id-ID" dirty="0" smtClean="0"/>
              <a:t>Gambaran umum </a:t>
            </a:r>
            <a:r>
              <a:rPr lang="en-AU" dirty="0" err="1" smtClean="0"/>
              <a:t>Epidemiolog</a:t>
            </a:r>
            <a:r>
              <a:rPr lang="id-ID" dirty="0" smtClean="0"/>
              <a:t>i</a:t>
            </a:r>
            <a:endParaRPr lang="en-AU" dirty="0" smtClean="0"/>
          </a:p>
          <a:p>
            <a:r>
              <a:rPr lang="en-AU" dirty="0" smtClean="0"/>
              <a:t>File</a:t>
            </a:r>
            <a:r>
              <a:rPr lang="id-ID" dirty="0" smtClean="0"/>
              <a:t> </a:t>
            </a:r>
            <a:r>
              <a:rPr lang="en-AU" dirty="0" smtClean="0"/>
              <a:t>PowerPoint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8601"/>
            <a:ext cx="1584325" cy="711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833" y="146457"/>
            <a:ext cx="990996" cy="98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54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4715"/>
            <a:ext cx="8229600" cy="30514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 err="1" smtClean="0"/>
              <a:t>Paravet</a:t>
            </a:r>
            <a:r>
              <a:rPr lang="id-ID" dirty="0" smtClean="0"/>
              <a:t> perlu dapat: </a:t>
            </a:r>
            <a:endParaRPr lang="en-AU" dirty="0"/>
          </a:p>
          <a:p>
            <a:r>
              <a:rPr lang="id-ID" dirty="0" smtClean="0"/>
              <a:t>Mengenali hewan sakit (kemampuan klinis veteriner) </a:t>
            </a:r>
            <a:r>
              <a:rPr lang="en-AU" dirty="0" smtClean="0"/>
              <a:t> </a:t>
            </a:r>
            <a:endParaRPr lang="en-AU" dirty="0"/>
          </a:p>
          <a:p>
            <a:pPr marL="0" indent="0">
              <a:buNone/>
            </a:pPr>
            <a:r>
              <a:rPr lang="en-AU" dirty="0" smtClean="0"/>
              <a:t>D</a:t>
            </a:r>
            <a:r>
              <a:rPr lang="id-ID" dirty="0" smtClean="0"/>
              <a:t>AN</a:t>
            </a:r>
            <a:endParaRPr lang="en-AU" dirty="0"/>
          </a:p>
          <a:p>
            <a:r>
              <a:rPr lang="id-ID" dirty="0" smtClean="0"/>
              <a:t>Mempunyai keterampilan epidemiologi lapangan yang bagus </a:t>
            </a:r>
            <a:endParaRPr lang="en-A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"/>
            <a:ext cx="102060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04048" y="18864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5004048" y="188640"/>
          <a:ext cx="3981450" cy="288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r:id="rId4" imgW="3657600" imgH="2743200" progId="Unknown">
                  <p:embed/>
                </p:oleObj>
              </mc:Choice>
              <mc:Fallback>
                <p:oleObj r:id="rId4" imgW="3657600" imgH="2743200" progId="Unknow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188640"/>
                        <a:ext cx="3981450" cy="288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16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579119" y="2492896"/>
            <a:ext cx="7338060" cy="704456"/>
          </a:xfrm>
          <a:custGeom>
            <a:avLst/>
            <a:gdLst>
              <a:gd name="connsiteX0" fmla="*/ 0 w 7338060"/>
              <a:gd name="connsiteY0" fmla="*/ 16497 h 704456"/>
              <a:gd name="connsiteX1" fmla="*/ 1257300 w 7338060"/>
              <a:gd name="connsiteY1" fmla="*/ 16497 h 704456"/>
              <a:gd name="connsiteX2" fmla="*/ 2537460 w 7338060"/>
              <a:gd name="connsiteY2" fmla="*/ 187947 h 704456"/>
              <a:gd name="connsiteX3" fmla="*/ 3406140 w 7338060"/>
              <a:gd name="connsiteY3" fmla="*/ 325107 h 704456"/>
              <a:gd name="connsiteX4" fmla="*/ 4697730 w 7338060"/>
              <a:gd name="connsiteY4" fmla="*/ 576567 h 704456"/>
              <a:gd name="connsiteX5" fmla="*/ 6023610 w 7338060"/>
              <a:gd name="connsiteY5" fmla="*/ 690867 h 704456"/>
              <a:gd name="connsiteX6" fmla="*/ 7338060 w 7338060"/>
              <a:gd name="connsiteY6" fmla="*/ 702297 h 704456"/>
              <a:gd name="connsiteX7" fmla="*/ 7338060 w 7338060"/>
              <a:gd name="connsiteY7" fmla="*/ 702297 h 70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38060" h="704456">
                <a:moveTo>
                  <a:pt x="0" y="16497"/>
                </a:moveTo>
                <a:cubicBezTo>
                  <a:pt x="417195" y="2209"/>
                  <a:pt x="834390" y="-12078"/>
                  <a:pt x="1257300" y="16497"/>
                </a:cubicBezTo>
                <a:cubicBezTo>
                  <a:pt x="1680210" y="45072"/>
                  <a:pt x="2179320" y="136512"/>
                  <a:pt x="2537460" y="187947"/>
                </a:cubicBezTo>
                <a:cubicBezTo>
                  <a:pt x="2895600" y="239382"/>
                  <a:pt x="3046095" y="260337"/>
                  <a:pt x="3406140" y="325107"/>
                </a:cubicBezTo>
                <a:cubicBezTo>
                  <a:pt x="3766185" y="389877"/>
                  <a:pt x="4261485" y="515607"/>
                  <a:pt x="4697730" y="576567"/>
                </a:cubicBezTo>
                <a:cubicBezTo>
                  <a:pt x="5133975" y="637527"/>
                  <a:pt x="5583555" y="669912"/>
                  <a:pt x="6023610" y="690867"/>
                </a:cubicBezTo>
                <a:cubicBezTo>
                  <a:pt x="6463665" y="711822"/>
                  <a:pt x="7338060" y="702297"/>
                  <a:pt x="7338060" y="702297"/>
                </a:cubicBezTo>
                <a:lnTo>
                  <a:pt x="7338060" y="702297"/>
                </a:lnTo>
              </a:path>
            </a:pathLst>
          </a:custGeom>
          <a:noFill/>
          <a:ln w="127000" cap="rnd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Freeform 4"/>
          <p:cNvSpPr/>
          <p:nvPr/>
        </p:nvSpPr>
        <p:spPr>
          <a:xfrm>
            <a:off x="550799" y="2492896"/>
            <a:ext cx="7366379" cy="2104203"/>
          </a:xfrm>
          <a:custGeom>
            <a:avLst/>
            <a:gdLst>
              <a:gd name="connsiteX0" fmla="*/ 0 w 7246620"/>
              <a:gd name="connsiteY0" fmla="*/ 2104203 h 2104203"/>
              <a:gd name="connsiteX1" fmla="*/ 754380 w 7246620"/>
              <a:gd name="connsiteY1" fmla="*/ 1989903 h 2104203"/>
              <a:gd name="connsiteX2" fmla="*/ 1840230 w 7246620"/>
              <a:gd name="connsiteY2" fmla="*/ 1578423 h 2104203"/>
              <a:gd name="connsiteX3" fmla="*/ 2766060 w 7246620"/>
              <a:gd name="connsiteY3" fmla="*/ 1041213 h 2104203"/>
              <a:gd name="connsiteX4" fmla="*/ 3531870 w 7246620"/>
              <a:gd name="connsiteY4" fmla="*/ 801183 h 2104203"/>
              <a:gd name="connsiteX5" fmla="*/ 4823460 w 7246620"/>
              <a:gd name="connsiteY5" fmla="*/ 504003 h 2104203"/>
              <a:gd name="connsiteX6" fmla="*/ 6675120 w 7246620"/>
              <a:gd name="connsiteY6" fmla="*/ 69663 h 2104203"/>
              <a:gd name="connsiteX7" fmla="*/ 7246620 w 7246620"/>
              <a:gd name="connsiteY7" fmla="*/ 1083 h 2104203"/>
              <a:gd name="connsiteX8" fmla="*/ 7246620 w 7246620"/>
              <a:gd name="connsiteY8" fmla="*/ 1083 h 2104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46620" h="2104203">
                <a:moveTo>
                  <a:pt x="0" y="2104203"/>
                </a:moveTo>
                <a:cubicBezTo>
                  <a:pt x="223837" y="2090868"/>
                  <a:pt x="447675" y="2077533"/>
                  <a:pt x="754380" y="1989903"/>
                </a:cubicBezTo>
                <a:cubicBezTo>
                  <a:pt x="1061085" y="1902273"/>
                  <a:pt x="1504950" y="1736538"/>
                  <a:pt x="1840230" y="1578423"/>
                </a:cubicBezTo>
                <a:cubicBezTo>
                  <a:pt x="2175510" y="1420308"/>
                  <a:pt x="2484120" y="1170753"/>
                  <a:pt x="2766060" y="1041213"/>
                </a:cubicBezTo>
                <a:cubicBezTo>
                  <a:pt x="3048000" y="911673"/>
                  <a:pt x="3188970" y="890718"/>
                  <a:pt x="3531870" y="801183"/>
                </a:cubicBezTo>
                <a:cubicBezTo>
                  <a:pt x="3874770" y="711648"/>
                  <a:pt x="4823460" y="504003"/>
                  <a:pt x="4823460" y="504003"/>
                </a:cubicBezTo>
                <a:lnTo>
                  <a:pt x="6675120" y="69663"/>
                </a:lnTo>
                <a:cubicBezTo>
                  <a:pt x="7078980" y="-14157"/>
                  <a:pt x="7246620" y="1083"/>
                  <a:pt x="7246620" y="1083"/>
                </a:cubicBezTo>
                <a:lnTo>
                  <a:pt x="7246620" y="1083"/>
                </a:lnTo>
              </a:path>
            </a:pathLst>
          </a:custGeom>
          <a:noFill/>
          <a:ln w="1270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n w="76200">
                <a:solidFill>
                  <a:schemeClr val="tx1"/>
                </a:solidFill>
              </a:ln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69594" y="2190194"/>
            <a:ext cx="9525" cy="34297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571500" y="5619938"/>
            <a:ext cx="7336154" cy="8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98129" y="2183328"/>
            <a:ext cx="9525" cy="34297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26896" y="5195971"/>
            <a:ext cx="31470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KETERAMPILAN KLINIS VETERINER </a:t>
            </a:r>
            <a:endParaRPr lang="en-A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68073" y="5203494"/>
            <a:ext cx="28468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KETERAMPILAN EPIDEMIOLOGI</a:t>
            </a:r>
            <a:endParaRPr lang="en-A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1513" y="242942"/>
            <a:ext cx="144491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 err="1" smtClean="0">
                <a:solidFill>
                  <a:schemeClr val="accent5">
                    <a:lumMod val="50000"/>
                  </a:schemeClr>
                </a:solidFill>
              </a:rPr>
              <a:t>Satu</a:t>
            </a:r>
            <a:r>
              <a:rPr lang="en-AU" sz="1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AU" sz="1400" b="1" dirty="0" err="1" smtClean="0">
                <a:solidFill>
                  <a:schemeClr val="accent5">
                    <a:lumMod val="50000"/>
                  </a:schemeClr>
                </a:solidFill>
              </a:rPr>
              <a:t>ekor</a:t>
            </a:r>
            <a:r>
              <a:rPr lang="en-AU" sz="1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AU" sz="1400" b="1" dirty="0" err="1" smtClean="0">
                <a:solidFill>
                  <a:schemeClr val="accent5">
                    <a:lumMod val="50000"/>
                  </a:schemeClr>
                </a:solidFill>
              </a:rPr>
              <a:t>hewan</a:t>
            </a:r>
            <a:r>
              <a:rPr lang="en-AU" sz="1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AU" sz="1400" b="1" dirty="0" err="1" smtClean="0">
                <a:solidFill>
                  <a:schemeClr val="accent5">
                    <a:lumMod val="50000"/>
                  </a:schemeClr>
                </a:solidFill>
              </a:rPr>
              <a:t>sakit</a:t>
            </a:r>
            <a:r>
              <a:rPr lang="en-AU" sz="1400" b="1" dirty="0" smtClean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en-AU" sz="1400" b="1" dirty="0" err="1" smtClean="0">
                <a:solidFill>
                  <a:schemeClr val="accent5">
                    <a:lumMod val="50000"/>
                  </a:schemeClr>
                </a:solidFill>
              </a:rPr>
              <a:t>pemeriksaan</a:t>
            </a:r>
            <a:r>
              <a:rPr lang="en-AU" sz="1400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AU" sz="1400" b="1" dirty="0" err="1" smtClean="0">
                <a:solidFill>
                  <a:schemeClr val="accent5">
                    <a:lumMod val="50000"/>
                  </a:schemeClr>
                </a:solidFill>
              </a:rPr>
              <a:t>diagnosa</a:t>
            </a:r>
            <a:r>
              <a:rPr lang="en-AU" sz="1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AU" sz="1400" b="1" dirty="0" err="1" smtClean="0">
                <a:solidFill>
                  <a:schemeClr val="accent5">
                    <a:lumMod val="50000"/>
                  </a:schemeClr>
                </a:solidFill>
              </a:rPr>
              <a:t>dan</a:t>
            </a:r>
            <a:r>
              <a:rPr lang="en-AU" sz="1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AU" sz="1400" b="1" dirty="0" err="1" smtClean="0">
                <a:solidFill>
                  <a:schemeClr val="accent5">
                    <a:lumMod val="50000"/>
                  </a:schemeClr>
                </a:solidFill>
              </a:rPr>
              <a:t>pengobatan</a:t>
            </a:r>
            <a:r>
              <a:rPr lang="en-AU" sz="14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en-AU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70300" y="324611"/>
            <a:ext cx="144491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 err="1" smtClean="0">
                <a:solidFill>
                  <a:schemeClr val="accent5">
                    <a:lumMod val="50000"/>
                  </a:schemeClr>
                </a:solidFill>
              </a:rPr>
              <a:t>Masukan</a:t>
            </a:r>
            <a:r>
              <a:rPr lang="en-AU" sz="1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AU" sz="1400" b="1" dirty="0" err="1" smtClean="0">
                <a:solidFill>
                  <a:schemeClr val="accent5">
                    <a:lumMod val="50000"/>
                  </a:schemeClr>
                </a:solidFill>
              </a:rPr>
              <a:t>untuk</a:t>
            </a:r>
            <a:r>
              <a:rPr lang="en-AU" sz="1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AU" sz="1400" b="1" dirty="0" err="1" smtClean="0">
                <a:solidFill>
                  <a:schemeClr val="accent5">
                    <a:lumMod val="50000"/>
                  </a:schemeClr>
                </a:solidFill>
              </a:rPr>
              <a:t>pencegahan</a:t>
            </a:r>
            <a:r>
              <a:rPr lang="en-AU" sz="1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AU" sz="1400" b="1" dirty="0" err="1" smtClean="0">
                <a:solidFill>
                  <a:schemeClr val="accent5">
                    <a:lumMod val="50000"/>
                  </a:schemeClr>
                </a:solidFill>
              </a:rPr>
              <a:t>penyakit</a:t>
            </a:r>
            <a:r>
              <a:rPr lang="en-AU" sz="1400" b="1" dirty="0" smtClean="0">
                <a:solidFill>
                  <a:schemeClr val="accent5">
                    <a:lumMod val="50000"/>
                  </a:schemeClr>
                </a:solidFill>
              </a:rPr>
              <a:t> yang </a:t>
            </a:r>
            <a:r>
              <a:rPr lang="en-AU" sz="1400" b="1" dirty="0" err="1" smtClean="0">
                <a:solidFill>
                  <a:schemeClr val="accent5">
                    <a:lumMod val="50000"/>
                  </a:schemeClr>
                </a:solidFill>
              </a:rPr>
              <a:t>sama</a:t>
            </a:r>
            <a:r>
              <a:rPr lang="en-AU" sz="1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AU" sz="1400" b="1" dirty="0" err="1" smtClean="0">
                <a:solidFill>
                  <a:schemeClr val="accent5">
                    <a:lumMod val="50000"/>
                  </a:schemeClr>
                </a:solidFill>
              </a:rPr>
              <a:t>pada</a:t>
            </a:r>
            <a:r>
              <a:rPr lang="en-AU" sz="1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AU" sz="1400" b="1" dirty="0" err="1" smtClean="0">
                <a:solidFill>
                  <a:schemeClr val="accent5">
                    <a:lumMod val="50000"/>
                  </a:schemeClr>
                </a:solidFill>
              </a:rPr>
              <a:t>hewan</a:t>
            </a:r>
            <a:r>
              <a:rPr lang="en-AU" sz="1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AU" sz="1400" b="1" dirty="0" err="1" smtClean="0">
                <a:solidFill>
                  <a:schemeClr val="accent5">
                    <a:lumMod val="50000"/>
                  </a:schemeClr>
                </a:solidFill>
              </a:rPr>
              <a:t>tersebut</a:t>
            </a:r>
            <a:endParaRPr lang="en-AU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9000" y="467124"/>
            <a:ext cx="14449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 err="1" smtClean="0">
                <a:solidFill>
                  <a:schemeClr val="accent2">
                    <a:lumMod val="50000"/>
                  </a:schemeClr>
                </a:solidFill>
              </a:rPr>
              <a:t>Masukan</a:t>
            </a:r>
            <a:r>
              <a:rPr lang="en-AU" sz="1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AU" sz="1400" b="1" dirty="0" err="1" smtClean="0">
                <a:solidFill>
                  <a:schemeClr val="accent2">
                    <a:lumMod val="50000"/>
                  </a:schemeClr>
                </a:solidFill>
              </a:rPr>
              <a:t>untuk</a:t>
            </a:r>
            <a:r>
              <a:rPr lang="en-AU" sz="1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AU" sz="1400" b="1" dirty="0" err="1" smtClean="0">
                <a:solidFill>
                  <a:schemeClr val="accent2">
                    <a:lumMod val="50000"/>
                  </a:schemeClr>
                </a:solidFill>
              </a:rPr>
              <a:t>deteksi</a:t>
            </a:r>
            <a:r>
              <a:rPr lang="en-AU" sz="1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AU" sz="1400" b="1" dirty="0" err="1" smtClean="0">
                <a:solidFill>
                  <a:schemeClr val="accent2">
                    <a:lumMod val="50000"/>
                  </a:schemeClr>
                </a:solidFill>
              </a:rPr>
              <a:t>dini</a:t>
            </a:r>
            <a:r>
              <a:rPr lang="en-AU" sz="1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AU" sz="1400" b="1" dirty="0" err="1" smtClean="0">
                <a:solidFill>
                  <a:schemeClr val="accent2">
                    <a:lumMod val="50000"/>
                  </a:schemeClr>
                </a:solidFill>
              </a:rPr>
              <a:t>dan</a:t>
            </a:r>
            <a:r>
              <a:rPr lang="en-AU" sz="1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AU" sz="1400" b="1" dirty="0" err="1" smtClean="0">
                <a:solidFill>
                  <a:schemeClr val="accent2">
                    <a:lumMod val="50000"/>
                  </a:schemeClr>
                </a:solidFill>
              </a:rPr>
              <a:t>pencegahan</a:t>
            </a:r>
            <a:r>
              <a:rPr lang="en-AU" sz="1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AU" sz="1400" b="1" dirty="0" err="1" smtClean="0">
                <a:solidFill>
                  <a:schemeClr val="accent2">
                    <a:lumMod val="50000"/>
                  </a:schemeClr>
                </a:solidFill>
              </a:rPr>
              <a:t>pada</a:t>
            </a:r>
            <a:r>
              <a:rPr lang="en-AU" sz="1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AU" sz="1400" b="1" dirty="0" err="1" smtClean="0">
                <a:solidFill>
                  <a:schemeClr val="accent2">
                    <a:lumMod val="50000"/>
                  </a:schemeClr>
                </a:solidFill>
              </a:rPr>
              <a:t>hewan</a:t>
            </a:r>
            <a:r>
              <a:rPr lang="en-AU" sz="1400" b="1" dirty="0" smtClean="0">
                <a:solidFill>
                  <a:schemeClr val="accent2">
                    <a:lumMod val="50000"/>
                  </a:schemeClr>
                </a:solidFill>
              </a:rPr>
              <a:t> lain di </a:t>
            </a:r>
            <a:r>
              <a:rPr lang="en-AU" sz="1400" b="1" dirty="0" err="1" smtClean="0">
                <a:solidFill>
                  <a:schemeClr val="accent2">
                    <a:lumMod val="50000"/>
                  </a:schemeClr>
                </a:solidFill>
              </a:rPr>
              <a:t>peternakan</a:t>
            </a:r>
            <a:r>
              <a:rPr lang="en-AU" sz="1400" b="1" dirty="0" smtClean="0">
                <a:solidFill>
                  <a:schemeClr val="accent2">
                    <a:lumMod val="50000"/>
                  </a:schemeClr>
                </a:solidFill>
              </a:rPr>
              <a:t> yang </a:t>
            </a:r>
            <a:r>
              <a:rPr lang="en-AU" sz="1400" b="1" dirty="0" err="1" smtClean="0">
                <a:solidFill>
                  <a:schemeClr val="accent2">
                    <a:lumMod val="50000"/>
                  </a:schemeClr>
                </a:solidFill>
              </a:rPr>
              <a:t>sama</a:t>
            </a:r>
            <a:endParaRPr lang="en-A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82514" y="1038407"/>
            <a:ext cx="14449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 err="1" smtClean="0">
                <a:solidFill>
                  <a:schemeClr val="accent2">
                    <a:lumMod val="50000"/>
                  </a:schemeClr>
                </a:solidFill>
              </a:rPr>
              <a:t>Hewan</a:t>
            </a:r>
            <a:r>
              <a:rPr lang="en-AU" sz="1400" b="1" dirty="0" smtClean="0">
                <a:solidFill>
                  <a:schemeClr val="accent2">
                    <a:lumMod val="50000"/>
                  </a:schemeClr>
                </a:solidFill>
              </a:rPr>
              <a:t> di </a:t>
            </a:r>
            <a:r>
              <a:rPr lang="en-AU" sz="1400" b="1" dirty="0" err="1" smtClean="0">
                <a:solidFill>
                  <a:schemeClr val="accent2">
                    <a:lumMod val="50000"/>
                  </a:schemeClr>
                </a:solidFill>
              </a:rPr>
              <a:t>peternakan</a:t>
            </a:r>
            <a:r>
              <a:rPr lang="en-AU" sz="1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AU" sz="1400" b="1" dirty="0" err="1" smtClean="0">
                <a:solidFill>
                  <a:schemeClr val="accent2">
                    <a:lumMod val="50000"/>
                  </a:schemeClr>
                </a:solidFill>
              </a:rPr>
              <a:t>lainnya</a:t>
            </a:r>
            <a:endParaRPr lang="en-A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15075" y="455593"/>
            <a:ext cx="144491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 err="1" smtClean="0">
                <a:solidFill>
                  <a:srgbClr val="7030A0"/>
                </a:solidFill>
              </a:rPr>
              <a:t>Wabah</a:t>
            </a:r>
            <a:r>
              <a:rPr lang="en-AU" sz="1400" b="1" dirty="0" smtClean="0">
                <a:solidFill>
                  <a:srgbClr val="7030A0"/>
                </a:solidFill>
              </a:rPr>
              <a:t> </a:t>
            </a:r>
            <a:r>
              <a:rPr lang="en-AU" sz="1400" b="1" dirty="0" err="1" smtClean="0">
                <a:solidFill>
                  <a:srgbClr val="7030A0"/>
                </a:solidFill>
              </a:rPr>
              <a:t>penyakit</a:t>
            </a:r>
            <a:r>
              <a:rPr lang="en-AU" sz="1400" b="1" dirty="0" smtClean="0">
                <a:solidFill>
                  <a:srgbClr val="7030A0"/>
                </a:solidFill>
              </a:rPr>
              <a:t> </a:t>
            </a:r>
            <a:r>
              <a:rPr lang="en-AU" sz="1400" b="1" dirty="0" err="1" smtClean="0">
                <a:solidFill>
                  <a:srgbClr val="7030A0"/>
                </a:solidFill>
              </a:rPr>
              <a:t>skala</a:t>
            </a:r>
            <a:r>
              <a:rPr lang="en-AU" sz="1400" b="1" dirty="0" smtClean="0">
                <a:solidFill>
                  <a:srgbClr val="7030A0"/>
                </a:solidFill>
              </a:rPr>
              <a:t> </a:t>
            </a:r>
            <a:r>
              <a:rPr lang="en-AU" sz="1400" b="1" dirty="0" err="1" smtClean="0">
                <a:solidFill>
                  <a:srgbClr val="7030A0"/>
                </a:solidFill>
              </a:rPr>
              <a:t>besar</a:t>
            </a:r>
            <a:r>
              <a:rPr lang="en-AU" sz="1400" b="1" dirty="0" smtClean="0">
                <a:solidFill>
                  <a:srgbClr val="7030A0"/>
                </a:solidFill>
              </a:rPr>
              <a:t> </a:t>
            </a:r>
            <a:r>
              <a:rPr lang="en-AU" sz="1400" b="1" dirty="0" err="1" smtClean="0">
                <a:solidFill>
                  <a:srgbClr val="7030A0"/>
                </a:solidFill>
              </a:rPr>
              <a:t>dan</a:t>
            </a:r>
            <a:r>
              <a:rPr lang="en-AU" sz="1400" b="1" dirty="0" smtClean="0">
                <a:solidFill>
                  <a:srgbClr val="7030A0"/>
                </a:solidFill>
              </a:rPr>
              <a:t> </a:t>
            </a:r>
            <a:r>
              <a:rPr lang="en-AU" sz="1400" b="1" dirty="0" err="1" smtClean="0">
                <a:solidFill>
                  <a:srgbClr val="7030A0"/>
                </a:solidFill>
              </a:rPr>
              <a:t>risiko</a:t>
            </a:r>
            <a:r>
              <a:rPr lang="en-AU" sz="1400" b="1" dirty="0" smtClean="0">
                <a:solidFill>
                  <a:srgbClr val="7030A0"/>
                </a:solidFill>
              </a:rPr>
              <a:t> </a:t>
            </a:r>
            <a:r>
              <a:rPr lang="en-AU" sz="1400" b="1" dirty="0" err="1" smtClean="0">
                <a:solidFill>
                  <a:srgbClr val="7030A0"/>
                </a:solidFill>
              </a:rPr>
              <a:t>zoononsis</a:t>
            </a:r>
            <a:r>
              <a:rPr lang="en-AU" sz="1400" b="1" dirty="0" smtClean="0">
                <a:solidFill>
                  <a:srgbClr val="7030A0"/>
                </a:solidFill>
              </a:rPr>
              <a:t> </a:t>
            </a:r>
            <a:r>
              <a:rPr lang="en-AU" sz="1400" b="1" dirty="0" err="1" smtClean="0">
                <a:solidFill>
                  <a:srgbClr val="7030A0"/>
                </a:solidFill>
              </a:rPr>
              <a:t>pada</a:t>
            </a:r>
            <a:r>
              <a:rPr lang="en-AU" sz="1400" b="1" dirty="0" smtClean="0">
                <a:solidFill>
                  <a:srgbClr val="7030A0"/>
                </a:solidFill>
              </a:rPr>
              <a:t> </a:t>
            </a:r>
            <a:r>
              <a:rPr lang="en-AU" sz="1400" b="1" dirty="0" err="1" smtClean="0">
                <a:solidFill>
                  <a:srgbClr val="7030A0"/>
                </a:solidFill>
              </a:rPr>
              <a:t>kesehatan</a:t>
            </a:r>
            <a:r>
              <a:rPr lang="en-AU" sz="1400" b="1" dirty="0" smtClean="0">
                <a:solidFill>
                  <a:srgbClr val="7030A0"/>
                </a:solidFill>
              </a:rPr>
              <a:t> </a:t>
            </a:r>
            <a:r>
              <a:rPr lang="en-AU" sz="1400" b="1" dirty="0" err="1" smtClean="0">
                <a:solidFill>
                  <a:srgbClr val="7030A0"/>
                </a:solidFill>
              </a:rPr>
              <a:t>manusia</a:t>
            </a:r>
            <a:endParaRPr lang="en-AU" sz="1400" b="1" dirty="0">
              <a:solidFill>
                <a:srgbClr val="7030A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280887" y="2397737"/>
            <a:ext cx="319312" cy="288032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7" name="Straight Connector 16"/>
          <p:cNvCxnSpPr>
            <a:stCxn id="16" idx="4"/>
            <a:endCxn id="9" idx="0"/>
          </p:cNvCxnSpPr>
          <p:nvPr/>
        </p:nvCxnSpPr>
        <p:spPr>
          <a:xfrm>
            <a:off x="1440543" y="2685769"/>
            <a:ext cx="1859861" cy="25102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536517" y="3280494"/>
            <a:ext cx="319312" cy="288032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9" name="Straight Connector 18"/>
          <p:cNvCxnSpPr>
            <a:stCxn id="18" idx="4"/>
            <a:endCxn id="10" idx="0"/>
          </p:cNvCxnSpPr>
          <p:nvPr/>
        </p:nvCxnSpPr>
        <p:spPr>
          <a:xfrm>
            <a:off x="3696173" y="3568526"/>
            <a:ext cx="2795335" cy="163496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417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/>
              <a:t>Ses</a:t>
            </a:r>
            <a:r>
              <a:rPr lang="id-ID" b="1" dirty="0" smtClean="0"/>
              <a:t>i</a:t>
            </a:r>
            <a:r>
              <a:rPr lang="en-AU" b="1" dirty="0" smtClean="0"/>
              <a:t> 2 – </a:t>
            </a:r>
            <a:r>
              <a:rPr lang="id-ID" b="1" dirty="0" smtClean="0"/>
              <a:t>Ringkasan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857403"/>
          </a:xfrm>
        </p:spPr>
        <p:txBody>
          <a:bodyPr>
            <a:normAutofit fontScale="70000" lnSpcReduction="20000"/>
          </a:bodyPr>
          <a:lstStyle/>
          <a:p>
            <a:r>
              <a:rPr lang="id-ID" dirty="0" smtClean="0"/>
              <a:t>Epidemiologi adalah studi mengenai pola dan penyebab penyakit di populasi. </a:t>
            </a:r>
            <a:endParaRPr lang="en-AU" dirty="0" smtClean="0"/>
          </a:p>
          <a:p>
            <a:endParaRPr lang="en-AU" dirty="0" smtClean="0"/>
          </a:p>
          <a:p>
            <a:r>
              <a:rPr lang="id-ID" dirty="0" smtClean="0"/>
              <a:t>Epidemiologi lapangan berarti menerapkan keterampilan epidemiologi di lapangan </a:t>
            </a:r>
            <a:r>
              <a:rPr lang="en-AU" dirty="0" smtClean="0"/>
              <a:t>– </a:t>
            </a:r>
            <a:r>
              <a:rPr lang="id-ID" dirty="0" smtClean="0"/>
              <a:t>di peternakan dan di dalam pekerjaan sehari-hari untuk menjawab permasalahan para peternak 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err="1" smtClean="0"/>
              <a:t>Paravet</a:t>
            </a:r>
            <a:r>
              <a:rPr lang="id-ID" dirty="0" smtClean="0"/>
              <a:t> memerlukan kemampuan klinis veteriner </a:t>
            </a:r>
            <a:r>
              <a:rPr lang="en-AU" dirty="0" smtClean="0"/>
              <a:t> &amp; </a:t>
            </a:r>
            <a:r>
              <a:rPr lang="id-ID" dirty="0" smtClean="0"/>
              <a:t>keterampilan epidemiologi lapangan. </a:t>
            </a:r>
            <a:endParaRPr lang="en-AU" dirty="0" smtClean="0"/>
          </a:p>
          <a:p>
            <a:endParaRPr lang="en-AU" dirty="0"/>
          </a:p>
          <a:p>
            <a:r>
              <a:rPr lang="id-ID" dirty="0" smtClean="0"/>
              <a:t>Pelatihan epidemiologi lapangan akan membantu paravet untuk</a:t>
            </a:r>
            <a:r>
              <a:rPr lang="en-AU" dirty="0" smtClean="0"/>
              <a:t>:</a:t>
            </a:r>
            <a:endParaRPr lang="en-AU" dirty="0"/>
          </a:p>
          <a:p>
            <a:pPr lvl="1"/>
            <a:r>
              <a:rPr lang="id-ID" dirty="0" smtClean="0"/>
              <a:t>Memahami penyebab penyakit </a:t>
            </a:r>
            <a:r>
              <a:rPr lang="en-AU" dirty="0" smtClean="0"/>
              <a:t>&amp; </a:t>
            </a:r>
            <a:r>
              <a:rPr lang="id-ID" dirty="0" smtClean="0"/>
              <a:t>menggunakan pengetahuannya untuk</a:t>
            </a:r>
            <a:r>
              <a:rPr lang="en-AU" dirty="0" smtClean="0"/>
              <a:t>:</a:t>
            </a:r>
          </a:p>
          <a:p>
            <a:pPr lvl="2"/>
            <a:r>
              <a:rPr lang="id-ID" dirty="0" smtClean="0"/>
              <a:t>Menjelaskan mengapa penyakit  terjadi </a:t>
            </a:r>
            <a:endParaRPr lang="en-AU" dirty="0"/>
          </a:p>
          <a:p>
            <a:pPr lvl="2"/>
            <a:r>
              <a:rPr lang="id-ID" dirty="0" smtClean="0"/>
              <a:t>Dan memberikan saran yang lebih baik kepada peternak mengenai pengobatan dan pencegahan penyakit. 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313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smtClean="0"/>
              <a:t>Matikan </a:t>
            </a:r>
            <a:r>
              <a:rPr lang="en-AU" b="1" smtClean="0"/>
              <a:t>video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115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Di </a:t>
            </a:r>
            <a:r>
              <a:rPr lang="en-AU" b="1" dirty="0" err="1" smtClean="0"/>
              <a:t>Ses</a:t>
            </a:r>
            <a:r>
              <a:rPr lang="id-ID" b="1" dirty="0" smtClean="0"/>
              <a:t>i</a:t>
            </a:r>
            <a:r>
              <a:rPr lang="en-AU" b="1" dirty="0" smtClean="0"/>
              <a:t> 2 </a:t>
            </a:r>
            <a:r>
              <a:rPr lang="id-ID" b="1" dirty="0" smtClean="0"/>
              <a:t>kita akan menggali: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Peran utama paravet </a:t>
            </a:r>
            <a:endParaRPr lang="en-AU" dirty="0" smtClean="0"/>
          </a:p>
          <a:p>
            <a:endParaRPr lang="en-AU" dirty="0"/>
          </a:p>
          <a:p>
            <a:r>
              <a:rPr lang="id-ID" dirty="0" smtClean="0"/>
              <a:t>Apa itu epidemiologi </a:t>
            </a:r>
            <a:r>
              <a:rPr lang="en-AU" dirty="0" smtClean="0"/>
              <a:t> </a:t>
            </a:r>
          </a:p>
          <a:p>
            <a:endParaRPr lang="en-AU" dirty="0"/>
          </a:p>
          <a:p>
            <a:r>
              <a:rPr lang="id-ID" dirty="0" smtClean="0"/>
              <a:t>Mengapa epidemiologi dapat berguna bagi </a:t>
            </a:r>
            <a:r>
              <a:rPr lang="en-AU" dirty="0" err="1" smtClean="0"/>
              <a:t>paravet</a:t>
            </a:r>
            <a:endParaRPr lang="en-AU" dirty="0" smtClean="0"/>
          </a:p>
          <a:p>
            <a:endParaRPr lang="en-AU" dirty="0"/>
          </a:p>
          <a:p>
            <a:r>
              <a:rPr lang="id-ID" dirty="0" smtClean="0"/>
              <a:t>Pentingnya kemampuan klinis veteriner dan keterampilan epidemiologi lapangan dalam kesehatan hewan </a:t>
            </a:r>
            <a:endParaRPr lang="en-AU" dirty="0" smtClean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96719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Epidemiologi Lapangan Membantu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Bagaimana ketera</a:t>
            </a:r>
            <a:r>
              <a:rPr lang="en-US" dirty="0"/>
              <a:t>m</a:t>
            </a:r>
            <a:r>
              <a:rPr lang="id-ID" dirty="0"/>
              <a:t>pilan epidemiologi dapat membantu mencegah penyakit zoonosis, sebagai </a:t>
            </a:r>
            <a:r>
              <a:rPr lang="id-ID" dirty="0" smtClean="0"/>
              <a:t>contohnya</a:t>
            </a:r>
            <a:r>
              <a:rPr lang="en-US" dirty="0" smtClean="0"/>
              <a:t>:</a:t>
            </a:r>
            <a:r>
              <a:rPr lang="id-ID" dirty="0" smtClean="0"/>
              <a:t> </a:t>
            </a:r>
            <a:endParaRPr lang="en-AU" dirty="0"/>
          </a:p>
          <a:p>
            <a:pPr lvl="1"/>
            <a:r>
              <a:rPr lang="id-ID" dirty="0" smtClean="0"/>
              <a:t>Memahami penyebab penyakit di populasi ternak </a:t>
            </a:r>
            <a:r>
              <a:rPr lang="en-AU" dirty="0" smtClean="0"/>
              <a:t>(</a:t>
            </a:r>
            <a:r>
              <a:rPr lang="id-ID" dirty="0" smtClean="0"/>
              <a:t>kelompok hewan) </a:t>
            </a:r>
            <a:endParaRPr lang="en-AU" dirty="0" smtClean="0"/>
          </a:p>
          <a:p>
            <a:pPr lvl="1"/>
            <a:r>
              <a:rPr lang="id-ID" dirty="0" smtClean="0"/>
              <a:t>Dapat menjelaskan mengapa penyakit terjadi bahkan ketika kita tidak mengetahui penyakit apakah itu </a:t>
            </a:r>
            <a:endParaRPr lang="en-AU" dirty="0" smtClean="0"/>
          </a:p>
          <a:p>
            <a:pPr lvl="1"/>
            <a:endParaRPr lang="en-AU" dirty="0" smtClean="0"/>
          </a:p>
          <a:p>
            <a:r>
              <a:rPr lang="id-ID" dirty="0" smtClean="0"/>
              <a:t>Memberikan pengobatan penyakit dan saran pencegahan penyakit yang lebih baik kepada peternak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6452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l"/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352" y="4293096"/>
            <a:ext cx="8579296" cy="2808312"/>
          </a:xfrm>
        </p:spPr>
        <p:txBody>
          <a:bodyPr>
            <a:normAutofit/>
          </a:bodyPr>
          <a:lstStyle/>
          <a:p>
            <a:r>
              <a:rPr lang="en-AU" dirty="0" err="1" smtClean="0"/>
              <a:t>iSIKHNAS</a:t>
            </a:r>
            <a:r>
              <a:rPr lang="en-AU" dirty="0" smtClean="0"/>
              <a:t> = </a:t>
            </a:r>
            <a:r>
              <a:rPr lang="id-ID" dirty="0" smtClean="0"/>
              <a:t>Sistem informasi kesehatan hewan Indonesia yang baru </a:t>
            </a:r>
            <a:r>
              <a:rPr lang="en-AU" dirty="0" smtClean="0"/>
              <a:t>  </a:t>
            </a:r>
          </a:p>
          <a:p>
            <a:endParaRPr lang="en-AU" dirty="0"/>
          </a:p>
          <a:p>
            <a:endParaRPr lang="en-AU" dirty="0" smtClean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79" y="109024"/>
            <a:ext cx="8587321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54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"/>
            <a:ext cx="102060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021760"/>
              </p:ext>
            </p:extLst>
          </p:nvPr>
        </p:nvGraphicFramePr>
        <p:xfrm>
          <a:off x="2229498" y="908720"/>
          <a:ext cx="4352877" cy="1412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r:id="rId4" imgW="8229600" imgH="2743200" progId="Unknown">
                  <p:embed/>
                </p:oleObj>
              </mc:Choice>
              <mc:Fallback>
                <p:oleObj r:id="rId4" imgW="8229600" imgH="2743200" progId="Unknow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9498" y="908720"/>
                        <a:ext cx="4352877" cy="14127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91136" y="2612235"/>
            <a:ext cx="8229600" cy="3156595"/>
          </a:xfrm>
        </p:spPr>
        <p:txBody>
          <a:bodyPr>
            <a:normAutofit lnSpcReduction="10000"/>
          </a:bodyPr>
          <a:lstStyle/>
          <a:p>
            <a:r>
              <a:rPr lang="id-ID" sz="2400" dirty="0" smtClean="0"/>
              <a:t>Anak sapi sakit </a:t>
            </a:r>
            <a:endParaRPr lang="en-AU" sz="2400" dirty="0" smtClean="0"/>
          </a:p>
          <a:p>
            <a:endParaRPr lang="en-AU" sz="2400" dirty="0" smtClean="0"/>
          </a:p>
          <a:p>
            <a:r>
              <a:rPr lang="id-ID" sz="2400" dirty="0" smtClean="0"/>
              <a:t>Abses pada pusar </a:t>
            </a:r>
            <a:endParaRPr lang="en-AU" sz="2400" dirty="0" smtClean="0"/>
          </a:p>
          <a:p>
            <a:endParaRPr lang="en-AU" sz="2400" dirty="0" smtClean="0"/>
          </a:p>
          <a:p>
            <a:r>
              <a:rPr lang="en-AU" sz="2400" dirty="0" smtClean="0"/>
              <a:t>Pak Paimin</a:t>
            </a:r>
            <a:endParaRPr lang="en-AU" sz="2400" dirty="0"/>
          </a:p>
          <a:p>
            <a:pPr lvl="1"/>
            <a:r>
              <a:rPr lang="id-ID" sz="2000" dirty="0" smtClean="0"/>
              <a:t>Memeriksa anak sapi </a:t>
            </a:r>
            <a:endParaRPr lang="en-AU" sz="2000" dirty="0" smtClean="0"/>
          </a:p>
          <a:p>
            <a:pPr lvl="1"/>
            <a:r>
              <a:rPr lang="id-ID" sz="2000" dirty="0" smtClean="0"/>
              <a:t>Abses mengering</a:t>
            </a:r>
            <a:endParaRPr lang="en-AU" sz="2000" dirty="0" smtClean="0"/>
          </a:p>
          <a:p>
            <a:pPr lvl="1"/>
            <a:r>
              <a:rPr lang="id-ID" sz="2000" dirty="0" smtClean="0"/>
              <a:t>Melakukan pengobatan </a:t>
            </a:r>
            <a:endParaRPr lang="en-AU" sz="2000" dirty="0" smtClean="0"/>
          </a:p>
          <a:p>
            <a:pPr lvl="1"/>
            <a:endParaRPr lang="fr-FR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0708" y="125538"/>
            <a:ext cx="37444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600" b="1" dirty="0" smtClean="0"/>
              <a:t>Tempat Pak </a:t>
            </a:r>
            <a:r>
              <a:rPr lang="en-AU" sz="2600" b="1" dirty="0" smtClean="0"/>
              <a:t>Budi</a:t>
            </a:r>
            <a:r>
              <a:rPr lang="id-ID" sz="2600" b="1" dirty="0" smtClean="0"/>
              <a:t> </a:t>
            </a:r>
            <a:endParaRPr lang="en-AU" sz="2600" b="1" dirty="0"/>
          </a:p>
        </p:txBody>
      </p:sp>
    </p:spTree>
    <p:extLst>
      <p:ext uri="{BB962C8B-B14F-4D97-AF65-F5344CB8AC3E}">
        <p14:creationId xmlns:p14="http://schemas.microsoft.com/office/powerpoint/2010/main" val="4264891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"/>
            <a:ext cx="102060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237510" y="620688"/>
          <a:ext cx="4352877" cy="1412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r:id="rId4" imgW="8229600" imgH="2743200" progId="Unknown">
                  <p:embed/>
                </p:oleObj>
              </mc:Choice>
              <mc:Fallback>
                <p:oleObj r:id="rId4" imgW="8229600" imgH="2743200" progId="Unknow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7510" y="620688"/>
                        <a:ext cx="4352877" cy="14127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969568"/>
            <a:ext cx="8229600" cy="3156595"/>
          </a:xfrm>
        </p:spPr>
        <p:txBody>
          <a:bodyPr>
            <a:normAutofit lnSpcReduction="10000"/>
          </a:bodyPr>
          <a:lstStyle/>
          <a:p>
            <a:r>
              <a:rPr lang="id-ID" sz="2400" dirty="0" smtClean="0"/>
              <a:t>Anak sapi yang sakit </a:t>
            </a:r>
            <a:r>
              <a:rPr lang="en-AU" sz="2400" dirty="0" smtClean="0"/>
              <a:t> – </a:t>
            </a:r>
            <a:r>
              <a:rPr lang="id-ID" sz="2400" dirty="0" smtClean="0"/>
              <a:t>abses pada pusar </a:t>
            </a:r>
            <a:endParaRPr lang="en-AU" sz="2400" dirty="0" smtClean="0"/>
          </a:p>
          <a:p>
            <a:r>
              <a:rPr lang="id-ID" sz="2400" dirty="0" smtClean="0"/>
              <a:t>Pengetahuan epidemiologi mengenai abses di pusar pada anak sapi </a:t>
            </a:r>
            <a:endParaRPr lang="en-AU" sz="2400" dirty="0" smtClean="0"/>
          </a:p>
          <a:p>
            <a:r>
              <a:rPr lang="id-ID" sz="2400" dirty="0" smtClean="0"/>
              <a:t>Membuat paravet memberikan saran terbaik untuk</a:t>
            </a:r>
            <a:r>
              <a:rPr lang="en-AU" sz="2400" dirty="0" smtClean="0"/>
              <a:t> </a:t>
            </a:r>
          </a:p>
          <a:p>
            <a:pPr lvl="1"/>
            <a:r>
              <a:rPr lang="id-ID" sz="2000" dirty="0" smtClean="0"/>
              <a:t>Pengobatan </a:t>
            </a:r>
            <a:endParaRPr lang="en-AU" sz="2000" dirty="0" smtClean="0"/>
          </a:p>
          <a:p>
            <a:pPr lvl="1"/>
            <a:r>
              <a:rPr lang="id-ID" sz="2000" dirty="0" smtClean="0"/>
              <a:t>Pencegahan untuk anak sapi lainnya yang sehat </a:t>
            </a:r>
            <a:endParaRPr lang="en-AU" sz="2000" dirty="0" smtClean="0"/>
          </a:p>
          <a:p>
            <a:pPr lvl="2"/>
            <a:r>
              <a:rPr lang="id-ID" sz="1600" dirty="0" smtClean="0"/>
              <a:t>Menyediakan lingkungan yang bersih dan kering untuk kelahiran anak sapi </a:t>
            </a:r>
            <a:r>
              <a:rPr lang="en-AU" sz="1600" dirty="0" smtClean="0"/>
              <a:t>, </a:t>
            </a:r>
          </a:p>
          <a:p>
            <a:pPr lvl="2"/>
            <a:r>
              <a:rPr lang="id-ID" sz="1600" dirty="0" smtClean="0"/>
              <a:t>Memastikan anak sapi meminum susu yang baik pada 6 jam pertama setelah kelahiran </a:t>
            </a:r>
            <a:endParaRPr lang="en-AU" sz="1600" dirty="0" smtClean="0"/>
          </a:p>
          <a:p>
            <a:endParaRPr lang="en-AU" sz="2000" dirty="0" smtClean="0"/>
          </a:p>
          <a:p>
            <a:pPr lvl="1"/>
            <a:endParaRPr lang="fr-FR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0708" y="125538"/>
            <a:ext cx="37444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600" b="1" dirty="0" smtClean="0"/>
              <a:t>Tempat Pak </a:t>
            </a:r>
            <a:r>
              <a:rPr lang="en-AU" sz="2600" b="1" dirty="0" smtClean="0"/>
              <a:t>Budi</a:t>
            </a:r>
            <a:endParaRPr lang="en-AU" sz="2600" b="1" dirty="0"/>
          </a:p>
        </p:txBody>
      </p:sp>
    </p:spTree>
    <p:extLst>
      <p:ext uri="{BB962C8B-B14F-4D97-AF65-F5344CB8AC3E}">
        <p14:creationId xmlns:p14="http://schemas.microsoft.com/office/powerpoint/2010/main" val="1434292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72499"/>
          </a:xfrm>
        </p:spPr>
        <p:txBody>
          <a:bodyPr>
            <a:normAutofit fontScale="85000" lnSpcReduction="10000"/>
          </a:bodyPr>
          <a:lstStyle/>
          <a:p>
            <a:r>
              <a:rPr lang="id-ID" dirty="0" smtClean="0"/>
              <a:t>Mengapa anthrax terjadi di tempat dan waktu ini pada hewan-hewan ini? 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Anthrax – </a:t>
            </a:r>
            <a:r>
              <a:rPr lang="id-ID" dirty="0" smtClean="0"/>
              <a:t>Bagaimana saya dapat menghentikan penyakit ini pada hewan? </a:t>
            </a:r>
            <a:endParaRPr lang="en-AU" dirty="0" smtClean="0"/>
          </a:p>
          <a:p>
            <a:endParaRPr lang="en-AU" dirty="0" smtClean="0"/>
          </a:p>
          <a:p>
            <a:r>
              <a:rPr lang="id-ID" dirty="0" smtClean="0"/>
              <a:t>Saya tidak tahu penyakit apa ini? Bagaimana saya bisa menghentikan hewan sakit parah dan kembali sakit? </a:t>
            </a:r>
            <a:r>
              <a:rPr lang="en-AU" dirty="0" smtClean="0"/>
              <a:t> </a:t>
            </a:r>
          </a:p>
          <a:p>
            <a:endParaRPr lang="en-AU" dirty="0" smtClean="0"/>
          </a:p>
          <a:p>
            <a:r>
              <a:rPr lang="id-ID" dirty="0" smtClean="0"/>
              <a:t>Kenapa, selama musim hujan, sapi-sapi saya mencret 3 minggu setelah sapi-sapi tetangga saya sakit? </a:t>
            </a:r>
            <a:endParaRPr lang="en-A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"/>
            <a:ext cx="102060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45718"/>
            <a:ext cx="8712968" cy="1583082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Epidemiologi lapangan dapat membantu menjawab pertanyaan seperti: 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634758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id-ID" dirty="0" smtClean="0"/>
              <a:t>Epidemiologi adalah studi mengenai pola dan penyebab penyakit di populasi. </a:t>
            </a:r>
            <a:endParaRPr lang="en-AU" dirty="0"/>
          </a:p>
          <a:p>
            <a:endParaRPr lang="en-AU" dirty="0" smtClean="0"/>
          </a:p>
          <a:p>
            <a:r>
              <a:rPr lang="id-ID" dirty="0" smtClean="0"/>
              <a:t>Keterampilan epidemiologi lapangan akan membantu memahami penyebab penyakit di tingkat populasi, dan ini akan membantu menjelaskan mengapa penyakit terjadi. </a:t>
            </a: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"/>
            <a:ext cx="102060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43386"/>
          <a:stretch/>
        </p:blipFill>
        <p:spPr>
          <a:xfrm>
            <a:off x="3429364" y="1109288"/>
            <a:ext cx="1235685" cy="7070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r="56807"/>
          <a:stretch/>
        </p:blipFill>
        <p:spPr>
          <a:xfrm>
            <a:off x="179512" y="1052736"/>
            <a:ext cx="1018141" cy="7636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43386"/>
          <a:stretch/>
        </p:blipFill>
        <p:spPr>
          <a:xfrm>
            <a:off x="1331640" y="141600"/>
            <a:ext cx="1235685" cy="7070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43386"/>
          <a:stretch/>
        </p:blipFill>
        <p:spPr>
          <a:xfrm>
            <a:off x="6904295" y="1081012"/>
            <a:ext cx="1235685" cy="7070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43386"/>
          <a:stretch/>
        </p:blipFill>
        <p:spPr>
          <a:xfrm>
            <a:off x="7459267" y="176737"/>
            <a:ext cx="1235685" cy="7070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r="56807"/>
          <a:stretch/>
        </p:blipFill>
        <p:spPr>
          <a:xfrm>
            <a:off x="6048088" y="226285"/>
            <a:ext cx="1018141" cy="7636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r="56807"/>
          <a:stretch/>
        </p:blipFill>
        <p:spPr>
          <a:xfrm>
            <a:off x="5539018" y="1020062"/>
            <a:ext cx="1018141" cy="7636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r="56807"/>
          <a:stretch/>
        </p:blipFill>
        <p:spPr>
          <a:xfrm>
            <a:off x="3995154" y="206422"/>
            <a:ext cx="1018141" cy="7636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r="56807"/>
          <a:stretch/>
        </p:blipFill>
        <p:spPr>
          <a:xfrm>
            <a:off x="2281631" y="898688"/>
            <a:ext cx="1018141" cy="76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853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4715"/>
            <a:ext cx="8229600" cy="3051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Zoonosis</a:t>
            </a:r>
            <a:endParaRPr lang="en-AU" dirty="0"/>
          </a:p>
          <a:p>
            <a:r>
              <a:rPr lang="en-AU" dirty="0" smtClean="0"/>
              <a:t>rabies, brucellosis, Q fever, leptospirosis, psittacosis, </a:t>
            </a:r>
            <a:r>
              <a:rPr lang="en-AU" dirty="0" err="1" smtClean="0"/>
              <a:t>Nipah</a:t>
            </a:r>
            <a:r>
              <a:rPr lang="en-AU" dirty="0" smtClean="0"/>
              <a:t> virus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"/>
            <a:ext cx="102060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04048" y="18864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17638"/>
            <a:ext cx="3312368" cy="1311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4208" y="153483"/>
            <a:ext cx="2433828" cy="132672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66528" y="1900720"/>
            <a:ext cx="750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rabies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7092280" y="1797760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err="1" smtClean="0"/>
              <a:t>Nipah</a:t>
            </a:r>
            <a:r>
              <a:rPr lang="en-AU" dirty="0" smtClean="0"/>
              <a:t> virus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7750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3012</TotalTime>
  <Words>1190</Words>
  <Application>Microsoft Office PowerPoint</Application>
  <PresentationFormat>On-screen Show (4:3)</PresentationFormat>
  <Paragraphs>204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Unknown</vt:lpstr>
      <vt:lpstr>Epidemiologi Lapangan Tingkat Dasar</vt:lpstr>
      <vt:lpstr>Di Sesi 2 kita akan menggali: </vt:lpstr>
      <vt:lpstr>Epidemiologi Lapangan Membantu </vt:lpstr>
      <vt:lpstr>PowerPoint Presentation</vt:lpstr>
      <vt:lpstr>PowerPoint Presentation</vt:lpstr>
      <vt:lpstr>PowerPoint Presentation</vt:lpstr>
      <vt:lpstr>Epidemiologi lapangan dapat membantu menjawab pertanyaan seperti: </vt:lpstr>
      <vt:lpstr>PowerPoint Presentation</vt:lpstr>
      <vt:lpstr>PowerPoint Presentation</vt:lpstr>
      <vt:lpstr>PowerPoint Presentation</vt:lpstr>
      <vt:lpstr>PowerPoint Presentation</vt:lpstr>
      <vt:lpstr>Sesi 2 – Ringkasan </vt:lpstr>
      <vt:lpstr>Matikan video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EID Program</cp:lastModifiedBy>
  <cp:revision>82</cp:revision>
  <dcterms:created xsi:type="dcterms:W3CDTF">2013-03-15T18:03:41Z</dcterms:created>
  <dcterms:modified xsi:type="dcterms:W3CDTF">2014-11-19T06:50:27Z</dcterms:modified>
</cp:coreProperties>
</file>