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7" r:id="rId2"/>
    <p:sldId id="265" r:id="rId3"/>
    <p:sldId id="266" r:id="rId4"/>
    <p:sldId id="267" r:id="rId5"/>
    <p:sldId id="258" r:id="rId6"/>
    <p:sldId id="271" r:id="rId7"/>
    <p:sldId id="263" r:id="rId8"/>
    <p:sldId id="279" r:id="rId9"/>
    <p:sldId id="280" r:id="rId10"/>
    <p:sldId id="272" r:id="rId11"/>
    <p:sldId id="281" r:id="rId12"/>
    <p:sldId id="282" r:id="rId13"/>
    <p:sldId id="273" r:id="rId14"/>
    <p:sldId id="277" r:id="rId15"/>
    <p:sldId id="278"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9475" autoAdjust="0"/>
  </p:normalViewPr>
  <p:slideViewPr>
    <p:cSldViewPr snapToObjects="1">
      <p:cViewPr varScale="1">
        <p:scale>
          <a:sx n="84" d="100"/>
          <a:sy n="84" d="100"/>
        </p:scale>
        <p:origin x="23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E298CE-2AFF-4FAA-A26E-39AED356E737}" type="datetimeFigureOut">
              <a:rPr lang="en-AU" smtClean="0"/>
              <a:t>23/06/2014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A7CADE-9420-48EF-9FDA-CBD63633A01C}" type="slidenum">
              <a:rPr lang="en-AU" smtClean="0"/>
              <a:t>‹#›</a:t>
            </a:fld>
            <a:endParaRPr lang="en-AU"/>
          </a:p>
        </p:txBody>
      </p:sp>
    </p:spTree>
    <p:extLst>
      <p:ext uri="{BB962C8B-B14F-4D97-AF65-F5344CB8AC3E}">
        <p14:creationId xmlns:p14="http://schemas.microsoft.com/office/powerpoint/2010/main" val="1126982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r>
              <a:rPr lang="en-AU" b="1" dirty="0" smtClean="0"/>
              <a:t>Step 1 – Introduction</a:t>
            </a:r>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Welcome everyone</a:t>
            </a:r>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Remind</a:t>
            </a:r>
            <a:r>
              <a:rPr lang="en-AU" baseline="0" dirty="0" smtClean="0"/>
              <a:t> participants of the participation rules if needed</a:t>
            </a:r>
            <a:endParaRPr lang="en-AU" dirty="0" smtClean="0"/>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a:t>
            </a:fld>
            <a:endParaRPr lang="en-AU"/>
          </a:p>
        </p:txBody>
      </p:sp>
    </p:spTree>
    <p:extLst>
      <p:ext uri="{BB962C8B-B14F-4D97-AF65-F5344CB8AC3E}">
        <p14:creationId xmlns:p14="http://schemas.microsoft.com/office/powerpoint/2010/main" val="12878980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Abortions</a:t>
            </a:r>
            <a:r>
              <a:rPr lang="en-AU" b="1" baseline="0" dirty="0" smtClean="0"/>
              <a:t> in </a:t>
            </a:r>
            <a:r>
              <a:rPr lang="en-AU" b="1" baseline="0" dirty="0" smtClean="0"/>
              <a:t>many calves</a:t>
            </a:r>
            <a:endParaRPr lang="en-AU" b="1" baseline="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10</a:t>
            </a:fld>
            <a:endParaRPr lang="en-AU"/>
          </a:p>
        </p:txBody>
      </p:sp>
    </p:spTree>
    <p:extLst>
      <p:ext uri="{BB962C8B-B14F-4D97-AF65-F5344CB8AC3E}">
        <p14:creationId xmlns:p14="http://schemas.microsoft.com/office/powerpoint/2010/main" val="15156285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Abortions</a:t>
            </a:r>
            <a:r>
              <a:rPr lang="en-AU" b="1" baseline="0" dirty="0" smtClean="0"/>
              <a:t> in </a:t>
            </a:r>
            <a:r>
              <a:rPr lang="en-AU" b="1" baseline="0" dirty="0" smtClean="0"/>
              <a:t>many calves</a:t>
            </a:r>
            <a:endParaRPr lang="en-AU" b="1" baseline="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r>
              <a:rPr lang="en-AU" dirty="0" smtClean="0"/>
              <a:t>This slide can be managed with just asking what the participants would change. </a:t>
            </a:r>
          </a:p>
          <a:p>
            <a:endParaRPr lang="en-AU" dirty="0" smtClean="0"/>
          </a:p>
          <a:p>
            <a:r>
              <a:rPr lang="en-AU" dirty="0" smtClean="0"/>
              <a:t>The whole point of this exercise is that this involves an epidemiology approach. </a:t>
            </a: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11</a:t>
            </a:fld>
            <a:endParaRPr lang="en-AU"/>
          </a:p>
        </p:txBody>
      </p:sp>
    </p:spTree>
    <p:extLst>
      <p:ext uri="{BB962C8B-B14F-4D97-AF65-F5344CB8AC3E}">
        <p14:creationId xmlns:p14="http://schemas.microsoft.com/office/powerpoint/2010/main" val="31689902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Abortions</a:t>
            </a:r>
            <a:r>
              <a:rPr lang="en-AU" b="1" baseline="0" dirty="0" smtClean="0"/>
              <a:t> in </a:t>
            </a:r>
            <a:r>
              <a:rPr lang="en-AU" b="1" baseline="0" dirty="0" smtClean="0"/>
              <a:t>many calves</a:t>
            </a:r>
            <a:endParaRPr lang="en-AU" b="1" baseline="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12</a:t>
            </a:fld>
            <a:endParaRPr lang="en-AU"/>
          </a:p>
        </p:txBody>
      </p:sp>
    </p:spTree>
    <p:extLst>
      <p:ext uri="{BB962C8B-B14F-4D97-AF65-F5344CB8AC3E}">
        <p14:creationId xmlns:p14="http://schemas.microsoft.com/office/powerpoint/2010/main" val="35341960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a:t>
            </a:r>
            <a:r>
              <a:rPr lang="en-AU" b="1" dirty="0" smtClean="0"/>
              <a:t>Umbilical abscess</a:t>
            </a:r>
            <a:endParaRPr lang="en-AU" b="1" baseline="0" dirty="0" smtClean="0"/>
          </a:p>
          <a:p>
            <a:pPr marL="0" indent="0">
              <a:buFont typeface="Arial" panose="020B0604020202020204" pitchFamily="34" charset="0"/>
              <a:buNone/>
            </a:pPr>
            <a:endParaRPr lang="en-AU" b="1" baseline="0" dirty="0" smtClean="0"/>
          </a:p>
        </p:txBody>
      </p:sp>
      <p:sp>
        <p:nvSpPr>
          <p:cNvPr id="4" name="Slide Number Placeholder 3"/>
          <p:cNvSpPr>
            <a:spLocks noGrp="1"/>
          </p:cNvSpPr>
          <p:nvPr>
            <p:ph type="sldNum" sz="quarter" idx="10"/>
          </p:nvPr>
        </p:nvSpPr>
        <p:spPr/>
        <p:txBody>
          <a:bodyPr/>
          <a:lstStyle/>
          <a:p>
            <a:fld id="{28A7CADE-9420-48EF-9FDA-CBD63633A01C}" type="slidenum">
              <a:rPr lang="en-AU" smtClean="0"/>
              <a:t>13</a:t>
            </a:fld>
            <a:endParaRPr lang="en-AU"/>
          </a:p>
        </p:txBody>
      </p:sp>
    </p:spTree>
    <p:extLst>
      <p:ext uri="{BB962C8B-B14F-4D97-AF65-F5344CB8AC3E}">
        <p14:creationId xmlns:p14="http://schemas.microsoft.com/office/powerpoint/2010/main" val="8153713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6 – Summary of session</a:t>
            </a:r>
          </a:p>
          <a:p>
            <a:pPr marL="0" indent="0">
              <a:buFont typeface="Arial" panose="020B0604020202020204" pitchFamily="34" charset="0"/>
              <a:buNone/>
            </a:pPr>
            <a:endParaRPr lang="en-AU" b="0" baseline="0" dirty="0" smtClean="0"/>
          </a:p>
          <a:p>
            <a:pPr marL="0" indent="0">
              <a:buFont typeface="Arial" panose="020B0604020202020204" pitchFamily="34" charset="0"/>
              <a:buNone/>
            </a:pPr>
            <a:r>
              <a:rPr lang="en-AU" b="0" baseline="0" dirty="0" smtClean="0"/>
              <a:t>Ask if there are any questions or confusions</a:t>
            </a: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Always make sure participants have no unanswered questions or confusions before you go forward.</a:t>
            </a: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14</a:t>
            </a:fld>
            <a:endParaRPr lang="en-AU"/>
          </a:p>
        </p:txBody>
      </p:sp>
    </p:spTree>
    <p:extLst>
      <p:ext uri="{BB962C8B-B14F-4D97-AF65-F5344CB8AC3E}">
        <p14:creationId xmlns:p14="http://schemas.microsoft.com/office/powerpoint/2010/main" val="17763052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smtClean="0"/>
              <a:t>Step 6 </a:t>
            </a:r>
            <a:r>
              <a:rPr lang="en-AU" b="1" baseline="0" dirty="0" smtClean="0"/>
              <a:t>– Summary of session</a:t>
            </a:r>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smtClean="0"/>
              <a:t>Highlight the key concepts that were talked about in this session.</a:t>
            </a:r>
          </a:p>
          <a:p>
            <a:pPr marL="0" indent="0">
              <a:buFont typeface="Arial" panose="020B0604020202020204" pitchFamily="34" charset="0"/>
              <a:buNone/>
            </a:pPr>
            <a:endParaRPr lang="en-AU" baseline="0" dirty="0" smtClean="0"/>
          </a:p>
          <a:p>
            <a:pPr marL="0" indent="0">
              <a:buFont typeface="Arial" panose="020B0604020202020204" pitchFamily="34" charset="0"/>
              <a:buNone/>
            </a:pPr>
            <a:r>
              <a:rPr lang="en-AU" baseline="0" dirty="0" smtClean="0"/>
              <a:t>If time allows discuss any points that are raised</a:t>
            </a:r>
          </a:p>
          <a:p>
            <a:pPr marL="171450" indent="-171450">
              <a:buFont typeface="Arial" panose="020B0604020202020204" pitchFamily="34" charset="0"/>
              <a:buChar char="•"/>
            </a:pPr>
            <a:endParaRPr lang="en-AU" baseline="0" dirty="0" smtClean="0"/>
          </a:p>
          <a:p>
            <a:pPr marL="171450" indent="-171450">
              <a:buFont typeface="Arial" panose="020B0604020202020204" pitchFamily="34" charset="0"/>
              <a:buChar char="•"/>
            </a:pPr>
            <a:endParaRPr lang="en-AU" dirty="0" smtClean="0"/>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15</a:t>
            </a:fld>
            <a:endParaRPr lang="en-AU"/>
          </a:p>
        </p:txBody>
      </p:sp>
    </p:spTree>
    <p:extLst>
      <p:ext uri="{BB962C8B-B14F-4D97-AF65-F5344CB8AC3E}">
        <p14:creationId xmlns:p14="http://schemas.microsoft.com/office/powerpoint/2010/main" val="2273910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1"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This is just a reminder to facilitators that they</a:t>
            </a:r>
            <a:r>
              <a:rPr lang="en-AU" baseline="0" dirty="0" smtClean="0"/>
              <a:t> should insert pictures into the PowerPoint file if they have pictures that are relevant. Pictures should be inserted as jpeg files in order to avoid the PowerPoint file getting large and difficult to open.</a:t>
            </a:r>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Step 1 - Introduction</a:t>
            </a:r>
          </a:p>
          <a:p>
            <a:pPr marL="171450" indent="-171450">
              <a:buFont typeface="Arial" panose="020B0604020202020204" pitchFamily="34" charset="0"/>
              <a:buChar char="•"/>
            </a:pPr>
            <a:r>
              <a:rPr lang="en-AU" dirty="0" smtClean="0"/>
              <a:t>Recap </a:t>
            </a:r>
            <a:r>
              <a:rPr lang="en-AU" baseline="0" dirty="0" smtClean="0"/>
              <a:t>Session 3</a:t>
            </a:r>
          </a:p>
          <a:p>
            <a:pPr marL="628650" lvl="1" indent="-171450">
              <a:buFont typeface="Arial" panose="020B0604020202020204" pitchFamily="34" charset="0"/>
              <a:buChar char="•"/>
            </a:pPr>
            <a:r>
              <a:rPr lang="en-AU" baseline="0" dirty="0" smtClean="0"/>
              <a:t>What signs and syndromes are and why they are important</a:t>
            </a:r>
          </a:p>
          <a:p>
            <a:pPr marL="628650" lvl="1" indent="-171450">
              <a:buFont typeface="Arial" panose="020B0604020202020204" pitchFamily="34" charset="0"/>
              <a:buChar char="•"/>
            </a:pPr>
            <a:r>
              <a:rPr lang="en-AU" baseline="0" dirty="0" smtClean="0"/>
              <a:t>What differential and definitive diagnoses are and how you arrive at a differential diagnosis or definitive diagnosis</a:t>
            </a:r>
          </a:p>
          <a:p>
            <a:endParaRPr lang="en-AU" dirty="0" smtClean="0"/>
          </a:p>
        </p:txBody>
      </p:sp>
      <p:sp>
        <p:nvSpPr>
          <p:cNvPr id="4" name="Slide Number Placeholder 3"/>
          <p:cNvSpPr>
            <a:spLocks noGrp="1"/>
          </p:cNvSpPr>
          <p:nvPr>
            <p:ph type="sldNum" sz="quarter" idx="10"/>
          </p:nvPr>
        </p:nvSpPr>
        <p:spPr/>
        <p:txBody>
          <a:bodyPr/>
          <a:lstStyle/>
          <a:p>
            <a:fld id="{28A7CADE-9420-48EF-9FDA-CBD63633A01C}" type="slidenum">
              <a:rPr lang="en-AU" smtClean="0"/>
              <a:t>2</a:t>
            </a:fld>
            <a:endParaRPr lang="en-AU"/>
          </a:p>
        </p:txBody>
      </p:sp>
    </p:spTree>
    <p:extLst>
      <p:ext uri="{BB962C8B-B14F-4D97-AF65-F5344CB8AC3E}">
        <p14:creationId xmlns:p14="http://schemas.microsoft.com/office/powerpoint/2010/main" val="3164452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Step 1 - Introduction</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dirty="0" smtClean="0">
                <a:solidFill>
                  <a:schemeClr val="tx1"/>
                </a:solidFill>
                <a:effectLst/>
                <a:latin typeface="+mn-lt"/>
                <a:ea typeface="+mn-ea"/>
                <a:cs typeface="+mn-cs"/>
              </a:rPr>
              <a:t>Introduce the key</a:t>
            </a:r>
            <a:r>
              <a:rPr lang="en-AU" sz="1200" kern="1200" baseline="0" dirty="0" smtClean="0">
                <a:solidFill>
                  <a:schemeClr val="tx1"/>
                </a:solidFill>
                <a:effectLst/>
                <a:latin typeface="+mn-lt"/>
                <a:ea typeface="+mn-ea"/>
                <a:cs typeface="+mn-cs"/>
              </a:rPr>
              <a:t> content that is to be presented and discussed during this session</a:t>
            </a:r>
          </a:p>
          <a:p>
            <a:endParaRPr lang="en-AU" sz="1200" kern="1200" baseline="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3</a:t>
            </a:fld>
            <a:endParaRPr lang="en-AU"/>
          </a:p>
        </p:txBody>
      </p:sp>
    </p:spTree>
    <p:extLst>
      <p:ext uri="{BB962C8B-B14F-4D97-AF65-F5344CB8AC3E}">
        <p14:creationId xmlns:p14="http://schemas.microsoft.com/office/powerpoint/2010/main" val="12097614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Step 2 - Curiosity</a:t>
            </a:r>
            <a:r>
              <a:rPr lang="en-AU" sz="1200" b="1" kern="1200" baseline="0" dirty="0" smtClean="0">
                <a:solidFill>
                  <a:schemeClr val="tx1"/>
                </a:solidFill>
                <a:effectLst/>
                <a:latin typeface="+mn-lt"/>
                <a:ea typeface="+mn-ea"/>
                <a:cs typeface="+mn-cs"/>
              </a:rPr>
              <a:t> raising activity</a:t>
            </a:r>
            <a:endParaRPr lang="en-AU"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It is important to get participants in the right frame of mind for learning.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By raising their interest or curiosity, checking their current understanding in this way, prior to the video you are preparing them to listen more intently.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They are focussing their minds on the topics about to be discussed in the video.</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Ask</a:t>
            </a:r>
            <a:r>
              <a:rPr lang="en-AU" sz="1200" kern="1200" baseline="0" dirty="0" smtClean="0">
                <a:solidFill>
                  <a:schemeClr val="tx1"/>
                </a:solidFill>
                <a:effectLst/>
                <a:latin typeface="+mn-lt"/>
                <a:ea typeface="+mn-ea"/>
                <a:cs typeface="+mn-cs"/>
              </a:rPr>
              <a:t> the group to answer the questions and write their answer on a piece of note paper</a:t>
            </a: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If you think the participants would respond well,</a:t>
            </a:r>
            <a:r>
              <a:rPr lang="en-AU" sz="1200" kern="1200" baseline="0" dirty="0" smtClean="0">
                <a:solidFill>
                  <a:schemeClr val="tx1"/>
                </a:solidFill>
                <a:effectLst/>
                <a:latin typeface="+mn-lt"/>
                <a:ea typeface="+mn-ea"/>
                <a:cs typeface="+mn-cs"/>
              </a:rPr>
              <a:t> </a:t>
            </a:r>
            <a:r>
              <a:rPr lang="en-AU" sz="1200" kern="1200" dirty="0" smtClean="0">
                <a:solidFill>
                  <a:schemeClr val="tx1"/>
                </a:solidFill>
                <a:effectLst/>
                <a:latin typeface="+mn-lt"/>
                <a:ea typeface="+mn-ea"/>
                <a:cs typeface="+mn-cs"/>
              </a:rPr>
              <a:t>ask for someone to take notes of their definitions on the flipchart so that you can check them as a group </a:t>
            </a:r>
            <a:r>
              <a:rPr lang="en-AU" sz="1200" i="1" kern="1200" dirty="0" smtClean="0">
                <a:solidFill>
                  <a:schemeClr val="tx1"/>
                </a:solidFill>
                <a:effectLst/>
                <a:latin typeface="+mn-lt"/>
                <a:ea typeface="+mn-ea"/>
                <a:cs typeface="+mn-cs"/>
              </a:rPr>
              <a:t>after</a:t>
            </a:r>
            <a:r>
              <a:rPr lang="en-AU" sz="1200" kern="1200" dirty="0" smtClean="0">
                <a:solidFill>
                  <a:schemeClr val="tx1"/>
                </a:solidFill>
                <a:effectLst/>
                <a:latin typeface="+mn-lt"/>
                <a:ea typeface="+mn-ea"/>
                <a:cs typeface="+mn-cs"/>
              </a:rPr>
              <a:t> the video.</a:t>
            </a: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4</a:t>
            </a:fld>
            <a:endParaRPr lang="en-AU"/>
          </a:p>
        </p:txBody>
      </p:sp>
    </p:spTree>
    <p:extLst>
      <p:ext uri="{BB962C8B-B14F-4D97-AF65-F5344CB8AC3E}">
        <p14:creationId xmlns:p14="http://schemas.microsoft.com/office/powerpoint/2010/main" val="36223450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Step</a:t>
            </a:r>
            <a:r>
              <a:rPr lang="en-AU" b="1" baseline="0" dirty="0" smtClean="0"/>
              <a:t> 3: Play video or recorded PowerPoint file or present content</a:t>
            </a:r>
          </a:p>
          <a:p>
            <a:endParaRPr lang="en-AU" b="1" baseline="0" dirty="0" smtClean="0"/>
          </a:p>
          <a:p>
            <a:r>
              <a:rPr lang="en-AU" b="0" baseline="0" dirty="0" smtClean="0"/>
              <a:t>Show video or recorded PowerPoint</a:t>
            </a:r>
          </a:p>
          <a:p>
            <a:pPr marL="0" indent="0">
              <a:buFont typeface="Arial" panose="020B0604020202020204" pitchFamily="34" charset="0"/>
              <a:buNone/>
            </a:pPr>
            <a:endParaRPr lang="en-AU" baseline="0" dirty="0" smtClean="0"/>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5</a:t>
            </a:fld>
            <a:endParaRPr lang="en-AU"/>
          </a:p>
        </p:txBody>
      </p:sp>
    </p:spTree>
    <p:extLst>
      <p:ext uri="{BB962C8B-B14F-4D97-AF65-F5344CB8AC3E}">
        <p14:creationId xmlns:p14="http://schemas.microsoft.com/office/powerpoint/2010/main" val="1142701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r>
              <a:rPr lang="en-AU" b="1" dirty="0" smtClean="0"/>
              <a:t>Step</a:t>
            </a:r>
            <a:r>
              <a:rPr lang="en-AU" b="1" baseline="0" dirty="0" smtClean="0"/>
              <a:t> 4: Discuss content of recorded PowerPoint file</a:t>
            </a:r>
            <a:endParaRPr lang="en-AU" b="1" dirty="0" smtClean="0"/>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dirty="0" smtClean="0">
                <a:solidFill>
                  <a:schemeClr val="tx1"/>
                </a:solidFill>
                <a:effectLst/>
                <a:latin typeface="+mn-lt"/>
                <a:ea typeface="+mn-ea"/>
                <a:cs typeface="+mn-cs"/>
              </a:rPr>
              <a:t>Make sure everyone has a clear understanding</a:t>
            </a:r>
            <a:r>
              <a:rPr lang="en-AU" sz="1200" kern="1200" baseline="0" dirty="0" smtClean="0">
                <a:solidFill>
                  <a:schemeClr val="tx1"/>
                </a:solidFill>
                <a:effectLst/>
                <a:latin typeface="+mn-lt"/>
                <a:ea typeface="+mn-ea"/>
                <a:cs typeface="+mn-cs"/>
              </a:rPr>
              <a:t> of the </a:t>
            </a:r>
            <a:r>
              <a:rPr lang="en-AU" sz="1200" kern="1200" dirty="0" smtClean="0">
                <a:solidFill>
                  <a:schemeClr val="tx1"/>
                </a:solidFill>
                <a:effectLst/>
                <a:latin typeface="+mn-lt"/>
                <a:ea typeface="+mn-ea"/>
                <a:cs typeface="+mn-cs"/>
              </a:rPr>
              <a:t>content.  Refer to the Resource Manual for more information.</a:t>
            </a:r>
          </a:p>
          <a:p>
            <a:pPr marL="628650" lvl="1"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dirty="0" smtClean="0">
                <a:solidFill>
                  <a:schemeClr val="tx1"/>
                </a:solidFill>
                <a:effectLst/>
                <a:latin typeface="+mn-lt"/>
                <a:ea typeface="+mn-ea"/>
                <a:cs typeface="+mn-cs"/>
              </a:rPr>
              <a:t>If</a:t>
            </a:r>
            <a:r>
              <a:rPr lang="en-AU" sz="1200" kern="1200" baseline="0" dirty="0" smtClean="0">
                <a:solidFill>
                  <a:schemeClr val="tx1"/>
                </a:solidFill>
                <a:effectLst/>
                <a:latin typeface="+mn-lt"/>
                <a:ea typeface="+mn-ea"/>
                <a:cs typeface="+mn-cs"/>
              </a:rPr>
              <a:t> there is time ask the participants if anyone wants to talk about the different approach or issues they might have.</a:t>
            </a: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There can be quite a bit of discussion about the order or</a:t>
            </a:r>
            <a:r>
              <a:rPr lang="en-AU" sz="1200" kern="1200" baseline="0" dirty="0" smtClean="0">
                <a:solidFill>
                  <a:schemeClr val="tx1"/>
                </a:solidFill>
                <a:effectLst/>
                <a:latin typeface="+mn-lt"/>
                <a:ea typeface="+mn-ea"/>
                <a:cs typeface="+mn-cs"/>
              </a:rPr>
              <a:t> approach to a disease investigation</a:t>
            </a:r>
            <a:r>
              <a:rPr lang="en-AU" sz="1200" kern="1200" dirty="0" smtClean="0">
                <a:solidFill>
                  <a:schemeClr val="tx1"/>
                </a:solidFill>
                <a:effectLst/>
                <a:latin typeface="+mn-lt"/>
                <a:ea typeface="+mn-ea"/>
                <a:cs typeface="+mn-cs"/>
              </a:rPr>
              <a:t>.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Suggestion: In general some</a:t>
            </a:r>
            <a:r>
              <a:rPr lang="en-AU" sz="1200" kern="1200" baseline="0" dirty="0" smtClean="0">
                <a:solidFill>
                  <a:schemeClr val="tx1"/>
                </a:solidFill>
                <a:effectLst/>
                <a:latin typeface="+mn-lt"/>
                <a:ea typeface="+mn-ea"/>
                <a:cs typeface="+mn-cs"/>
              </a:rPr>
              <a:t> of these steps are conducted at the same time – talking to the owner and taking the history while you are examining the animals and the immediate environment at the same time. Be careful not to let this discussion go on for too long</a:t>
            </a: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AU" sz="1200" kern="1200" dirty="0" smtClean="0">
                <a:solidFill>
                  <a:schemeClr val="tx1"/>
                </a:solidFill>
                <a:effectLst/>
                <a:latin typeface="+mn-lt"/>
                <a:ea typeface="+mn-ea"/>
                <a:cs typeface="+mn-cs"/>
              </a:rPr>
              <a:t>If the time is tight – then ask</a:t>
            </a:r>
            <a:r>
              <a:rPr lang="en-AU" sz="1200" kern="1200" baseline="0" dirty="0" smtClean="0">
                <a:solidFill>
                  <a:schemeClr val="tx1"/>
                </a:solidFill>
                <a:effectLst/>
                <a:latin typeface="+mn-lt"/>
                <a:ea typeface="+mn-ea"/>
                <a:cs typeface="+mn-cs"/>
              </a:rPr>
              <a:t> the participants to put their hands up if they have changed their approach or will think of new things since watching the video</a:t>
            </a:r>
            <a:endParaRPr lang="en-AU" sz="1200" kern="120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dirty="0" smtClean="0">
                <a:solidFill>
                  <a:schemeClr val="tx1"/>
                </a:solidFill>
                <a:effectLst/>
                <a:latin typeface="+mn-lt"/>
                <a:ea typeface="+mn-ea"/>
                <a:cs typeface="+mn-cs"/>
              </a:rPr>
              <a:t>Always make sure participants have no unanswered questions or confusions before you go forward.</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6</a:t>
            </a:fld>
            <a:endParaRPr lang="en-AU"/>
          </a:p>
        </p:txBody>
      </p:sp>
    </p:spTree>
    <p:extLst>
      <p:ext uri="{BB962C8B-B14F-4D97-AF65-F5344CB8AC3E}">
        <p14:creationId xmlns:p14="http://schemas.microsoft.com/office/powerpoint/2010/main" val="18516292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a:t>
            </a:r>
            <a:r>
              <a:rPr lang="en-AU" b="1" dirty="0" smtClean="0"/>
              <a:t>Umbilical abscess in one calf</a:t>
            </a:r>
            <a:endParaRPr lang="en-AU" b="1" baseline="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First read the background information to the participants</a:t>
            </a:r>
            <a:r>
              <a:rPr lang="en-AU" sz="1200" kern="1200" baseline="0" dirty="0" smtClean="0">
                <a:solidFill>
                  <a:schemeClr val="tx1"/>
                </a:solidFill>
                <a:effectLst/>
                <a:latin typeface="+mn-lt"/>
                <a:ea typeface="+mn-ea"/>
                <a:cs typeface="+mn-cs"/>
              </a:rPr>
              <a:t> to set the scene and give them the information they need to answer the questions </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7</a:t>
            </a:fld>
            <a:endParaRPr lang="en-AU"/>
          </a:p>
        </p:txBody>
      </p:sp>
    </p:spTree>
    <p:extLst>
      <p:ext uri="{BB962C8B-B14F-4D97-AF65-F5344CB8AC3E}">
        <p14:creationId xmlns:p14="http://schemas.microsoft.com/office/powerpoint/2010/main" val="6542634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a:t>
            </a:r>
            <a:r>
              <a:rPr lang="en-AU" b="1" dirty="0" smtClean="0"/>
              <a:t>Umbilical abscess in one calf</a:t>
            </a:r>
            <a:endParaRPr lang="en-AU" b="1" baseline="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First read the background information to the participants</a:t>
            </a:r>
            <a:r>
              <a:rPr lang="en-AU" sz="1200" kern="1200" baseline="0" dirty="0" smtClean="0">
                <a:solidFill>
                  <a:schemeClr val="tx1"/>
                </a:solidFill>
                <a:effectLst/>
                <a:latin typeface="+mn-lt"/>
                <a:ea typeface="+mn-ea"/>
                <a:cs typeface="+mn-cs"/>
              </a:rPr>
              <a:t> to set the scene and give them the information they need to answer the questions </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8</a:t>
            </a:fld>
            <a:endParaRPr lang="en-AU"/>
          </a:p>
        </p:txBody>
      </p:sp>
    </p:spTree>
    <p:extLst>
      <p:ext uri="{BB962C8B-B14F-4D97-AF65-F5344CB8AC3E}">
        <p14:creationId xmlns:p14="http://schemas.microsoft.com/office/powerpoint/2010/main" val="25644629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a:t>
            </a:r>
            <a:r>
              <a:rPr lang="en-AU" b="1" dirty="0" smtClean="0"/>
              <a:t>Umbilical abscess in one calf</a:t>
            </a:r>
            <a:endParaRPr lang="en-AU" b="1" baseline="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The</a:t>
            </a:r>
            <a:r>
              <a:rPr lang="en-AU" sz="1200" kern="1200" baseline="0" dirty="0" smtClean="0">
                <a:solidFill>
                  <a:schemeClr val="tx1"/>
                </a:solidFill>
                <a:effectLst/>
                <a:latin typeface="+mn-lt"/>
                <a:ea typeface="+mn-ea"/>
                <a:cs typeface="+mn-cs"/>
              </a:rPr>
              <a:t> purpose of this example is to get the participants to start to think about an epidemiology approach that is based on comparing what is happening in the barn with lots of cases and what is happening in the barn with hardly any cases.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baseline="0" dirty="0" smtClean="0">
                <a:solidFill>
                  <a:schemeClr val="tx1"/>
                </a:solidFill>
                <a:effectLst/>
                <a:latin typeface="+mn-lt"/>
                <a:ea typeface="+mn-ea"/>
                <a:cs typeface="+mn-cs"/>
              </a:rPr>
              <a:t>The difference between these two barns may be the simple explanation of why lots of umbilical abscesses are occurring. </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9</a:t>
            </a:fld>
            <a:endParaRPr lang="en-AU"/>
          </a:p>
        </p:txBody>
      </p:sp>
    </p:spTree>
    <p:extLst>
      <p:ext uri="{BB962C8B-B14F-4D97-AF65-F5344CB8AC3E}">
        <p14:creationId xmlns:p14="http://schemas.microsoft.com/office/powerpoint/2010/main" val="397323508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6/23/2014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224" y="332656"/>
            <a:ext cx="1120514" cy="50423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32068" y="245593"/>
            <a:ext cx="652264" cy="67835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6/23/2014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6/23/2014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6/23/2014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1137A7-B7EB-C947-BB67-ECE9659E37BE}" type="datetimeFigureOut">
              <a:rPr lang="en-US" smtClean="0"/>
              <a:pPr/>
              <a:t>6/23/2014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224" y="332656"/>
            <a:ext cx="1120514" cy="50423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32068" y="245593"/>
            <a:ext cx="652264" cy="678355"/>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1137A7-B7EB-C947-BB67-ECE9659E37BE}" type="datetimeFigureOut">
              <a:rPr lang="en-US" smtClean="0"/>
              <a:pPr/>
              <a:t>6/23/2014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1137A7-B7EB-C947-BB67-ECE9659E37BE}" type="datetimeFigureOut">
              <a:rPr lang="en-US" smtClean="0"/>
              <a:pPr/>
              <a:t>6/23/2014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1137A7-B7EB-C947-BB67-ECE9659E37BE}" type="datetimeFigureOut">
              <a:rPr lang="en-US" smtClean="0"/>
              <a:pPr/>
              <a:t>6/23/2014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1137A7-B7EB-C947-BB67-ECE9659E37BE}" type="datetimeFigureOut">
              <a:rPr lang="en-US" smtClean="0"/>
              <a:pPr/>
              <a:t>6/23/2014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137A7-B7EB-C947-BB67-ECE9659E37BE}" type="datetimeFigureOut">
              <a:rPr lang="en-US" smtClean="0"/>
              <a:pPr/>
              <a:t>6/23/2014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137A7-B7EB-C947-BB67-ECE9659E37BE}" type="datetimeFigureOut">
              <a:rPr lang="en-US" smtClean="0"/>
              <a:pPr/>
              <a:t>6/23/2014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1137A7-B7EB-C947-BB67-ECE9659E37BE}" type="datetimeFigureOut">
              <a:rPr lang="en-US" smtClean="0"/>
              <a:pPr/>
              <a:t>6/23/2014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75944-69F3-7C46-87A7-373989550ADE}" type="slidenum">
              <a:rPr lang="en-US" smtClean="0"/>
              <a:pPr/>
              <a:t>‹#›</a:t>
            </a:fld>
            <a:endParaRPr lang="en-US"/>
          </a:p>
        </p:txBody>
      </p:sp>
      <p:pic>
        <p:nvPicPr>
          <p:cNvPr id="9" name="Picture 8"/>
          <p:cNvPicPr>
            <a:picLocks noChangeAspect="1"/>
          </p:cNvPicPr>
          <p:nvPr userDrawn="1"/>
        </p:nvPicPr>
        <p:blipFill>
          <a:blip r:embed="rId13">
            <a:lum bright="70000" contrast="-70000"/>
            <a:extLst>
              <a:ext uri="{28A0092B-C50C-407E-A947-70E740481C1C}">
                <a14:useLocalDpi xmlns:a14="http://schemas.microsoft.com/office/drawing/2010/main" val="0"/>
              </a:ext>
            </a:extLst>
          </a:blip>
          <a:stretch>
            <a:fillRect/>
          </a:stretch>
        </p:blipFill>
        <p:spPr>
          <a:xfrm>
            <a:off x="6808341" y="4869160"/>
            <a:ext cx="2358896" cy="1639434"/>
          </a:xfrm>
          <a:prstGeom prst="rect">
            <a:avLst/>
          </a:prstGeom>
        </p:spPr>
      </p:pic>
      <p:sp>
        <p:nvSpPr>
          <p:cNvPr id="11" name="Rectangle 10"/>
          <p:cNvSpPr/>
          <p:nvPr userDrawn="1"/>
        </p:nvSpPr>
        <p:spPr>
          <a:xfrm>
            <a:off x="0" y="6508594"/>
            <a:ext cx="9144000" cy="349406"/>
          </a:xfrm>
          <a:prstGeom prst="rect">
            <a:avLst/>
          </a:prstGeom>
          <a:gradFill flip="none" rotWithShape="1">
            <a:gsLst>
              <a:gs pos="0">
                <a:schemeClr val="accent1"/>
              </a:gs>
              <a:gs pos="100000">
                <a:schemeClr val="accent1">
                  <a:tint val="50000"/>
                  <a:shade val="100000"/>
                  <a:satMod val="350000"/>
                </a:schemeClr>
              </a:gs>
            </a:gsLst>
            <a:lin ang="54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000" cap="all" dirty="0" smtClean="0">
                <a:latin typeface="Times New Roman" pitchFamily="18" charset="0"/>
              </a:rPr>
              <a:t>Australia Indonesia Partnership</a:t>
            </a:r>
            <a:r>
              <a:rPr lang="en-AU" sz="1000" cap="all" baseline="0" dirty="0" smtClean="0">
                <a:latin typeface="Times New Roman" pitchFamily="18" charset="0"/>
              </a:rPr>
              <a:t> for Emerging Infectious Diseases</a:t>
            </a:r>
            <a:endParaRPr lang="en-AU" sz="1000" cap="all" dirty="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p:txBody>
          <a:bodyPr/>
          <a:lstStyle/>
          <a:p>
            <a:r>
              <a:rPr lang="en-AU" dirty="0" smtClean="0"/>
              <a:t>Basic Field Epidemiology</a:t>
            </a:r>
            <a:endParaRPr lang="en-AU" dirty="0"/>
          </a:p>
        </p:txBody>
      </p:sp>
      <p:sp>
        <p:nvSpPr>
          <p:cNvPr id="11" name="Subtitle 10"/>
          <p:cNvSpPr>
            <a:spLocks noGrp="1"/>
          </p:cNvSpPr>
          <p:nvPr>
            <p:ph type="subTitle" idx="1"/>
          </p:nvPr>
        </p:nvSpPr>
        <p:spPr>
          <a:xfrm>
            <a:off x="685800" y="3886200"/>
            <a:ext cx="7086600" cy="1752600"/>
          </a:xfrm>
        </p:spPr>
        <p:txBody>
          <a:bodyPr/>
          <a:lstStyle/>
          <a:p>
            <a:r>
              <a:rPr lang="en-AU" dirty="0" smtClean="0"/>
              <a:t>Session 4 – Disease Investigation</a:t>
            </a:r>
            <a:endParaRPr lang="en-AU" dirty="0"/>
          </a:p>
        </p:txBody>
      </p:sp>
      <p:pic>
        <p:nvPicPr>
          <p:cNvPr id="4" name="Content Placeholder 3"/>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251520" y="228601"/>
            <a:ext cx="1584325" cy="711200"/>
          </a:xfr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32833" y="146457"/>
            <a:ext cx="990996" cy="986592"/>
          </a:xfrm>
          <a:prstGeom prst="rect">
            <a:avLst/>
          </a:prstGeom>
        </p:spPr>
      </p:pic>
    </p:spTree>
    <p:extLst>
      <p:ext uri="{BB962C8B-B14F-4D97-AF65-F5344CB8AC3E}">
        <p14:creationId xmlns:p14="http://schemas.microsoft.com/office/powerpoint/2010/main" val="6415455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AU" b="1" dirty="0" smtClean="0"/>
              <a:t>Umbilical abscess in many calves</a:t>
            </a:r>
            <a:endParaRPr lang="en-AU" b="1" dirty="0"/>
          </a:p>
        </p:txBody>
      </p:sp>
      <p:sp>
        <p:nvSpPr>
          <p:cNvPr id="4" name="Content Placeholder 3"/>
          <p:cNvSpPr>
            <a:spLocks noGrp="1"/>
          </p:cNvSpPr>
          <p:nvPr>
            <p:ph idx="1"/>
          </p:nvPr>
        </p:nvSpPr>
        <p:spPr>
          <a:xfrm>
            <a:off x="468660" y="1196752"/>
            <a:ext cx="8229600" cy="4133056"/>
          </a:xfrm>
        </p:spPr>
        <p:txBody>
          <a:bodyPr>
            <a:normAutofit lnSpcReduction="10000"/>
          </a:bodyPr>
          <a:lstStyle/>
          <a:p>
            <a:r>
              <a:rPr lang="en-AU" sz="2800" dirty="0" smtClean="0"/>
              <a:t>Farm policy</a:t>
            </a:r>
          </a:p>
          <a:p>
            <a:pPr lvl="1"/>
            <a:r>
              <a:rPr lang="en-AU" sz="2200" dirty="0" smtClean="0"/>
              <a:t>Cows calve into clean paddocks</a:t>
            </a:r>
          </a:p>
          <a:p>
            <a:pPr lvl="1"/>
            <a:r>
              <a:rPr lang="en-AU" sz="2200" dirty="0" smtClean="0"/>
              <a:t>Calves are removed from cows and brought into barns with dry straw bedding</a:t>
            </a:r>
          </a:p>
          <a:p>
            <a:pPr lvl="1"/>
            <a:r>
              <a:rPr lang="en-AU" sz="2200" dirty="0" smtClean="0"/>
              <a:t>Colostrum is milked from cows and stored in a vat in each barn that is refrigerated. Each calf gets 2 L of colostrum within 3-6 hours of birth</a:t>
            </a:r>
          </a:p>
          <a:p>
            <a:r>
              <a:rPr lang="en-AU" sz="2800" dirty="0" smtClean="0"/>
              <a:t>Barn A: 15 of 20 calves with abscesses</a:t>
            </a:r>
          </a:p>
          <a:p>
            <a:pPr lvl="1"/>
            <a:r>
              <a:rPr lang="en-AU" sz="2000" dirty="0" smtClean="0"/>
              <a:t>Vat of colostrum cracked &amp; calves in barn A were fed with regular milk</a:t>
            </a:r>
          </a:p>
          <a:p>
            <a:r>
              <a:rPr lang="en-AU" sz="2800" dirty="0"/>
              <a:t>Barn </a:t>
            </a:r>
            <a:r>
              <a:rPr lang="en-AU" sz="2800" dirty="0" smtClean="0"/>
              <a:t>B: 2 </a:t>
            </a:r>
            <a:r>
              <a:rPr lang="en-AU" sz="2800" dirty="0"/>
              <a:t>of 20 calves with abscesses</a:t>
            </a:r>
          </a:p>
          <a:p>
            <a:pPr lvl="1"/>
            <a:r>
              <a:rPr lang="en-AU" sz="2000" dirty="0"/>
              <a:t>Vat of colostrum </a:t>
            </a:r>
            <a:r>
              <a:rPr lang="en-AU" sz="2000" dirty="0" smtClean="0"/>
              <a:t>is fine &amp; all calves are getting colostrum</a:t>
            </a:r>
            <a:endParaRPr lang="en-AU" sz="2000" dirty="0"/>
          </a:p>
          <a:p>
            <a:pPr lvl="1"/>
            <a:endParaRPr lang="en-AU" dirty="0"/>
          </a:p>
        </p:txBody>
      </p:sp>
      <p:sp>
        <p:nvSpPr>
          <p:cNvPr id="6" name="TextBox 5"/>
          <p:cNvSpPr txBox="1"/>
          <p:nvPr/>
        </p:nvSpPr>
        <p:spPr>
          <a:xfrm>
            <a:off x="468660" y="6093296"/>
            <a:ext cx="6288325" cy="369332"/>
          </a:xfrm>
          <a:prstGeom prst="rect">
            <a:avLst/>
          </a:prstGeom>
          <a:noFill/>
        </p:spPr>
        <p:txBody>
          <a:bodyPr wrap="none" rtlCol="0">
            <a:spAutoFit/>
          </a:bodyPr>
          <a:lstStyle/>
          <a:p>
            <a:r>
              <a:rPr lang="en-AU" dirty="0" smtClean="0"/>
              <a:t>Question 4: Summarise your findings and your recommendations.</a:t>
            </a:r>
            <a:endParaRPr lang="en-AU" dirty="0"/>
          </a:p>
        </p:txBody>
      </p:sp>
    </p:spTree>
    <p:extLst>
      <p:ext uri="{BB962C8B-B14F-4D97-AF65-F5344CB8AC3E}">
        <p14:creationId xmlns:p14="http://schemas.microsoft.com/office/powerpoint/2010/main" val="40007024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AU" b="1" dirty="0" smtClean="0"/>
              <a:t>Umbilical abscess in many calves</a:t>
            </a:r>
            <a:endParaRPr lang="en-AU" b="1" dirty="0"/>
          </a:p>
        </p:txBody>
      </p:sp>
      <p:sp>
        <p:nvSpPr>
          <p:cNvPr id="4" name="Content Placeholder 3"/>
          <p:cNvSpPr>
            <a:spLocks noGrp="1"/>
          </p:cNvSpPr>
          <p:nvPr>
            <p:ph idx="1"/>
          </p:nvPr>
        </p:nvSpPr>
        <p:spPr>
          <a:xfrm>
            <a:off x="468660" y="1196752"/>
            <a:ext cx="8229600" cy="4133056"/>
          </a:xfrm>
        </p:spPr>
        <p:txBody>
          <a:bodyPr>
            <a:normAutofit fontScale="92500" lnSpcReduction="10000"/>
          </a:bodyPr>
          <a:lstStyle/>
          <a:p>
            <a:r>
              <a:rPr lang="en-AU" sz="2800" dirty="0" smtClean="0"/>
              <a:t>Farm policy</a:t>
            </a:r>
          </a:p>
          <a:p>
            <a:pPr lvl="1"/>
            <a:r>
              <a:rPr lang="en-AU" sz="2200" dirty="0" smtClean="0"/>
              <a:t>Cows calve into clean paddocks</a:t>
            </a:r>
          </a:p>
          <a:p>
            <a:pPr lvl="1"/>
            <a:r>
              <a:rPr lang="en-AU" sz="2200" dirty="0" smtClean="0"/>
              <a:t>Calves are removed from cows and brought into barns with dry straw bedding</a:t>
            </a:r>
          </a:p>
          <a:p>
            <a:pPr lvl="1"/>
            <a:r>
              <a:rPr lang="en-AU" sz="2200" dirty="0" smtClean="0"/>
              <a:t>Colostrum is milked from cows and stored in a vat in each barn that is refrigerated. Each calf gets 2 L of colostrum within 3-6 hours of birth</a:t>
            </a:r>
          </a:p>
          <a:p>
            <a:r>
              <a:rPr lang="en-AU" sz="2800" dirty="0" smtClean="0"/>
              <a:t>Barn A: 15 of 20 calves with abscesses</a:t>
            </a:r>
          </a:p>
          <a:p>
            <a:pPr lvl="1"/>
            <a:r>
              <a:rPr lang="en-AU" sz="2000" dirty="0" smtClean="0"/>
              <a:t>Vat of colostrum is fine</a:t>
            </a:r>
          </a:p>
          <a:p>
            <a:pPr lvl="1"/>
            <a:r>
              <a:rPr lang="en-AU" sz="2000" dirty="0" smtClean="0"/>
              <a:t>Barn A is understaffed and calves are not getting fed with colostrum until 24 </a:t>
            </a:r>
            <a:r>
              <a:rPr lang="en-AU" sz="2000" dirty="0" err="1" smtClean="0"/>
              <a:t>hrs</a:t>
            </a:r>
            <a:r>
              <a:rPr lang="en-AU" sz="2000" dirty="0" smtClean="0"/>
              <a:t> after birth</a:t>
            </a:r>
          </a:p>
          <a:p>
            <a:r>
              <a:rPr lang="en-AU" sz="2800" dirty="0"/>
              <a:t>Barn </a:t>
            </a:r>
            <a:r>
              <a:rPr lang="en-AU" sz="2800" dirty="0" smtClean="0"/>
              <a:t>B: 2 </a:t>
            </a:r>
            <a:r>
              <a:rPr lang="en-AU" sz="2800" dirty="0"/>
              <a:t>of 20 calves with abscesses</a:t>
            </a:r>
          </a:p>
          <a:p>
            <a:pPr lvl="1"/>
            <a:r>
              <a:rPr lang="en-AU" sz="2000" dirty="0"/>
              <a:t>Vat of colostrum </a:t>
            </a:r>
            <a:r>
              <a:rPr lang="en-AU" sz="2000" dirty="0" smtClean="0"/>
              <a:t>is fine &amp; all calves are getting colostrum</a:t>
            </a:r>
            <a:endParaRPr lang="en-AU" sz="2000" dirty="0"/>
          </a:p>
          <a:p>
            <a:pPr lvl="1"/>
            <a:endParaRPr lang="en-AU" dirty="0"/>
          </a:p>
        </p:txBody>
      </p:sp>
      <p:sp>
        <p:nvSpPr>
          <p:cNvPr id="6" name="TextBox 5"/>
          <p:cNvSpPr txBox="1"/>
          <p:nvPr/>
        </p:nvSpPr>
        <p:spPr>
          <a:xfrm>
            <a:off x="468660" y="6093296"/>
            <a:ext cx="6792052" cy="369332"/>
          </a:xfrm>
          <a:prstGeom prst="rect">
            <a:avLst/>
          </a:prstGeom>
          <a:noFill/>
        </p:spPr>
        <p:txBody>
          <a:bodyPr wrap="none" rtlCol="0">
            <a:spAutoFit/>
          </a:bodyPr>
          <a:lstStyle/>
          <a:p>
            <a:r>
              <a:rPr lang="en-AU" dirty="0" smtClean="0"/>
              <a:t>Question 5: Summarise your findings and your recommendations now.</a:t>
            </a:r>
            <a:endParaRPr lang="en-AU" dirty="0"/>
          </a:p>
        </p:txBody>
      </p:sp>
    </p:spTree>
    <p:extLst>
      <p:ext uri="{BB962C8B-B14F-4D97-AF65-F5344CB8AC3E}">
        <p14:creationId xmlns:p14="http://schemas.microsoft.com/office/powerpoint/2010/main" val="37872732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AU" b="1" dirty="0" smtClean="0"/>
              <a:t>Umbilical abscess in many calves</a:t>
            </a:r>
            <a:endParaRPr lang="en-AU" b="1" dirty="0"/>
          </a:p>
        </p:txBody>
      </p:sp>
      <p:sp>
        <p:nvSpPr>
          <p:cNvPr id="4" name="Content Placeholder 3"/>
          <p:cNvSpPr>
            <a:spLocks noGrp="1"/>
          </p:cNvSpPr>
          <p:nvPr>
            <p:ph idx="1"/>
          </p:nvPr>
        </p:nvSpPr>
        <p:spPr>
          <a:xfrm>
            <a:off x="468660" y="1196752"/>
            <a:ext cx="8229600" cy="4133056"/>
          </a:xfrm>
        </p:spPr>
        <p:txBody>
          <a:bodyPr>
            <a:normAutofit fontScale="92500" lnSpcReduction="10000"/>
          </a:bodyPr>
          <a:lstStyle/>
          <a:p>
            <a:r>
              <a:rPr lang="en-AU" sz="2800" dirty="0" smtClean="0"/>
              <a:t>Farm policy</a:t>
            </a:r>
          </a:p>
          <a:p>
            <a:pPr lvl="1"/>
            <a:r>
              <a:rPr lang="en-AU" sz="2200" dirty="0" smtClean="0"/>
              <a:t>Cows calve into clean paddocks</a:t>
            </a:r>
          </a:p>
          <a:p>
            <a:pPr lvl="1"/>
            <a:r>
              <a:rPr lang="en-AU" sz="2200" dirty="0" smtClean="0"/>
              <a:t>Calves are removed from cows and brought into barns with dry straw bedding</a:t>
            </a:r>
          </a:p>
          <a:p>
            <a:pPr lvl="1"/>
            <a:r>
              <a:rPr lang="en-AU" sz="2200" dirty="0" smtClean="0"/>
              <a:t>Colostrum is milked from cows and stored in a vat in each barn that is refrigerated. Each calf gets 2 L of colostrum within 3-6 hours of birth</a:t>
            </a:r>
          </a:p>
          <a:p>
            <a:r>
              <a:rPr lang="en-AU" sz="2800" dirty="0" smtClean="0"/>
              <a:t>Barn A: 15 of 20 calves with abscesses</a:t>
            </a:r>
          </a:p>
          <a:p>
            <a:pPr lvl="1"/>
            <a:r>
              <a:rPr lang="en-AU" sz="2000" dirty="0" smtClean="0"/>
              <a:t>Vat of colostrum is fine &amp; all calves are getting colostrum</a:t>
            </a:r>
          </a:p>
          <a:p>
            <a:pPr lvl="1"/>
            <a:r>
              <a:rPr lang="en-AU" sz="2000" dirty="0" smtClean="0"/>
              <a:t>Barn A has no back wall and is not being cleaned regularly and calves are being kept on wet, dirty straw</a:t>
            </a:r>
          </a:p>
          <a:p>
            <a:r>
              <a:rPr lang="en-AU" sz="2800" dirty="0"/>
              <a:t>Barn </a:t>
            </a:r>
            <a:r>
              <a:rPr lang="en-AU" sz="2800" dirty="0" smtClean="0"/>
              <a:t>B: 2 </a:t>
            </a:r>
            <a:r>
              <a:rPr lang="en-AU" sz="2800" dirty="0"/>
              <a:t>of 20 calves with abscesses</a:t>
            </a:r>
          </a:p>
          <a:p>
            <a:pPr lvl="1"/>
            <a:r>
              <a:rPr lang="en-AU" sz="2000" dirty="0"/>
              <a:t>Vat of colostrum </a:t>
            </a:r>
            <a:r>
              <a:rPr lang="en-AU" sz="2000" dirty="0" smtClean="0"/>
              <a:t>is fine &amp; all calves are getting colostrum</a:t>
            </a:r>
            <a:endParaRPr lang="en-AU" sz="2000" dirty="0"/>
          </a:p>
          <a:p>
            <a:pPr lvl="1"/>
            <a:endParaRPr lang="en-AU" dirty="0"/>
          </a:p>
        </p:txBody>
      </p:sp>
      <p:sp>
        <p:nvSpPr>
          <p:cNvPr id="6" name="TextBox 5"/>
          <p:cNvSpPr txBox="1"/>
          <p:nvPr/>
        </p:nvSpPr>
        <p:spPr>
          <a:xfrm>
            <a:off x="468660" y="6093296"/>
            <a:ext cx="6288325" cy="369332"/>
          </a:xfrm>
          <a:prstGeom prst="rect">
            <a:avLst/>
          </a:prstGeom>
          <a:noFill/>
        </p:spPr>
        <p:txBody>
          <a:bodyPr wrap="none" rtlCol="0">
            <a:spAutoFit/>
          </a:bodyPr>
          <a:lstStyle/>
          <a:p>
            <a:r>
              <a:rPr lang="en-AU" dirty="0" smtClean="0"/>
              <a:t>Question 6: Summarise your findings and your recommendations.</a:t>
            </a:r>
            <a:endParaRPr lang="en-AU" dirty="0"/>
          </a:p>
        </p:txBody>
      </p:sp>
    </p:spTree>
    <p:extLst>
      <p:ext uri="{BB962C8B-B14F-4D97-AF65-F5344CB8AC3E}">
        <p14:creationId xmlns:p14="http://schemas.microsoft.com/office/powerpoint/2010/main" val="19090207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a:t>
            </a:r>
            <a:r>
              <a:rPr lang="en-AU" b="1" dirty="0" smtClean="0"/>
              <a:t>Umbilical abscess on a large farm vs one case</a:t>
            </a:r>
            <a:endParaRPr lang="en-AU" b="1" dirty="0"/>
          </a:p>
        </p:txBody>
      </p:sp>
      <p:sp>
        <p:nvSpPr>
          <p:cNvPr id="3" name="Content Placeholder 2"/>
          <p:cNvSpPr>
            <a:spLocks noGrp="1"/>
          </p:cNvSpPr>
          <p:nvPr>
            <p:ph idx="1"/>
          </p:nvPr>
        </p:nvSpPr>
        <p:spPr/>
        <p:txBody>
          <a:bodyPr>
            <a:normAutofit fontScale="92500" lnSpcReduction="20000"/>
          </a:bodyPr>
          <a:lstStyle/>
          <a:p>
            <a:r>
              <a:rPr lang="en-AU" sz="2400" dirty="0" smtClean="0"/>
              <a:t>When you are investigating one case</a:t>
            </a:r>
          </a:p>
          <a:p>
            <a:pPr lvl="1"/>
            <a:r>
              <a:rPr lang="en-AU" sz="2000" dirty="0" smtClean="0"/>
              <a:t>Have no ability to compare cases and non-cases to look for differences</a:t>
            </a:r>
          </a:p>
          <a:p>
            <a:pPr lvl="1"/>
            <a:r>
              <a:rPr lang="en-AU" sz="2000" dirty="0" smtClean="0"/>
              <a:t>Investigate the one case to diagnose the most likely disease</a:t>
            </a:r>
          </a:p>
          <a:p>
            <a:pPr lvl="1"/>
            <a:r>
              <a:rPr lang="en-AU" sz="2000" dirty="0" smtClean="0"/>
              <a:t>Use your general knowledge of how this disease occurs to make recommendations</a:t>
            </a:r>
          </a:p>
          <a:p>
            <a:pPr lvl="2"/>
            <a:r>
              <a:rPr lang="en-AU" sz="1600" dirty="0" smtClean="0"/>
              <a:t>Check calving hygiene, advise on importance of colostrum</a:t>
            </a:r>
          </a:p>
          <a:p>
            <a:pPr lvl="1"/>
            <a:r>
              <a:rPr lang="en-AU" sz="2000" dirty="0" smtClean="0"/>
              <a:t>You are using epidemiology skills but in a general sense</a:t>
            </a:r>
            <a:endParaRPr lang="en-AU" sz="2000" dirty="0" smtClean="0"/>
          </a:p>
          <a:p>
            <a:r>
              <a:rPr lang="en-AU" sz="2400" dirty="0" smtClean="0"/>
              <a:t>When you have large numbers of animals to look at</a:t>
            </a:r>
          </a:p>
          <a:p>
            <a:pPr lvl="1"/>
            <a:r>
              <a:rPr lang="en-AU" sz="2000" dirty="0" smtClean="0"/>
              <a:t>Much easier to apply an epidemiologic approach to this situation</a:t>
            </a:r>
          </a:p>
          <a:p>
            <a:pPr lvl="1"/>
            <a:r>
              <a:rPr lang="en-AU" sz="2000" dirty="0" smtClean="0"/>
              <a:t>Collect data on cases and non-cases and compare them to see what is different</a:t>
            </a:r>
          </a:p>
          <a:p>
            <a:pPr lvl="1"/>
            <a:r>
              <a:rPr lang="en-AU" sz="2000" dirty="0" smtClean="0"/>
              <a:t>Look for possible explanations – differences that might explain difference in disease</a:t>
            </a:r>
          </a:p>
          <a:p>
            <a:pPr lvl="1"/>
            <a:r>
              <a:rPr lang="en-AU" sz="2000" dirty="0" smtClean="0"/>
              <a:t>Use this information to guide your treatment and recommendations for prevention</a:t>
            </a:r>
            <a:endParaRPr lang="en-AU" sz="2000" dirty="0" smtClean="0"/>
          </a:p>
        </p:txBody>
      </p:sp>
    </p:spTree>
    <p:extLst>
      <p:ext uri="{BB962C8B-B14F-4D97-AF65-F5344CB8AC3E}">
        <p14:creationId xmlns:p14="http://schemas.microsoft.com/office/powerpoint/2010/main" val="42031762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a:t>In this session we </a:t>
            </a:r>
            <a:r>
              <a:rPr lang="en-AU" b="1" dirty="0" smtClean="0"/>
              <a:t>:</a:t>
            </a:r>
            <a:endParaRPr lang="en-AU" b="1" dirty="0"/>
          </a:p>
        </p:txBody>
      </p:sp>
      <p:sp>
        <p:nvSpPr>
          <p:cNvPr id="3" name="Content Placeholder 2"/>
          <p:cNvSpPr>
            <a:spLocks noGrp="1"/>
          </p:cNvSpPr>
          <p:nvPr>
            <p:ph idx="1"/>
          </p:nvPr>
        </p:nvSpPr>
        <p:spPr/>
        <p:txBody>
          <a:bodyPr>
            <a:normAutofit/>
          </a:bodyPr>
          <a:lstStyle/>
          <a:p>
            <a:r>
              <a:rPr lang="en-AU" dirty="0" smtClean="0"/>
              <a:t>Reviewed the </a:t>
            </a:r>
            <a:r>
              <a:rPr lang="en-AU" dirty="0"/>
              <a:t>approach to disease </a:t>
            </a:r>
            <a:r>
              <a:rPr lang="en-AU" dirty="0" smtClean="0"/>
              <a:t>investigation </a:t>
            </a:r>
          </a:p>
          <a:p>
            <a:r>
              <a:rPr lang="en-AU" dirty="0" smtClean="0"/>
              <a:t>Talked about veterinary clinical approach and epidemiologic approaches to disease investigation</a:t>
            </a:r>
          </a:p>
          <a:p>
            <a:r>
              <a:rPr lang="en-AU" dirty="0" smtClean="0"/>
              <a:t>And how together these two approaches can help you to provide better health care</a:t>
            </a:r>
          </a:p>
          <a:p>
            <a:pPr marL="0" indent="0">
              <a:buNone/>
            </a:pPr>
            <a:endParaRPr lang="en-AU" dirty="0" smtClean="0"/>
          </a:p>
          <a:p>
            <a:pPr marL="0" indent="0">
              <a:buNone/>
            </a:pPr>
            <a:endParaRPr lang="en-AU" dirty="0" smtClean="0"/>
          </a:p>
          <a:p>
            <a:endParaRPr lang="en-AU" dirty="0"/>
          </a:p>
          <a:p>
            <a:endParaRPr lang="en-AU" dirty="0"/>
          </a:p>
        </p:txBody>
      </p:sp>
    </p:spTree>
    <p:extLst>
      <p:ext uri="{BB962C8B-B14F-4D97-AF65-F5344CB8AC3E}">
        <p14:creationId xmlns:p14="http://schemas.microsoft.com/office/powerpoint/2010/main" val="22090532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048909"/>
          </a:xfrm>
        </p:spPr>
        <p:txBody>
          <a:bodyPr>
            <a:normAutofit fontScale="70000" lnSpcReduction="20000"/>
          </a:bodyPr>
          <a:lstStyle/>
          <a:p>
            <a:pPr>
              <a:buFont typeface="Arial" panose="020B0604020202020204" pitchFamily="34" charset="0"/>
              <a:buChar char="•"/>
            </a:pPr>
            <a:r>
              <a:rPr lang="en-AU" dirty="0"/>
              <a:t>A disease investigation involves</a:t>
            </a:r>
          </a:p>
          <a:p>
            <a:pPr lvl="1">
              <a:buFont typeface="Arial" panose="020B0604020202020204" pitchFamily="34" charset="0"/>
              <a:buChar char="•"/>
            </a:pPr>
            <a:r>
              <a:rPr lang="en-AU" dirty="0"/>
              <a:t>The </a:t>
            </a:r>
            <a:r>
              <a:rPr lang="en-AU" dirty="0" smtClean="0"/>
              <a:t>history (clinical and </a:t>
            </a:r>
            <a:r>
              <a:rPr lang="en-AU" dirty="0" err="1" smtClean="0"/>
              <a:t>epi</a:t>
            </a:r>
            <a:r>
              <a:rPr lang="en-AU" dirty="0" smtClean="0"/>
              <a:t> components)</a:t>
            </a:r>
            <a:endParaRPr lang="en-AU" dirty="0"/>
          </a:p>
          <a:p>
            <a:pPr lvl="1">
              <a:buFont typeface="Arial" panose="020B0604020202020204" pitchFamily="34" charset="0"/>
              <a:buChar char="•"/>
            </a:pPr>
            <a:r>
              <a:rPr lang="en-AU" dirty="0"/>
              <a:t>Clinical examination of sick animals</a:t>
            </a:r>
          </a:p>
          <a:p>
            <a:pPr lvl="1">
              <a:buFont typeface="Arial" panose="020B0604020202020204" pitchFamily="34" charset="0"/>
              <a:buChar char="•"/>
            </a:pPr>
            <a:r>
              <a:rPr lang="en-AU" dirty="0"/>
              <a:t>Examination of the </a:t>
            </a:r>
            <a:r>
              <a:rPr lang="en-AU" dirty="0" smtClean="0"/>
              <a:t>environment (mainly epi</a:t>
            </a:r>
            <a:r>
              <a:rPr lang="en-AU" dirty="0" smtClean="0"/>
              <a:t>demiology skills)</a:t>
            </a:r>
            <a:endParaRPr lang="en-AU" dirty="0"/>
          </a:p>
          <a:p>
            <a:pPr lvl="1">
              <a:buFont typeface="Arial" panose="020B0604020202020204" pitchFamily="34" charset="0"/>
              <a:buChar char="•"/>
            </a:pPr>
            <a:r>
              <a:rPr lang="en-AU" dirty="0"/>
              <a:t>Collection of samples for laboratory submission (in some cases</a:t>
            </a:r>
            <a:r>
              <a:rPr lang="en-AU" dirty="0" smtClean="0"/>
              <a:t>)</a:t>
            </a:r>
          </a:p>
          <a:p>
            <a:pPr lvl="1">
              <a:buFont typeface="Arial" panose="020B0604020202020204" pitchFamily="34" charset="0"/>
              <a:buChar char="•"/>
            </a:pPr>
            <a:endParaRPr lang="en-AU" dirty="0"/>
          </a:p>
          <a:p>
            <a:pPr>
              <a:buFont typeface="Arial" panose="020B0604020202020204" pitchFamily="34" charset="0"/>
              <a:buChar char="•"/>
            </a:pPr>
            <a:r>
              <a:rPr lang="en-AU" dirty="0"/>
              <a:t>Information from the investigation is used to:</a:t>
            </a:r>
          </a:p>
          <a:p>
            <a:pPr lvl="1">
              <a:buFont typeface="Arial" panose="020B0604020202020204" pitchFamily="34" charset="0"/>
              <a:buChar char="•"/>
            </a:pPr>
            <a:r>
              <a:rPr lang="en-AU" dirty="0"/>
              <a:t>Develop a list of possible causes</a:t>
            </a:r>
          </a:p>
          <a:p>
            <a:pPr lvl="1">
              <a:buFont typeface="Arial" panose="020B0604020202020204" pitchFamily="34" charset="0"/>
              <a:buChar char="•"/>
            </a:pPr>
            <a:r>
              <a:rPr lang="en-AU" dirty="0"/>
              <a:t>Narrow the list of differential diagnoses</a:t>
            </a:r>
          </a:p>
          <a:p>
            <a:pPr lvl="1">
              <a:buFont typeface="Arial" panose="020B0604020202020204" pitchFamily="34" charset="0"/>
              <a:buChar char="•"/>
            </a:pPr>
            <a:r>
              <a:rPr lang="en-AU" dirty="0"/>
              <a:t>Understand possible causes and decide on treatment</a:t>
            </a:r>
          </a:p>
          <a:p>
            <a:pPr lvl="1">
              <a:buFont typeface="Arial" panose="020B0604020202020204" pitchFamily="34" charset="0"/>
              <a:buChar char="•"/>
            </a:pPr>
            <a:r>
              <a:rPr lang="en-AU" dirty="0"/>
              <a:t>Advise the farmer on control strategies to prevent future cases to animals or humans </a:t>
            </a:r>
          </a:p>
          <a:p>
            <a:pPr marL="0" lvl="0" indent="0">
              <a:buNone/>
            </a:pPr>
            <a:endParaRPr lang="en-AU" dirty="0"/>
          </a:p>
        </p:txBody>
      </p:sp>
      <p:sp>
        <p:nvSpPr>
          <p:cNvPr id="8" name="Rectangle 7"/>
          <p:cNvSpPr/>
          <p:nvPr/>
        </p:nvSpPr>
        <p:spPr>
          <a:xfrm>
            <a:off x="6601444" y="92076"/>
            <a:ext cx="2542556" cy="52322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800" b="1" cap="none" spc="0" dirty="0" smtClean="0">
                <a:ln/>
                <a:solidFill>
                  <a:schemeClr val="accent3"/>
                </a:solidFill>
                <a:effectLst/>
              </a:rPr>
              <a:t>Learn new skills</a:t>
            </a:r>
            <a:endParaRPr lang="en-US" sz="2800" b="1" cap="none" spc="0" dirty="0">
              <a:ln/>
              <a:solidFill>
                <a:schemeClr val="accent3"/>
              </a:solidFill>
              <a:effectLst/>
            </a:endParaRPr>
          </a:p>
        </p:txBody>
      </p:sp>
      <p:sp>
        <p:nvSpPr>
          <p:cNvPr id="9" name="Rectangle 8"/>
          <p:cNvSpPr/>
          <p:nvPr/>
        </p:nvSpPr>
        <p:spPr>
          <a:xfrm>
            <a:off x="0" y="5833775"/>
            <a:ext cx="1699503" cy="584775"/>
          </a:xfrm>
          <a:prstGeom prst="rect">
            <a:avLst/>
          </a:prstGeom>
          <a:noFill/>
        </p:spPr>
        <p:txBody>
          <a:bodyPr wrap="none" lIns="91440" tIns="45720" rIns="91440" bIns="45720">
            <a:spAutoFit/>
          </a:bodyPr>
          <a:lstStyle/>
          <a:p>
            <a:pPr algn="ctr"/>
            <a:r>
              <a:rPr lang="en-US" sz="32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Have fun</a:t>
            </a:r>
            <a:endParaRPr lang="en-US" sz="32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10" name="Rectangle 9"/>
          <p:cNvSpPr/>
          <p:nvPr/>
        </p:nvSpPr>
        <p:spPr>
          <a:xfrm>
            <a:off x="4981596" y="5710664"/>
            <a:ext cx="1760289" cy="707886"/>
          </a:xfrm>
          <a:prstGeom prst="rect">
            <a:avLst/>
          </a:prstGeom>
          <a:noFill/>
        </p:spPr>
        <p:txBody>
          <a:bodyPr wrap="none" lIns="91440" tIns="45720" rIns="91440" bIns="45720">
            <a:spAutoFit/>
          </a:bodyPr>
          <a:lstStyle/>
          <a:p>
            <a:pPr algn="ctr"/>
            <a:r>
              <a:rPr lang="en-US" sz="2000" b="0" cap="none" spc="0" dirty="0" smtClean="0">
                <a:ln w="0"/>
                <a:solidFill>
                  <a:schemeClr val="tx1"/>
                </a:solidFill>
                <a:effectLst>
                  <a:outerShdw blurRad="38100" dist="19050" dir="2700000" algn="tl" rotWithShape="0">
                    <a:schemeClr val="dk1">
                      <a:alpha val="40000"/>
                    </a:schemeClr>
                  </a:outerShdw>
                </a:effectLst>
              </a:rPr>
              <a:t>Improve your </a:t>
            </a:r>
          </a:p>
          <a:p>
            <a:pPr algn="ctr"/>
            <a:r>
              <a:rPr lang="en-US" sz="2000" b="0" cap="none" spc="0" dirty="0" smtClean="0">
                <a:ln w="0"/>
                <a:solidFill>
                  <a:schemeClr val="tx1"/>
                </a:solidFill>
                <a:effectLst>
                  <a:outerShdw blurRad="38100" dist="19050" dir="2700000" algn="tl" rotWithShape="0">
                    <a:schemeClr val="dk1">
                      <a:alpha val="40000"/>
                    </a:schemeClr>
                  </a:outerShdw>
                </a:effectLst>
              </a:rPr>
              <a:t>job satisfaction</a:t>
            </a:r>
            <a:endParaRPr lang="en-US" sz="2000" b="0" cap="none" spc="0" dirty="0">
              <a:ln w="0"/>
              <a:solidFill>
                <a:schemeClr val="tx1"/>
              </a:solidFill>
              <a:effectLst>
                <a:outerShdw blurRad="38100" dist="19050" dir="2700000" algn="tl" rotWithShape="0">
                  <a:schemeClr val="dk1">
                    <a:alpha val="40000"/>
                  </a:schemeClr>
                </a:outerShdw>
              </a:effectLst>
            </a:endParaRPr>
          </a:p>
        </p:txBody>
      </p:sp>
      <p:sp>
        <p:nvSpPr>
          <p:cNvPr id="11" name="Rectangle 10"/>
          <p:cNvSpPr/>
          <p:nvPr/>
        </p:nvSpPr>
        <p:spPr>
          <a:xfrm>
            <a:off x="-7272" y="92076"/>
            <a:ext cx="3024336" cy="707886"/>
          </a:xfrm>
          <a:prstGeom prst="rect">
            <a:avLst/>
          </a:prstGeom>
          <a:noFill/>
        </p:spPr>
        <p:txBody>
          <a:bodyPr wrap="square" lIns="91440" tIns="45720" rIns="91440" bIns="45720">
            <a:spAutoFit/>
          </a:bodyPr>
          <a:lstStyle/>
          <a:p>
            <a:pPr algn="ctr"/>
            <a:r>
              <a:rPr lang="en-US" sz="2000" b="0" cap="none" spc="0" dirty="0" smtClean="0">
                <a:ln w="0"/>
                <a:solidFill>
                  <a:schemeClr val="tx1"/>
                </a:solidFill>
                <a:effectLst>
                  <a:outerShdw blurRad="38100" dist="19050" dir="2700000" algn="tl" rotWithShape="0">
                    <a:schemeClr val="dk1">
                      <a:alpha val="40000"/>
                    </a:schemeClr>
                  </a:outerShdw>
                </a:effectLst>
              </a:rPr>
              <a:t>Better animal health</a:t>
            </a:r>
          </a:p>
          <a:p>
            <a:pPr algn="ctr"/>
            <a:r>
              <a:rPr lang="en-US" sz="2000" dirty="0">
                <a:ln w="0"/>
                <a:effectLst>
                  <a:outerShdw blurRad="38100" dist="19050" dir="2700000" algn="tl" rotWithShape="0">
                    <a:schemeClr val="dk1">
                      <a:alpha val="40000"/>
                    </a:schemeClr>
                  </a:outerShdw>
                </a:effectLst>
              </a:rPr>
              <a:t>f</a:t>
            </a:r>
            <a:r>
              <a:rPr lang="en-US" sz="2000" dirty="0" smtClean="0">
                <a:ln w="0"/>
                <a:effectLst>
                  <a:outerShdw blurRad="38100" dist="19050" dir="2700000" algn="tl" rotWithShape="0">
                    <a:schemeClr val="dk1">
                      <a:alpha val="40000"/>
                    </a:schemeClr>
                  </a:outerShdw>
                </a:effectLst>
              </a:rPr>
              <a:t>or Indonesia</a:t>
            </a:r>
            <a:endParaRPr lang="en-US" sz="2000" b="0" cap="none" spc="0" dirty="0">
              <a:ln w="0"/>
              <a:solidFill>
                <a:schemeClr val="tx1"/>
              </a:solidFill>
              <a:effectLst>
                <a:outerShdw blurRad="38100" dist="19050" dir="2700000" algn="tl" rotWithShape="0">
                  <a:schemeClr val="dk1">
                    <a:alpha val="40000"/>
                  </a:schemeClr>
                </a:outerShdw>
              </a:effectLst>
            </a:endParaRPr>
          </a:p>
        </p:txBody>
      </p:sp>
      <p:sp>
        <p:nvSpPr>
          <p:cNvPr id="13" name="Title 1"/>
          <p:cNvSpPr>
            <a:spLocks noGrp="1"/>
          </p:cNvSpPr>
          <p:nvPr>
            <p:ph type="title"/>
          </p:nvPr>
        </p:nvSpPr>
        <p:spPr>
          <a:xfrm>
            <a:off x="1321296" y="997015"/>
            <a:ext cx="5698976" cy="490066"/>
          </a:xfrm>
        </p:spPr>
        <p:txBody>
          <a:bodyPr>
            <a:normAutofit fontScale="90000"/>
          </a:bodyPr>
          <a:lstStyle/>
          <a:p>
            <a:r>
              <a:rPr lang="en-AU" b="1" dirty="0" smtClean="0"/>
              <a:t>Key concepts of session 4</a:t>
            </a:r>
            <a:endParaRPr lang="en-AU" b="1" dirty="0"/>
          </a:p>
        </p:txBody>
      </p:sp>
    </p:spTree>
    <p:extLst>
      <p:ext uri="{BB962C8B-B14F-4D97-AF65-F5344CB8AC3E}">
        <p14:creationId xmlns:p14="http://schemas.microsoft.com/office/powerpoint/2010/main" val="37959113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AU"/>
          </a:p>
        </p:txBody>
      </p:sp>
    </p:spTree>
    <p:extLst>
      <p:ext uri="{BB962C8B-B14F-4D97-AF65-F5344CB8AC3E}">
        <p14:creationId xmlns:p14="http://schemas.microsoft.com/office/powerpoint/2010/main" val="15757818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In this session we will talk about:</a:t>
            </a:r>
          </a:p>
        </p:txBody>
      </p:sp>
      <p:sp>
        <p:nvSpPr>
          <p:cNvPr id="3" name="Content Placeholder 2"/>
          <p:cNvSpPr>
            <a:spLocks noGrp="1"/>
          </p:cNvSpPr>
          <p:nvPr>
            <p:ph idx="1"/>
          </p:nvPr>
        </p:nvSpPr>
        <p:spPr/>
        <p:txBody>
          <a:bodyPr>
            <a:normAutofit/>
          </a:bodyPr>
          <a:lstStyle/>
          <a:p>
            <a:r>
              <a:rPr lang="en-AU" dirty="0" smtClean="0"/>
              <a:t>Applying a systematic </a:t>
            </a:r>
            <a:r>
              <a:rPr lang="en-AU" dirty="0"/>
              <a:t>approach to disease </a:t>
            </a:r>
            <a:r>
              <a:rPr lang="en-AU" dirty="0" smtClean="0"/>
              <a:t>investigation</a:t>
            </a:r>
          </a:p>
          <a:p>
            <a:pPr lvl="1"/>
            <a:r>
              <a:rPr lang="en-AU" dirty="0" smtClean="0"/>
              <a:t>History, clinical examination, examination of environment</a:t>
            </a:r>
            <a:r>
              <a:rPr lang="en-AU" smtClean="0"/>
              <a:t>, laboratory testing</a:t>
            </a:r>
            <a:endParaRPr lang="en-AU" dirty="0"/>
          </a:p>
          <a:p>
            <a:r>
              <a:rPr lang="en-AU" dirty="0"/>
              <a:t>How to collect and use information to modify your differential diagnosis list</a:t>
            </a:r>
          </a:p>
          <a:p>
            <a:endParaRPr lang="en-AU" dirty="0"/>
          </a:p>
        </p:txBody>
      </p:sp>
    </p:spTree>
    <p:extLst>
      <p:ext uri="{BB962C8B-B14F-4D97-AF65-F5344CB8AC3E}">
        <p14:creationId xmlns:p14="http://schemas.microsoft.com/office/powerpoint/2010/main" val="296719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Activity</a:t>
            </a:r>
            <a:endParaRPr lang="en-AU" b="1" dirty="0"/>
          </a:p>
        </p:txBody>
      </p:sp>
      <p:sp>
        <p:nvSpPr>
          <p:cNvPr id="3" name="Content Placeholder 2"/>
          <p:cNvSpPr>
            <a:spLocks noGrp="1"/>
          </p:cNvSpPr>
          <p:nvPr>
            <p:ph idx="1"/>
          </p:nvPr>
        </p:nvSpPr>
        <p:spPr/>
        <p:txBody>
          <a:bodyPr>
            <a:normAutofit/>
          </a:bodyPr>
          <a:lstStyle/>
          <a:p>
            <a:pPr marL="0" indent="0">
              <a:buNone/>
            </a:pPr>
            <a:r>
              <a:rPr lang="en-AU" dirty="0" smtClean="0"/>
              <a:t>Task for everyone to do:</a:t>
            </a:r>
          </a:p>
          <a:p>
            <a:r>
              <a:rPr lang="en-AU" dirty="0" smtClean="0"/>
              <a:t>Briefly write down the steps you would take if you were doing a disease investigation right now.</a:t>
            </a:r>
          </a:p>
          <a:p>
            <a:r>
              <a:rPr lang="en-AU" dirty="0" smtClean="0"/>
              <a:t>What information would you collect and how would you use this information?</a:t>
            </a:r>
          </a:p>
          <a:p>
            <a:endParaRPr lang="en-AU" dirty="0" smtClean="0"/>
          </a:p>
        </p:txBody>
      </p:sp>
    </p:spTree>
    <p:extLst>
      <p:ext uri="{BB962C8B-B14F-4D97-AF65-F5344CB8AC3E}">
        <p14:creationId xmlns:p14="http://schemas.microsoft.com/office/powerpoint/2010/main" val="4264891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Video</a:t>
            </a:r>
            <a:endParaRPr lang="en-AU" b="1" dirty="0"/>
          </a:p>
        </p:txBody>
      </p:sp>
      <p:sp>
        <p:nvSpPr>
          <p:cNvPr id="3" name="Content Placeholder 2"/>
          <p:cNvSpPr>
            <a:spLocks noGrp="1"/>
          </p:cNvSpPr>
          <p:nvPr>
            <p:ph idx="1"/>
          </p:nvPr>
        </p:nvSpPr>
        <p:spPr/>
        <p:txBody>
          <a:bodyPr/>
          <a:lstStyle/>
          <a:p>
            <a:r>
              <a:rPr lang="en-AU" dirty="0" smtClean="0"/>
              <a:t>Show recorded PowerPoint file for Session 4</a:t>
            </a:r>
            <a:endParaRPr lang="fr-FR" dirty="0"/>
          </a:p>
          <a:p>
            <a:endParaRPr lang="en-AU" dirty="0"/>
          </a:p>
        </p:txBody>
      </p:sp>
    </p:spTree>
    <p:extLst>
      <p:ext uri="{BB962C8B-B14F-4D97-AF65-F5344CB8AC3E}">
        <p14:creationId xmlns:p14="http://schemas.microsoft.com/office/powerpoint/2010/main" val="37931301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After watching the recorded PowerPoint</a:t>
            </a:r>
            <a:endParaRPr lang="en-AU" b="1" dirty="0"/>
          </a:p>
        </p:txBody>
      </p:sp>
      <p:sp>
        <p:nvSpPr>
          <p:cNvPr id="3" name="Content Placeholder 2"/>
          <p:cNvSpPr>
            <a:spLocks noGrp="1"/>
          </p:cNvSpPr>
          <p:nvPr>
            <p:ph idx="1"/>
          </p:nvPr>
        </p:nvSpPr>
        <p:spPr/>
        <p:txBody>
          <a:bodyPr>
            <a:normAutofit fontScale="85000" lnSpcReduction="20000"/>
          </a:bodyPr>
          <a:lstStyle/>
          <a:p>
            <a:pPr marL="0" indent="0">
              <a:buNone/>
            </a:pPr>
            <a:r>
              <a:rPr lang="en-AU" dirty="0" smtClean="0"/>
              <a:t>In </a:t>
            </a:r>
            <a:r>
              <a:rPr lang="en-AU" dirty="0"/>
              <a:t>this video we </a:t>
            </a:r>
            <a:r>
              <a:rPr lang="en-AU" dirty="0" smtClean="0"/>
              <a:t>reviewed </a:t>
            </a:r>
            <a:endParaRPr lang="en-AU" dirty="0" smtClean="0"/>
          </a:p>
          <a:p>
            <a:pPr marL="571500" lvl="1" indent="-171450">
              <a:buFont typeface="Arial" panose="020B0604020202020204" pitchFamily="34" charset="0"/>
              <a:buChar char="•"/>
            </a:pPr>
            <a:r>
              <a:rPr lang="en-AU" dirty="0" smtClean="0"/>
              <a:t>the </a:t>
            </a:r>
            <a:r>
              <a:rPr lang="en-AU" dirty="0"/>
              <a:t>approach to a new disease </a:t>
            </a:r>
            <a:r>
              <a:rPr lang="en-AU" dirty="0" smtClean="0"/>
              <a:t>investigation</a:t>
            </a:r>
          </a:p>
          <a:p>
            <a:pPr marL="571500" lvl="1" indent="-171450">
              <a:buFont typeface="Arial" panose="020B0604020202020204" pitchFamily="34" charset="0"/>
              <a:buChar char="•"/>
            </a:pPr>
            <a:r>
              <a:rPr lang="en-AU" dirty="0" smtClean="0"/>
              <a:t>how </a:t>
            </a:r>
            <a:r>
              <a:rPr lang="en-AU" dirty="0"/>
              <a:t>to use new information collected at different stages of the investigation to modify your differential diagnosis </a:t>
            </a:r>
            <a:r>
              <a:rPr lang="en-AU" dirty="0" smtClean="0"/>
              <a:t>list</a:t>
            </a:r>
          </a:p>
          <a:p>
            <a:pPr marL="571500" lvl="1" indent="-171450">
              <a:buFont typeface="Arial" panose="020B0604020202020204" pitchFamily="34" charset="0"/>
              <a:buChar char="•"/>
            </a:pPr>
            <a:r>
              <a:rPr lang="en-AU" dirty="0" smtClean="0"/>
              <a:t>The importance of clinical skills and epidemiology skills in investigating animal disease</a:t>
            </a:r>
            <a:endParaRPr lang="en-AU" dirty="0"/>
          </a:p>
          <a:p>
            <a:pPr marL="0" indent="0">
              <a:buNone/>
            </a:pPr>
            <a:endParaRPr lang="en-AU" dirty="0" smtClean="0"/>
          </a:p>
          <a:p>
            <a:pPr marL="0" indent="0">
              <a:buNone/>
            </a:pPr>
            <a:endParaRPr lang="en-AU" dirty="0" smtClean="0"/>
          </a:p>
          <a:p>
            <a:pPr marL="0" indent="0">
              <a:buNone/>
            </a:pPr>
            <a:r>
              <a:rPr lang="en-AU" dirty="0" smtClean="0"/>
              <a:t>Task for everyone to do:</a:t>
            </a:r>
          </a:p>
          <a:p>
            <a:pPr marL="514350" indent="-514350">
              <a:buFont typeface="+mj-lt"/>
              <a:buAutoNum type="arabicPeriod"/>
            </a:pPr>
            <a:r>
              <a:rPr lang="en-AU" dirty="0"/>
              <a:t>Revisit </a:t>
            </a:r>
            <a:r>
              <a:rPr lang="en-AU" dirty="0" smtClean="0"/>
              <a:t>your answers to questions prior </a:t>
            </a:r>
            <a:r>
              <a:rPr lang="en-AU" dirty="0"/>
              <a:t>to the </a:t>
            </a:r>
            <a:r>
              <a:rPr lang="en-AU" dirty="0" smtClean="0"/>
              <a:t>video. </a:t>
            </a:r>
          </a:p>
          <a:p>
            <a:pPr lvl="1">
              <a:buFont typeface="Arial" panose="020B0604020202020204" pitchFamily="34" charset="0"/>
              <a:buChar char="•"/>
            </a:pPr>
            <a:r>
              <a:rPr lang="en-AU" dirty="0" smtClean="0"/>
              <a:t>Have your views changed?</a:t>
            </a:r>
          </a:p>
          <a:p>
            <a:endParaRPr lang="en-AU" dirty="0"/>
          </a:p>
          <a:p>
            <a:endParaRPr lang="en-AU" dirty="0"/>
          </a:p>
        </p:txBody>
      </p:sp>
    </p:spTree>
    <p:extLst>
      <p:ext uri="{BB962C8B-B14F-4D97-AF65-F5344CB8AC3E}">
        <p14:creationId xmlns:p14="http://schemas.microsoft.com/office/powerpoint/2010/main" val="39049060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a:t>Group </a:t>
            </a:r>
            <a:r>
              <a:rPr lang="en-AU" b="1" dirty="0" smtClean="0"/>
              <a:t>activity </a:t>
            </a:r>
            <a:r>
              <a:rPr lang="en-AU" b="1" dirty="0"/>
              <a:t>– </a:t>
            </a:r>
            <a:r>
              <a:rPr lang="en-AU" b="1" dirty="0" smtClean="0"/>
              <a:t>Umbilical abscess</a:t>
            </a:r>
            <a:endParaRPr lang="en-AU" b="1" dirty="0"/>
          </a:p>
        </p:txBody>
      </p:sp>
      <p:sp>
        <p:nvSpPr>
          <p:cNvPr id="3" name="Content Placeholder 2"/>
          <p:cNvSpPr>
            <a:spLocks noGrp="1"/>
          </p:cNvSpPr>
          <p:nvPr>
            <p:ph idx="1"/>
          </p:nvPr>
        </p:nvSpPr>
        <p:spPr/>
        <p:txBody>
          <a:bodyPr>
            <a:normAutofit lnSpcReduction="10000"/>
          </a:bodyPr>
          <a:lstStyle/>
          <a:p>
            <a:pPr marL="0" indent="0">
              <a:buNone/>
            </a:pPr>
            <a:r>
              <a:rPr lang="en-AU" i="1" dirty="0"/>
              <a:t>You </a:t>
            </a:r>
            <a:r>
              <a:rPr lang="en-AU" i="1" dirty="0" smtClean="0"/>
              <a:t>visit a farm where there is a cow and a calf. The calf has a swollen umbilicus and is not drinking.</a:t>
            </a:r>
          </a:p>
          <a:p>
            <a:pPr marL="0" indent="0">
              <a:buNone/>
            </a:pPr>
            <a:r>
              <a:rPr lang="en-AU" i="1" dirty="0" smtClean="0"/>
              <a:t>You examine the calf. It has a hot, swollen umbilicus and the calf is depressed and reluctant to move.</a:t>
            </a:r>
          </a:p>
          <a:p>
            <a:pPr marL="0" indent="0">
              <a:buNone/>
            </a:pPr>
            <a:r>
              <a:rPr lang="en-AU" i="1" dirty="0" smtClean="0"/>
              <a:t>Question 1: what do you do to treat this calf?</a:t>
            </a:r>
          </a:p>
          <a:p>
            <a:pPr marL="0" indent="0">
              <a:buNone/>
            </a:pPr>
            <a:r>
              <a:rPr lang="en-AU" i="1" dirty="0"/>
              <a:t>Question </a:t>
            </a:r>
            <a:r>
              <a:rPr lang="en-AU" i="1" dirty="0" smtClean="0"/>
              <a:t>2: </a:t>
            </a:r>
            <a:r>
              <a:rPr lang="en-AU" i="1" dirty="0"/>
              <a:t>what </a:t>
            </a:r>
            <a:r>
              <a:rPr lang="en-AU" i="1" dirty="0" smtClean="0"/>
              <a:t>can you advise the farmer to do to prevent this from occurring in the future?</a:t>
            </a:r>
            <a:endParaRPr lang="en-AU" i="1" dirty="0"/>
          </a:p>
          <a:p>
            <a:pPr marL="0" indent="0">
              <a:buNone/>
            </a:pPr>
            <a:endParaRPr lang="en-AU" i="1" dirty="0"/>
          </a:p>
          <a:p>
            <a:pPr marL="0" indent="0">
              <a:buNone/>
            </a:pPr>
            <a:endParaRPr lang="en-AU" i="1" dirty="0"/>
          </a:p>
          <a:p>
            <a:pPr marL="0" indent="0">
              <a:buNone/>
            </a:pPr>
            <a:endParaRPr lang="en-AU" i="1" dirty="0"/>
          </a:p>
        </p:txBody>
      </p:sp>
    </p:spTree>
    <p:extLst>
      <p:ext uri="{BB962C8B-B14F-4D97-AF65-F5344CB8AC3E}">
        <p14:creationId xmlns:p14="http://schemas.microsoft.com/office/powerpoint/2010/main" val="26511580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a:t>Group </a:t>
            </a:r>
            <a:r>
              <a:rPr lang="en-AU" b="1" dirty="0" smtClean="0"/>
              <a:t>activity </a:t>
            </a:r>
            <a:r>
              <a:rPr lang="en-AU" b="1" dirty="0"/>
              <a:t>– </a:t>
            </a:r>
            <a:r>
              <a:rPr lang="en-AU" b="1" dirty="0" smtClean="0"/>
              <a:t>Umbilical abscess</a:t>
            </a:r>
            <a:endParaRPr lang="en-AU" b="1" dirty="0"/>
          </a:p>
        </p:txBody>
      </p:sp>
      <p:sp>
        <p:nvSpPr>
          <p:cNvPr id="3" name="Content Placeholder 2"/>
          <p:cNvSpPr>
            <a:spLocks noGrp="1"/>
          </p:cNvSpPr>
          <p:nvPr>
            <p:ph idx="1"/>
          </p:nvPr>
        </p:nvSpPr>
        <p:spPr>
          <a:xfrm>
            <a:off x="457200" y="1417638"/>
            <a:ext cx="8229600" cy="4708525"/>
          </a:xfrm>
        </p:spPr>
        <p:txBody>
          <a:bodyPr>
            <a:normAutofit/>
          </a:bodyPr>
          <a:lstStyle/>
          <a:p>
            <a:pPr marL="0" indent="0">
              <a:buNone/>
            </a:pPr>
            <a:r>
              <a:rPr lang="en-AU" i="1" dirty="0" smtClean="0"/>
              <a:t>Question 1: what do you do to treat this calf?</a:t>
            </a:r>
          </a:p>
          <a:p>
            <a:r>
              <a:rPr lang="en-AU" sz="2400" dirty="0" smtClean="0">
                <a:solidFill>
                  <a:srgbClr val="002060"/>
                </a:solidFill>
              </a:rPr>
              <a:t>Drain the abscess &amp; clean it</a:t>
            </a:r>
          </a:p>
          <a:p>
            <a:r>
              <a:rPr lang="en-AU" sz="2400" dirty="0" smtClean="0">
                <a:solidFill>
                  <a:srgbClr val="002060"/>
                </a:solidFill>
              </a:rPr>
              <a:t>Treat calf with antibiotic</a:t>
            </a:r>
          </a:p>
          <a:p>
            <a:r>
              <a:rPr lang="en-AU" sz="2400" dirty="0" smtClean="0">
                <a:solidFill>
                  <a:srgbClr val="002060"/>
                </a:solidFill>
              </a:rPr>
              <a:t>Make sure calf gets milk to drink</a:t>
            </a:r>
          </a:p>
          <a:p>
            <a:pPr marL="0" indent="0">
              <a:buNone/>
            </a:pPr>
            <a:r>
              <a:rPr lang="en-AU" i="1" dirty="0"/>
              <a:t>Question </a:t>
            </a:r>
            <a:r>
              <a:rPr lang="en-AU" i="1" dirty="0" smtClean="0"/>
              <a:t>2: </a:t>
            </a:r>
            <a:r>
              <a:rPr lang="en-AU" i="1" dirty="0"/>
              <a:t>what </a:t>
            </a:r>
            <a:r>
              <a:rPr lang="en-AU" i="1" dirty="0" smtClean="0"/>
              <a:t>can you advise the farmer to do to prevent this from occurring in the future?</a:t>
            </a:r>
          </a:p>
          <a:p>
            <a:r>
              <a:rPr lang="en-AU" sz="2400" dirty="0" smtClean="0">
                <a:solidFill>
                  <a:srgbClr val="002060"/>
                </a:solidFill>
              </a:rPr>
              <a:t>Make sure calves are born in a clean, dry environment to prevent infection</a:t>
            </a:r>
          </a:p>
          <a:p>
            <a:r>
              <a:rPr lang="en-AU" sz="2400" dirty="0" smtClean="0">
                <a:solidFill>
                  <a:srgbClr val="002060"/>
                </a:solidFill>
              </a:rPr>
              <a:t>Make sure all calves get adequate colostrum within hours of birth</a:t>
            </a:r>
            <a:endParaRPr lang="en-AU" sz="2400" dirty="0">
              <a:solidFill>
                <a:srgbClr val="002060"/>
              </a:solidFill>
            </a:endParaRPr>
          </a:p>
          <a:p>
            <a:pPr marL="0" indent="0">
              <a:buNone/>
            </a:pPr>
            <a:endParaRPr lang="en-AU" i="1" dirty="0"/>
          </a:p>
          <a:p>
            <a:pPr marL="0" indent="0">
              <a:buNone/>
            </a:pPr>
            <a:endParaRPr lang="en-AU" i="1" dirty="0"/>
          </a:p>
          <a:p>
            <a:pPr marL="0" indent="0">
              <a:buNone/>
            </a:pPr>
            <a:endParaRPr lang="en-AU" i="1" dirty="0"/>
          </a:p>
          <a:p>
            <a:pPr marL="0" indent="0">
              <a:buNone/>
            </a:pPr>
            <a:endParaRPr lang="en-AU" i="1" dirty="0"/>
          </a:p>
        </p:txBody>
      </p:sp>
    </p:spTree>
    <p:extLst>
      <p:ext uri="{BB962C8B-B14F-4D97-AF65-F5344CB8AC3E}">
        <p14:creationId xmlns:p14="http://schemas.microsoft.com/office/powerpoint/2010/main" val="38845384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a:t>
            </a:r>
            <a:r>
              <a:rPr lang="en-AU" b="1" dirty="0" smtClean="0"/>
              <a:t>Umbilical abscess in many calves</a:t>
            </a:r>
            <a:endParaRPr lang="en-AU" b="1" dirty="0"/>
          </a:p>
        </p:txBody>
      </p:sp>
      <p:sp>
        <p:nvSpPr>
          <p:cNvPr id="3" name="Content Placeholder 2"/>
          <p:cNvSpPr>
            <a:spLocks noGrp="1"/>
          </p:cNvSpPr>
          <p:nvPr>
            <p:ph idx="1"/>
          </p:nvPr>
        </p:nvSpPr>
        <p:spPr/>
        <p:txBody>
          <a:bodyPr>
            <a:normAutofit/>
          </a:bodyPr>
          <a:lstStyle/>
          <a:p>
            <a:pPr marL="0" indent="0">
              <a:buNone/>
            </a:pPr>
            <a:r>
              <a:rPr lang="en-AU" sz="2400" i="1" dirty="0"/>
              <a:t>You </a:t>
            </a:r>
            <a:r>
              <a:rPr lang="en-AU" sz="2400" i="1" dirty="0" smtClean="0"/>
              <a:t>visit a large farm with 50 cows calving. Calves are reared in one of two barns, each with 20 calves.</a:t>
            </a:r>
          </a:p>
          <a:p>
            <a:pPr marL="0" indent="0">
              <a:buNone/>
            </a:pPr>
            <a:r>
              <a:rPr lang="en-AU" sz="2400" i="1" dirty="0" smtClean="0"/>
              <a:t>One barn has had 15 calves with umbilical abscesses. The other barn has had 2 cases this year.</a:t>
            </a:r>
          </a:p>
          <a:p>
            <a:pPr marL="0" indent="0">
              <a:buNone/>
            </a:pPr>
            <a:r>
              <a:rPr lang="en-AU" sz="2400" i="1" dirty="0" smtClean="0"/>
              <a:t>The farm has a policy of calving cows down in clean calving paddocks and then ensuring all calves get colostrum. </a:t>
            </a:r>
          </a:p>
          <a:p>
            <a:pPr marL="0" indent="0">
              <a:buNone/>
            </a:pPr>
            <a:endParaRPr lang="en-AU" sz="2400" i="1" dirty="0"/>
          </a:p>
          <a:p>
            <a:pPr marL="0" indent="0">
              <a:buNone/>
            </a:pPr>
            <a:r>
              <a:rPr lang="en-AU" sz="2400" i="1" dirty="0" smtClean="0"/>
              <a:t>Question 3: Describe how you might investigate this situation?</a:t>
            </a:r>
            <a:endParaRPr lang="en-AU" sz="2400" i="1" dirty="0"/>
          </a:p>
          <a:p>
            <a:pPr marL="0" indent="0">
              <a:buNone/>
            </a:pPr>
            <a:endParaRPr lang="en-AU" sz="2400" i="1" dirty="0"/>
          </a:p>
          <a:p>
            <a:pPr marL="0" indent="0">
              <a:buNone/>
            </a:pPr>
            <a:endParaRPr lang="en-AU" sz="2400" i="1" dirty="0"/>
          </a:p>
        </p:txBody>
      </p:sp>
      <p:sp>
        <p:nvSpPr>
          <p:cNvPr id="4" name="TextBox 3"/>
          <p:cNvSpPr txBox="1"/>
          <p:nvPr/>
        </p:nvSpPr>
        <p:spPr>
          <a:xfrm>
            <a:off x="437788" y="5833775"/>
            <a:ext cx="9036496" cy="584775"/>
          </a:xfrm>
          <a:prstGeom prst="rect">
            <a:avLst/>
          </a:prstGeom>
          <a:noFill/>
        </p:spPr>
        <p:txBody>
          <a:bodyPr wrap="square" rtlCol="0">
            <a:spAutoFit/>
          </a:bodyPr>
          <a:lstStyle/>
          <a:p>
            <a:r>
              <a:rPr lang="en-AU" sz="1600" b="1" dirty="0" smtClean="0">
                <a:solidFill>
                  <a:srgbClr val="7030A0"/>
                </a:solidFill>
              </a:rPr>
              <a:t>This is a large farm example – more typical of Australia than Indonesia. It is used to show how epidemiological approaches are used to investigate routine problems.</a:t>
            </a:r>
            <a:endParaRPr lang="en-AU" sz="1600" b="1" dirty="0">
              <a:solidFill>
                <a:srgbClr val="7030A0"/>
              </a:solidFill>
            </a:endParaRPr>
          </a:p>
        </p:txBody>
      </p:sp>
    </p:spTree>
    <p:extLst>
      <p:ext uri="{BB962C8B-B14F-4D97-AF65-F5344CB8AC3E}">
        <p14:creationId xmlns:p14="http://schemas.microsoft.com/office/powerpoint/2010/main" val="5781518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2547</TotalTime>
  <Words>1765</Words>
  <Application>Microsoft Office PowerPoint</Application>
  <PresentationFormat>On-screen Show (4:3)</PresentationFormat>
  <Paragraphs>214</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Times New Roman</vt:lpstr>
      <vt:lpstr>Office Theme</vt:lpstr>
      <vt:lpstr>Basic Field Epidemiology</vt:lpstr>
      <vt:lpstr>PowerPoint Presentation</vt:lpstr>
      <vt:lpstr>In this session we will talk about:</vt:lpstr>
      <vt:lpstr>Activity</vt:lpstr>
      <vt:lpstr>Video</vt:lpstr>
      <vt:lpstr>After watching the recorded PowerPoint</vt:lpstr>
      <vt:lpstr>Group activity – Umbilical abscess</vt:lpstr>
      <vt:lpstr>Group activity – Umbilical abscess</vt:lpstr>
      <vt:lpstr>Group activity – Umbilical abscess in many calves</vt:lpstr>
      <vt:lpstr>Umbilical abscess in many calves</vt:lpstr>
      <vt:lpstr>Umbilical abscess in many calves</vt:lpstr>
      <vt:lpstr>Umbilical abscess in many calves</vt:lpstr>
      <vt:lpstr>Group activity – Umbilical abscess on a large farm vs one case</vt:lpstr>
      <vt:lpstr>In this session we :</vt:lpstr>
      <vt:lpstr>Key concepts of session 4</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JKTCMK-DMX0001</dc:creator>
  <cp:lastModifiedBy>Nigel Perkins</cp:lastModifiedBy>
  <cp:revision>62</cp:revision>
  <dcterms:created xsi:type="dcterms:W3CDTF">2013-03-15T18:03:41Z</dcterms:created>
  <dcterms:modified xsi:type="dcterms:W3CDTF">2014-06-23T07:29:18Z</dcterms:modified>
</cp:coreProperties>
</file>