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384" r:id="rId2"/>
    <p:sldId id="316" r:id="rId3"/>
    <p:sldId id="362" r:id="rId4"/>
    <p:sldId id="347" r:id="rId5"/>
    <p:sldId id="348" r:id="rId6"/>
    <p:sldId id="349" r:id="rId7"/>
    <p:sldId id="370" r:id="rId8"/>
    <p:sldId id="317" r:id="rId9"/>
    <p:sldId id="318" r:id="rId10"/>
    <p:sldId id="320" r:id="rId11"/>
    <p:sldId id="319" r:id="rId12"/>
    <p:sldId id="314" r:id="rId13"/>
    <p:sldId id="398" r:id="rId14"/>
    <p:sldId id="399" r:id="rId15"/>
    <p:sldId id="371" r:id="rId16"/>
    <p:sldId id="375" r:id="rId17"/>
    <p:sldId id="358" r:id="rId18"/>
    <p:sldId id="359" r:id="rId19"/>
    <p:sldId id="361" r:id="rId20"/>
    <p:sldId id="335" r:id="rId21"/>
    <p:sldId id="336" r:id="rId22"/>
    <p:sldId id="337" r:id="rId23"/>
    <p:sldId id="401" r:id="rId24"/>
    <p:sldId id="402" r:id="rId25"/>
    <p:sldId id="403" r:id="rId26"/>
    <p:sldId id="400" r:id="rId27"/>
    <p:sldId id="342" r:id="rId28"/>
    <p:sldId id="343" r:id="rId29"/>
    <p:sldId id="344" r:id="rId30"/>
    <p:sldId id="404" r:id="rId31"/>
    <p:sldId id="405" r:id="rId32"/>
    <p:sldId id="307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8632" autoAdjust="0"/>
  </p:normalViewPr>
  <p:slideViewPr>
    <p:cSldViewPr snapToObjects="1">
      <p:cViewPr varScale="1">
        <p:scale>
          <a:sx n="62" d="100"/>
          <a:sy n="62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7CC88B-DEA5-40C0-BB48-D2B59692DFB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DA35E2B-E076-4215-82D2-A93D505003A7}">
      <dgm:prSet phldrT="[Text]" custT="1"/>
      <dgm:spPr/>
      <dgm:t>
        <a:bodyPr/>
        <a:lstStyle/>
        <a:p>
          <a:r>
            <a:rPr lang="en-US" sz="1400" dirty="0" err="1" smtClean="0"/>
            <a:t>Kejadian</a:t>
          </a:r>
          <a:r>
            <a:rPr lang="en-US" sz="1400" dirty="0" smtClean="0"/>
            <a:t> </a:t>
          </a:r>
          <a:r>
            <a:rPr lang="en-US" sz="1400" dirty="0" err="1" smtClean="0"/>
            <a:t>Penyakit</a:t>
          </a:r>
          <a:endParaRPr lang="en-US" sz="1400" dirty="0"/>
        </a:p>
      </dgm:t>
    </dgm:pt>
    <dgm:pt modelId="{E26285FC-6077-4642-9477-33AE088657F6}" type="parTrans" cxnId="{903224E4-7AEA-4B4A-8155-70ECE6B0B159}">
      <dgm:prSet/>
      <dgm:spPr/>
      <dgm:t>
        <a:bodyPr/>
        <a:lstStyle/>
        <a:p>
          <a:endParaRPr lang="en-US" sz="1400"/>
        </a:p>
      </dgm:t>
    </dgm:pt>
    <dgm:pt modelId="{A9C678C0-2A5B-4CCC-A379-E1BC1C6A0BF2}" type="sibTrans" cxnId="{903224E4-7AEA-4B4A-8155-70ECE6B0B159}">
      <dgm:prSet/>
      <dgm:spPr/>
      <dgm:t>
        <a:bodyPr/>
        <a:lstStyle/>
        <a:p>
          <a:endParaRPr lang="en-US" sz="1400"/>
        </a:p>
      </dgm:t>
    </dgm:pt>
    <dgm:pt modelId="{B93D0444-BF96-4A67-BA5C-CE858B85DEEC}">
      <dgm:prSet phldrT="[Text]" custT="1"/>
      <dgm:spPr/>
      <dgm:t>
        <a:bodyPr/>
        <a:lstStyle/>
        <a:p>
          <a:r>
            <a:rPr lang="en-US" sz="1400" dirty="0" err="1" smtClean="0"/>
            <a:t>Penyakit</a:t>
          </a:r>
          <a:r>
            <a:rPr lang="en-US" sz="1400" dirty="0" smtClean="0"/>
            <a:t> </a:t>
          </a:r>
          <a:r>
            <a:rPr lang="en-US" sz="1400" dirty="0" err="1" smtClean="0"/>
            <a:t>Prioritas</a:t>
          </a:r>
          <a:endParaRPr lang="en-US" sz="1400" dirty="0"/>
        </a:p>
      </dgm:t>
    </dgm:pt>
    <dgm:pt modelId="{882FDF8A-956A-415B-B790-674FCD1CAE1A}" type="parTrans" cxnId="{2B11E4DA-C859-47E3-AEB5-DAC43876D401}">
      <dgm:prSet/>
      <dgm:spPr/>
      <dgm:t>
        <a:bodyPr/>
        <a:lstStyle/>
        <a:p>
          <a:endParaRPr lang="en-US" sz="1400"/>
        </a:p>
      </dgm:t>
    </dgm:pt>
    <dgm:pt modelId="{AA9469D2-67A0-46E9-98A1-75D3CB02026C}" type="sibTrans" cxnId="{2B11E4DA-C859-47E3-AEB5-DAC43876D401}">
      <dgm:prSet/>
      <dgm:spPr/>
      <dgm:t>
        <a:bodyPr/>
        <a:lstStyle/>
        <a:p>
          <a:endParaRPr lang="en-US" sz="1400"/>
        </a:p>
      </dgm:t>
    </dgm:pt>
    <dgm:pt modelId="{0714A7B4-1C96-476D-90C5-D0752D79C4D5}" type="pres">
      <dgm:prSet presAssocID="{CA7CC88B-DEA5-40C0-BB48-D2B59692DFBB}" presName="Name0" presStyleCnt="0">
        <dgm:presLayoutVars>
          <dgm:dir/>
          <dgm:animLvl val="lvl"/>
          <dgm:resizeHandles val="exact"/>
        </dgm:presLayoutVars>
      </dgm:prSet>
      <dgm:spPr/>
    </dgm:pt>
    <dgm:pt modelId="{E7F8AB30-CFAF-4F7D-AD7E-DAF5CF8F1CCF}" type="pres">
      <dgm:prSet presAssocID="{6DA35E2B-E076-4215-82D2-A93D505003A7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5E674-4730-4E53-A206-84F91DF920A5}" type="pres">
      <dgm:prSet presAssocID="{A9C678C0-2A5B-4CCC-A379-E1BC1C6A0BF2}" presName="parTxOnlySpace" presStyleCnt="0"/>
      <dgm:spPr/>
    </dgm:pt>
    <dgm:pt modelId="{525430E0-79A3-484E-A604-DA70B12C8B52}" type="pres">
      <dgm:prSet presAssocID="{B93D0444-BF96-4A67-BA5C-CE858B85DEEC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224E4-7AEA-4B4A-8155-70ECE6B0B159}" srcId="{CA7CC88B-DEA5-40C0-BB48-D2B59692DFBB}" destId="{6DA35E2B-E076-4215-82D2-A93D505003A7}" srcOrd="0" destOrd="0" parTransId="{E26285FC-6077-4642-9477-33AE088657F6}" sibTransId="{A9C678C0-2A5B-4CCC-A379-E1BC1C6A0BF2}"/>
    <dgm:cxn modelId="{2B11E4DA-C859-47E3-AEB5-DAC43876D401}" srcId="{CA7CC88B-DEA5-40C0-BB48-D2B59692DFBB}" destId="{B93D0444-BF96-4A67-BA5C-CE858B85DEEC}" srcOrd="1" destOrd="0" parTransId="{882FDF8A-956A-415B-B790-674FCD1CAE1A}" sibTransId="{AA9469D2-67A0-46E9-98A1-75D3CB02026C}"/>
    <dgm:cxn modelId="{255E3A10-684D-4B79-82D8-A5E46DFF7540}" type="presOf" srcId="{CA7CC88B-DEA5-40C0-BB48-D2B59692DFBB}" destId="{0714A7B4-1C96-476D-90C5-D0752D79C4D5}" srcOrd="0" destOrd="0" presId="urn:microsoft.com/office/officeart/2005/8/layout/chevron1"/>
    <dgm:cxn modelId="{38FBC910-2E17-4CFC-8DFF-8F18A76CE6C1}" type="presOf" srcId="{6DA35E2B-E076-4215-82D2-A93D505003A7}" destId="{E7F8AB30-CFAF-4F7D-AD7E-DAF5CF8F1CCF}" srcOrd="0" destOrd="0" presId="urn:microsoft.com/office/officeart/2005/8/layout/chevron1"/>
    <dgm:cxn modelId="{EB39ED20-8C1F-4ACA-8BA1-E7067C283281}" type="presOf" srcId="{B93D0444-BF96-4A67-BA5C-CE858B85DEEC}" destId="{525430E0-79A3-484E-A604-DA70B12C8B52}" srcOrd="0" destOrd="0" presId="urn:microsoft.com/office/officeart/2005/8/layout/chevron1"/>
    <dgm:cxn modelId="{98BC5B44-CF1C-47F4-B2D8-5ABE4FCAE56A}" type="presParOf" srcId="{0714A7B4-1C96-476D-90C5-D0752D79C4D5}" destId="{E7F8AB30-CFAF-4F7D-AD7E-DAF5CF8F1CCF}" srcOrd="0" destOrd="0" presId="urn:microsoft.com/office/officeart/2005/8/layout/chevron1"/>
    <dgm:cxn modelId="{F7358430-5E55-4135-BE65-72E5BABFA347}" type="presParOf" srcId="{0714A7B4-1C96-476D-90C5-D0752D79C4D5}" destId="{F2E5E674-4730-4E53-A206-84F91DF920A5}" srcOrd="1" destOrd="0" presId="urn:microsoft.com/office/officeart/2005/8/layout/chevron1"/>
    <dgm:cxn modelId="{ABDB6CF0-E099-46BB-825B-25DB506AA9CD}" type="presParOf" srcId="{0714A7B4-1C96-476D-90C5-D0752D79C4D5}" destId="{525430E0-79A3-484E-A604-DA70B12C8B52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8AB30-CFAF-4F7D-AD7E-DAF5CF8F1CCF}">
      <dsp:nvSpPr>
        <dsp:cNvPr id="0" name=""/>
        <dsp:cNvSpPr/>
      </dsp:nvSpPr>
      <dsp:spPr>
        <a:xfrm>
          <a:off x="2594" y="174855"/>
          <a:ext cx="1551125" cy="6204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Kejadian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Penyakit</a:t>
          </a:r>
          <a:endParaRPr lang="en-US" sz="1400" kern="1200" dirty="0"/>
        </a:p>
      </dsp:txBody>
      <dsp:txXfrm>
        <a:off x="312819" y="174855"/>
        <a:ext cx="930675" cy="620450"/>
      </dsp:txXfrm>
    </dsp:sp>
    <dsp:sp modelId="{525430E0-79A3-484E-A604-DA70B12C8B52}">
      <dsp:nvSpPr>
        <dsp:cNvPr id="0" name=""/>
        <dsp:cNvSpPr/>
      </dsp:nvSpPr>
      <dsp:spPr>
        <a:xfrm>
          <a:off x="1398607" y="174855"/>
          <a:ext cx="1551125" cy="6204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Penyakit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Prioritas</a:t>
          </a:r>
          <a:endParaRPr lang="en-US" sz="1400" kern="1200" dirty="0"/>
        </a:p>
      </dsp:txBody>
      <dsp:txXfrm>
        <a:off x="1708832" y="174855"/>
        <a:ext cx="930675" cy="620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406899-87AC-4650-95A9-1694583E924B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8E0639-9104-4EE7-80F5-4B1994785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4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B5172C-C652-4F8E-96F3-276E24C40E05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2957938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8E0639-9104-4EE7-80F5-4B199478573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75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195C82-C203-4F73-B71E-9DC8DB2E7199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230938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9400"/>
            <a:ext cx="14017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Logo Kementa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74638"/>
            <a:ext cx="81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0A366-3CB7-43D7-8E32-3534796FA002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38FF-EE93-45AF-B3EC-F149D737A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9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6654-6BF1-47AB-88DA-6AAE1686B5FB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AB57-5B3D-490D-B57A-5FB51CB12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5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E2FBA-4F4B-48EE-8B7D-53EE190E4155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CC909-5F14-4D9E-A6B6-9582ACF7B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9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A31C-5A4F-4009-A9A4-75B5D74D1D45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65E9C-7A1B-4434-9A11-B43966E8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0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 Kement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74638"/>
            <a:ext cx="81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AusAID kangaroo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4017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632B-1313-4110-BAFC-91D9CDCAE415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464D-2AA6-4395-8EF1-C650423EE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1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5A0B3-0A1C-4113-BA05-0235A8716D72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F51B9-8F4D-4642-AB4F-E43AE1FAB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EFB1F-8FA3-4729-A7AB-CC6A934AADCE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C04AC-4FB1-4565-8EBA-3371C8EA3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9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1BB2-2E03-4B9F-AC2E-4B6F37D5778B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1A86-3B9C-4E9F-9D99-849C1C57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0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FC9E9-B639-4558-910C-56A9410CC7FC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FBED-6209-4850-A620-86EF8DAEC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5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678B-93E3-425D-808A-D03618238027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6BF29-40C5-498B-AB72-241602AA9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3515E-654C-4380-954A-395D4844AC45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40B43-2C36-463A-96B7-B2EBF71D1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9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3B6F0-986B-4911-B021-E430B9044E02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3654E2-2248-43E6-8373-5708BC20B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4868863"/>
            <a:ext cx="2359025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6508750"/>
            <a:ext cx="9144000" cy="3492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000" cap="all" dirty="0">
                <a:latin typeface="Times New Roman" pitchFamily="18" charset="0"/>
              </a:rPr>
              <a:t>Australia Indonesia Partnership for Emerging Infectious Diseases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9" r:id="rId2"/>
    <p:sldLayoutId id="214748378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5412"/>
            <a:ext cx="30353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3213"/>
            <a:ext cx="1655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7325"/>
            <a:ext cx="1055687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16"/>
          <p:cNvSpPr txBox="1">
            <a:spLocks noChangeArrowheads="1"/>
          </p:cNvSpPr>
          <p:nvPr/>
        </p:nvSpPr>
        <p:spPr bwMode="auto">
          <a:xfrm>
            <a:off x="53975" y="2708920"/>
            <a:ext cx="90360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SESI 5</a:t>
            </a:r>
          </a:p>
          <a:p>
            <a:pPr algn="ctr" eaLnBrk="1" hangingPunct="1"/>
            <a:r>
              <a:rPr lang="en-US" altLang="en-US" sz="28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Pengenalan</a:t>
            </a:r>
            <a:r>
              <a:rPr lang="en-US" altLang="en-US" sz="28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8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Modul</a:t>
            </a:r>
            <a:r>
              <a:rPr lang="en-US" altLang="en-US" sz="28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1 </a:t>
            </a:r>
            <a:endParaRPr lang="en-US" altLang="en-US" sz="24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altLang="en-US" sz="24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102" name="Rectangle 23"/>
          <p:cNvSpPr>
            <a:spLocks noChangeArrowheads="1"/>
          </p:cNvSpPr>
          <p:nvPr/>
        </p:nvSpPr>
        <p:spPr bwMode="auto">
          <a:xfrm>
            <a:off x="0" y="419735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750888"/>
            <a:r>
              <a:rPr lang="en-US" altLang="en-US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id-ID" altLang="en-US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EMENTERIAN PERTANIAN</a:t>
            </a:r>
          </a:p>
          <a:p>
            <a:pPr algn="ctr" defTabSz="750888"/>
            <a:r>
              <a:rPr lang="id-ID" altLang="en-US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DIREKTORAT JENDERAL PETERNAKAN DAN KESEHATAN HEWAN</a:t>
            </a:r>
            <a:endParaRPr lang="en-US" altLang="en-US" sz="16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defTabSz="750888"/>
            <a:r>
              <a:rPr lang="en-US" altLang="en-US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DIREKTORAT KESEHATAN HEWAN</a:t>
            </a:r>
          </a:p>
        </p:txBody>
      </p:sp>
    </p:spTree>
    <p:extLst>
      <p:ext uri="{BB962C8B-B14F-4D97-AF65-F5344CB8AC3E}">
        <p14:creationId xmlns:p14="http://schemas.microsoft.com/office/powerpoint/2010/main" val="420059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3600" dirty="0" err="1" smtClean="0"/>
              <a:t>Contoh</a:t>
            </a:r>
            <a:r>
              <a:rPr lang="en-US" sz="3600" dirty="0" smtClean="0"/>
              <a:t> SMS:</a:t>
            </a:r>
          </a:p>
          <a:p>
            <a:pPr>
              <a:defRPr/>
            </a:pPr>
            <a:r>
              <a:rPr lang="id-ID" sz="6000" dirty="0" smtClean="0"/>
              <a:t>OB </a:t>
            </a:r>
            <a:r>
              <a:rPr lang="id-ID" sz="6000" u="sng" dirty="0" smtClean="0">
                <a:solidFill>
                  <a:schemeClr val="accent2">
                    <a:lumMod val="75000"/>
                  </a:schemeClr>
                </a:solidFill>
              </a:rPr>
              <a:t>2238</a:t>
            </a:r>
            <a:r>
              <a:rPr lang="id-ID" sz="6000" dirty="0" smtClean="0"/>
              <a:t> </a:t>
            </a:r>
            <a:r>
              <a:rPr lang="id-ID" sz="6000" u="sng" dirty="0" smtClean="0">
                <a:solidFill>
                  <a:srgbClr val="00B050"/>
                </a:solidFill>
              </a:rPr>
              <a:t>O232</a:t>
            </a:r>
            <a:r>
              <a:rPr lang="id-ID" sz="6000" dirty="0" smtClean="0"/>
              <a:t> </a:t>
            </a:r>
            <a:r>
              <a:rPr lang="id-ID" sz="6000" u="sng" dirty="0" smtClean="0"/>
              <a:t>4</a:t>
            </a:r>
            <a:r>
              <a:rPr lang="id-ID" sz="6000" dirty="0" smtClean="0"/>
              <a:t> </a:t>
            </a:r>
            <a:r>
              <a:rPr lang="id-ID" sz="6000" u="sng" dirty="0" smtClean="0"/>
              <a:t>5</a:t>
            </a:r>
          </a:p>
          <a:p>
            <a:pPr marL="0" indent="0">
              <a:buNone/>
              <a:defRPr/>
            </a:pPr>
            <a:endParaRPr lang="en-US" sz="6600" u="sng" dirty="0"/>
          </a:p>
          <a:p>
            <a:pPr marL="0" indent="0">
              <a:buNone/>
              <a:defRPr/>
            </a:pPr>
            <a:endParaRPr lang="id-ID" sz="2800" u="sng" dirty="0" smtClean="0"/>
          </a:p>
          <a:p>
            <a:pPr>
              <a:defRPr/>
            </a:pPr>
            <a:r>
              <a:rPr lang="id-ID" sz="3600" dirty="0" smtClean="0"/>
              <a:t>Terimakasih. Laporan pengobatan pada 5 ekor dengan Coccivac-B 4.0 ml per ekor</a:t>
            </a:r>
          </a:p>
          <a:p>
            <a:pPr>
              <a:defRPr/>
            </a:pPr>
            <a:endParaRPr lang="id-ID" sz="2800" u="sng" dirty="0" smtClean="0"/>
          </a:p>
        </p:txBody>
      </p:sp>
      <p:grpSp>
        <p:nvGrpSpPr>
          <p:cNvPr id="64516" name="Group 1"/>
          <p:cNvGrpSpPr>
            <a:grpSpLocks/>
          </p:cNvGrpSpPr>
          <p:nvPr/>
        </p:nvGrpSpPr>
        <p:grpSpPr bwMode="auto">
          <a:xfrm>
            <a:off x="1743943" y="3625055"/>
            <a:ext cx="5041900" cy="1089025"/>
            <a:chOff x="716622" y="3985329"/>
            <a:chExt cx="4875930" cy="1288573"/>
          </a:xfrm>
        </p:grpSpPr>
        <p:grpSp>
          <p:nvGrpSpPr>
            <p:cNvPr id="64517" name="Group 3"/>
            <p:cNvGrpSpPr>
              <a:grpSpLocks/>
            </p:cNvGrpSpPr>
            <p:nvPr/>
          </p:nvGrpSpPr>
          <p:grpSpPr bwMode="auto">
            <a:xfrm>
              <a:off x="716622" y="3985329"/>
              <a:ext cx="4875930" cy="1027776"/>
              <a:chOff x="500776" y="1091622"/>
              <a:chExt cx="4875930" cy="1027776"/>
            </a:xfrm>
          </p:grpSpPr>
          <p:sp>
            <p:nvSpPr>
              <p:cNvPr id="15" name="Rectangular Callout 14"/>
              <p:cNvSpPr/>
              <p:nvPr/>
            </p:nvSpPr>
            <p:spPr>
              <a:xfrm>
                <a:off x="500776" y="1112284"/>
                <a:ext cx="1202094" cy="1006815"/>
              </a:xfrm>
              <a:prstGeom prst="wedgeRectCallout">
                <a:avLst>
                  <a:gd name="adj1" fmla="val -16306"/>
                  <a:gd name="adj2" fmla="val -98142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/>
                  <a:t>iSIKHNAS ID </a:t>
                </a:r>
                <a:r>
                  <a:rPr lang="en-AU" sz="1400" dirty="0" err="1"/>
                  <a:t>Kasus</a:t>
                </a:r>
                <a:endParaRPr lang="en-AU" sz="1400" dirty="0"/>
              </a:p>
            </p:txBody>
          </p:sp>
          <p:sp>
            <p:nvSpPr>
              <p:cNvPr id="16" name="Rectangular Callout 15"/>
              <p:cNvSpPr/>
              <p:nvPr/>
            </p:nvSpPr>
            <p:spPr>
              <a:xfrm>
                <a:off x="3162886" y="1091622"/>
                <a:ext cx="947244" cy="1006815"/>
              </a:xfrm>
              <a:prstGeom prst="wedgeRectCallout">
                <a:avLst>
                  <a:gd name="adj1" fmla="val 60756"/>
                  <a:gd name="adj2" fmla="val -96850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 err="1"/>
                  <a:t>Dosis</a:t>
                </a:r>
                <a:r>
                  <a:rPr lang="en-AU" sz="1400" dirty="0"/>
                  <a:t> (</a:t>
                </a:r>
                <a:r>
                  <a:rPr lang="en-AU" sz="1400" dirty="0" err="1"/>
                  <a:t>angka</a:t>
                </a:r>
                <a:r>
                  <a:rPr lang="en-AU" sz="1400" dirty="0"/>
                  <a:t> </a:t>
                </a:r>
                <a:r>
                  <a:rPr lang="en-AU" sz="1400" dirty="0" err="1"/>
                  <a:t>saja</a:t>
                </a:r>
                <a:r>
                  <a:rPr lang="en-AU" sz="1400" dirty="0"/>
                  <a:t>)</a:t>
                </a:r>
              </a:p>
            </p:txBody>
          </p:sp>
          <p:sp>
            <p:nvSpPr>
              <p:cNvPr id="17" name="Rectangular Callout 16"/>
              <p:cNvSpPr/>
              <p:nvPr/>
            </p:nvSpPr>
            <p:spPr>
              <a:xfrm>
                <a:off x="4418715" y="1112284"/>
                <a:ext cx="957991" cy="1006815"/>
              </a:xfrm>
              <a:prstGeom prst="wedgeRectCallout">
                <a:avLst>
                  <a:gd name="adj1" fmla="val -925"/>
                  <a:gd name="adj2" fmla="val -84716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 err="1"/>
                  <a:t>Jumlah</a:t>
                </a:r>
                <a:r>
                  <a:rPr lang="en-AU" sz="1400" dirty="0"/>
                  <a:t> </a:t>
                </a:r>
                <a:r>
                  <a:rPr lang="en-AU" sz="1400" dirty="0" err="1"/>
                  <a:t>hewan</a:t>
                </a:r>
                <a:r>
                  <a:rPr lang="en-AU" sz="1400" dirty="0"/>
                  <a:t> </a:t>
                </a:r>
                <a:r>
                  <a:rPr lang="en-AU" sz="1400" dirty="0" err="1"/>
                  <a:t>diobati</a:t>
                </a:r>
                <a:endParaRPr lang="en-AU" sz="1400" dirty="0"/>
              </a:p>
            </p:txBody>
          </p:sp>
          <p:sp>
            <p:nvSpPr>
              <p:cNvPr id="18" name="Rectangular Callout 17"/>
              <p:cNvSpPr/>
              <p:nvPr/>
            </p:nvSpPr>
            <p:spPr>
              <a:xfrm>
                <a:off x="1887099" y="1106649"/>
                <a:ext cx="1086952" cy="1006815"/>
              </a:xfrm>
              <a:prstGeom prst="wedgeRectCallout">
                <a:avLst>
                  <a:gd name="adj1" fmla="val 32878"/>
                  <a:gd name="adj2" fmla="val -95905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 err="1"/>
                  <a:t>Kode</a:t>
                </a:r>
                <a:r>
                  <a:rPr lang="en-AU" sz="1400" dirty="0"/>
                  <a:t> </a:t>
                </a:r>
                <a:r>
                  <a:rPr lang="en-AU" sz="1400" dirty="0" err="1"/>
                  <a:t>obat</a:t>
                </a:r>
                <a:endParaRPr lang="en-AU" sz="1400" dirty="0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2102945" y="5024076"/>
              <a:ext cx="3485000" cy="24982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400" dirty="0" err="1"/>
                <a:t>Mengulangi</a:t>
              </a:r>
              <a:r>
                <a:rPr lang="en-AU" sz="1400" dirty="0"/>
                <a:t> </a:t>
              </a:r>
              <a:r>
                <a:rPr lang="en-AU" sz="1400" dirty="0" err="1"/>
                <a:t>urutan</a:t>
              </a:r>
              <a:endParaRPr lang="en-AU" sz="1400" dirty="0"/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Laporan OB (Pengobatan)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OB (</a:t>
            </a:r>
            <a:r>
              <a:rPr lang="en-US" dirty="0" err="1" smtClean="0"/>
              <a:t>Pengobatan</a:t>
            </a:r>
            <a:r>
              <a:rPr lang="en-US" dirty="0" smtClean="0"/>
              <a:t>)</a:t>
            </a:r>
            <a:endParaRPr lang="id-ID" dirty="0" smtClean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lvl="1" indent="0">
              <a:buNone/>
            </a:pPr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kasus</a:t>
            </a:r>
            <a:r>
              <a:rPr lang="en-US" sz="3600" dirty="0" smtClean="0"/>
              <a:t>: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id-ID" sz="3600" dirty="0" smtClean="0"/>
              <a:t>Anda mengobati 3 pedet diare dengan 30 ml Coccivet, untuk ID kasus </a:t>
            </a:r>
            <a:r>
              <a:rPr lang="en-US" sz="3600" dirty="0" smtClean="0"/>
              <a:t>23456</a:t>
            </a:r>
            <a:r>
              <a:rPr lang="id-ID" sz="3600" dirty="0" smtClean="0"/>
              <a:t> </a:t>
            </a:r>
            <a:r>
              <a:rPr lang="en-US" sz="3600" i="1" dirty="0" smtClean="0"/>
              <a:t>(</a:t>
            </a:r>
            <a:r>
              <a:rPr lang="en-US" sz="3600" i="1" dirty="0" err="1" smtClean="0"/>
              <a:t>gunakan</a:t>
            </a:r>
            <a:r>
              <a:rPr lang="en-US" sz="3600" i="1" dirty="0" smtClean="0"/>
              <a:t> ID </a:t>
            </a:r>
            <a:r>
              <a:rPr lang="en-US" sz="3600" i="1" dirty="0" err="1" smtClean="0"/>
              <a:t>dari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laporan</a:t>
            </a:r>
            <a:r>
              <a:rPr lang="en-US" sz="3600" i="1" dirty="0" smtClean="0"/>
              <a:t> U yang </a:t>
            </a:r>
            <a:r>
              <a:rPr lang="en-US" sz="3600" i="1" dirty="0" err="1" smtClean="0"/>
              <a:t>telah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anda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buat</a:t>
            </a:r>
            <a:r>
              <a:rPr lang="en-US" sz="3600" i="1" dirty="0" smtClean="0"/>
              <a:t>)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id-ID" sz="3600" dirty="0" smtClean="0"/>
              <a:t>Kode Coccivet :H29 </a:t>
            </a:r>
            <a:endParaRPr lang="en-US" sz="3600" dirty="0"/>
          </a:p>
          <a:p>
            <a:pPr marL="0" lvl="1" indent="0">
              <a:buNone/>
            </a:pPr>
            <a:r>
              <a:rPr lang="en-US" sz="3600" dirty="0" err="1" smtClean="0"/>
              <a:t>Contoh</a:t>
            </a:r>
            <a:r>
              <a:rPr lang="en-US" sz="3600" dirty="0" smtClean="0"/>
              <a:t> SMS: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OB 23456 H29 30 3</a:t>
            </a:r>
            <a:endParaRPr lang="id-ID" sz="4400" dirty="0" smtClean="0"/>
          </a:p>
          <a:p>
            <a:pPr lvl="1"/>
            <a:endParaRPr lang="id-ID" dirty="0" smtClean="0"/>
          </a:p>
          <a:p>
            <a:pPr lvl="1"/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3000" dirty="0" err="1" smtClean="0"/>
              <a:t>Contoh</a:t>
            </a:r>
            <a:r>
              <a:rPr lang="en-US" sz="3000" dirty="0" smtClean="0"/>
              <a:t> </a:t>
            </a:r>
            <a:r>
              <a:rPr lang="en-US" sz="3000" dirty="0" err="1" smtClean="0"/>
              <a:t>kasus</a:t>
            </a:r>
            <a:r>
              <a:rPr lang="en-US" sz="3000" dirty="0" smtClean="0"/>
              <a:t>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d-ID" sz="3000" dirty="0" smtClean="0"/>
              <a:t>Anda melihat 5 sapi cacingan (ID kasus </a:t>
            </a:r>
            <a:r>
              <a:rPr lang="en-US" sz="3000" dirty="0" smtClean="0"/>
              <a:t>231456</a:t>
            </a:r>
            <a:r>
              <a:rPr lang="id-ID" sz="3000" dirty="0" smtClean="0"/>
              <a:t>) and mengobati semuanya dengan 20 ml Albenzole 25. Dua sapi sangat kurus dan Anda juga memberikan 10 ml Veta </a:t>
            </a:r>
            <a:r>
              <a:rPr lang="id-ID" sz="3000" dirty="0" err="1" smtClean="0"/>
              <a:t>Plex</a:t>
            </a:r>
            <a:r>
              <a:rPr lang="id-ID" sz="3000" dirty="0" smtClean="0"/>
              <a:t> </a:t>
            </a:r>
            <a:endParaRPr lang="en-US" sz="3000" dirty="0"/>
          </a:p>
          <a:p>
            <a:pPr marL="857250" lvl="2" indent="-457200">
              <a:buFont typeface="Arial" panose="020B0604020202020204" pitchFamily="34" charset="0"/>
              <a:buChar char="•"/>
            </a:pPr>
            <a:r>
              <a:rPr lang="en-US" sz="2600" dirty="0" err="1" smtClean="0"/>
              <a:t>Kode</a:t>
            </a:r>
            <a:r>
              <a:rPr lang="en-US" sz="2600" dirty="0" smtClean="0"/>
              <a:t> </a:t>
            </a:r>
            <a:r>
              <a:rPr lang="id-ID" sz="2600" dirty="0" err="1" smtClean="0"/>
              <a:t>Albendazole</a:t>
            </a:r>
            <a:r>
              <a:rPr lang="id-ID" sz="2600" dirty="0" smtClean="0"/>
              <a:t> 25 : C22 </a:t>
            </a:r>
            <a:endParaRPr lang="en-US" sz="2600" dirty="0"/>
          </a:p>
          <a:p>
            <a:pPr marL="857250" lvl="2" indent="-457200">
              <a:buFont typeface="Arial" panose="020B0604020202020204" pitchFamily="34" charset="0"/>
              <a:buChar char="•"/>
            </a:pPr>
            <a:r>
              <a:rPr lang="en-US" sz="2600" dirty="0" err="1" smtClean="0"/>
              <a:t>Kode</a:t>
            </a:r>
            <a:r>
              <a:rPr lang="en-US" sz="2600" dirty="0" smtClean="0"/>
              <a:t> </a:t>
            </a:r>
            <a:r>
              <a:rPr lang="id-ID" sz="2600" dirty="0" err="1" smtClean="0"/>
              <a:t>Veta</a:t>
            </a:r>
            <a:r>
              <a:rPr lang="id-ID" sz="2600" dirty="0" smtClean="0"/>
              <a:t> Plex: F227</a:t>
            </a:r>
            <a:endParaRPr lang="en-US" sz="2600" dirty="0"/>
          </a:p>
          <a:p>
            <a:pPr marL="0" lvl="1" indent="0">
              <a:buNone/>
            </a:pPr>
            <a:r>
              <a:rPr lang="en-US" sz="3000" dirty="0" err="1" smtClean="0"/>
              <a:t>Contoh</a:t>
            </a:r>
            <a:r>
              <a:rPr lang="en-US" sz="3000" dirty="0" smtClean="0"/>
              <a:t> SMS: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4400" dirty="0" smtClean="0"/>
              <a:t>OB 231456 C22 20 5 F227 10 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err="1" smtClean="0"/>
              <a:t>Laporan</a:t>
            </a:r>
            <a:r>
              <a:rPr lang="en-US" dirty="0" smtClean="0"/>
              <a:t> OB (</a:t>
            </a:r>
            <a:r>
              <a:rPr lang="en-US" dirty="0" err="1" smtClean="0"/>
              <a:t>Pengobatan</a:t>
            </a:r>
            <a:r>
              <a:rPr lang="en-US" dirty="0" smtClean="0"/>
              <a:t>)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8640"/>
            <a:ext cx="8991600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AU" sz="4000" dirty="0" smtClean="0"/>
              <a:t>CARI KODE OBAT</a:t>
            </a:r>
            <a:endParaRPr lang="en-AU" sz="4000" dirty="0"/>
          </a:p>
          <a:p>
            <a:pPr marL="0" indent="0">
              <a:buNone/>
            </a:pPr>
            <a:r>
              <a:rPr lang="en-AU" b="1" dirty="0"/>
              <a:t>CKO [</a:t>
            </a:r>
            <a:r>
              <a:rPr lang="en-AU" b="1" dirty="0" err="1"/>
              <a:t>Nama</a:t>
            </a:r>
            <a:r>
              <a:rPr lang="en-AU" b="1" dirty="0"/>
              <a:t> </a:t>
            </a:r>
            <a:r>
              <a:rPr lang="en-AU" b="1" dirty="0" err="1"/>
              <a:t>Obat</a:t>
            </a:r>
            <a:r>
              <a:rPr lang="en-AU" b="1" dirty="0" smtClean="0"/>
              <a:t>]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 smtClean="0"/>
          </a:p>
          <a:p>
            <a:r>
              <a:rPr lang="en-AU" dirty="0" err="1" smtClean="0"/>
              <a:t>Tujuan</a:t>
            </a:r>
            <a:r>
              <a:rPr lang="en-AU" dirty="0" smtClean="0"/>
              <a:t> </a:t>
            </a:r>
            <a:r>
              <a:rPr lang="en-AU" dirty="0" smtClean="0">
                <a:sym typeface="Wingdings" pitchFamily="2" charset="2"/>
              </a:rPr>
              <a:t> </a:t>
            </a:r>
            <a:r>
              <a:rPr lang="en-AU" dirty="0" err="1" smtClean="0"/>
              <a:t>Mencari</a:t>
            </a:r>
            <a:r>
              <a:rPr lang="en-AU" dirty="0" smtClean="0"/>
              <a:t> </a:t>
            </a:r>
            <a:r>
              <a:rPr lang="en-AU" dirty="0" err="1"/>
              <a:t>kode</a:t>
            </a:r>
            <a:r>
              <a:rPr lang="en-AU" dirty="0"/>
              <a:t> </a:t>
            </a:r>
            <a:r>
              <a:rPr lang="en-AU" dirty="0" err="1" smtClean="0"/>
              <a:t>Obat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menuliskan</a:t>
            </a:r>
            <a:r>
              <a:rPr lang="en-AU" dirty="0" smtClean="0"/>
              <a:t> </a:t>
            </a:r>
            <a:r>
              <a:rPr lang="en-AU" dirty="0" err="1" smtClean="0"/>
              <a:t>teks</a:t>
            </a:r>
            <a:r>
              <a:rPr lang="en-AU" dirty="0" smtClean="0"/>
              <a:t> </a:t>
            </a:r>
            <a:r>
              <a:rPr lang="en-AU" dirty="0" err="1" smtClean="0"/>
              <a:t>bebas</a:t>
            </a:r>
            <a:endParaRPr lang="en-AU" dirty="0"/>
          </a:p>
          <a:p>
            <a:r>
              <a:rPr lang="en-AU" dirty="0" err="1" smtClean="0"/>
              <a:t>Kapan</a:t>
            </a:r>
            <a:r>
              <a:rPr lang="en-AU" dirty="0" smtClean="0"/>
              <a:t> </a:t>
            </a:r>
            <a:r>
              <a:rPr lang="en-AU" dirty="0" smtClean="0">
                <a:sym typeface="Wingdings" pitchFamily="2" charset="2"/>
              </a:rPr>
              <a:t> </a:t>
            </a:r>
            <a:r>
              <a:rPr lang="en-AU" dirty="0" err="1" smtClean="0"/>
              <a:t>digunakan</a:t>
            </a:r>
            <a:r>
              <a:rPr lang="en-AU" dirty="0" smtClean="0"/>
              <a:t> </a:t>
            </a:r>
            <a:r>
              <a:rPr lang="en-AU" dirty="0" err="1"/>
              <a:t>ketika</a:t>
            </a:r>
            <a:r>
              <a:rPr lang="en-AU" dirty="0"/>
              <a:t> di </a:t>
            </a:r>
            <a:r>
              <a:rPr lang="en-AU" dirty="0" err="1"/>
              <a:t>lapangan</a:t>
            </a:r>
            <a:r>
              <a:rPr lang="en-AU" dirty="0"/>
              <a:t> </a:t>
            </a:r>
            <a:r>
              <a:rPr lang="en-US" dirty="0" err="1" smtClean="0">
                <a:sym typeface="Wingdings" pitchFamily="2" charset="2"/>
              </a:rPr>
              <a:t>apabila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membawa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referensi</a:t>
            </a:r>
            <a:endParaRPr lang="en-AU" dirty="0" smtClean="0"/>
          </a:p>
          <a:p>
            <a:r>
              <a:rPr lang="en-AU" dirty="0" err="1" smtClean="0"/>
              <a:t>Siapa</a:t>
            </a:r>
            <a:r>
              <a:rPr lang="en-AU" dirty="0" smtClean="0"/>
              <a:t> </a:t>
            </a:r>
            <a:r>
              <a:rPr lang="en-AU" dirty="0" smtClean="0">
                <a:sym typeface="Wingdings" pitchFamily="2" charset="2"/>
              </a:rPr>
              <a:t> </a:t>
            </a:r>
            <a:r>
              <a:rPr lang="en-AU" dirty="0" err="1" smtClean="0">
                <a:sym typeface="Wingdings" pitchFamily="2" charset="2"/>
              </a:rPr>
              <a:t>Medik</a:t>
            </a:r>
            <a:r>
              <a:rPr lang="en-AU" dirty="0" smtClean="0">
                <a:sym typeface="Wingdings" pitchFamily="2" charset="2"/>
              </a:rPr>
              <a:t> </a:t>
            </a:r>
            <a:r>
              <a:rPr lang="en-AU" dirty="0" err="1" smtClean="0">
                <a:sym typeface="Wingdings" pitchFamily="2" charset="2"/>
              </a:rPr>
              <a:t>Veteriner</a:t>
            </a:r>
            <a:r>
              <a:rPr lang="en-AU" dirty="0" smtClean="0">
                <a:sym typeface="Wingdings" pitchFamily="2" charset="2"/>
              </a:rPr>
              <a:t>/</a:t>
            </a:r>
            <a:r>
              <a:rPr lang="en-AU" dirty="0" err="1" smtClean="0">
                <a:sym typeface="Wingdings" pitchFamily="2" charset="2"/>
              </a:rPr>
              <a:t>Paramedik</a:t>
            </a:r>
            <a:r>
              <a:rPr lang="en-AU" dirty="0" smtClean="0">
                <a:sym typeface="Wingdings" pitchFamily="2" charset="2"/>
              </a:rPr>
              <a:t> </a:t>
            </a:r>
            <a:r>
              <a:rPr lang="en-AU" dirty="0" err="1" smtClean="0">
                <a:sym typeface="Wingdings" pitchFamily="2" charset="2"/>
              </a:rPr>
              <a:t>Veteriner</a:t>
            </a:r>
            <a:r>
              <a:rPr lang="en-AU" dirty="0" smtClean="0">
                <a:sym typeface="Wingdings" pitchFamily="2" charset="2"/>
              </a:rPr>
              <a:t> yang </a:t>
            </a:r>
            <a:r>
              <a:rPr lang="en-AU" dirty="0" err="1" smtClean="0">
                <a:sym typeface="Wingdings" pitchFamily="2" charset="2"/>
              </a:rPr>
              <a:t>diberi</a:t>
            </a:r>
            <a:r>
              <a:rPr lang="en-AU" dirty="0" smtClean="0">
                <a:sym typeface="Wingdings" pitchFamily="2" charset="2"/>
              </a:rPr>
              <a:t> </a:t>
            </a:r>
            <a:r>
              <a:rPr lang="en-AU" dirty="0" err="1" smtClean="0">
                <a:sym typeface="Wingdings" pitchFamily="2" charset="2"/>
              </a:rPr>
              <a:t>kewenangan</a:t>
            </a:r>
            <a:r>
              <a:rPr lang="en-AU" dirty="0" smtClean="0">
                <a:sym typeface="Wingdings" pitchFamily="2" charset="2"/>
              </a:rPr>
              <a:t> </a:t>
            </a:r>
            <a:r>
              <a:rPr lang="en-AU" dirty="0" err="1" smtClean="0">
                <a:sym typeface="Wingdings" pitchFamily="2" charset="2"/>
              </a:rPr>
              <a:t>untuk</a:t>
            </a:r>
            <a:r>
              <a:rPr lang="en-AU" dirty="0" smtClean="0">
                <a:sym typeface="Wingdings" pitchFamily="2" charset="2"/>
              </a:rPr>
              <a:t> </a:t>
            </a:r>
            <a:r>
              <a:rPr lang="en-AU" dirty="0" err="1" smtClean="0">
                <a:sym typeface="Wingdings" pitchFamily="2" charset="2"/>
              </a:rPr>
              <a:t>mengobati</a:t>
            </a:r>
            <a:endParaRPr lang="en-AU" dirty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1300990" y="1568563"/>
            <a:ext cx="2664296" cy="564293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 err="1" smtClean="0"/>
              <a:t>Nama</a:t>
            </a:r>
            <a:r>
              <a:rPr lang="en-AU" sz="2400" dirty="0" smtClean="0"/>
              <a:t> </a:t>
            </a:r>
            <a:r>
              <a:rPr lang="en-AU" sz="2400" dirty="0" err="1" smtClean="0"/>
              <a:t>Obat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0888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SMS:</a:t>
            </a:r>
          </a:p>
          <a:p>
            <a:r>
              <a:rPr lang="en-US" sz="4400" dirty="0" smtClean="0"/>
              <a:t>CKO </a:t>
            </a:r>
            <a:r>
              <a:rPr lang="en-US" sz="4400" dirty="0" err="1"/>
              <a:t>Ivomec</a:t>
            </a:r>
            <a:endParaRPr lang="en-US" sz="4400" dirty="0"/>
          </a:p>
          <a:p>
            <a:pPr marL="0" indent="0">
              <a:buNone/>
            </a:pPr>
            <a:r>
              <a:rPr lang="en-US" dirty="0" err="1" smtClean="0"/>
              <a:t>Balasan</a:t>
            </a:r>
            <a:r>
              <a:rPr lang="en-US" dirty="0" smtClean="0"/>
              <a:t> SMS</a:t>
            </a:r>
          </a:p>
          <a:p>
            <a:r>
              <a:rPr lang="en-US" sz="3600" dirty="0" err="1" smtClean="0"/>
              <a:t>Ivomec</a:t>
            </a:r>
            <a:r>
              <a:rPr lang="en-US" sz="3600" dirty="0" smtClean="0"/>
              <a:t> </a:t>
            </a:r>
            <a:r>
              <a:rPr lang="en-US" sz="3600" dirty="0"/>
              <a:t>Injection O390; IVOMEC INJECTION C70; IVOMEC FOR SWINE C69; IVOCIP C66; </a:t>
            </a:r>
            <a:r>
              <a:rPr lang="en-US" sz="3600" dirty="0" err="1"/>
              <a:t>Bernomec</a:t>
            </a:r>
            <a:r>
              <a:rPr lang="en-US" sz="3600" dirty="0"/>
              <a:t> ; BERNOMEC K6; WONDER IVERMEC K61; IVOCIP PL</a:t>
            </a:r>
          </a:p>
          <a:p>
            <a:endParaRPr lang="en-US" dirty="0"/>
          </a:p>
        </p:txBody>
      </p:sp>
      <p:sp>
        <p:nvSpPr>
          <p:cNvPr id="2" name="Persegi panjang 1"/>
          <p:cNvSpPr/>
          <p:nvPr/>
        </p:nvSpPr>
        <p:spPr>
          <a:xfrm>
            <a:off x="2740633" y="548680"/>
            <a:ext cx="3662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AU" sz="4000" dirty="0"/>
              <a:t>CARI KODE OBAT</a:t>
            </a:r>
          </a:p>
        </p:txBody>
      </p:sp>
    </p:spTree>
    <p:extLst>
      <p:ext uri="{BB962C8B-B14F-4D97-AF65-F5344CB8AC3E}">
        <p14:creationId xmlns:p14="http://schemas.microsoft.com/office/powerpoint/2010/main" val="748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Skenario OB</a:t>
            </a:r>
            <a:endParaRPr lang="en-US" smtClean="0"/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200" dirty="0" err="1" smtClean="0"/>
              <a:t>Anda</a:t>
            </a:r>
            <a:r>
              <a:rPr lang="en-US" sz="4200" dirty="0" smtClean="0"/>
              <a:t> </a:t>
            </a:r>
            <a:r>
              <a:rPr lang="en-US" sz="4200" dirty="0" err="1" smtClean="0"/>
              <a:t>melihat</a:t>
            </a:r>
            <a:r>
              <a:rPr lang="en-US" sz="4200" dirty="0" smtClean="0"/>
              <a:t> </a:t>
            </a:r>
            <a:r>
              <a:rPr lang="en-US" sz="4200" dirty="0" err="1" smtClean="0"/>
              <a:t>babi</a:t>
            </a:r>
            <a:r>
              <a:rPr lang="en-US" sz="4200" dirty="0" smtClean="0"/>
              <a:t> </a:t>
            </a:r>
            <a:r>
              <a:rPr lang="en-US" sz="4200" dirty="0" err="1" smtClean="0"/>
              <a:t>dengan</a:t>
            </a:r>
            <a:r>
              <a:rPr lang="en-US" sz="4200" dirty="0" smtClean="0"/>
              <a:t> </a:t>
            </a:r>
            <a:r>
              <a:rPr lang="en-US" sz="4200" dirty="0" err="1" smtClean="0"/>
              <a:t>kelainan</a:t>
            </a:r>
            <a:r>
              <a:rPr lang="en-US" sz="4200" dirty="0" smtClean="0"/>
              <a:t> </a:t>
            </a:r>
            <a:r>
              <a:rPr lang="en-US" sz="4200" dirty="0" err="1" smtClean="0"/>
              <a:t>mata</a:t>
            </a:r>
            <a:r>
              <a:rPr lang="en-US" sz="4200" dirty="0" smtClean="0"/>
              <a:t> yang </a:t>
            </a:r>
            <a:r>
              <a:rPr lang="en-US" sz="4200" dirty="0" err="1" smtClean="0"/>
              <a:t>mengarah</a:t>
            </a:r>
            <a:r>
              <a:rPr lang="en-US" sz="4200" dirty="0" smtClean="0"/>
              <a:t> </a:t>
            </a:r>
            <a:r>
              <a:rPr lang="en-US" sz="4200" dirty="0" err="1" smtClean="0"/>
              <a:t>ke</a:t>
            </a:r>
            <a:r>
              <a:rPr lang="en-US" sz="4200" dirty="0" smtClean="0"/>
              <a:t> anemia </a:t>
            </a:r>
            <a:r>
              <a:rPr lang="en-US" sz="4200" dirty="0" err="1" smtClean="0"/>
              <a:t>sebanyak</a:t>
            </a:r>
            <a:r>
              <a:rPr lang="en-US" sz="4200" dirty="0" smtClean="0"/>
              <a:t> 1 </a:t>
            </a:r>
            <a:r>
              <a:rPr lang="en-US" sz="4200" dirty="0" err="1" smtClean="0"/>
              <a:t>ekor</a:t>
            </a:r>
            <a:r>
              <a:rPr lang="en-US" sz="4200" dirty="0" smtClean="0"/>
              <a:t> </a:t>
            </a:r>
            <a:r>
              <a:rPr lang="en-US" sz="4200" dirty="0" err="1" smtClean="0"/>
              <a:t>dan</a:t>
            </a:r>
            <a:r>
              <a:rPr lang="en-US" sz="4200" dirty="0" smtClean="0"/>
              <a:t> </a:t>
            </a:r>
            <a:r>
              <a:rPr lang="en-US" sz="4200" dirty="0" err="1" smtClean="0"/>
              <a:t>mengobatinya</a:t>
            </a:r>
            <a:r>
              <a:rPr lang="en-US" sz="4200" dirty="0" smtClean="0"/>
              <a:t> </a:t>
            </a:r>
            <a:r>
              <a:rPr lang="en-US" sz="4200" dirty="0" err="1" smtClean="0"/>
              <a:t>dengan</a:t>
            </a:r>
            <a:r>
              <a:rPr lang="en-US" sz="4200" dirty="0" smtClean="0"/>
              <a:t> </a:t>
            </a:r>
            <a:r>
              <a:rPr lang="en-US" sz="4200" dirty="0" err="1" smtClean="0"/>
              <a:t>Ferodex</a:t>
            </a:r>
            <a:r>
              <a:rPr lang="en-US" sz="4200" dirty="0" smtClean="0"/>
              <a:t> </a:t>
            </a:r>
            <a:r>
              <a:rPr lang="en-US" sz="4200" dirty="0" err="1" smtClean="0"/>
              <a:t>sebanyak</a:t>
            </a:r>
            <a:r>
              <a:rPr lang="en-US" sz="4200" dirty="0" smtClean="0"/>
              <a:t> 10 ml. ID </a:t>
            </a:r>
            <a:r>
              <a:rPr lang="en-US" sz="4200" dirty="0" err="1" smtClean="0"/>
              <a:t>kasus</a:t>
            </a:r>
            <a:r>
              <a:rPr lang="en-US" sz="4200" dirty="0" smtClean="0"/>
              <a:t> : 334567</a:t>
            </a:r>
            <a:endParaRPr lang="en-US" sz="4200" i="1" dirty="0" smtClean="0">
              <a:solidFill>
                <a:srgbClr val="0070C0"/>
              </a:solidFill>
            </a:endParaRPr>
          </a:p>
          <a:p>
            <a:pPr lvl="1"/>
            <a:r>
              <a:rPr lang="en-US" sz="3800" dirty="0" err="1" smtClean="0"/>
              <a:t>Kode</a:t>
            </a:r>
            <a:r>
              <a:rPr lang="en-US" sz="3800" dirty="0" smtClean="0"/>
              <a:t> </a:t>
            </a:r>
            <a:r>
              <a:rPr lang="en-US" sz="3800" dirty="0" err="1" smtClean="0"/>
              <a:t>Ferodex</a:t>
            </a:r>
            <a:r>
              <a:rPr lang="en-US" sz="3800" dirty="0" smtClean="0"/>
              <a:t>: D3</a:t>
            </a:r>
          </a:p>
        </p:txBody>
      </p:sp>
    </p:spTree>
    <p:extLst>
      <p:ext uri="{BB962C8B-B14F-4D97-AF65-F5344CB8AC3E}">
        <p14:creationId xmlns:p14="http://schemas.microsoft.com/office/powerpoint/2010/main" val="23287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5421746" y="3074471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OB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62066" y="3356992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LAB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38697" y="2735710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PK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53" name="Straight Connector 52"/>
          <p:cNvCxnSpPr>
            <a:stCxn id="48" idx="2"/>
            <a:endCxn id="61" idx="0"/>
          </p:cNvCxnSpPr>
          <p:nvPr/>
        </p:nvCxnSpPr>
        <p:spPr>
          <a:xfrm flipH="1">
            <a:off x="5662476" y="2725947"/>
            <a:ext cx="8308" cy="348524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20575" y="1012169"/>
            <a:ext cx="8535166" cy="5321251"/>
            <a:chOff x="420575" y="1012169"/>
            <a:chExt cx="8535166" cy="5321251"/>
          </a:xfrm>
        </p:grpSpPr>
        <p:sp>
          <p:nvSpPr>
            <p:cNvPr id="23" name="TextBox 22"/>
            <p:cNvSpPr txBox="1"/>
            <p:nvPr/>
          </p:nvSpPr>
          <p:spPr>
            <a:xfrm>
              <a:off x="3406748" y="3322479"/>
              <a:ext cx="10802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TIDAK</a:t>
              </a:r>
              <a:endParaRPr lang="en-US" sz="1400" b="1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20575" y="1012169"/>
              <a:ext cx="8535166" cy="5321251"/>
              <a:chOff x="420575" y="715348"/>
              <a:chExt cx="8535166" cy="5321251"/>
            </a:xfrm>
          </p:grpSpPr>
          <p:cxnSp>
            <p:nvCxnSpPr>
              <p:cNvPr id="66" name="Elbow Connector 65"/>
              <p:cNvCxnSpPr>
                <a:stCxn id="3092" idx="2"/>
                <a:endCxn id="75" idx="1"/>
              </p:cNvCxnSpPr>
              <p:nvPr/>
            </p:nvCxnSpPr>
            <p:spPr>
              <a:xfrm rot="16200000" flipH="1">
                <a:off x="7507517" y="2258418"/>
                <a:ext cx="403329" cy="859031"/>
              </a:xfrm>
              <a:prstGeom prst="bentConnector2">
                <a:avLst/>
              </a:prstGeom>
              <a:ln w="158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aphicFrame>
            <p:nvGraphicFramePr>
              <p:cNvPr id="3" name="Diagram 2"/>
              <p:cNvGraphicFramePr/>
              <p:nvPr>
                <p:extLst>
                  <p:ext uri="{D42A27DB-BD31-4B8C-83A1-F6EECF244321}">
                    <p14:modId xmlns:p14="http://schemas.microsoft.com/office/powerpoint/2010/main" val="3257191370"/>
                  </p:ext>
                </p:extLst>
              </p:nvPr>
            </p:nvGraphicFramePr>
            <p:xfrm>
              <a:off x="582922" y="1946934"/>
              <a:ext cx="2952328" cy="97016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cxnSp>
            <p:nvCxnSpPr>
              <p:cNvPr id="5" name="Elbow Connector 4"/>
              <p:cNvCxnSpPr>
                <a:stCxn id="3" idx="3"/>
              </p:cNvCxnSpPr>
              <p:nvPr/>
            </p:nvCxnSpPr>
            <p:spPr>
              <a:xfrm>
                <a:off x="3535250" y="2432014"/>
                <a:ext cx="360040" cy="610816"/>
              </a:xfrm>
              <a:prstGeom prst="bentConnector2">
                <a:avLst/>
              </a:prstGeom>
              <a:ln w="158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Elbow Connector 10"/>
              <p:cNvCxnSpPr>
                <a:stCxn id="3" idx="3"/>
              </p:cNvCxnSpPr>
              <p:nvPr/>
            </p:nvCxnSpPr>
            <p:spPr>
              <a:xfrm flipV="1">
                <a:off x="3535250" y="1946934"/>
                <a:ext cx="360040" cy="485080"/>
              </a:xfrm>
              <a:prstGeom prst="bentConnector2">
                <a:avLst/>
              </a:prstGeom>
              <a:ln w="158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3629855" y="1649413"/>
                <a:ext cx="5308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/>
                  <a:t>YA</a:t>
                </a:r>
                <a:endParaRPr lang="en-US" sz="1400" b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120191" y="1217440"/>
                <a:ext cx="481460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P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120191" y="3417991"/>
                <a:ext cx="481460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U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1" name="Elbow Connector 20"/>
              <p:cNvCxnSpPr>
                <a:stCxn id="19" idx="0"/>
                <a:endCxn id="24" idx="1"/>
              </p:cNvCxnSpPr>
              <p:nvPr/>
            </p:nvCxnSpPr>
            <p:spPr>
              <a:xfrm rot="5400000" flipH="1" flipV="1">
                <a:off x="3868698" y="1397921"/>
                <a:ext cx="278084" cy="224901"/>
              </a:xfrm>
              <a:prstGeom prst="bentConnector2">
                <a:avLst/>
              </a:prstGeom>
              <a:ln w="158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Elbow Connector 25"/>
              <p:cNvCxnSpPr>
                <a:stCxn id="23" idx="2"/>
                <a:endCxn id="25" idx="1"/>
              </p:cNvCxnSpPr>
              <p:nvPr/>
            </p:nvCxnSpPr>
            <p:spPr>
              <a:xfrm rot="16200000" flipH="1">
                <a:off x="3914314" y="3366002"/>
                <a:ext cx="238445" cy="173309"/>
              </a:xfrm>
              <a:prstGeom prst="bentConnector2">
                <a:avLst/>
              </a:prstGeom>
              <a:ln w="158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4328475" y="2064207"/>
                <a:ext cx="862959" cy="4220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DINAS</a:t>
                </a:r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cxnSp>
            <p:nvCxnSpPr>
              <p:cNvPr id="3073" name="Elbow Connector 3072"/>
              <p:cNvCxnSpPr>
                <a:stCxn id="24" idx="3"/>
                <a:endCxn id="31" idx="0"/>
              </p:cNvCxnSpPr>
              <p:nvPr/>
            </p:nvCxnSpPr>
            <p:spPr>
              <a:xfrm>
                <a:off x="4601651" y="1371329"/>
                <a:ext cx="158304" cy="692878"/>
              </a:xfrm>
              <a:prstGeom prst="bentConnector2">
                <a:avLst/>
              </a:prstGeom>
              <a:ln w="158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76" name="Elbow Connector 3075"/>
              <p:cNvCxnSpPr>
                <a:stCxn id="25" idx="3"/>
                <a:endCxn id="31" idx="2"/>
              </p:cNvCxnSpPr>
              <p:nvPr/>
            </p:nvCxnSpPr>
            <p:spPr>
              <a:xfrm flipV="1">
                <a:off x="4601651" y="2486270"/>
                <a:ext cx="158304" cy="1085610"/>
              </a:xfrm>
              <a:prstGeom prst="bentConnector2">
                <a:avLst/>
              </a:prstGeom>
              <a:ln w="158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5430054" y="2121349"/>
                <a:ext cx="481460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R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9" name="Elbow Connector 48"/>
              <p:cNvCxnSpPr>
                <a:stCxn id="31" idx="3"/>
                <a:endCxn id="48" idx="1"/>
              </p:cNvCxnSpPr>
              <p:nvPr/>
            </p:nvCxnSpPr>
            <p:spPr>
              <a:xfrm flipV="1">
                <a:off x="5191434" y="2275238"/>
                <a:ext cx="238620" cy="1"/>
              </a:xfrm>
              <a:prstGeom prst="bentConnector3">
                <a:avLst>
                  <a:gd name="adj1" fmla="val 50000"/>
                </a:avLst>
              </a:prstGeom>
              <a:ln w="158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92" name="Rectangle 3091"/>
              <p:cNvSpPr/>
              <p:nvPr/>
            </p:nvSpPr>
            <p:spPr>
              <a:xfrm>
                <a:off x="6415570" y="1298187"/>
                <a:ext cx="1728192" cy="118808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1600" dirty="0" err="1" smtClean="0">
                    <a:solidFill>
                      <a:schemeClr val="tx1"/>
                    </a:solidFill>
                  </a:rPr>
                  <a:t>Penting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Zoonosis</a:t>
                </a:r>
              </a:p>
              <a:p>
                <a:pPr algn="ctr"/>
                <a:r>
                  <a:rPr lang="en-US" sz="1600" dirty="0" err="1" smtClean="0">
                    <a:solidFill>
                      <a:schemeClr val="tx1"/>
                    </a:solidFill>
                  </a:rPr>
                  <a:t>Jumlah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Banyak</a:t>
                </a:r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600" dirty="0" err="1" smtClean="0">
                    <a:solidFill>
                      <a:schemeClr val="tx1"/>
                    </a:solidFill>
                  </a:rPr>
                  <a:t>Penyakit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baru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3" name="Rectangle 3092"/>
              <p:cNvSpPr/>
              <p:nvPr/>
            </p:nvSpPr>
            <p:spPr>
              <a:xfrm>
                <a:off x="6415570" y="928085"/>
                <a:ext cx="1728192" cy="35180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>
                    <a:solidFill>
                      <a:schemeClr val="tx1"/>
                    </a:solidFill>
                  </a:rPr>
                  <a:t>Penilaian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Kasus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Elbow Connector 57"/>
              <p:cNvCxnSpPr>
                <a:stCxn id="48" idx="3"/>
                <a:endCxn id="3093" idx="1"/>
              </p:cNvCxnSpPr>
              <p:nvPr/>
            </p:nvCxnSpPr>
            <p:spPr>
              <a:xfrm flipV="1">
                <a:off x="5911514" y="1103986"/>
                <a:ext cx="504056" cy="1171252"/>
              </a:xfrm>
              <a:prstGeom prst="bentConnector3">
                <a:avLst>
                  <a:gd name="adj1" fmla="val 50000"/>
                </a:avLst>
              </a:prstGeom>
              <a:ln w="158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Elbow Connector 62"/>
              <p:cNvCxnSpPr>
                <a:stCxn id="3092" idx="2"/>
              </p:cNvCxnSpPr>
              <p:nvPr/>
            </p:nvCxnSpPr>
            <p:spPr>
              <a:xfrm rot="16200000" flipH="1">
                <a:off x="6825427" y="2940508"/>
                <a:ext cx="908478" cy="1"/>
              </a:xfrm>
              <a:prstGeom prst="bentConnector3">
                <a:avLst>
                  <a:gd name="adj1" fmla="val 50000"/>
                </a:avLst>
              </a:prstGeom>
              <a:ln w="19050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6755937" y="3099573"/>
                <a:ext cx="5308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/>
                  <a:t>YA</a:t>
                </a:r>
                <a:endParaRPr lang="en-US" sz="1400" b="1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135502" y="2536366"/>
                <a:ext cx="10802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/>
                  <a:t>TIDAK</a:t>
                </a:r>
                <a:endParaRPr lang="en-US" sz="1400" b="1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6703551" y="3429000"/>
                <a:ext cx="1166509" cy="307777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/>
                  <a:t>INVESTIGASI</a:t>
                </a:r>
                <a:endParaRPr lang="en-US" sz="1400" b="1" dirty="0"/>
              </a:p>
            </p:txBody>
          </p:sp>
          <p:cxnSp>
            <p:nvCxnSpPr>
              <p:cNvPr id="80" name="Elbow Connector 79"/>
              <p:cNvCxnSpPr>
                <a:stCxn id="79" idx="2"/>
              </p:cNvCxnSpPr>
              <p:nvPr/>
            </p:nvCxnSpPr>
            <p:spPr>
              <a:xfrm rot="16200000" flipH="1">
                <a:off x="7104883" y="3918699"/>
                <a:ext cx="363847" cy="1"/>
              </a:xfrm>
              <a:prstGeom prst="bentConnector3">
                <a:avLst>
                  <a:gd name="adj1" fmla="val 50000"/>
                </a:avLst>
              </a:prstGeom>
              <a:ln w="158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3" name="Rectangle 82"/>
              <p:cNvSpPr/>
              <p:nvPr/>
            </p:nvSpPr>
            <p:spPr>
              <a:xfrm>
                <a:off x="420575" y="3464375"/>
                <a:ext cx="3114675" cy="742553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>
                    <a:ln w="0"/>
                    <a:solidFill>
                      <a:srgbClr val="FF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0812 900 900 09</a:t>
                </a:r>
                <a:endParaRPr lang="en-US" sz="3200" b="1" dirty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  <p:cxnSp>
            <p:nvCxnSpPr>
              <p:cNvPr id="38" name="Elbow Connector 37"/>
              <p:cNvCxnSpPr>
                <a:stCxn id="83" idx="3"/>
              </p:cNvCxnSpPr>
              <p:nvPr/>
            </p:nvCxnSpPr>
            <p:spPr>
              <a:xfrm flipV="1">
                <a:off x="3535250" y="3099573"/>
                <a:ext cx="5420491" cy="736079"/>
              </a:xfrm>
              <a:prstGeom prst="bentConnector3">
                <a:avLst>
                  <a:gd name="adj1" fmla="val 50000"/>
                </a:avLst>
              </a:prstGeom>
              <a:ln w="15875"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ectangle 46"/>
              <p:cNvSpPr/>
              <p:nvPr/>
            </p:nvSpPr>
            <p:spPr>
              <a:xfrm>
                <a:off x="420575" y="4334891"/>
                <a:ext cx="3699616" cy="170170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450724" y="4164391"/>
                <a:ext cx="1728193" cy="187220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228748" y="4414331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D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228748" y="5207379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H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228748" y="4810855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N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228748" y="5603903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Q</a:t>
                </a: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949845" y="4412842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KODE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1949845" y="5205890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LAPD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949845" y="4809366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LAPK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1949845" y="5602414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CKT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2685254" y="4412842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SK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2685254" y="5205890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LAPSK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2685254" y="4809366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VSK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2685254" y="5602414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POP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3399878" y="4412842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RP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3399878" y="5205890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VAK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3399878" y="4809366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SUR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3399878" y="5602414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SLAP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6599834" y="4257465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LTL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6599834" y="5050513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RVAK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6599834" y="4653989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TK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599834" y="5447037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UC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7374150" y="4257465"/>
                <a:ext cx="650318" cy="307777"/>
              </a:xfrm>
              <a:prstGeom prst="rect">
                <a:avLst/>
              </a:prstGeom>
              <a:solidFill>
                <a:srgbClr val="0070C0"/>
              </a:solidFill>
              <a:ln w="635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Z</a:t>
                </a:r>
                <a:endParaRPr lang="en-US" sz="1400" b="1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7374150" y="5050513"/>
                <a:ext cx="650318" cy="307777"/>
              </a:xfrm>
              <a:prstGeom prst="rect">
                <a:avLst/>
              </a:prstGeom>
              <a:solidFill>
                <a:srgbClr val="0070C0"/>
              </a:solidFill>
              <a:ln w="635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DX</a:t>
                </a:r>
                <a:endParaRPr lang="en-US" sz="1400" b="1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7374150" y="4653989"/>
                <a:ext cx="650318" cy="307777"/>
              </a:xfrm>
              <a:prstGeom prst="rect">
                <a:avLst/>
              </a:prstGeom>
              <a:solidFill>
                <a:srgbClr val="0070C0"/>
              </a:solidFill>
              <a:ln w="635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SP</a:t>
                </a:r>
                <a:endParaRPr lang="en-US" sz="1400" b="1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7374150" y="5447037"/>
                <a:ext cx="650318" cy="307777"/>
              </a:xfrm>
              <a:prstGeom prst="rect">
                <a:avLst/>
              </a:prstGeom>
              <a:solidFill>
                <a:srgbClr val="0070C0"/>
              </a:solidFill>
              <a:ln w="635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TL</a:t>
                </a:r>
                <a:endParaRPr lang="en-US" sz="1400" b="1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9" name="TextBox 97"/>
              <p:cNvSpPr txBox="1"/>
              <p:nvPr/>
            </p:nvSpPr>
            <p:spPr>
              <a:xfrm>
                <a:off x="493339" y="4411353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CKL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TextBox 98"/>
              <p:cNvSpPr txBox="1"/>
              <p:nvPr/>
            </p:nvSpPr>
            <p:spPr>
              <a:xfrm>
                <a:off x="493339" y="5204401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CKO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TextBox 99"/>
              <p:cNvSpPr txBox="1"/>
              <p:nvPr/>
            </p:nvSpPr>
            <p:spPr>
              <a:xfrm>
                <a:off x="493339" y="4807877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CKP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TextBox 100"/>
              <p:cNvSpPr txBox="1"/>
              <p:nvPr/>
            </p:nvSpPr>
            <p:spPr>
              <a:xfrm>
                <a:off x="493339" y="5600925"/>
                <a:ext cx="650318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DKL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30"/>
              <p:cNvSpPr/>
              <p:nvPr/>
            </p:nvSpPr>
            <p:spPr>
              <a:xfrm>
                <a:off x="665333" y="717973"/>
                <a:ext cx="862959" cy="4220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DINAS</a:t>
                </a:r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68" name="Rectangle 30"/>
              <p:cNvSpPr/>
              <p:nvPr/>
            </p:nvSpPr>
            <p:spPr>
              <a:xfrm>
                <a:off x="2210783" y="715348"/>
                <a:ext cx="862959" cy="4220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PELSA</a:t>
                </a:r>
                <a:endPara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cxnSp>
            <p:nvCxnSpPr>
              <p:cNvPr id="7" name="Konektor Lurus 6"/>
              <p:cNvCxnSpPr/>
              <p:nvPr/>
            </p:nvCxnSpPr>
            <p:spPr>
              <a:xfrm>
                <a:off x="1096813" y="1103986"/>
                <a:ext cx="25615" cy="5346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Konektor Lurus 9"/>
              <p:cNvCxnSpPr/>
              <p:nvPr/>
            </p:nvCxnSpPr>
            <p:spPr>
              <a:xfrm>
                <a:off x="2679849" y="1140036"/>
                <a:ext cx="1" cy="5189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Konektor Lurus 12"/>
              <p:cNvCxnSpPr/>
              <p:nvPr/>
            </p:nvCxnSpPr>
            <p:spPr>
              <a:xfrm flipH="1">
                <a:off x="1096813" y="1638672"/>
                <a:ext cx="158303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Konektor Panah Lurus 14"/>
              <p:cNvCxnSpPr/>
              <p:nvPr/>
            </p:nvCxnSpPr>
            <p:spPr>
              <a:xfrm>
                <a:off x="1553907" y="1638672"/>
                <a:ext cx="0" cy="25355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Konektor Panah Lurus 26"/>
              <p:cNvCxnSpPr>
                <a:stCxn id="68" idx="3"/>
              </p:cNvCxnSpPr>
              <p:nvPr/>
            </p:nvCxnSpPr>
            <p:spPr>
              <a:xfrm flipV="1">
                <a:off x="3073742" y="920531"/>
                <a:ext cx="819891" cy="5849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23"/>
              <p:cNvSpPr txBox="1"/>
              <p:nvPr/>
            </p:nvSpPr>
            <p:spPr>
              <a:xfrm>
                <a:off x="4009726" y="717973"/>
                <a:ext cx="655971" cy="3077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PNEG</a:t>
                </a:r>
                <a:endParaRPr lang="en-US" sz="14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003" y="188640"/>
            <a:ext cx="8229600" cy="699018"/>
          </a:xfrm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id-ID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Alur </a:t>
            </a:r>
            <a:r>
              <a:rPr lang="id-ID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elaporan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id-ID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SMS - </a:t>
            </a:r>
            <a:r>
              <a:rPr lang="id-ID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iSIKHNAS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1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PK (Perkembangan Kasus)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id-ID" dirty="0" smtClean="0"/>
              <a:t>Tujuan:</a:t>
            </a:r>
          </a:p>
          <a:p>
            <a:pPr lvl="1">
              <a:defRPr/>
            </a:pPr>
            <a:r>
              <a:rPr lang="id-ID" dirty="0" smtClean="0"/>
              <a:t>Melaporkan kondisi hewan yang sakit setelah dilakukan pengobatan, apakah hewannya sembuh, masih sakit atau mati</a:t>
            </a:r>
          </a:p>
          <a:p>
            <a:pPr>
              <a:defRPr/>
            </a:pPr>
            <a:r>
              <a:rPr lang="id-ID" dirty="0" smtClean="0"/>
              <a:t>Siapa:</a:t>
            </a:r>
          </a:p>
          <a:p>
            <a:pPr lvl="1">
              <a:defRPr/>
            </a:pPr>
            <a:r>
              <a:rPr lang="id-ID" dirty="0" smtClean="0"/>
              <a:t>Petugas medik/paramedik veteriner</a:t>
            </a:r>
          </a:p>
          <a:p>
            <a:pPr lvl="1">
              <a:defRPr/>
            </a:pPr>
            <a:r>
              <a:rPr lang="id-ID" dirty="0" smtClean="0"/>
              <a:t>Pelsa</a:t>
            </a:r>
          </a:p>
          <a:p>
            <a:pPr>
              <a:defRPr/>
            </a:pPr>
            <a:r>
              <a:rPr lang="id-ID" dirty="0" smtClean="0"/>
              <a:t>Kapan:</a:t>
            </a:r>
          </a:p>
          <a:p>
            <a:pPr lvl="1">
              <a:defRPr/>
            </a:pPr>
            <a:r>
              <a:rPr lang="id-ID" dirty="0" smtClean="0"/>
              <a:t>Tergantung durasi pengobatan</a:t>
            </a:r>
          </a:p>
          <a:p>
            <a:pPr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36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77813" y="274638"/>
            <a:ext cx="8642350" cy="435292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AU" sz="3600" b="1" dirty="0">
                <a:latin typeface="+mn-lt"/>
                <a:cs typeface="+mn-cs"/>
              </a:rPr>
              <a:t>PK [ID </a:t>
            </a:r>
            <a:r>
              <a:rPr lang="en-AU" sz="3600" b="1" dirty="0" err="1">
                <a:latin typeface="+mn-lt"/>
                <a:cs typeface="+mn-cs"/>
              </a:rPr>
              <a:t>kasus</a:t>
            </a:r>
            <a:r>
              <a:rPr lang="en-AU" sz="3600" b="1" dirty="0">
                <a:latin typeface="+mn-lt"/>
                <a:cs typeface="+mn-cs"/>
              </a:rPr>
              <a:t>] [</a:t>
            </a:r>
            <a:r>
              <a:rPr lang="en-AU" sz="3600" b="1" dirty="0" err="1">
                <a:latin typeface="+mn-lt"/>
                <a:cs typeface="+mn-cs"/>
              </a:rPr>
              <a:t>kode</a:t>
            </a:r>
            <a:r>
              <a:rPr lang="en-AU" sz="3600" b="1" dirty="0">
                <a:latin typeface="+mn-lt"/>
                <a:cs typeface="+mn-cs"/>
              </a:rPr>
              <a:t> </a:t>
            </a:r>
            <a:r>
              <a:rPr lang="en-AU" sz="3600" b="1" dirty="0" err="1">
                <a:latin typeface="+mn-lt"/>
                <a:cs typeface="+mn-cs"/>
              </a:rPr>
              <a:t>perkembangan</a:t>
            </a:r>
            <a:r>
              <a:rPr lang="en-AU" sz="3600" b="1" dirty="0">
                <a:latin typeface="+mn-lt"/>
                <a:cs typeface="+mn-cs"/>
              </a:rPr>
              <a:t> </a:t>
            </a:r>
            <a:r>
              <a:rPr lang="en-AU" sz="3600" b="1" dirty="0" err="1">
                <a:latin typeface="+mn-lt"/>
                <a:cs typeface="+mn-cs"/>
              </a:rPr>
              <a:t>kasus</a:t>
            </a:r>
            <a:r>
              <a:rPr lang="en-AU" sz="3600" b="1" dirty="0">
                <a:latin typeface="+mn-lt"/>
                <a:cs typeface="+mn-cs"/>
              </a:rPr>
              <a:t>]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AU" sz="2000" dirty="0">
              <a:latin typeface="+mn-lt"/>
              <a:cs typeface="+mn-cs"/>
            </a:endParaRPr>
          </a:p>
        </p:txBody>
      </p:sp>
      <p:grpSp>
        <p:nvGrpSpPr>
          <p:cNvPr id="39939" name="Group 11"/>
          <p:cNvGrpSpPr>
            <a:grpSpLocks/>
          </p:cNvGrpSpPr>
          <p:nvPr/>
        </p:nvGrpSpPr>
        <p:grpSpPr bwMode="auto">
          <a:xfrm>
            <a:off x="1258888" y="1417638"/>
            <a:ext cx="5976937" cy="1011237"/>
            <a:chOff x="1115616" y="4365104"/>
            <a:chExt cx="2833422" cy="1010891"/>
          </a:xfrm>
        </p:grpSpPr>
        <p:sp>
          <p:nvSpPr>
            <p:cNvPr id="7" name="Rectangular Callout 6"/>
            <p:cNvSpPr/>
            <p:nvPr/>
          </p:nvSpPr>
          <p:spPr>
            <a:xfrm>
              <a:off x="1115616" y="4366690"/>
              <a:ext cx="1019731" cy="1009305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400" b="1" dirty="0"/>
                <a:t>ID </a:t>
              </a:r>
              <a:r>
                <a:rPr lang="en-AU" sz="2400" b="1" dirty="0" err="1"/>
                <a:t>Kasus</a:t>
              </a:r>
              <a:endParaRPr lang="en-AU" sz="2400" b="1" dirty="0"/>
            </a:p>
          </p:txBody>
        </p:sp>
        <p:sp>
          <p:nvSpPr>
            <p:cNvPr id="8" name="Rectangular Callout 7"/>
            <p:cNvSpPr/>
            <p:nvPr/>
          </p:nvSpPr>
          <p:spPr>
            <a:xfrm>
              <a:off x="2699021" y="4365104"/>
              <a:ext cx="1250017" cy="1010891"/>
            </a:xfrm>
            <a:prstGeom prst="wedgeRectCallout">
              <a:avLst>
                <a:gd name="adj1" fmla="val -15949"/>
                <a:gd name="adj2" fmla="val -8220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000" b="1" dirty="0" err="1"/>
                <a:t>Kode</a:t>
              </a:r>
              <a:r>
                <a:rPr lang="en-AU" sz="2000" b="1" dirty="0"/>
                <a:t> </a:t>
              </a:r>
              <a:r>
                <a:rPr lang="en-AU" sz="2000" b="1" dirty="0" err="1"/>
                <a:t>perkembangan</a:t>
              </a:r>
              <a:r>
                <a:rPr lang="en-AU" sz="2000" b="1" dirty="0"/>
                <a:t> </a:t>
              </a:r>
              <a:r>
                <a:rPr lang="en-AU" sz="2000" b="1" dirty="0" err="1"/>
                <a:t>kasus</a:t>
              </a:r>
              <a:endParaRPr lang="en-AU" sz="2000" b="1" dirty="0"/>
            </a:p>
          </p:txBody>
        </p:sp>
      </p:grpSp>
      <p:sp>
        <p:nvSpPr>
          <p:cNvPr id="39940" name="TextBox 13"/>
          <p:cNvSpPr txBox="1">
            <a:spLocks noChangeArrowheads="1"/>
          </p:cNvSpPr>
          <p:nvPr/>
        </p:nvSpPr>
        <p:spPr bwMode="auto">
          <a:xfrm>
            <a:off x="460375" y="2811463"/>
            <a:ext cx="475456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AU" sz="2800" b="1"/>
              <a:t>Kode perkembangan kasus</a:t>
            </a:r>
            <a:endParaRPr lang="en-AU" sz="2800"/>
          </a:p>
          <a:p>
            <a:pPr eaLnBrk="1" hangingPunct="1"/>
            <a:r>
              <a:rPr lang="en-AU" sz="2800"/>
              <a:t>SB = Sembuh</a:t>
            </a:r>
          </a:p>
          <a:p>
            <a:pPr eaLnBrk="1" hangingPunct="1"/>
            <a:r>
              <a:rPr lang="en-AU" sz="2800"/>
              <a:t>MS = Masih sakit</a:t>
            </a:r>
          </a:p>
          <a:p>
            <a:pPr eaLnBrk="1" hangingPunct="1"/>
            <a:r>
              <a:rPr lang="en-AU" sz="2800"/>
              <a:t>MT = Mati</a:t>
            </a:r>
          </a:p>
          <a:p>
            <a:pPr eaLnBrk="1" hangingPunct="1"/>
            <a:endParaRPr lang="en-AU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47664" y="5429250"/>
            <a:ext cx="5329336" cy="7937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6000" b="1" dirty="0" smtClean="0">
                <a:solidFill>
                  <a:schemeClr val="tx2">
                    <a:lumMod val="50000"/>
                  </a:schemeClr>
                </a:solidFill>
              </a:rPr>
              <a:t>PK 113357 SB </a:t>
            </a:r>
            <a:endParaRPr lang="en-US" sz="6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0375" y="4857750"/>
            <a:ext cx="3132138" cy="571500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CONTOH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SMS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362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 </a:t>
            </a:r>
            <a:r>
              <a:rPr lang="en-US" dirty="0" err="1" smtClean="0"/>
              <a:t>dan</a:t>
            </a:r>
            <a:r>
              <a:rPr lang="en-US" dirty="0" smtClean="0"/>
              <a:t> OB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11560" y="146800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peternak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sapi</a:t>
            </a:r>
            <a:r>
              <a:rPr lang="en-US" dirty="0" smtClean="0"/>
              <a:t> </a:t>
            </a:r>
            <a:r>
              <a:rPr lang="en-US" dirty="0" err="1" smtClean="0"/>
              <a:t>cacingan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obati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sapi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SMS</a:t>
            </a:r>
            <a:endParaRPr lang="en-US" dirty="0"/>
          </a:p>
          <a:p>
            <a:r>
              <a:rPr lang="en-US" sz="4400" dirty="0" smtClean="0"/>
              <a:t>PK 23456 MS</a:t>
            </a:r>
          </a:p>
          <a:p>
            <a:r>
              <a:rPr lang="en-US" sz="4400" dirty="0" smtClean="0"/>
              <a:t>OB 23456 C22 20 1</a:t>
            </a:r>
          </a:p>
        </p:txBody>
      </p:sp>
    </p:spTree>
    <p:extLst>
      <p:ext uri="{BB962C8B-B14F-4D97-AF65-F5344CB8AC3E}">
        <p14:creationId xmlns:p14="http://schemas.microsoft.com/office/powerpoint/2010/main" val="42744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32" y="2662664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id-ID" sz="6600" dirty="0"/>
              <a:t>Manajemen </a:t>
            </a:r>
            <a:r>
              <a:rPr lang="id-ID" sz="6600" dirty="0" smtClean="0"/>
              <a:t>Kasus</a:t>
            </a:r>
            <a:endParaRPr lang="id-ID" sz="6600" dirty="0"/>
          </a:p>
          <a:p>
            <a:pPr algn="ctr" eaLnBrk="1" hangingPunct="1"/>
            <a:endParaRPr lang="en-AU" altLang="en-US" sz="6600" b="1" dirty="0"/>
          </a:p>
        </p:txBody>
      </p:sp>
    </p:spTree>
    <p:custDataLst>
      <p:tags r:id="rId1"/>
    </p:custDataLst>
  </p:cSld>
  <p:clrMapOvr>
    <a:masterClrMapping/>
  </p:clrMapOvr>
  <p:transition spd="slow" advTm="265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id-ID" dirty="0" smtClean="0"/>
              <a:t>LAB </a:t>
            </a:r>
            <a:r>
              <a:rPr lang="en-US" dirty="0" smtClean="0"/>
              <a:t>(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)</a:t>
            </a:r>
            <a:endParaRPr lang="id-ID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id-ID" dirty="0" smtClean="0"/>
              <a:t>Tujuan:</a:t>
            </a:r>
          </a:p>
          <a:p>
            <a:pPr lvl="1">
              <a:defRPr/>
            </a:pPr>
            <a:r>
              <a:rPr lang="id-ID" dirty="0" smtClean="0"/>
              <a:t>Melaporkan setiap tindakan pengambilan spesimen dari kasus yang terjadi di lapangan</a:t>
            </a:r>
          </a:p>
          <a:p>
            <a:pPr>
              <a:defRPr/>
            </a:pPr>
            <a:r>
              <a:rPr lang="id-ID" dirty="0" smtClean="0"/>
              <a:t>Siapa:</a:t>
            </a:r>
          </a:p>
          <a:p>
            <a:pPr lvl="1">
              <a:defRPr/>
            </a:pPr>
            <a:r>
              <a:rPr lang="id-ID" dirty="0" smtClean="0"/>
              <a:t>Petugas yang mempunyai kewenangan untuk melakukan pengambilan spesimen</a:t>
            </a:r>
          </a:p>
          <a:p>
            <a:pPr>
              <a:defRPr/>
            </a:pPr>
            <a:r>
              <a:rPr lang="id-ID" dirty="0" smtClean="0"/>
              <a:t>Kapan:</a:t>
            </a:r>
          </a:p>
          <a:p>
            <a:pPr lvl="1">
              <a:defRPr/>
            </a:pPr>
            <a:r>
              <a:rPr lang="id-ID" dirty="0" smtClean="0"/>
              <a:t>Setiap dilakukan pengambilan spesimen karena adanya kasus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9081"/>
            <a:ext cx="9144000" cy="4983163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FORMAT SMS</a:t>
            </a:r>
          </a:p>
          <a:p>
            <a:pPr>
              <a:buFont typeface="Arial" charset="0"/>
              <a:buNone/>
              <a:defRPr/>
            </a:pPr>
            <a:r>
              <a:rPr lang="id-ID" sz="1800" b="1" dirty="0" smtClean="0"/>
              <a:t>    </a:t>
            </a:r>
          </a:p>
          <a:p>
            <a:pPr>
              <a:buFont typeface="Arial" charset="0"/>
              <a:buNone/>
              <a:defRPr/>
            </a:pPr>
            <a:endParaRPr lang="id-ID" sz="1800" b="1" dirty="0" smtClean="0"/>
          </a:p>
          <a:p>
            <a:pPr>
              <a:buFont typeface="Arial" charset="0"/>
              <a:buNone/>
              <a:defRPr/>
            </a:pPr>
            <a:r>
              <a:rPr lang="id-ID" sz="1800" b="1" dirty="0" smtClean="0"/>
              <a:t>     </a:t>
            </a:r>
            <a:r>
              <a:rPr lang="en-US" sz="1800" b="1" dirty="0" smtClean="0"/>
              <a:t>S</a:t>
            </a:r>
            <a:r>
              <a:rPr lang="en-AU" sz="1800" b="1" dirty="0" smtClean="0"/>
              <a:t>LAB [ID </a:t>
            </a:r>
            <a:r>
              <a:rPr lang="en-AU" sz="1800" b="1" dirty="0" err="1" smtClean="0"/>
              <a:t>kasus</a:t>
            </a:r>
            <a:r>
              <a:rPr lang="en-AU" sz="1800" b="1" dirty="0" smtClean="0"/>
              <a:t>] ([</a:t>
            </a:r>
            <a:r>
              <a:rPr lang="en-AU" sz="1800" b="1" dirty="0" err="1" smtClean="0"/>
              <a:t>jenis</a:t>
            </a:r>
            <a:r>
              <a:rPr lang="en-AU" sz="1800" b="1" dirty="0" smtClean="0"/>
              <a:t> </a:t>
            </a:r>
            <a:r>
              <a:rPr lang="en-AU" sz="1800" b="1" dirty="0" err="1" smtClean="0"/>
              <a:t>spesimen</a:t>
            </a:r>
            <a:r>
              <a:rPr lang="en-AU" sz="1800" b="1" dirty="0" smtClean="0"/>
              <a:t>] [</a:t>
            </a:r>
            <a:r>
              <a:rPr lang="en-AU" sz="1800" b="1" dirty="0" err="1" smtClean="0"/>
              <a:t>bentuk</a:t>
            </a:r>
            <a:r>
              <a:rPr lang="en-AU" sz="1800" b="1" dirty="0" smtClean="0"/>
              <a:t> </a:t>
            </a:r>
            <a:r>
              <a:rPr lang="en-AU" sz="1800" b="1" dirty="0" err="1" smtClean="0"/>
              <a:t>spesimen</a:t>
            </a:r>
            <a:r>
              <a:rPr lang="en-AU" sz="1800" b="1" dirty="0" smtClean="0"/>
              <a:t>] {</a:t>
            </a:r>
            <a:r>
              <a:rPr lang="en-AU" sz="1800" b="1" dirty="0" err="1" smtClean="0"/>
              <a:t>seksi</a:t>
            </a:r>
            <a:r>
              <a:rPr lang="en-AU" sz="1800" b="1" dirty="0" smtClean="0"/>
              <a:t>} [</a:t>
            </a:r>
            <a:r>
              <a:rPr lang="en-AU" sz="1800" b="1" dirty="0" err="1" smtClean="0"/>
              <a:t>jumlah</a:t>
            </a:r>
            <a:r>
              <a:rPr lang="en-AU" sz="1800" b="1" dirty="0" smtClean="0"/>
              <a:t> </a:t>
            </a:r>
            <a:r>
              <a:rPr lang="en-AU" sz="1800" b="1" dirty="0" err="1" smtClean="0"/>
              <a:t>spesimen</a:t>
            </a:r>
            <a:r>
              <a:rPr lang="en-AU" sz="1800" b="1" dirty="0" smtClean="0"/>
              <a:t>]...) [lab ID]</a:t>
            </a:r>
          </a:p>
          <a:p>
            <a:pPr>
              <a:defRPr/>
            </a:pPr>
            <a:endParaRPr lang="id-ID" dirty="0" smtClean="0"/>
          </a:p>
          <a:p>
            <a:pPr>
              <a:defRPr/>
            </a:pPr>
            <a:endParaRPr lang="id-ID" dirty="0" smtClean="0"/>
          </a:p>
          <a:p>
            <a:pPr>
              <a:defRPr/>
            </a:pPr>
            <a:endParaRPr lang="id-ID" dirty="0" smtClean="0"/>
          </a:p>
          <a:p>
            <a:pPr marL="0" indent="0">
              <a:buFont typeface="Arial" charset="0"/>
              <a:buNone/>
              <a:defRPr/>
            </a:pPr>
            <a:endParaRPr lang="id-ID" dirty="0" smtClean="0"/>
          </a:p>
          <a:p>
            <a:pPr>
              <a:defRPr/>
            </a:pPr>
            <a:endParaRPr lang="id-ID" dirty="0"/>
          </a:p>
        </p:txBody>
      </p:sp>
      <p:grpSp>
        <p:nvGrpSpPr>
          <p:cNvPr id="69635" name="Group 13"/>
          <p:cNvGrpSpPr>
            <a:grpSpLocks/>
          </p:cNvGrpSpPr>
          <p:nvPr/>
        </p:nvGrpSpPr>
        <p:grpSpPr bwMode="auto">
          <a:xfrm>
            <a:off x="788988" y="3339306"/>
            <a:ext cx="8069262" cy="1011238"/>
            <a:chOff x="931853" y="1409068"/>
            <a:chExt cx="7708599" cy="1277353"/>
          </a:xfrm>
        </p:grpSpPr>
        <p:grpSp>
          <p:nvGrpSpPr>
            <p:cNvPr id="69636" name="Group 14"/>
            <p:cNvGrpSpPr>
              <a:grpSpLocks/>
            </p:cNvGrpSpPr>
            <p:nvPr/>
          </p:nvGrpSpPr>
          <p:grpSpPr bwMode="auto">
            <a:xfrm>
              <a:off x="931853" y="1409068"/>
              <a:ext cx="6303716" cy="1277353"/>
              <a:chOff x="683568" y="1107649"/>
              <a:chExt cx="6303716" cy="1277353"/>
            </a:xfrm>
          </p:grpSpPr>
          <p:sp>
            <p:nvSpPr>
              <p:cNvPr id="7" name="Rectangular Callout 6"/>
              <p:cNvSpPr/>
              <p:nvPr/>
            </p:nvSpPr>
            <p:spPr>
              <a:xfrm>
                <a:off x="683568" y="1111660"/>
                <a:ext cx="1019118" cy="1008648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/>
                  <a:t>ID </a:t>
                </a:r>
                <a:r>
                  <a:rPr lang="en-AU" sz="1400" dirty="0" err="1"/>
                  <a:t>Kasus</a:t>
                </a:r>
                <a:endParaRPr lang="en-AU" sz="1400" dirty="0"/>
              </a:p>
            </p:txBody>
          </p:sp>
          <p:sp>
            <p:nvSpPr>
              <p:cNvPr id="8" name="Rectangular Callout 7"/>
              <p:cNvSpPr/>
              <p:nvPr/>
            </p:nvSpPr>
            <p:spPr>
              <a:xfrm>
                <a:off x="4611420" y="1129708"/>
                <a:ext cx="1163190" cy="1006642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 err="1"/>
                  <a:t>Opsional</a:t>
                </a:r>
                <a:r>
                  <a:rPr lang="en-AU" sz="1400" dirty="0"/>
                  <a:t>: </a:t>
                </a:r>
                <a:r>
                  <a:rPr lang="en-AU" sz="1400" dirty="0" err="1"/>
                  <a:t>Kode</a:t>
                </a:r>
                <a:r>
                  <a:rPr lang="en-AU" sz="1400" dirty="0"/>
                  <a:t> </a:t>
                </a:r>
                <a:r>
                  <a:rPr lang="en-AU" sz="1400" dirty="0" err="1"/>
                  <a:t>seksi</a:t>
                </a:r>
                <a:r>
                  <a:rPr lang="en-AU" sz="1400" dirty="0"/>
                  <a:t> </a:t>
                </a:r>
                <a:r>
                  <a:rPr lang="en-AU" sz="1400" dirty="0" err="1"/>
                  <a:t>laboratorium</a:t>
                </a:r>
                <a:endParaRPr lang="en-AU" sz="1400" dirty="0"/>
              </a:p>
            </p:txBody>
          </p:sp>
          <p:sp>
            <p:nvSpPr>
              <p:cNvPr id="9" name="Rectangular Callout 8"/>
              <p:cNvSpPr/>
              <p:nvPr/>
            </p:nvSpPr>
            <p:spPr>
              <a:xfrm>
                <a:off x="3460362" y="1139733"/>
                <a:ext cx="935709" cy="1006642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 err="1"/>
                  <a:t>Bentuk</a:t>
                </a:r>
                <a:r>
                  <a:rPr lang="en-AU" sz="1400" dirty="0"/>
                  <a:t> </a:t>
                </a:r>
                <a:r>
                  <a:rPr lang="en-AU" sz="1400" dirty="0" err="1"/>
                  <a:t>spesimen</a:t>
                </a:r>
                <a:endParaRPr lang="en-AU" sz="1400" dirty="0"/>
              </a:p>
            </p:txBody>
          </p:sp>
          <p:sp>
            <p:nvSpPr>
              <p:cNvPr id="10" name="Rectangular Callout 9"/>
              <p:cNvSpPr/>
              <p:nvPr/>
            </p:nvSpPr>
            <p:spPr>
              <a:xfrm>
                <a:off x="2236510" y="1107649"/>
                <a:ext cx="931159" cy="1008648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 err="1"/>
                  <a:t>Jenis</a:t>
                </a:r>
                <a:r>
                  <a:rPr lang="en-AU" sz="1400" dirty="0"/>
                  <a:t> </a:t>
                </a:r>
                <a:r>
                  <a:rPr lang="en-AU" sz="1400" dirty="0" err="1"/>
                  <a:t>spesimen</a:t>
                </a:r>
                <a:endParaRPr lang="en-AU" sz="1400" dirty="0"/>
              </a:p>
            </p:txBody>
          </p:sp>
          <p:sp>
            <p:nvSpPr>
              <p:cNvPr id="11" name="Rectangular Callout 10"/>
              <p:cNvSpPr/>
              <p:nvPr/>
            </p:nvSpPr>
            <p:spPr>
              <a:xfrm>
                <a:off x="5979344" y="1139733"/>
                <a:ext cx="1008502" cy="998621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 err="1"/>
                  <a:t>Jumlah</a:t>
                </a:r>
                <a:r>
                  <a:rPr lang="en-AU" sz="1400" dirty="0"/>
                  <a:t> </a:t>
                </a:r>
                <a:r>
                  <a:rPr lang="en-AU" sz="1400" dirty="0" err="1"/>
                  <a:t>spesimen</a:t>
                </a:r>
                <a:endParaRPr lang="en-AU" sz="14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236510" y="2136349"/>
                <a:ext cx="4751335" cy="24865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 err="1"/>
                  <a:t>Mengulangi</a:t>
                </a:r>
                <a:r>
                  <a:rPr lang="en-AU" sz="1400" dirty="0"/>
                  <a:t> </a:t>
                </a:r>
                <a:r>
                  <a:rPr lang="en-AU" sz="1400" dirty="0" err="1"/>
                  <a:t>urutan</a:t>
                </a:r>
                <a:endParaRPr lang="en-AU" sz="1400" dirty="0"/>
              </a:p>
            </p:txBody>
          </p:sp>
        </p:grpSp>
        <p:sp>
          <p:nvSpPr>
            <p:cNvPr id="6" name="Rectangular Callout 5"/>
            <p:cNvSpPr/>
            <p:nvPr/>
          </p:nvSpPr>
          <p:spPr>
            <a:xfrm>
              <a:off x="7812418" y="1451179"/>
              <a:ext cx="828034" cy="1000625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400" dirty="0"/>
                <a:t>ID Lab</a:t>
              </a: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lang="id-ID" dirty="0" smtClean="0"/>
              <a:t>LAB </a:t>
            </a:r>
            <a:r>
              <a:rPr lang="en-US" dirty="0" smtClean="0"/>
              <a:t>(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)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kasus</a:t>
            </a:r>
            <a:r>
              <a:rPr lang="en-US" sz="3600" dirty="0" smtClean="0"/>
              <a:t>:</a:t>
            </a:r>
          </a:p>
          <a:p>
            <a:pPr>
              <a:defRPr/>
            </a:pP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kasus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ID 2055, </a:t>
            </a:r>
            <a:r>
              <a:rPr lang="en-US" sz="3600" dirty="0" err="1" smtClean="0"/>
              <a:t>petugas</a:t>
            </a:r>
            <a:r>
              <a:rPr lang="en-US" sz="3600" dirty="0" smtClean="0"/>
              <a:t> </a:t>
            </a:r>
            <a:r>
              <a:rPr lang="en-US" sz="3600" dirty="0" err="1" smtClean="0"/>
              <a:t>melakukan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pengambilan</a:t>
            </a:r>
            <a:r>
              <a:rPr lang="en-US" sz="3600" dirty="0" smtClean="0"/>
              <a:t> 2 </a:t>
            </a:r>
            <a:r>
              <a:rPr lang="en-US" sz="3600" dirty="0" err="1" smtClean="0"/>
              <a:t>sampel</a:t>
            </a:r>
            <a:r>
              <a:rPr lang="en-US" sz="3600" dirty="0" smtClean="0"/>
              <a:t> serum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tabung</a:t>
            </a:r>
            <a:r>
              <a:rPr lang="en-US" sz="3600" dirty="0" smtClean="0"/>
              <a:t> </a:t>
            </a:r>
            <a:r>
              <a:rPr lang="en-US" sz="3600" dirty="0" err="1" smtClean="0"/>
              <a:t>vakum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diuji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serologis</a:t>
            </a:r>
            <a:r>
              <a:rPr lang="en-US" sz="3600" dirty="0" smtClean="0"/>
              <a:t> di </a:t>
            </a:r>
            <a:r>
              <a:rPr lang="en-US" sz="3600" dirty="0" err="1" smtClean="0"/>
              <a:t>Balai</a:t>
            </a:r>
            <a:r>
              <a:rPr lang="en-US" sz="3600" dirty="0" smtClean="0"/>
              <a:t> </a:t>
            </a:r>
            <a:r>
              <a:rPr lang="en-US" sz="3600" dirty="0" err="1" smtClean="0"/>
              <a:t>Veteriner</a:t>
            </a:r>
            <a:r>
              <a:rPr lang="en-US" sz="3600" dirty="0" smtClean="0"/>
              <a:t> </a:t>
            </a:r>
            <a:r>
              <a:rPr lang="en-US" sz="3600" dirty="0" err="1" smtClean="0"/>
              <a:t>Maros</a:t>
            </a:r>
            <a:endParaRPr lang="en-US" sz="3600" dirty="0"/>
          </a:p>
          <a:p>
            <a:pPr marL="0" indent="0">
              <a:buNone/>
              <a:defRPr/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Format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sms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:</a:t>
            </a:r>
          </a:p>
          <a:p>
            <a:pPr>
              <a:defRPr/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LAB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smtClean="0">
                <a:solidFill>
                  <a:srgbClr val="C00000"/>
                </a:solidFill>
              </a:rPr>
              <a:t>2055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SRM TV </a:t>
            </a:r>
            <a:r>
              <a:rPr lang="en-US" sz="4400" dirty="0">
                <a:solidFill>
                  <a:srgbClr val="0070C0"/>
                </a:solidFill>
              </a:rPr>
              <a:t>SER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 2 </a:t>
            </a:r>
            <a:r>
              <a:rPr lang="en-US" sz="4400" dirty="0">
                <a:solidFill>
                  <a:srgbClr val="00B050"/>
                </a:solidFill>
              </a:rPr>
              <a:t>130701</a:t>
            </a: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lang="id-ID" dirty="0" smtClean="0"/>
              <a:t>LAB </a:t>
            </a:r>
            <a:r>
              <a:rPr lang="en-US" dirty="0" smtClean="0"/>
              <a:t>(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)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Spesimen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CKJS [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spesimen</a:t>
            </a:r>
            <a:r>
              <a:rPr lang="en-US" b="1" dirty="0"/>
              <a:t>]</a:t>
            </a:r>
          </a:p>
          <a:p>
            <a:pPr lvl="0"/>
            <a:endParaRPr lang="en-AU" dirty="0" smtClean="0"/>
          </a:p>
          <a:p>
            <a:pPr lvl="0"/>
            <a:endParaRPr lang="en-AU" dirty="0" smtClean="0"/>
          </a:p>
          <a:p>
            <a:pPr lvl="0"/>
            <a:r>
              <a:rPr lang="en-AU" dirty="0" err="1" smtClean="0"/>
              <a:t>Tujuan</a:t>
            </a:r>
            <a:r>
              <a:rPr lang="en-AU" dirty="0" smtClean="0"/>
              <a:t> </a:t>
            </a:r>
            <a:r>
              <a:rPr lang="en-AU" dirty="0" smtClean="0">
                <a:sym typeface="Wingdings" pitchFamily="2" charset="2"/>
              </a:rPr>
              <a:t> </a:t>
            </a:r>
            <a:r>
              <a:rPr lang="en-AU" dirty="0" err="1" smtClean="0"/>
              <a:t>Mengetahui</a:t>
            </a:r>
            <a:r>
              <a:rPr lang="en-AU" dirty="0" smtClean="0"/>
              <a:t>  </a:t>
            </a:r>
            <a:r>
              <a:rPr lang="en-AU" dirty="0" err="1" smtClean="0"/>
              <a:t>kode</a:t>
            </a:r>
            <a:r>
              <a:rPr lang="en-AU" dirty="0" smtClean="0"/>
              <a:t> </a:t>
            </a:r>
            <a:r>
              <a:rPr lang="en-AU" dirty="0" err="1" smtClean="0"/>
              <a:t>jenis</a:t>
            </a:r>
            <a:r>
              <a:rPr lang="en-AU" dirty="0" smtClean="0"/>
              <a:t> </a:t>
            </a:r>
            <a:r>
              <a:rPr lang="en-AU" dirty="0" err="1" smtClean="0"/>
              <a:t>spesimen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menuliskan</a:t>
            </a:r>
            <a:r>
              <a:rPr lang="en-AU" dirty="0" smtClean="0"/>
              <a:t> </a:t>
            </a:r>
            <a:r>
              <a:rPr lang="en-AU" dirty="0" err="1" smtClean="0"/>
              <a:t>teks</a:t>
            </a:r>
            <a:r>
              <a:rPr lang="en-AU" dirty="0" smtClean="0"/>
              <a:t> </a:t>
            </a:r>
            <a:r>
              <a:rPr lang="en-AU" dirty="0" err="1" smtClean="0"/>
              <a:t>bebas</a:t>
            </a:r>
            <a:endParaRPr lang="en-AU" dirty="0" smtClean="0"/>
          </a:p>
          <a:p>
            <a:pPr lvl="0"/>
            <a:r>
              <a:rPr lang="en-AU" dirty="0" err="1" smtClean="0"/>
              <a:t>Kapan</a:t>
            </a:r>
            <a:r>
              <a:rPr lang="en-AU" dirty="0" smtClean="0"/>
              <a:t> </a:t>
            </a:r>
            <a:r>
              <a:rPr lang="en-AU" dirty="0" smtClean="0">
                <a:sym typeface="Wingdings" pitchFamily="2" charset="2"/>
              </a:rPr>
              <a:t> </a:t>
            </a:r>
            <a:r>
              <a:rPr lang="en-AU" dirty="0" err="1" smtClean="0"/>
              <a:t>Saat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mengirimkan</a:t>
            </a:r>
            <a:r>
              <a:rPr lang="en-AU" dirty="0" smtClean="0"/>
              <a:t> </a:t>
            </a:r>
            <a:r>
              <a:rPr lang="en-AU" dirty="0" err="1" smtClean="0"/>
              <a:t>spesimen</a:t>
            </a:r>
            <a:r>
              <a:rPr lang="en-AU" dirty="0" smtClean="0"/>
              <a:t> yang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dikirimkan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laboratorium</a:t>
            </a:r>
            <a:endParaRPr lang="en-AU" dirty="0" smtClean="0"/>
          </a:p>
          <a:p>
            <a:r>
              <a:rPr lang="en-AU" dirty="0" err="1" smtClean="0"/>
              <a:t>Siapa</a:t>
            </a:r>
            <a:r>
              <a:rPr lang="en-AU" dirty="0" smtClean="0"/>
              <a:t> </a:t>
            </a:r>
            <a:r>
              <a:rPr lang="en-AU" dirty="0" smtClean="0">
                <a:sym typeface="Wingdings" pitchFamily="2" charset="2"/>
              </a:rPr>
              <a:t> </a:t>
            </a:r>
            <a:r>
              <a:rPr lang="en-AU" dirty="0" err="1" smtClean="0">
                <a:sym typeface="Wingdings" pitchFamily="2" charset="2"/>
              </a:rPr>
              <a:t>Medik</a:t>
            </a:r>
            <a:r>
              <a:rPr lang="en-AU" dirty="0" smtClean="0">
                <a:sym typeface="Wingdings" pitchFamily="2" charset="2"/>
              </a:rPr>
              <a:t> </a:t>
            </a:r>
            <a:r>
              <a:rPr lang="en-AU" dirty="0" err="1" smtClean="0">
                <a:sym typeface="Wingdings" pitchFamily="2" charset="2"/>
              </a:rPr>
              <a:t>Veteriner</a:t>
            </a:r>
            <a:r>
              <a:rPr lang="en-AU" dirty="0" smtClean="0">
                <a:sym typeface="Wingdings" pitchFamily="2" charset="2"/>
              </a:rPr>
              <a:t>/</a:t>
            </a:r>
            <a:r>
              <a:rPr lang="en-AU" dirty="0" err="1" smtClean="0">
                <a:sym typeface="Wingdings" pitchFamily="2" charset="2"/>
              </a:rPr>
              <a:t>Paramedik</a:t>
            </a:r>
            <a:r>
              <a:rPr lang="en-AU" dirty="0" smtClean="0">
                <a:sym typeface="Wingdings" pitchFamily="2" charset="2"/>
              </a:rPr>
              <a:t> </a:t>
            </a:r>
            <a:r>
              <a:rPr lang="en-AU" dirty="0" err="1" smtClean="0">
                <a:sym typeface="Wingdings" pitchFamily="2" charset="2"/>
              </a:rPr>
              <a:t>Veteriner</a:t>
            </a:r>
            <a:endParaRPr lang="en-AU" dirty="0" smtClean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1763688" y="2415002"/>
            <a:ext cx="2664296" cy="564293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 err="1" smtClean="0"/>
              <a:t>Jenis</a:t>
            </a:r>
            <a:r>
              <a:rPr lang="en-AU" sz="2400" dirty="0" smtClean="0"/>
              <a:t> </a:t>
            </a:r>
            <a:r>
              <a:rPr lang="en-AU" sz="2400" dirty="0" err="1" smtClean="0"/>
              <a:t>spesimen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892221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SMS</a:t>
            </a:r>
          </a:p>
          <a:p>
            <a:r>
              <a:rPr lang="en-US" dirty="0" smtClean="0"/>
              <a:t>CKJS serum </a:t>
            </a:r>
          </a:p>
          <a:p>
            <a:pPr>
              <a:buNone/>
            </a:pPr>
            <a:r>
              <a:rPr lang="en-US" dirty="0" err="1" smtClean="0"/>
              <a:t>Balasan</a:t>
            </a:r>
            <a:r>
              <a:rPr lang="en-US" dirty="0" smtClean="0"/>
              <a:t> SMS:</a:t>
            </a:r>
            <a:endParaRPr lang="en-US" dirty="0"/>
          </a:p>
          <a:p>
            <a:r>
              <a:rPr lang="en-AU" dirty="0" smtClean="0"/>
              <a:t>Serum SRM; </a:t>
            </a:r>
            <a:r>
              <a:rPr lang="en-AU" dirty="0" err="1" smtClean="0"/>
              <a:t>Serangga</a:t>
            </a:r>
            <a:r>
              <a:rPr lang="en-AU" dirty="0" smtClean="0"/>
              <a:t> SRG; </a:t>
            </a:r>
            <a:r>
              <a:rPr lang="en-AU" dirty="0" err="1" smtClean="0"/>
              <a:t>Sekam</a:t>
            </a:r>
            <a:r>
              <a:rPr lang="en-AU" dirty="0" smtClean="0"/>
              <a:t> SKM; </a:t>
            </a:r>
            <a:r>
              <a:rPr lang="en-AU" dirty="0" err="1" smtClean="0"/>
              <a:t>Susu</a:t>
            </a:r>
            <a:r>
              <a:rPr lang="en-AU" dirty="0"/>
              <a:t> </a:t>
            </a:r>
            <a:r>
              <a:rPr lang="en-AU" dirty="0" err="1" smtClean="0"/>
              <a:t>segar</a:t>
            </a:r>
            <a:r>
              <a:rPr lang="en-AU" dirty="0" smtClean="0"/>
              <a:t> SSG; </a:t>
            </a:r>
            <a:r>
              <a:rPr lang="en-AU" dirty="0" err="1" smtClean="0"/>
              <a:t>Daging</a:t>
            </a:r>
            <a:r>
              <a:rPr lang="en-AU" dirty="0" smtClean="0"/>
              <a:t> </a:t>
            </a:r>
            <a:r>
              <a:rPr lang="en-AU" dirty="0" err="1" smtClean="0"/>
              <a:t>segar</a:t>
            </a:r>
            <a:r>
              <a:rPr lang="en-AU" dirty="0" smtClean="0"/>
              <a:t> DGS; </a:t>
            </a:r>
            <a:r>
              <a:rPr lang="en-AU" dirty="0" err="1" smtClean="0"/>
              <a:t>Sumsum</a:t>
            </a:r>
            <a:r>
              <a:rPr lang="en-AU" dirty="0" smtClean="0"/>
              <a:t> </a:t>
            </a:r>
            <a:r>
              <a:rPr lang="en-AU" dirty="0" err="1" smtClean="0"/>
              <a:t>tulang</a:t>
            </a:r>
            <a:r>
              <a:rPr lang="en-AU" dirty="0" smtClean="0"/>
              <a:t> STL; </a:t>
            </a:r>
            <a:r>
              <a:rPr lang="en-AU" dirty="0" err="1" smtClean="0"/>
              <a:t>Susu</a:t>
            </a:r>
            <a:r>
              <a:rPr lang="en-AU" dirty="0" smtClean="0"/>
              <a:t> SSG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Spesimen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228696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Spesimen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Format SMS:</a:t>
            </a:r>
          </a:p>
          <a:p>
            <a:r>
              <a:rPr lang="en-US" dirty="0" err="1" smtClean="0"/>
              <a:t>Kode</a:t>
            </a:r>
            <a:r>
              <a:rPr lang="en-US" dirty="0" smtClean="0"/>
              <a:t> BS</a:t>
            </a:r>
          </a:p>
          <a:p>
            <a:pPr lvl="1"/>
            <a:r>
              <a:rPr lang="en-US" dirty="0"/>
              <a:t>swab SW;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isap</a:t>
            </a:r>
            <a:r>
              <a:rPr lang="en-US" dirty="0"/>
              <a:t> KT; </a:t>
            </a:r>
            <a:r>
              <a:rPr lang="en-US" dirty="0" err="1"/>
              <a:t>kapur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KD; </a:t>
            </a:r>
            <a:r>
              <a:rPr lang="en-US" dirty="0" err="1"/>
              <a:t>tabung</a:t>
            </a:r>
            <a:r>
              <a:rPr lang="en-US" dirty="0"/>
              <a:t> TB;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vakum</a:t>
            </a:r>
            <a:r>
              <a:rPr lang="en-US" dirty="0"/>
              <a:t> TV; EDTA ED; Heparin HE; </a:t>
            </a:r>
            <a:r>
              <a:rPr lang="en-US" dirty="0" err="1"/>
              <a:t>pengawet</a:t>
            </a:r>
            <a:r>
              <a:rPr lang="en-US" dirty="0"/>
              <a:t> PG; formalin FO; </a:t>
            </a:r>
            <a:r>
              <a:rPr lang="en-US" dirty="0" err="1"/>
              <a:t>alkohol</a:t>
            </a:r>
            <a:r>
              <a:rPr lang="en-US" dirty="0"/>
              <a:t> AL; transport medium TM; slide SL; prep </a:t>
            </a:r>
            <a:r>
              <a:rPr lang="en-US" dirty="0" err="1"/>
              <a:t>sentuh</a:t>
            </a:r>
            <a:r>
              <a:rPr lang="en-US" dirty="0"/>
              <a:t> PS; Smear/prep </a:t>
            </a:r>
            <a:r>
              <a:rPr lang="en-US" dirty="0" err="1"/>
              <a:t>ulas</a:t>
            </a:r>
            <a:r>
              <a:rPr lang="en-US" dirty="0"/>
              <a:t> SM; </a:t>
            </a:r>
            <a:r>
              <a:rPr lang="en-US" dirty="0" err="1"/>
              <a:t>preparat</a:t>
            </a:r>
            <a:r>
              <a:rPr lang="en-US" dirty="0"/>
              <a:t> </a:t>
            </a:r>
            <a:r>
              <a:rPr lang="en-US" dirty="0" err="1"/>
              <a:t>serap</a:t>
            </a:r>
            <a:r>
              <a:rPr lang="en-US" dirty="0"/>
              <a:t> SE; </a:t>
            </a:r>
            <a:r>
              <a:rPr lang="en-US" dirty="0" err="1"/>
              <a:t>glycerine</a:t>
            </a:r>
            <a:r>
              <a:rPr lang="en-US" dirty="0"/>
              <a:t> GL; anti </a:t>
            </a:r>
            <a:r>
              <a:rPr lang="en-US" dirty="0" err="1"/>
              <a:t>koagulan</a:t>
            </a:r>
            <a:r>
              <a:rPr lang="en-US" dirty="0"/>
              <a:t> AK; Buffer BF; </a:t>
            </a:r>
            <a:r>
              <a:rPr lang="en-US" dirty="0" err="1"/>
              <a:t>Diluen</a:t>
            </a:r>
            <a:r>
              <a:rPr lang="en-US" dirty="0"/>
              <a:t> DL; Segar SG;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TK</a:t>
            </a:r>
          </a:p>
        </p:txBody>
      </p:sp>
    </p:spTree>
    <p:extLst>
      <p:ext uri="{BB962C8B-B14F-4D97-AF65-F5344CB8AC3E}">
        <p14:creationId xmlns:p14="http://schemas.microsoft.com/office/powerpoint/2010/main" val="3921025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509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Format SMS:</a:t>
            </a:r>
          </a:p>
          <a:p>
            <a:r>
              <a:rPr lang="en-US" sz="3600" dirty="0" smtClean="0"/>
              <a:t>CKI Lab (</a:t>
            </a:r>
            <a:r>
              <a:rPr lang="en-US" sz="3600" dirty="0" err="1" smtClean="0"/>
              <a:t>kode</a:t>
            </a:r>
            <a:r>
              <a:rPr lang="en-US" sz="3600" dirty="0" smtClean="0"/>
              <a:t> </a:t>
            </a:r>
            <a:r>
              <a:rPr lang="en-US" sz="3600" dirty="0" err="1" smtClean="0"/>
              <a:t>propinsi</a:t>
            </a:r>
            <a:r>
              <a:rPr lang="en-US" sz="3600" dirty="0" smtClean="0"/>
              <a:t>)</a:t>
            </a:r>
            <a:endParaRPr lang="en-US" sz="3600" dirty="0"/>
          </a:p>
          <a:p>
            <a:pPr marL="0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SMS:</a:t>
            </a:r>
          </a:p>
          <a:p>
            <a:r>
              <a:rPr lang="en-US" sz="4000" dirty="0" smtClean="0"/>
              <a:t>CKI Lab 32</a:t>
            </a:r>
          </a:p>
          <a:p>
            <a:pPr marL="0" indent="0">
              <a:buNone/>
            </a:pPr>
            <a:r>
              <a:rPr lang="en-US" sz="2800" dirty="0" err="1" smtClean="0"/>
              <a:t>Balasan</a:t>
            </a:r>
            <a:r>
              <a:rPr lang="en-US" sz="2800" dirty="0" smtClean="0"/>
              <a:t> SMS</a:t>
            </a:r>
          </a:p>
          <a:p>
            <a:r>
              <a:rPr lang="en-US" sz="2800" dirty="0" err="1" smtClean="0"/>
              <a:t>Kode</a:t>
            </a:r>
            <a:r>
              <a:rPr lang="en-US" sz="2800" dirty="0" smtClean="0"/>
              <a:t> </a:t>
            </a:r>
            <a:r>
              <a:rPr lang="en-US" sz="2800" dirty="0" err="1"/>
              <a:t>Laboratorium</a:t>
            </a:r>
            <a:r>
              <a:rPr lang="en-US" sz="2800" dirty="0"/>
              <a:t> di </a:t>
            </a:r>
            <a:r>
              <a:rPr lang="en-US" sz="2800" dirty="0" err="1"/>
              <a:t>Jawa</a:t>
            </a:r>
            <a:r>
              <a:rPr lang="en-US" sz="2800" dirty="0"/>
              <a:t> Barat: </a:t>
            </a:r>
            <a:r>
              <a:rPr lang="en-US" sz="2800" dirty="0" err="1"/>
              <a:t>Balai</a:t>
            </a:r>
            <a:r>
              <a:rPr lang="en-US" sz="2800" dirty="0"/>
              <a:t> </a:t>
            </a:r>
            <a:r>
              <a:rPr lang="en-US" sz="2800" dirty="0" err="1"/>
              <a:t>Veteriner</a:t>
            </a:r>
            <a:r>
              <a:rPr lang="en-US" sz="2800" dirty="0"/>
              <a:t> </a:t>
            </a:r>
            <a:r>
              <a:rPr lang="en-US" sz="2800" dirty="0" err="1"/>
              <a:t>Subang</a:t>
            </a:r>
            <a:r>
              <a:rPr lang="en-US" sz="2800" dirty="0"/>
              <a:t>: 320601; </a:t>
            </a:r>
            <a:r>
              <a:rPr lang="en-US" sz="2800" dirty="0" err="1"/>
              <a:t>Balai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Penyidikan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Hewan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Kesmavet</a:t>
            </a:r>
            <a:r>
              <a:rPr lang="en-US" sz="2800" dirty="0"/>
              <a:t> </a:t>
            </a:r>
            <a:r>
              <a:rPr lang="en-US" sz="2800" dirty="0" err="1"/>
              <a:t>Cikole</a:t>
            </a:r>
            <a:r>
              <a:rPr lang="en-US" sz="2800" dirty="0"/>
              <a:t>: 320602; </a:t>
            </a:r>
            <a:r>
              <a:rPr lang="en-US" sz="2800" dirty="0" err="1"/>
              <a:t>Laboratorium</a:t>
            </a:r>
            <a:r>
              <a:rPr lang="en-US" sz="2800" dirty="0"/>
              <a:t> </a:t>
            </a:r>
            <a:r>
              <a:rPr lang="en-US" sz="2800" dirty="0" err="1"/>
              <a:t>Dinas</a:t>
            </a:r>
            <a:r>
              <a:rPr lang="en-US" sz="2800" dirty="0"/>
              <a:t> </a:t>
            </a:r>
            <a:r>
              <a:rPr lang="en-US" sz="2800" dirty="0" err="1"/>
              <a:t>Peternakan</a:t>
            </a:r>
            <a:r>
              <a:rPr lang="en-US" sz="2800" dirty="0"/>
              <a:t> </a:t>
            </a:r>
            <a:r>
              <a:rPr lang="en-US" sz="2800" dirty="0" err="1"/>
              <a:t>Perikanan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Kelautan</a:t>
            </a:r>
            <a:r>
              <a:rPr lang="en-US" sz="2800" dirty="0"/>
              <a:t> </a:t>
            </a:r>
            <a:r>
              <a:rPr lang="en-US" sz="2800" dirty="0" err="1"/>
              <a:t>Kabupaten</a:t>
            </a:r>
            <a:r>
              <a:rPr lang="en-US" sz="2800" dirty="0"/>
              <a:t> </a:t>
            </a:r>
            <a:r>
              <a:rPr lang="en-US" sz="2800" dirty="0" err="1" smtClean="0"/>
              <a:t>Tasikmalaya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38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Skenario LAB</a:t>
            </a:r>
          </a:p>
        </p:txBody>
      </p:sp>
      <p:sp>
        <p:nvSpPr>
          <p:cNvPr id="75779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lvl="1" indent="0" algn="just">
              <a:buNone/>
            </a:pPr>
            <a:r>
              <a:rPr lang="id-ID" sz="4000" dirty="0" smtClean="0"/>
              <a:t>Anda memutuskan mengirimkan sampel darah dalam tabung serta plasenta 1 ekor kerbau yang keguguran pada kasus xxxx untuk diuji secara serologis terhadap brucellosis </a:t>
            </a:r>
            <a:r>
              <a:rPr lang="en-US" sz="4000" dirty="0" smtClean="0"/>
              <a:t>di </a:t>
            </a:r>
            <a:r>
              <a:rPr lang="en-US" sz="4000" dirty="0" err="1" smtClean="0"/>
              <a:t>Balai</a:t>
            </a:r>
            <a:r>
              <a:rPr lang="en-US" sz="4000" dirty="0" smtClean="0"/>
              <a:t> </a:t>
            </a:r>
            <a:r>
              <a:rPr lang="en-US" sz="4000" dirty="0" err="1" smtClean="0"/>
              <a:t>Veteriner</a:t>
            </a:r>
            <a:r>
              <a:rPr lang="en-US" sz="4000" dirty="0" smtClean="0"/>
              <a:t> </a:t>
            </a:r>
            <a:r>
              <a:rPr lang="en-US" sz="4000" dirty="0" err="1" smtClean="0"/>
              <a:t>Bukittinggi</a:t>
            </a:r>
            <a:r>
              <a:rPr lang="en-US" sz="4000" dirty="0" smtClean="0"/>
              <a:t> </a:t>
            </a:r>
            <a:r>
              <a:rPr lang="id-ID" sz="4000" dirty="0" smtClean="0"/>
              <a:t>(</a:t>
            </a:r>
            <a:r>
              <a:rPr lang="id-ID" sz="4000" i="1" dirty="0" smtClean="0">
                <a:solidFill>
                  <a:srgbClr val="0070C0"/>
                </a:solidFill>
              </a:rPr>
              <a:t>gunakan ID Kasus dari lap P atau U yang anda buat</a:t>
            </a:r>
            <a:r>
              <a:rPr lang="id-ID" sz="4000" dirty="0" smtClean="0"/>
              <a:t>)</a:t>
            </a:r>
            <a:endParaRPr lang="en-US" sz="4000" dirty="0" smtClean="0"/>
          </a:p>
          <a:p>
            <a:pPr marL="457200" lvl="1" indent="0">
              <a:buNone/>
            </a:pPr>
            <a:endParaRPr lang="id-ID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Skenario LAB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buNone/>
              <a:defRPr/>
            </a:pPr>
            <a:r>
              <a:rPr lang="id-ID" sz="3600" dirty="0"/>
              <a:t>Seorang peternak mempunyai masalah diare yang masih terus terjadi (kasus xxxx). Anda mengambil sample feses dari 15 sapi dan mengirimkan feses segar ke laboratorium untuk pengujian parasitologis</a:t>
            </a:r>
            <a:r>
              <a:rPr lang="en-US" sz="3600" dirty="0"/>
              <a:t> di </a:t>
            </a:r>
            <a:r>
              <a:rPr lang="en-US" sz="3600" dirty="0" err="1"/>
              <a:t>Balai</a:t>
            </a:r>
            <a:r>
              <a:rPr lang="en-US" sz="3600" dirty="0"/>
              <a:t> </a:t>
            </a:r>
            <a:r>
              <a:rPr lang="en-US" sz="3600" dirty="0" err="1"/>
              <a:t>Veteriner</a:t>
            </a:r>
            <a:r>
              <a:rPr lang="en-US" sz="3600" dirty="0"/>
              <a:t> </a:t>
            </a:r>
            <a:r>
              <a:rPr lang="en-US" sz="3600" dirty="0" err="1"/>
              <a:t>Maros</a:t>
            </a:r>
            <a:r>
              <a:rPr lang="id-ID" sz="3600" dirty="0"/>
              <a:t>. (</a:t>
            </a:r>
            <a:r>
              <a:rPr lang="id-ID" sz="3600" i="1" dirty="0">
                <a:solidFill>
                  <a:srgbClr val="0070C0"/>
                </a:solidFill>
              </a:rPr>
              <a:t>gunakan ID Kasus dari Lap U yang anda buat</a:t>
            </a:r>
            <a:r>
              <a:rPr lang="id-ID" sz="3600" dirty="0" smtClean="0"/>
              <a:t>)</a:t>
            </a:r>
            <a:endParaRPr lang="en-US" sz="3600" dirty="0" smtClean="0"/>
          </a:p>
          <a:p>
            <a:pPr marL="0" lvl="1" indent="0">
              <a:buNone/>
              <a:defRPr/>
            </a:pPr>
            <a:endParaRPr lang="id-ID" sz="32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Skenario LAB</a:t>
            </a:r>
            <a:endParaRPr lang="en-US" dirty="0" smtClean="0"/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600" dirty="0" err="1" smtClean="0"/>
              <a:t>Anda</a:t>
            </a:r>
            <a:r>
              <a:rPr lang="en-US" sz="3600" dirty="0" smtClean="0"/>
              <a:t> </a:t>
            </a:r>
            <a:r>
              <a:rPr lang="en-US" sz="3600" dirty="0" err="1" smtClean="0"/>
              <a:t>memeriksa</a:t>
            </a:r>
            <a:r>
              <a:rPr lang="en-US" sz="3600" dirty="0" smtClean="0"/>
              <a:t> </a:t>
            </a:r>
            <a:r>
              <a:rPr lang="en-US" sz="3600" dirty="0" err="1" smtClean="0"/>
              <a:t>kambing</a:t>
            </a:r>
            <a:r>
              <a:rPr lang="en-US" sz="3600" dirty="0" smtClean="0"/>
              <a:t> yang </a:t>
            </a:r>
            <a:r>
              <a:rPr lang="en-US" sz="3600" dirty="0" err="1" smtClean="0"/>
              <a:t>mati</a:t>
            </a:r>
            <a:r>
              <a:rPr lang="en-US" sz="3600" dirty="0" smtClean="0"/>
              <a:t> (</a:t>
            </a:r>
            <a:r>
              <a:rPr lang="en-US" sz="3600" dirty="0" err="1" smtClean="0"/>
              <a:t>kasus</a:t>
            </a:r>
            <a:r>
              <a:rPr lang="en-US" sz="3600" dirty="0" smtClean="0"/>
              <a:t> </a:t>
            </a:r>
            <a:r>
              <a:rPr lang="en-US" sz="3600" dirty="0" err="1" smtClean="0"/>
              <a:t>xxxx</a:t>
            </a:r>
            <a:r>
              <a:rPr lang="en-US" sz="3600" dirty="0" smtClean="0"/>
              <a:t>)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melihat</a:t>
            </a:r>
            <a:r>
              <a:rPr lang="en-US" sz="3600" dirty="0" smtClean="0"/>
              <a:t> </a:t>
            </a:r>
            <a:r>
              <a:rPr lang="en-US" sz="3600" dirty="0" err="1" smtClean="0"/>
              <a:t>bahwa</a:t>
            </a:r>
            <a:r>
              <a:rPr lang="en-US" sz="3600" dirty="0" smtClean="0"/>
              <a:t> </a:t>
            </a:r>
            <a:r>
              <a:rPr lang="en-US" sz="3600" dirty="0" err="1" smtClean="0"/>
              <a:t>ginjal</a:t>
            </a:r>
            <a:r>
              <a:rPr lang="en-US" sz="3600" dirty="0" smtClean="0"/>
              <a:t> </a:t>
            </a:r>
            <a:r>
              <a:rPr lang="en-US" sz="3600" dirty="0" err="1" smtClean="0"/>
              <a:t>kambing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terlihat</a:t>
            </a:r>
            <a:r>
              <a:rPr lang="en-US" sz="3600" dirty="0" smtClean="0"/>
              <a:t> </a:t>
            </a:r>
            <a:r>
              <a:rPr lang="en-US" sz="3600" dirty="0" err="1" smtClean="0"/>
              <a:t>janggal</a:t>
            </a:r>
            <a:r>
              <a:rPr lang="en-US" sz="3600" dirty="0" smtClean="0"/>
              <a:t>. </a:t>
            </a:r>
            <a:r>
              <a:rPr lang="en-US" sz="3600" dirty="0" err="1" smtClean="0"/>
              <a:t>Anda</a:t>
            </a:r>
            <a:r>
              <a:rPr lang="en-US" sz="3600" dirty="0" smtClean="0"/>
              <a:t> </a:t>
            </a:r>
            <a:r>
              <a:rPr lang="en-US" sz="3600" dirty="0" err="1" smtClean="0"/>
              <a:t>mengirimkan</a:t>
            </a:r>
            <a:r>
              <a:rPr lang="en-US" sz="3600" dirty="0" smtClean="0"/>
              <a:t> </a:t>
            </a:r>
            <a:r>
              <a:rPr lang="en-US" sz="3600" dirty="0" err="1" smtClean="0"/>
              <a:t>irisan</a:t>
            </a:r>
            <a:r>
              <a:rPr lang="en-US" sz="3600" dirty="0" smtClean="0"/>
              <a:t> </a:t>
            </a:r>
            <a:r>
              <a:rPr lang="en-US" sz="3600" dirty="0" err="1" smtClean="0"/>
              <a:t>ginjal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formalin </a:t>
            </a:r>
            <a:r>
              <a:rPr lang="en-US" sz="3600" dirty="0" err="1" smtClean="0"/>
              <a:t>ke</a:t>
            </a:r>
            <a:r>
              <a:rPr lang="en-US" sz="3600" dirty="0" smtClean="0"/>
              <a:t> lab B </a:t>
            </a:r>
            <a:r>
              <a:rPr lang="en-US" sz="3600" dirty="0" err="1" smtClean="0"/>
              <a:t>Cikole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uji</a:t>
            </a:r>
            <a:r>
              <a:rPr lang="en-US" sz="3600" dirty="0" smtClean="0"/>
              <a:t> </a:t>
            </a:r>
            <a:r>
              <a:rPr lang="en-US" sz="3600" dirty="0" err="1" smtClean="0"/>
              <a:t>histopatologi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irisan</a:t>
            </a:r>
            <a:r>
              <a:rPr lang="en-US" sz="3600" dirty="0" smtClean="0"/>
              <a:t> </a:t>
            </a:r>
            <a:r>
              <a:rPr lang="en-US" sz="3600" dirty="0" err="1" smtClean="0"/>
              <a:t>segar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kultur</a:t>
            </a:r>
            <a:r>
              <a:rPr lang="en-US" sz="3600" dirty="0" smtClean="0"/>
              <a:t> </a:t>
            </a:r>
            <a:r>
              <a:rPr lang="en-US" sz="3600" dirty="0" err="1" smtClean="0"/>
              <a:t>bakteri</a:t>
            </a:r>
            <a:r>
              <a:rPr lang="en-US" sz="3600" dirty="0" smtClean="0"/>
              <a:t>. </a:t>
            </a:r>
            <a:r>
              <a:rPr lang="id-ID" sz="3600" dirty="0" smtClean="0"/>
              <a:t>(</a:t>
            </a:r>
            <a:r>
              <a:rPr lang="id-ID" sz="3600" i="1" dirty="0" smtClean="0">
                <a:solidFill>
                  <a:srgbClr val="0070C0"/>
                </a:solidFill>
              </a:rPr>
              <a:t>gunakan ID Kasus dari Lap U</a:t>
            </a:r>
            <a:r>
              <a:rPr lang="en-US" sz="3600" i="1" dirty="0" smtClean="0">
                <a:solidFill>
                  <a:srgbClr val="0070C0"/>
                </a:solidFill>
              </a:rPr>
              <a:t>/P</a:t>
            </a:r>
            <a:r>
              <a:rPr lang="id-ID" sz="3600" i="1" dirty="0" smtClean="0">
                <a:solidFill>
                  <a:srgbClr val="0070C0"/>
                </a:solidFill>
              </a:rPr>
              <a:t> yang anda buat</a:t>
            </a:r>
            <a:r>
              <a:rPr lang="id-ID" sz="3600" dirty="0" smtClean="0"/>
              <a:t>)</a:t>
            </a: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07706"/>
          </a:xfrm>
        </p:spPr>
        <p:txBody>
          <a:bodyPr/>
          <a:lstStyle/>
          <a:p>
            <a:pPr marL="0" indent="0">
              <a:buNone/>
            </a:pPr>
            <a:r>
              <a:rPr lang="en-AU" dirty="0" err="1"/>
              <a:t>Tujuan</a:t>
            </a:r>
            <a:endParaRPr lang="en-US" sz="4000" b="1" dirty="0"/>
          </a:p>
          <a:p>
            <a:r>
              <a:rPr lang="en-AU" dirty="0" err="1"/>
              <a:t>Merespon</a:t>
            </a:r>
            <a:r>
              <a:rPr lang="en-AU" dirty="0"/>
              <a:t> </a:t>
            </a:r>
            <a:r>
              <a:rPr lang="en-AU" dirty="0" err="1"/>
              <a:t>setiap</a:t>
            </a:r>
            <a:r>
              <a:rPr lang="en-AU" dirty="0"/>
              <a:t> </a:t>
            </a:r>
            <a:r>
              <a:rPr lang="en-AU" dirty="0" err="1"/>
              <a:t>laporan</a:t>
            </a:r>
            <a:r>
              <a:rPr lang="en-AU" dirty="0"/>
              <a:t> </a:t>
            </a:r>
            <a:r>
              <a:rPr lang="en-AU" dirty="0" err="1"/>
              <a:t>tanda</a:t>
            </a:r>
            <a:r>
              <a:rPr lang="en-AU" dirty="0"/>
              <a:t> </a:t>
            </a:r>
            <a:r>
              <a:rPr lang="en-AU" dirty="0" err="1"/>
              <a:t>umum</a:t>
            </a:r>
            <a:r>
              <a:rPr lang="en-AU" dirty="0"/>
              <a:t> </a:t>
            </a:r>
            <a:r>
              <a:rPr lang="en-AU" dirty="0" err="1"/>
              <a:t>maupun</a:t>
            </a:r>
            <a:r>
              <a:rPr lang="en-AU" dirty="0"/>
              <a:t> </a:t>
            </a:r>
            <a:r>
              <a:rPr lang="en-AU" dirty="0" err="1"/>
              <a:t>sindrom</a:t>
            </a:r>
            <a:r>
              <a:rPr lang="en-AU" dirty="0"/>
              <a:t> </a:t>
            </a:r>
            <a:r>
              <a:rPr lang="en-AU" dirty="0" err="1"/>
              <a:t>prioritas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memberikan</a:t>
            </a:r>
            <a:r>
              <a:rPr lang="en-AU" dirty="0"/>
              <a:t> </a:t>
            </a:r>
            <a:r>
              <a:rPr lang="en-AU" dirty="0" err="1"/>
              <a:t>diagnosa</a:t>
            </a:r>
            <a:r>
              <a:rPr lang="en-AU" dirty="0"/>
              <a:t> </a:t>
            </a:r>
            <a:r>
              <a:rPr lang="en-AU" dirty="0" err="1" smtClean="0"/>
              <a:t>sementara</a:t>
            </a:r>
            <a:endParaRPr lang="en-US" sz="3600" dirty="0"/>
          </a:p>
          <a:p>
            <a:pPr lvl="0"/>
            <a:r>
              <a:rPr lang="en-AU" dirty="0" err="1"/>
              <a:t>Petugas</a:t>
            </a:r>
            <a:r>
              <a:rPr lang="en-AU" dirty="0"/>
              <a:t> </a:t>
            </a:r>
            <a:r>
              <a:rPr lang="en-AU" dirty="0" err="1"/>
              <a:t>dinas</a:t>
            </a:r>
            <a:r>
              <a:rPr lang="en-AU" dirty="0"/>
              <a:t> di </a:t>
            </a:r>
            <a:r>
              <a:rPr lang="en-AU" dirty="0" err="1"/>
              <a:t>lapangan</a:t>
            </a:r>
            <a:endParaRPr lang="en-US" dirty="0"/>
          </a:p>
          <a:p>
            <a:pPr lvl="1"/>
            <a:r>
              <a:rPr lang="en-AU" dirty="0" err="1"/>
              <a:t>Petugas</a:t>
            </a:r>
            <a:r>
              <a:rPr lang="en-AU" dirty="0"/>
              <a:t> </a:t>
            </a:r>
            <a:r>
              <a:rPr lang="en-AU" dirty="0" err="1"/>
              <a:t>dinas</a:t>
            </a:r>
            <a:r>
              <a:rPr lang="en-AU" dirty="0"/>
              <a:t>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merespon</a:t>
            </a:r>
            <a:r>
              <a:rPr lang="en-AU" dirty="0"/>
              <a:t> </a:t>
            </a:r>
            <a:r>
              <a:rPr lang="en-AU" dirty="0" err="1"/>
              <a:t>melalui</a:t>
            </a:r>
            <a:r>
              <a:rPr lang="en-AU" dirty="0"/>
              <a:t> </a:t>
            </a:r>
            <a:r>
              <a:rPr lang="en-AU" dirty="0" err="1"/>
              <a:t>kunjungan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telepon</a:t>
            </a:r>
            <a:endParaRPr lang="en-US" dirty="0"/>
          </a:p>
          <a:p>
            <a:pPr lvl="1"/>
            <a:r>
              <a:rPr lang="en-AU" dirty="0" err="1"/>
              <a:t>Petugas</a:t>
            </a:r>
            <a:r>
              <a:rPr lang="en-AU" dirty="0"/>
              <a:t> </a:t>
            </a:r>
            <a:r>
              <a:rPr lang="en-AU" dirty="0" err="1"/>
              <a:t>dinas</a:t>
            </a:r>
            <a:r>
              <a:rPr lang="en-AU" dirty="0"/>
              <a:t> </a:t>
            </a:r>
            <a:r>
              <a:rPr lang="en-AU" dirty="0" err="1"/>
              <a:t>memberikan</a:t>
            </a:r>
            <a:r>
              <a:rPr lang="en-AU" dirty="0"/>
              <a:t> </a:t>
            </a:r>
            <a:r>
              <a:rPr lang="en-AU" dirty="0" err="1"/>
              <a:t>diagnosa</a:t>
            </a:r>
            <a:r>
              <a:rPr lang="en-AU" dirty="0"/>
              <a:t> </a:t>
            </a:r>
            <a:r>
              <a:rPr lang="en-AU" dirty="0" err="1" smtClean="0"/>
              <a:t>sementara</a:t>
            </a:r>
            <a:endParaRPr lang="en-US" dirty="0"/>
          </a:p>
          <a:p>
            <a:pPr lvl="1"/>
            <a:r>
              <a:rPr lang="en-AU" dirty="0" err="1" smtClean="0"/>
              <a:t>iSIKHNAS</a:t>
            </a:r>
            <a:r>
              <a:rPr lang="en-AU" dirty="0" smtClean="0"/>
              <a:t> </a:t>
            </a:r>
            <a:r>
              <a:rPr lang="en-AU" dirty="0" err="1" smtClean="0"/>
              <a:t>menghasilkan</a:t>
            </a:r>
            <a:r>
              <a:rPr lang="en-AU" dirty="0" smtClean="0"/>
              <a:t> </a:t>
            </a:r>
            <a:r>
              <a:rPr lang="en-AU" dirty="0" err="1"/>
              <a:t>laporan</a:t>
            </a:r>
            <a:r>
              <a:rPr lang="en-AU" dirty="0"/>
              <a:t> </a:t>
            </a:r>
            <a:r>
              <a:rPr lang="en-AU" dirty="0" err="1" smtClean="0"/>
              <a:t>rutin</a:t>
            </a:r>
            <a:r>
              <a:rPr lang="en-AU" dirty="0" smtClean="0"/>
              <a:t> </a:t>
            </a:r>
            <a:r>
              <a:rPr lang="en-AU" dirty="0" err="1"/>
              <a:t>secara</a:t>
            </a:r>
            <a:r>
              <a:rPr lang="en-AU" dirty="0"/>
              <a:t> </a:t>
            </a:r>
            <a:r>
              <a:rPr lang="en-AU" dirty="0" err="1"/>
              <a:t>otomatis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</a:t>
            </a:r>
            <a:r>
              <a:rPr lang="id-ID" dirty="0" smtClean="0"/>
              <a:t> (</a:t>
            </a:r>
            <a:r>
              <a:rPr lang="en-US" dirty="0" err="1" smtClean="0"/>
              <a:t>Komentar</a:t>
            </a:r>
            <a:r>
              <a:rPr lang="id-ID" dirty="0" smtClean="0"/>
              <a:t> Kasus)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Tujuan:</a:t>
            </a:r>
          </a:p>
          <a:p>
            <a:pPr lvl="1">
              <a:defRPr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, </a:t>
            </a:r>
            <a:r>
              <a:rPr lang="en-US" dirty="0" err="1" smtClean="0"/>
              <a:t>masukan</a:t>
            </a:r>
            <a:r>
              <a:rPr lang="en-US" dirty="0" smtClean="0"/>
              <a:t>, saran,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Siapa:</a:t>
            </a:r>
          </a:p>
          <a:p>
            <a:pPr lvl="1">
              <a:defRPr/>
            </a:pP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Kapan:</a:t>
            </a:r>
          </a:p>
          <a:p>
            <a:pPr lvl="1">
              <a:defRPr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id-ID" dirty="0" smtClean="0"/>
          </a:p>
          <a:p>
            <a:pPr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03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</a:t>
            </a:r>
            <a:r>
              <a:rPr lang="id-ID" dirty="0" smtClean="0"/>
              <a:t> (</a:t>
            </a:r>
            <a:r>
              <a:rPr lang="en-US" dirty="0" err="1" smtClean="0"/>
              <a:t>Komentar</a:t>
            </a:r>
            <a:r>
              <a:rPr lang="id-ID" dirty="0" smtClean="0"/>
              <a:t> Kasus)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dirty="0" smtClean="0"/>
              <a:t>Format SMS:</a:t>
            </a:r>
          </a:p>
          <a:p>
            <a:pPr marL="0" indent="0">
              <a:buNone/>
              <a:defRPr/>
            </a:pPr>
            <a:r>
              <a:rPr lang="en-US" dirty="0" smtClean="0"/>
              <a:t>KOM [ID </a:t>
            </a:r>
            <a:r>
              <a:rPr lang="en-US" dirty="0" err="1" smtClean="0"/>
              <a:t>Kasus</a:t>
            </a:r>
            <a:r>
              <a:rPr lang="en-US" dirty="0" smtClean="0"/>
              <a:t>] [</a:t>
            </a:r>
            <a:r>
              <a:rPr lang="en-US" dirty="0" err="1" smtClean="0"/>
              <a:t>komentar</a:t>
            </a:r>
            <a:r>
              <a:rPr lang="en-US" dirty="0" smtClean="0"/>
              <a:t>]</a:t>
            </a:r>
          </a:p>
          <a:p>
            <a:pPr marL="0" indent="0">
              <a:buNone/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Balai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duga</a:t>
            </a:r>
            <a:r>
              <a:rPr lang="en-US" dirty="0" smtClean="0"/>
              <a:t> </a:t>
            </a:r>
            <a:r>
              <a:rPr lang="en-US" dirty="0" err="1" smtClean="0"/>
              <a:t>anthraks</a:t>
            </a:r>
            <a:r>
              <a:rPr lang="en-US" dirty="0" smtClean="0"/>
              <a:t> (ID </a:t>
            </a:r>
            <a:r>
              <a:rPr lang="en-US" dirty="0" err="1" smtClean="0"/>
              <a:t>Kasus</a:t>
            </a:r>
            <a:r>
              <a:rPr lang="en-US" dirty="0" smtClean="0"/>
              <a:t> 345876),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ingi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menyarankan</a:t>
            </a:r>
            <a:r>
              <a:rPr lang="en-US" dirty="0" smtClean="0"/>
              <a:t> agar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SMS: </a:t>
            </a:r>
          </a:p>
          <a:p>
            <a:pPr>
              <a:defRPr/>
            </a:pPr>
            <a:r>
              <a:rPr lang="en-US" sz="4800" dirty="0" smtClean="0"/>
              <a:t>KOM 345876 </a:t>
            </a:r>
            <a:r>
              <a:rPr lang="en-US" sz="4800" dirty="0" err="1" smtClean="0"/>
              <a:t>baik</a:t>
            </a:r>
            <a:r>
              <a:rPr lang="en-US" sz="4800" dirty="0" smtClean="0"/>
              <a:t> </a:t>
            </a:r>
            <a:r>
              <a:rPr lang="en-US" sz="4800" dirty="0" err="1" smtClean="0"/>
              <a:t>jika</a:t>
            </a:r>
            <a:r>
              <a:rPr lang="en-US" sz="4800" dirty="0" smtClean="0"/>
              <a:t> </a:t>
            </a:r>
            <a:r>
              <a:rPr lang="en-US" sz="4800" dirty="0" err="1" smtClean="0"/>
              <a:t>diambil</a:t>
            </a:r>
            <a:r>
              <a:rPr lang="en-US" sz="4800" dirty="0" smtClean="0"/>
              <a:t> </a:t>
            </a:r>
            <a:r>
              <a:rPr lang="en-US" sz="4800" dirty="0" err="1" smtClean="0"/>
              <a:t>sampel</a:t>
            </a:r>
            <a:r>
              <a:rPr lang="en-US" sz="4800" dirty="0" smtClean="0"/>
              <a:t> </a:t>
            </a:r>
            <a:r>
              <a:rPr lang="en-US" sz="4800" dirty="0" err="1" smtClean="0"/>
              <a:t>ulas</a:t>
            </a:r>
            <a:r>
              <a:rPr lang="en-US" sz="4800" dirty="0" smtClean="0"/>
              <a:t> </a:t>
            </a:r>
            <a:r>
              <a:rPr lang="en-US" sz="4800" dirty="0" err="1" smtClean="0"/>
              <a:t>darah</a:t>
            </a:r>
            <a:endParaRPr lang="en-US" sz="4800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59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232818"/>
            <a:ext cx="6345238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TextBox 1"/>
          <p:cNvSpPr txBox="1">
            <a:spLocks noChangeArrowheads="1"/>
          </p:cNvSpPr>
          <p:nvPr/>
        </p:nvSpPr>
        <p:spPr bwMode="auto">
          <a:xfrm rot="-1197248">
            <a:off x="4662488" y="5257800"/>
            <a:ext cx="45227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d-ID" altLang="en-US" sz="4400">
                <a:latin typeface="Lucida Handwriting" pitchFamily="66" charset="0"/>
              </a:rPr>
              <a:t>Terima kasih</a:t>
            </a:r>
            <a:endParaRPr lang="en-AU" altLang="en-US" sz="4400">
              <a:latin typeface="Lucida Handwriting" pitchFamily="66" charset="0"/>
            </a:endParaRPr>
          </a:p>
        </p:txBody>
      </p:sp>
      <p:pic>
        <p:nvPicPr>
          <p:cNvPr id="78853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19240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triona Mackenzie\Google Drive\AFF23\Communication\Images\deptan_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6250"/>
            <a:ext cx="12954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fr-FR" altLang="en-US" sz="2800" i="1" dirty="0" err="1" smtClean="0"/>
              <a:t>Laporan</a:t>
            </a:r>
            <a:r>
              <a:rPr lang="fr-FR" altLang="en-US" sz="2800" i="1" dirty="0" smtClean="0"/>
              <a:t> </a:t>
            </a:r>
            <a:r>
              <a:rPr lang="fr-FR" altLang="en-US" sz="2800" i="1" dirty="0" err="1" smtClean="0"/>
              <a:t>Respon</a:t>
            </a:r>
            <a:r>
              <a:rPr lang="fr-FR" altLang="en-US" sz="2800" i="1" dirty="0" smtClean="0"/>
              <a:t> </a:t>
            </a:r>
          </a:p>
          <a:p>
            <a:pPr marL="0" indent="0" eaLnBrk="1" hangingPunct="1">
              <a:buFont typeface="Arial" charset="0"/>
              <a:buNone/>
            </a:pPr>
            <a:r>
              <a:rPr lang="fr-FR" altLang="en-US" sz="2800" b="1" dirty="0" smtClean="0"/>
              <a:t>R [ID </a:t>
            </a:r>
            <a:r>
              <a:rPr lang="fr-FR" altLang="en-US" sz="2800" b="1" dirty="0" err="1" smtClean="0"/>
              <a:t>Kasus</a:t>
            </a:r>
            <a:r>
              <a:rPr lang="fr-FR" altLang="en-US" sz="2800" b="1" dirty="0" smtClean="0"/>
              <a:t>] [</a:t>
            </a:r>
            <a:r>
              <a:rPr lang="fr-FR" altLang="en-US" sz="2800" b="1" dirty="0" err="1" smtClean="0"/>
              <a:t>dikunjung</a:t>
            </a:r>
            <a:r>
              <a:rPr lang="fr-FR" altLang="en-US" sz="2800" b="1" dirty="0" smtClean="0"/>
              <a:t> (K/T)] [</a:t>
            </a:r>
            <a:r>
              <a:rPr lang="fr-FR" altLang="en-US" sz="2800" b="1" dirty="0" err="1" smtClean="0"/>
              <a:t>diagnosa,diagnosa</a:t>
            </a:r>
            <a:r>
              <a:rPr lang="fr-FR" altLang="en-US" sz="2800" b="1" dirty="0" smtClean="0"/>
              <a:t>...] </a:t>
            </a:r>
            <a:endParaRPr lang="en-AU" altLang="en-US" sz="2800" b="1" dirty="0" smtClean="0"/>
          </a:p>
          <a:p>
            <a:pPr marL="0" indent="0" eaLnBrk="1" hangingPunct="1">
              <a:buFont typeface="Arial" charset="0"/>
              <a:buNone/>
            </a:pPr>
            <a:endParaRPr lang="en-AU" altLang="en-US" dirty="0" smtClean="0"/>
          </a:p>
          <a:p>
            <a:pPr marL="0" indent="0" eaLnBrk="1" hangingPunct="1">
              <a:buFont typeface="Arial" charset="0"/>
              <a:buNone/>
            </a:pPr>
            <a:endParaRPr lang="en-AU" altLang="en-US" dirty="0" smtClean="0"/>
          </a:p>
          <a:p>
            <a:pPr marL="0" indent="0" eaLnBrk="1" hangingPunct="1">
              <a:buFont typeface="Arial" charset="0"/>
              <a:buNone/>
            </a:pPr>
            <a:endParaRPr lang="en-AU" altLang="en-US" sz="2000" b="1" dirty="0" smtClean="0"/>
          </a:p>
          <a:p>
            <a:pPr marL="0" indent="0" eaLnBrk="1" hangingPunct="1">
              <a:buFont typeface="Arial" charset="0"/>
              <a:buNone/>
            </a:pPr>
            <a:endParaRPr lang="en-AU" altLang="en-US" sz="2000" b="1" dirty="0" smtClean="0"/>
          </a:p>
        </p:txBody>
      </p:sp>
      <p:grpSp>
        <p:nvGrpSpPr>
          <p:cNvPr id="57347" name="Group 10"/>
          <p:cNvGrpSpPr>
            <a:grpSpLocks/>
          </p:cNvGrpSpPr>
          <p:nvPr/>
        </p:nvGrpSpPr>
        <p:grpSpPr bwMode="auto">
          <a:xfrm>
            <a:off x="827915" y="3140968"/>
            <a:ext cx="6769248" cy="1512813"/>
            <a:chOff x="683568" y="1111357"/>
            <a:chExt cx="4979490" cy="1012004"/>
          </a:xfrm>
        </p:grpSpPr>
        <p:sp>
          <p:nvSpPr>
            <p:cNvPr id="12" name="Rectangular Callout 11"/>
            <p:cNvSpPr/>
            <p:nvPr/>
          </p:nvSpPr>
          <p:spPr>
            <a:xfrm>
              <a:off x="683568" y="1111357"/>
              <a:ext cx="1019073" cy="100883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400" dirty="0"/>
                <a:t>iSIKHNAS ID </a:t>
              </a:r>
              <a:r>
                <a:rPr lang="en-AU" sz="1400" dirty="0" err="1"/>
                <a:t>Kasus</a:t>
              </a:r>
              <a:endParaRPr lang="en-AU" sz="1400" dirty="0"/>
            </a:p>
          </p:txBody>
        </p:sp>
        <p:sp>
          <p:nvSpPr>
            <p:cNvPr id="14" name="Rectangular Callout 13"/>
            <p:cNvSpPr/>
            <p:nvPr/>
          </p:nvSpPr>
          <p:spPr>
            <a:xfrm>
              <a:off x="3758248" y="1111357"/>
              <a:ext cx="1904810" cy="1008832"/>
            </a:xfrm>
            <a:prstGeom prst="wedgeRectCallout">
              <a:avLst>
                <a:gd name="adj1" fmla="val -15806"/>
                <a:gd name="adj2" fmla="val -7989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400" dirty="0"/>
                <a:t>Kode Penyakit dipisahkan dengan koma</a:t>
              </a:r>
              <a:endParaRPr lang="en-AU" sz="1400" dirty="0"/>
            </a:p>
          </p:txBody>
        </p:sp>
        <p:sp>
          <p:nvSpPr>
            <p:cNvPr id="15" name="Rectangular Callout 14"/>
            <p:cNvSpPr/>
            <p:nvPr/>
          </p:nvSpPr>
          <p:spPr>
            <a:xfrm>
              <a:off x="2297894" y="1116116"/>
              <a:ext cx="1085742" cy="1007245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400" dirty="0" err="1"/>
                <a:t>Kunjungan</a:t>
              </a:r>
              <a:r>
                <a:rPr lang="en-AU" sz="1400" dirty="0"/>
                <a:t> </a:t>
              </a:r>
              <a:r>
                <a:rPr lang="en-AU" sz="1400" dirty="0" err="1"/>
                <a:t>atau</a:t>
              </a:r>
              <a:r>
                <a:rPr lang="en-AU" sz="1400" dirty="0"/>
                <a:t> </a:t>
              </a:r>
              <a:r>
                <a:rPr lang="en-AU" sz="1400" dirty="0" err="1"/>
                <a:t>telepon</a:t>
              </a:r>
              <a:r>
                <a:rPr lang="en-AU" sz="1400" dirty="0"/>
                <a:t>?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400" dirty="0"/>
                <a:t>K or T</a:t>
              </a:r>
            </a:p>
          </p:txBody>
        </p:sp>
      </p:grpSp>
      <p:sp>
        <p:nvSpPr>
          <p:cNvPr id="57348" name="TextBox 8"/>
          <p:cNvSpPr txBox="1">
            <a:spLocks noChangeArrowheads="1"/>
          </p:cNvSpPr>
          <p:nvPr/>
        </p:nvSpPr>
        <p:spPr bwMode="auto">
          <a:xfrm>
            <a:off x="395288" y="333375"/>
            <a:ext cx="82804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AU" altLang="en-US" sz="4400" b="1"/>
              <a:t>Laporan Respon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1002395" y="1183947"/>
            <a:ext cx="7162800" cy="661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AU" altLang="en-US" sz="2800" dirty="0" err="1" smtClean="0">
                <a:latin typeface="+mn-lt"/>
                <a:cs typeface="Arial" panose="020B0604020202020204" pitchFamily="34" charset="0"/>
              </a:rPr>
              <a:t>Contoh</a:t>
            </a:r>
            <a:r>
              <a:rPr lang="en-AU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 smtClean="0">
                <a:latin typeface="+mn-lt"/>
                <a:cs typeface="Arial" panose="020B0604020202020204" pitchFamily="34" charset="0"/>
              </a:rPr>
              <a:t>Kasus</a:t>
            </a:r>
            <a:r>
              <a:rPr lang="en-AU" altLang="en-US" sz="2800" dirty="0" smtClean="0">
                <a:latin typeface="+mn-lt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AU" altLang="en-US" sz="2800" dirty="0" err="1" smtClean="0">
                <a:latin typeface="+mn-lt"/>
                <a:cs typeface="Arial" panose="020B0604020202020204" pitchFamily="34" charset="0"/>
              </a:rPr>
              <a:t>Anda</a:t>
            </a:r>
            <a:r>
              <a:rPr lang="en-AU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memeriksa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seekor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sapi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(ID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kasus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smtClean="0">
                <a:latin typeface="+mn-lt"/>
                <a:cs typeface="Arial" panose="020B0604020202020204" pitchFamily="34" charset="0"/>
              </a:rPr>
              <a:t>870092)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dan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menemukan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sapi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tersebut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mengalami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 smtClean="0">
                <a:latin typeface="+mn-lt"/>
                <a:cs typeface="Arial" panose="020B0604020202020204" pitchFamily="34" charset="0"/>
              </a:rPr>
              <a:t>pyometra</a:t>
            </a:r>
            <a:endParaRPr lang="en-AU" altLang="en-US" sz="2800" dirty="0" smtClean="0">
              <a:latin typeface="+mn-lt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2800" dirty="0" err="1">
                <a:latin typeface="+mn-lt"/>
                <a:cs typeface="Arial" panose="020B0604020202020204" pitchFamily="34" charset="0"/>
              </a:rPr>
              <a:t>Contoh</a:t>
            </a:r>
            <a:r>
              <a:rPr 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+mn-lt"/>
                <a:cs typeface="Arial" panose="020B0604020202020204" pitchFamily="34" charset="0"/>
              </a:rPr>
              <a:t>SMS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+mn-lt"/>
                <a:cs typeface="Arial" panose="020B0604020202020204" pitchFamily="34" charset="0"/>
              </a:rPr>
              <a:t>R </a:t>
            </a:r>
            <a:r>
              <a:rPr lang="en-US" sz="4000" dirty="0">
                <a:latin typeface="+mn-lt"/>
                <a:cs typeface="Arial" panose="020B0604020202020204" pitchFamily="34" charset="0"/>
              </a:rPr>
              <a:t>870092 K PY</a:t>
            </a:r>
          </a:p>
          <a:p>
            <a:pPr algn="just">
              <a:lnSpc>
                <a:spcPct val="200000"/>
              </a:lnSpc>
            </a:pPr>
            <a:endParaRPr lang="id-ID" altLang="en-US" sz="32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dirty="0" err="1" smtClean="0"/>
              <a:t>Laporan</a:t>
            </a:r>
            <a:r>
              <a:rPr lang="en-US" sz="6000" dirty="0" smtClean="0"/>
              <a:t> </a:t>
            </a:r>
            <a:r>
              <a:rPr lang="en-US" sz="6000" dirty="0" err="1" smtClean="0"/>
              <a:t>respon</a:t>
            </a:r>
            <a:endParaRPr lang="id-ID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861467"/>
              </p:ext>
            </p:extLst>
          </p:nvPr>
        </p:nvGraphicFramePr>
        <p:xfrm>
          <a:off x="228600" y="1295400"/>
          <a:ext cx="8610600" cy="499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10600"/>
              </a:tblGrid>
              <a:tr h="44958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24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Contoh</a:t>
                      </a:r>
                      <a:r>
                        <a:rPr lang="en-AU" sz="2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Kasus</a:t>
                      </a:r>
                      <a:r>
                        <a:rPr lang="en-AU" sz="2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</a:t>
                      </a:r>
                    </a:p>
                    <a:p>
                      <a:pPr marL="457200" indent="-457200" algn="just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4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Anda</a:t>
                      </a:r>
                      <a:r>
                        <a:rPr lang="en-AU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berbicara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dengan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Pelsa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melalui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telepon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tentang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ID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kasus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332456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memutuskan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bahwa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kemungkinan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kasus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tersebut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adalah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cacing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hati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tetapi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bisa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juga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koksi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atau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salmonellosis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Contoh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SMS: </a:t>
                      </a:r>
                    </a:p>
                    <a:p>
                      <a:pPr marL="457200" indent="-457200" algn="just">
                        <a:lnSpc>
                          <a:spcPct val="2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4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332456 T CAC, SAL</a:t>
                      </a:r>
                      <a:endParaRPr lang="en-AU" sz="4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94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863600" y="1828800"/>
            <a:ext cx="7086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AU" altLang="en-US" sz="3200" dirty="0" err="1">
                <a:latin typeface="Arial" charset="0"/>
              </a:rPr>
              <a:t>Anda</a:t>
            </a:r>
            <a:r>
              <a:rPr lang="en-AU" altLang="en-US" sz="3200" dirty="0">
                <a:latin typeface="Arial" charset="0"/>
              </a:rPr>
              <a:t> </a:t>
            </a:r>
            <a:r>
              <a:rPr lang="en-AU" altLang="en-US" sz="3200" dirty="0" err="1">
                <a:latin typeface="Arial" charset="0"/>
              </a:rPr>
              <a:t>mengunjungi</a:t>
            </a:r>
            <a:r>
              <a:rPr lang="en-AU" altLang="en-US" sz="3200" dirty="0">
                <a:latin typeface="Arial" charset="0"/>
              </a:rPr>
              <a:t> ID </a:t>
            </a:r>
            <a:r>
              <a:rPr lang="en-AU" altLang="en-US" sz="3200" dirty="0" err="1">
                <a:latin typeface="Arial" charset="0"/>
              </a:rPr>
              <a:t>kasus</a:t>
            </a:r>
            <a:r>
              <a:rPr lang="en-AU" altLang="en-US" sz="3200" dirty="0">
                <a:latin typeface="Arial" charset="0"/>
              </a:rPr>
              <a:t>  </a:t>
            </a:r>
            <a:r>
              <a:rPr lang="en-AU" altLang="en-US" sz="3200" dirty="0" smtClean="0">
                <a:latin typeface="Arial" charset="0"/>
              </a:rPr>
              <a:t>552345 </a:t>
            </a:r>
            <a:r>
              <a:rPr lang="en-AU" altLang="en-US" sz="3200" dirty="0" err="1">
                <a:latin typeface="Arial" charset="0"/>
              </a:rPr>
              <a:t>dan</a:t>
            </a:r>
            <a:r>
              <a:rPr lang="en-AU" altLang="en-US" sz="3200" dirty="0">
                <a:latin typeface="Arial" charset="0"/>
              </a:rPr>
              <a:t> </a:t>
            </a:r>
            <a:r>
              <a:rPr lang="en-AU" altLang="en-US" sz="3200" dirty="0" err="1">
                <a:latin typeface="Arial" charset="0"/>
              </a:rPr>
              <a:t>menyimpulkan</a:t>
            </a:r>
            <a:r>
              <a:rPr lang="en-AU" altLang="en-US" sz="3200" dirty="0">
                <a:latin typeface="Arial" charset="0"/>
              </a:rPr>
              <a:t> </a:t>
            </a:r>
            <a:r>
              <a:rPr lang="en-AU" altLang="en-US" sz="3200" dirty="0" err="1">
                <a:latin typeface="Arial" charset="0"/>
              </a:rPr>
              <a:t>kemungkinan</a:t>
            </a:r>
            <a:r>
              <a:rPr lang="en-AU" altLang="en-US" sz="3200" dirty="0">
                <a:latin typeface="Arial" charset="0"/>
              </a:rPr>
              <a:t> </a:t>
            </a:r>
            <a:r>
              <a:rPr lang="en-AU" altLang="en-US" sz="3200" dirty="0" err="1">
                <a:latin typeface="Arial" charset="0"/>
              </a:rPr>
              <a:t>besar</a:t>
            </a:r>
            <a:r>
              <a:rPr lang="en-AU" altLang="en-US" sz="3200" dirty="0">
                <a:latin typeface="Arial" charset="0"/>
              </a:rPr>
              <a:t> </a:t>
            </a:r>
            <a:r>
              <a:rPr lang="en-AU" altLang="en-US" sz="3200" dirty="0" err="1" smtClean="0">
                <a:latin typeface="Arial" charset="0"/>
              </a:rPr>
              <a:t>terkena</a:t>
            </a:r>
            <a:r>
              <a:rPr lang="en-AU" altLang="en-US" sz="3200" dirty="0" smtClean="0">
                <a:latin typeface="Arial" charset="0"/>
              </a:rPr>
              <a:t> foot </a:t>
            </a:r>
            <a:r>
              <a:rPr lang="en-AU" altLang="en-US" sz="3200" dirty="0">
                <a:latin typeface="Arial" charset="0"/>
              </a:rPr>
              <a:t>rot, </a:t>
            </a:r>
            <a:r>
              <a:rPr lang="en-AU" altLang="en-US" sz="3200" dirty="0" err="1">
                <a:latin typeface="Arial" charset="0"/>
              </a:rPr>
              <a:t>tetapi</a:t>
            </a:r>
            <a:r>
              <a:rPr lang="en-AU" altLang="en-US" sz="3200" dirty="0">
                <a:latin typeface="Arial" charset="0"/>
              </a:rPr>
              <a:t> </a:t>
            </a:r>
            <a:r>
              <a:rPr lang="en-AU" altLang="en-US" sz="3200" dirty="0" err="1">
                <a:latin typeface="Arial" charset="0"/>
              </a:rPr>
              <a:t>ada</a:t>
            </a:r>
            <a:r>
              <a:rPr lang="en-AU" altLang="en-US" sz="3200" dirty="0">
                <a:latin typeface="Arial" charset="0"/>
              </a:rPr>
              <a:t> </a:t>
            </a:r>
            <a:r>
              <a:rPr lang="en-AU" altLang="en-US" sz="3200" dirty="0" err="1" smtClean="0">
                <a:latin typeface="Arial" charset="0"/>
              </a:rPr>
              <a:t>juga</a:t>
            </a:r>
            <a:r>
              <a:rPr lang="en-AU" altLang="en-US" sz="3200" dirty="0" smtClean="0">
                <a:latin typeface="Arial" charset="0"/>
              </a:rPr>
              <a:t> </a:t>
            </a:r>
            <a:r>
              <a:rPr lang="en-AU" altLang="en-US" sz="3200" dirty="0" err="1" smtClean="0">
                <a:latin typeface="Arial" charset="0"/>
              </a:rPr>
              <a:t>kemungkinan</a:t>
            </a:r>
            <a:r>
              <a:rPr lang="en-AU" altLang="en-US" sz="3200" dirty="0" smtClean="0">
                <a:latin typeface="Arial" charset="0"/>
              </a:rPr>
              <a:t> PMK</a:t>
            </a:r>
            <a:endParaRPr lang="id-ID" altLang="en-US" sz="32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8147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Laporan OB (Pengobatan)</a:t>
            </a:r>
            <a:endParaRPr lang="fr-FR" dirty="0" smtClean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Tujuan :</a:t>
            </a:r>
          </a:p>
          <a:p>
            <a:pPr lvl="1"/>
            <a:r>
              <a:rPr lang="id-ID" smtClean="0"/>
              <a:t>Melaporkan setiap tindakan pengobatan yang dilakukan oleh petugas</a:t>
            </a:r>
          </a:p>
          <a:p>
            <a:r>
              <a:rPr lang="id-ID" smtClean="0"/>
              <a:t>Siapa :</a:t>
            </a:r>
          </a:p>
          <a:p>
            <a:pPr lvl="1"/>
            <a:r>
              <a:rPr lang="id-ID" smtClean="0"/>
              <a:t>Petugas yang mempunyai kewenangan untuk memberikan pengobatan</a:t>
            </a:r>
          </a:p>
          <a:p>
            <a:r>
              <a:rPr lang="id-ID" smtClean="0"/>
              <a:t>Kapan :</a:t>
            </a:r>
          </a:p>
          <a:p>
            <a:pPr lvl="1"/>
            <a:r>
              <a:rPr lang="id-ID" smtClean="0"/>
              <a:t>Setelah dilakukan pengobatan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0" y="1595438"/>
            <a:ext cx="9144000" cy="5054600"/>
          </a:xfrm>
        </p:spPr>
        <p:txBody>
          <a:bodyPr/>
          <a:lstStyle/>
          <a:p>
            <a:r>
              <a:rPr lang="id-ID" dirty="0" smtClean="0"/>
              <a:t>FORMAT SMS</a:t>
            </a:r>
          </a:p>
          <a:p>
            <a:pPr>
              <a:buFont typeface="Arial" charset="0"/>
              <a:buNone/>
            </a:pPr>
            <a:r>
              <a:rPr lang="en-AU" b="1" dirty="0" smtClean="0"/>
              <a:t>OB [ID </a:t>
            </a:r>
            <a:r>
              <a:rPr lang="en-AU" b="1" dirty="0" err="1" smtClean="0"/>
              <a:t>Kasus</a:t>
            </a:r>
            <a:r>
              <a:rPr lang="en-AU" b="1" dirty="0" smtClean="0"/>
              <a:t>] ([</a:t>
            </a:r>
            <a:r>
              <a:rPr lang="en-AU" b="1" dirty="0" err="1" smtClean="0"/>
              <a:t>kode</a:t>
            </a:r>
            <a:r>
              <a:rPr lang="en-AU" b="1" dirty="0" smtClean="0"/>
              <a:t> </a:t>
            </a:r>
            <a:r>
              <a:rPr lang="en-AU" b="1" dirty="0" err="1" smtClean="0"/>
              <a:t>obat</a:t>
            </a:r>
            <a:r>
              <a:rPr lang="en-AU" b="1" dirty="0" smtClean="0"/>
              <a:t>] [</a:t>
            </a:r>
            <a:r>
              <a:rPr lang="en-AU" b="1" dirty="0" err="1" smtClean="0"/>
              <a:t>dosis</a:t>
            </a:r>
            <a:r>
              <a:rPr lang="en-AU" b="1" dirty="0" smtClean="0"/>
              <a:t>] [</a:t>
            </a:r>
            <a:r>
              <a:rPr lang="en-AU" b="1" dirty="0" err="1" smtClean="0"/>
              <a:t>jumlah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r>
              <a:rPr lang="en-AU" b="1" dirty="0" smtClean="0"/>
              <a:t>]...)</a:t>
            </a:r>
            <a:endParaRPr lang="id-ID" b="1" dirty="0" smtClean="0"/>
          </a:p>
          <a:p>
            <a:endParaRPr lang="id-ID" dirty="0" smtClean="0"/>
          </a:p>
        </p:txBody>
      </p:sp>
      <p:grpSp>
        <p:nvGrpSpPr>
          <p:cNvPr id="63491" name="Group 1"/>
          <p:cNvGrpSpPr>
            <a:grpSpLocks/>
          </p:cNvGrpSpPr>
          <p:nvPr/>
        </p:nvGrpSpPr>
        <p:grpSpPr bwMode="auto">
          <a:xfrm>
            <a:off x="982547" y="3123406"/>
            <a:ext cx="7743825" cy="1392238"/>
            <a:chOff x="716622" y="3985329"/>
            <a:chExt cx="4875930" cy="1288573"/>
          </a:xfrm>
        </p:grpSpPr>
        <p:grpSp>
          <p:nvGrpSpPr>
            <p:cNvPr id="63492" name="Group 3"/>
            <p:cNvGrpSpPr>
              <a:grpSpLocks/>
            </p:cNvGrpSpPr>
            <p:nvPr/>
          </p:nvGrpSpPr>
          <p:grpSpPr bwMode="auto">
            <a:xfrm>
              <a:off x="716622" y="3985329"/>
              <a:ext cx="4875930" cy="1028507"/>
              <a:chOff x="500776" y="1091622"/>
              <a:chExt cx="4875930" cy="1028507"/>
            </a:xfrm>
          </p:grpSpPr>
          <p:sp>
            <p:nvSpPr>
              <p:cNvPr id="7" name="Rectangular Callout 6"/>
              <p:cNvSpPr/>
              <p:nvPr/>
            </p:nvSpPr>
            <p:spPr>
              <a:xfrm>
                <a:off x="500776" y="1112192"/>
                <a:ext cx="1202489" cy="1007937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/>
                  <a:t>iSIKHNAS ID </a:t>
                </a:r>
                <a:r>
                  <a:rPr lang="en-AU" sz="1400" dirty="0" err="1"/>
                  <a:t>Kasus</a:t>
                </a:r>
                <a:endParaRPr lang="en-AU" sz="1400" dirty="0"/>
              </a:p>
            </p:txBody>
          </p:sp>
          <p:sp>
            <p:nvSpPr>
              <p:cNvPr id="8" name="Rectangular Callout 7"/>
              <p:cNvSpPr/>
              <p:nvPr/>
            </p:nvSpPr>
            <p:spPr>
              <a:xfrm>
                <a:off x="3162646" y="1091622"/>
                <a:ext cx="946598" cy="1007937"/>
              </a:xfrm>
              <a:prstGeom prst="wedgeRectCallout">
                <a:avLst>
                  <a:gd name="adj1" fmla="val -40431"/>
                  <a:gd name="adj2" fmla="val -78948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 err="1"/>
                  <a:t>Dosis</a:t>
                </a:r>
                <a:r>
                  <a:rPr lang="en-AU" sz="1400" dirty="0"/>
                  <a:t> (</a:t>
                </a:r>
                <a:r>
                  <a:rPr lang="en-AU" sz="1400" dirty="0" err="1"/>
                  <a:t>angka</a:t>
                </a:r>
                <a:r>
                  <a:rPr lang="en-AU" sz="1400" dirty="0"/>
                  <a:t> </a:t>
                </a:r>
                <a:r>
                  <a:rPr lang="en-AU" sz="1400" dirty="0" err="1"/>
                  <a:t>saja</a:t>
                </a:r>
                <a:r>
                  <a:rPr lang="en-AU" sz="1400" dirty="0"/>
                  <a:t>)</a:t>
                </a:r>
              </a:p>
            </p:txBody>
          </p:sp>
          <p:sp>
            <p:nvSpPr>
              <p:cNvPr id="9" name="Rectangular Callout 8"/>
              <p:cNvSpPr/>
              <p:nvPr/>
            </p:nvSpPr>
            <p:spPr>
              <a:xfrm>
                <a:off x="4418113" y="1112192"/>
                <a:ext cx="958593" cy="1007937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 err="1"/>
                  <a:t>Jumlah</a:t>
                </a:r>
                <a:r>
                  <a:rPr lang="en-AU" sz="1400" dirty="0"/>
                  <a:t> </a:t>
                </a:r>
                <a:r>
                  <a:rPr lang="en-AU" sz="1400" dirty="0" err="1"/>
                  <a:t>hewan</a:t>
                </a:r>
                <a:r>
                  <a:rPr lang="en-AU" sz="1400" dirty="0"/>
                  <a:t> </a:t>
                </a:r>
                <a:r>
                  <a:rPr lang="en-AU" sz="1400" dirty="0" err="1"/>
                  <a:t>diobati</a:t>
                </a:r>
                <a:endParaRPr lang="en-AU" sz="1400" dirty="0"/>
              </a:p>
            </p:txBody>
          </p:sp>
          <p:sp>
            <p:nvSpPr>
              <p:cNvPr id="10" name="Rectangular Callout 9"/>
              <p:cNvSpPr/>
              <p:nvPr/>
            </p:nvSpPr>
            <p:spPr>
              <a:xfrm>
                <a:off x="1888187" y="1106315"/>
                <a:ext cx="1085539" cy="1009407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400" dirty="0" err="1"/>
                  <a:t>Kode</a:t>
                </a:r>
                <a:r>
                  <a:rPr lang="en-AU" sz="1400" dirty="0"/>
                  <a:t> </a:t>
                </a:r>
                <a:r>
                  <a:rPr lang="en-AU" sz="1400" dirty="0" err="1"/>
                  <a:t>obat</a:t>
                </a:r>
                <a:endParaRPr lang="en-AU" sz="1400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104033" y="5025591"/>
              <a:ext cx="3483521" cy="24831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400" dirty="0" err="1"/>
                <a:t>Mengulangi</a:t>
              </a:r>
              <a:r>
                <a:rPr lang="en-AU" sz="1400" dirty="0"/>
                <a:t> </a:t>
              </a:r>
              <a:r>
                <a:rPr lang="en-AU" sz="1400" dirty="0" err="1"/>
                <a:t>urutan</a:t>
              </a:r>
              <a:endParaRPr lang="en-AU" sz="1400" dirty="0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d-ID" dirty="0" smtClean="0"/>
              <a:t>Laporan OB (Pengobatan)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1223</Words>
  <Application>Microsoft Office PowerPoint</Application>
  <PresentationFormat>Tampilan Layar (4:3)</PresentationFormat>
  <Paragraphs>239</Paragraphs>
  <Slides>32</Slides>
  <Notes>3</Notes>
  <HiddenSlides>0</HiddenSlides>
  <MMClips>0</MMClips>
  <ScaleCrop>false</ScaleCrop>
  <HeadingPairs>
    <vt:vector size="6" baseType="variant">
      <vt:variant>
        <vt:lpstr>Font Dipakai</vt:lpstr>
      </vt:variant>
      <vt:variant>
        <vt:i4>7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32</vt:i4>
      </vt:variant>
    </vt:vector>
  </HeadingPairs>
  <TitlesOfParts>
    <vt:vector size="40" baseType="lpstr">
      <vt:lpstr>Arial Unicode MS</vt:lpstr>
      <vt:lpstr>Arial</vt:lpstr>
      <vt:lpstr>Calibri</vt:lpstr>
      <vt:lpstr>Lucida Handwriting</vt:lpstr>
      <vt:lpstr>Tahoma</vt:lpstr>
      <vt:lpstr>Times New Roman</vt:lpstr>
      <vt:lpstr>Wingdings</vt:lpstr>
      <vt:lpstr>Office Theme</vt:lpstr>
      <vt:lpstr>Presentasi PowerPoint</vt:lpstr>
      <vt:lpstr>Presentasi PowerPoint</vt:lpstr>
      <vt:lpstr>Laporan Respon</vt:lpstr>
      <vt:lpstr>Presentasi PowerPoint</vt:lpstr>
      <vt:lpstr>Laporan respon</vt:lpstr>
      <vt:lpstr>Laporan Respon</vt:lpstr>
      <vt:lpstr>Skenario Kasus</vt:lpstr>
      <vt:lpstr>Laporan OB (Pengobatan)</vt:lpstr>
      <vt:lpstr>Laporan OB (Pengobatan)</vt:lpstr>
      <vt:lpstr>Laporan OB (Pengobatan)</vt:lpstr>
      <vt:lpstr>Laporan OB (Pengobatan)</vt:lpstr>
      <vt:lpstr>Presentasi PowerPoint</vt:lpstr>
      <vt:lpstr>Presentasi PowerPoint</vt:lpstr>
      <vt:lpstr>Presentasi PowerPoint</vt:lpstr>
      <vt:lpstr>Skenario OB</vt:lpstr>
      <vt:lpstr> Alur Pelaporan SMS - iSIKHNAS </vt:lpstr>
      <vt:lpstr>PK (Perkembangan Kasus)</vt:lpstr>
      <vt:lpstr>Presentasi PowerPoint</vt:lpstr>
      <vt:lpstr>PK dan OB</vt:lpstr>
      <vt:lpstr>SLAB (Pengambilan sampel)</vt:lpstr>
      <vt:lpstr>SLAB (Pengambilan sampel)</vt:lpstr>
      <vt:lpstr>SLAB (Pengambilan sampel)</vt:lpstr>
      <vt:lpstr>Cari Kode Jenis Spesimen </vt:lpstr>
      <vt:lpstr>Cari Kode Jenis Spesimen </vt:lpstr>
      <vt:lpstr>Cari Kode Bentuk Spesimen</vt:lpstr>
      <vt:lpstr>Cari Kode  Infrastruktur Laboratorium</vt:lpstr>
      <vt:lpstr>Skenario LAB</vt:lpstr>
      <vt:lpstr>Skenario LAB</vt:lpstr>
      <vt:lpstr>Skenario LAB</vt:lpstr>
      <vt:lpstr>KOM (Komentar Kasus)</vt:lpstr>
      <vt:lpstr>KOM (Komentar Kasus)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122</cp:revision>
  <dcterms:created xsi:type="dcterms:W3CDTF">2013-03-15T18:03:41Z</dcterms:created>
  <dcterms:modified xsi:type="dcterms:W3CDTF">2014-10-23T09:26:59Z</dcterms:modified>
</cp:coreProperties>
</file>