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94" r:id="rId2"/>
    <p:sldId id="307" r:id="rId3"/>
    <p:sldId id="308" r:id="rId4"/>
    <p:sldId id="309" r:id="rId5"/>
    <p:sldId id="310" r:id="rId6"/>
    <p:sldId id="311" r:id="rId7"/>
    <p:sldId id="315" r:id="rId8"/>
    <p:sldId id="312" r:id="rId9"/>
    <p:sldId id="313" r:id="rId10"/>
    <p:sldId id="314" r:id="rId11"/>
    <p:sldId id="30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9856" autoAdjust="0"/>
  </p:normalViewPr>
  <p:slideViewPr>
    <p:cSldViewPr snapToObjects="1">
      <p:cViewPr varScale="1">
        <p:scale>
          <a:sx n="26" d="100"/>
          <a:sy n="26" d="100"/>
        </p:scale>
        <p:origin x="259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CF768-9A7F-4109-9333-9AB15215AA58}" type="datetimeFigureOut">
              <a:rPr lang="en-US" smtClean="0"/>
              <a:t>9/11/2014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4A093F-DA91-4CA5-8240-2A2DA8CC4CAD}" type="slidenum">
              <a:rPr lang="en-US" smtClean="0"/>
              <a:t>‹#›</a:t>
            </a:fld>
            <a:endParaRPr lang="en-US"/>
          </a:p>
        </p:txBody>
      </p:sp>
    </p:spTree>
    <p:extLst>
      <p:ext uri="{BB962C8B-B14F-4D97-AF65-F5344CB8AC3E}">
        <p14:creationId xmlns:p14="http://schemas.microsoft.com/office/powerpoint/2010/main" val="235838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a:lstStyle/>
          <a:p>
            <a:pPr algn="l" rtl="0"/>
            <a:r>
              <a:rPr lang="id" sz="1200" b="0" i="1" u="none" kern="1200" dirty="0" smtClean="0">
                <a:solidFill>
                  <a:schemeClr val="tx1"/>
                </a:solidFill>
                <a:effectLst/>
                <a:latin typeface="+mn-lt"/>
                <a:ea typeface="+mn-ea"/>
                <a:cs typeface="+mn-cs"/>
              </a:rPr>
              <a:t>Surveilans adalah sistem yang berjalan terus-menerus, yang mencakup pengumpulan, analisis, dan penafsiran data mengenai frekuensi dan distribusi penyakit dan/atau status </a:t>
            </a:r>
            <a:r>
              <a:rPr lang="id-ID" sz="1200" b="0" i="1" u="none" kern="1200" dirty="0" smtClean="0">
                <a:solidFill>
                  <a:schemeClr val="tx1"/>
                </a:solidFill>
                <a:effectLst/>
                <a:latin typeface="+mn-lt"/>
                <a:ea typeface="+mn-ea"/>
                <a:cs typeface="+mn-cs"/>
              </a:rPr>
              <a:t>penularannya</a:t>
            </a:r>
            <a:r>
              <a:rPr lang="id" sz="1200" b="0" i="1" u="none" kern="1200" dirty="0" smtClean="0">
                <a:solidFill>
                  <a:schemeClr val="tx1"/>
                </a:solidFill>
                <a:effectLst/>
                <a:latin typeface="+mn-lt"/>
                <a:ea typeface="+mn-ea"/>
                <a:cs typeface="+mn-cs"/>
              </a:rPr>
              <a:t>, serta penanda lainnya, pada populasi tertentu sehingga dapat diambil tindakan jika diperlukan.</a:t>
            </a:r>
          </a:p>
          <a:p>
            <a:pPr algn="l" rtl="0"/>
            <a:endParaRPr lang="id" sz="1200" b="0" i="0" u="none" kern="1200" baseline="0" dirty="0" smtClean="0">
              <a:solidFill>
                <a:schemeClr val="tx1"/>
              </a:solidFill>
              <a:effectLst/>
              <a:latin typeface="+mn-lt"/>
              <a:ea typeface="+mn-ea"/>
              <a:cs typeface="+mn-cs"/>
            </a:endParaRPr>
          </a:p>
          <a:p>
            <a:endParaRPr lang="id" sz="1200" i="0" kern="1200" baseline="0" dirty="0" smtClean="0">
              <a:solidFill>
                <a:schemeClr val="tx1"/>
              </a:solidFill>
              <a:effectLst/>
              <a:latin typeface="+mn-lt"/>
              <a:ea typeface="+mn-ea"/>
              <a:cs typeface="+mn-cs"/>
            </a:endParaRPr>
          </a:p>
          <a:p>
            <a:pPr algn="l" rtl="0"/>
            <a:r>
              <a:rPr lang="id" sz="1200" b="0" i="1" u="none" kern="1200" baseline="0" dirty="0" smtClean="0">
                <a:solidFill>
                  <a:schemeClr val="tx1"/>
                </a:solidFill>
                <a:effectLst/>
                <a:latin typeface="+mn-lt"/>
                <a:ea typeface="+mn-ea"/>
                <a:cs typeface="+mn-cs"/>
              </a:rPr>
              <a:t>Surveilans adalah sistem yang berjalan terus-menerus</a:t>
            </a:r>
            <a:r>
              <a:rPr lang="id" sz="1200" b="0" i="0" u="none" kern="1200" baseline="0" dirty="0" smtClean="0">
                <a:solidFill>
                  <a:schemeClr val="tx1"/>
                </a:solidFill>
                <a:effectLst/>
                <a:latin typeface="+mn-lt"/>
                <a:ea typeface="+mn-ea"/>
                <a:cs typeface="+mn-cs"/>
              </a:rPr>
              <a:t>: Ini berarti bahwa surveilans bukanlah sesuatu yang dilakukan hanya sekali, lalu masuk kotak untuk disimpan dan ditandai ‘selesai’ atau bahkan dilupakan. Kegiatan surveilans, dalam beragam bentuknya, akan terus berlangsung sehingga pengetahuan kita akan selalu yang terbaru.</a:t>
            </a:r>
          </a:p>
          <a:p>
            <a:pPr algn="l" rtl="0"/>
            <a:r>
              <a:rPr lang="id" sz="1200" b="0" i="0" u="none" kern="1200" baseline="0" dirty="0" smtClean="0">
                <a:solidFill>
                  <a:schemeClr val="tx1"/>
                </a:solidFill>
                <a:effectLst/>
                <a:latin typeface="+mn-lt"/>
                <a:ea typeface="+mn-ea"/>
                <a:cs typeface="+mn-cs"/>
              </a:rPr>
              <a:t> </a:t>
            </a:r>
          </a:p>
          <a:p>
            <a:pPr algn="l" rtl="0"/>
            <a:r>
              <a:rPr lang="id" sz="1200" b="0" i="1" u="none" kern="1200" baseline="0" dirty="0" smtClean="0">
                <a:solidFill>
                  <a:schemeClr val="tx1"/>
                </a:solidFill>
                <a:effectLst/>
                <a:latin typeface="+mn-lt"/>
                <a:ea typeface="+mn-ea"/>
                <a:cs typeface="+mn-cs"/>
              </a:rPr>
              <a:t>yang </a:t>
            </a:r>
            <a:r>
              <a:rPr lang="id-ID" sz="1200" b="0" i="1" u="none" kern="1200" baseline="0" dirty="0" smtClean="0">
                <a:solidFill>
                  <a:schemeClr val="tx1"/>
                </a:solidFill>
                <a:effectLst/>
                <a:latin typeface="+mn-lt"/>
                <a:ea typeface="+mn-ea"/>
                <a:cs typeface="+mn-cs"/>
              </a:rPr>
              <a:t>meliputi </a:t>
            </a:r>
            <a:r>
              <a:rPr lang="id" sz="1200" b="0" i="1" u="none" kern="1200" baseline="0" dirty="0" smtClean="0">
                <a:solidFill>
                  <a:schemeClr val="tx1"/>
                </a:solidFill>
                <a:effectLst/>
                <a:latin typeface="+mn-lt"/>
                <a:ea typeface="+mn-ea"/>
                <a:cs typeface="+mn-cs"/>
              </a:rPr>
              <a:t>pengumpulan, analisis, dan </a:t>
            </a:r>
            <a:r>
              <a:rPr lang="id-ID" sz="1200" b="0" i="1" u="none" kern="1200" baseline="0" dirty="0" smtClean="0">
                <a:solidFill>
                  <a:schemeClr val="tx1"/>
                </a:solidFill>
                <a:effectLst/>
                <a:latin typeface="+mn-lt"/>
                <a:ea typeface="+mn-ea"/>
                <a:cs typeface="+mn-cs"/>
              </a:rPr>
              <a:t>interpretasi </a:t>
            </a:r>
            <a:r>
              <a:rPr lang="id" sz="1200" b="0" i="1" u="none" kern="1200" baseline="0" dirty="0" smtClean="0">
                <a:solidFill>
                  <a:schemeClr val="tx1"/>
                </a:solidFill>
                <a:effectLst/>
                <a:latin typeface="+mn-lt"/>
                <a:ea typeface="+mn-ea"/>
                <a:cs typeface="+mn-cs"/>
              </a:rPr>
              <a:t>data</a:t>
            </a:r>
            <a:r>
              <a:rPr lang="id" sz="1200" b="0" i="0" u="none" kern="1200" baseline="0" dirty="0" smtClean="0">
                <a:solidFill>
                  <a:schemeClr val="tx1"/>
                </a:solidFill>
                <a:effectLst/>
                <a:latin typeface="+mn-lt"/>
                <a:ea typeface="+mn-ea"/>
                <a:cs typeface="+mn-cs"/>
              </a:rPr>
              <a:t>: Data surveilans harus dikumpulkan (dengan benar!) dan dilaporkan (tidak disebutkan dalam definisi, tetapi kita bisa melihat bahwa langkah ini perlu). Selanjutnya data harus diproses agar berada dalam bentuk yang dapat dipahami. Lalu data harus diperiksa untuk mengetahui apa saja informasinya. </a:t>
            </a:r>
          </a:p>
          <a:p>
            <a:pPr algn="l" rtl="0"/>
            <a:endParaRPr lang="id" sz="1200" i="0" kern="1200" baseline="0" dirty="0" smtClean="0">
              <a:solidFill>
                <a:schemeClr val="tx1"/>
              </a:solidFill>
              <a:effectLst/>
              <a:latin typeface="+mn-lt"/>
              <a:ea typeface="+mn-ea"/>
              <a:cs typeface="+mn-cs"/>
            </a:endParaRPr>
          </a:p>
          <a:p>
            <a:pPr algn="l" rtl="0"/>
            <a:r>
              <a:rPr lang="id" sz="1200" b="0" i="1" u="none" kern="1200" baseline="0" dirty="0" smtClean="0">
                <a:solidFill>
                  <a:schemeClr val="tx1"/>
                </a:solidFill>
                <a:effectLst/>
                <a:latin typeface="+mn-lt"/>
                <a:ea typeface="+mn-ea"/>
                <a:cs typeface="+mn-cs"/>
              </a:rPr>
              <a:t>Frekuensi dan distribusi penyakit dan/atau status </a:t>
            </a:r>
            <a:r>
              <a:rPr lang="id-ID" sz="1200" b="0" i="1" u="none" kern="1200" baseline="0" dirty="0" smtClean="0">
                <a:solidFill>
                  <a:schemeClr val="tx1"/>
                </a:solidFill>
                <a:effectLst/>
                <a:latin typeface="+mn-lt"/>
                <a:ea typeface="+mn-ea"/>
                <a:cs typeface="+mn-cs"/>
              </a:rPr>
              <a:t>penularannya</a:t>
            </a:r>
            <a:r>
              <a:rPr lang="id" sz="1200" b="0" i="1" u="none" kern="1200" baseline="0" dirty="0" smtClean="0">
                <a:solidFill>
                  <a:schemeClr val="tx1"/>
                </a:solidFill>
                <a:effectLst/>
                <a:latin typeface="+mn-lt"/>
                <a:ea typeface="+mn-ea"/>
                <a:cs typeface="+mn-cs"/>
              </a:rPr>
              <a:t>, serta </a:t>
            </a:r>
            <a:r>
              <a:rPr lang="id-ID" sz="1200" b="0" i="1" u="none" kern="1200" baseline="0" dirty="0" smtClean="0">
                <a:solidFill>
                  <a:schemeClr val="tx1"/>
                </a:solidFill>
                <a:effectLst/>
                <a:latin typeface="+mn-lt"/>
                <a:ea typeface="+mn-ea"/>
                <a:cs typeface="+mn-cs"/>
              </a:rPr>
              <a:t>ukuran-ukuran </a:t>
            </a:r>
            <a:r>
              <a:rPr lang="id" sz="1200" b="0" i="1" u="none" kern="1200" baseline="0" dirty="0" smtClean="0">
                <a:solidFill>
                  <a:schemeClr val="tx1"/>
                </a:solidFill>
                <a:effectLst/>
                <a:latin typeface="+mn-lt"/>
                <a:ea typeface="+mn-ea"/>
                <a:cs typeface="+mn-cs"/>
              </a:rPr>
              <a:t>lainnya</a:t>
            </a:r>
            <a:r>
              <a:rPr lang="id" sz="1200" b="0" i="0" u="none" kern="1200" baseline="0" dirty="0" smtClean="0">
                <a:solidFill>
                  <a:schemeClr val="tx1"/>
                </a:solidFill>
                <a:effectLst/>
                <a:latin typeface="+mn-lt"/>
                <a:ea typeface="+mn-ea"/>
                <a:cs typeface="+mn-cs"/>
              </a:rPr>
              <a:t>: bahwa data mencakup informasi mengenai berapa banyak penyakit yang ada dan di mana keberadaan penyakit itu. Dan bukan hanya penyakit – kadang-kadang kita juga ingin mengetahui hal lain yang memengaruhi kemunculan penyakit. Dan terkadang, hewan dapat terinfeksi oleh hal-hal </a:t>
            </a:r>
            <a:r>
              <a:rPr lang="id-ID" sz="1200" b="0" i="0" u="none" kern="1200" baseline="0" dirty="0" smtClean="0">
                <a:solidFill>
                  <a:schemeClr val="tx1"/>
                </a:solidFill>
                <a:effectLst/>
                <a:latin typeface="+mn-lt"/>
                <a:ea typeface="+mn-ea"/>
                <a:cs typeface="+mn-cs"/>
              </a:rPr>
              <a:t>sebetulnya </a:t>
            </a:r>
            <a:r>
              <a:rPr lang="id" sz="1200" b="0" i="0" u="none" kern="1200" baseline="0" dirty="0" smtClean="0">
                <a:solidFill>
                  <a:schemeClr val="tx1"/>
                </a:solidFill>
                <a:effectLst/>
                <a:latin typeface="+mn-lt"/>
                <a:ea typeface="+mn-ea"/>
                <a:cs typeface="+mn-cs"/>
              </a:rPr>
              <a:t>yang ingin kita ketahui, tetapi tidak menunjukkan </a:t>
            </a:r>
            <a:r>
              <a:rPr lang="id-ID" sz="1200" b="0" i="0" u="none" kern="1200" baseline="0" dirty="0" smtClean="0">
                <a:solidFill>
                  <a:schemeClr val="tx1"/>
                </a:solidFill>
                <a:effectLst/>
                <a:latin typeface="+mn-lt"/>
                <a:ea typeface="+mn-ea"/>
                <a:cs typeface="+mn-cs"/>
              </a:rPr>
              <a:t>tanda </a:t>
            </a:r>
            <a:r>
              <a:rPr lang="id" sz="1200" b="0" i="0" u="none" kern="1200" baseline="0" dirty="0" smtClean="0">
                <a:solidFill>
                  <a:schemeClr val="tx1"/>
                </a:solidFill>
                <a:effectLst/>
                <a:latin typeface="+mn-lt"/>
                <a:ea typeface="+mn-ea"/>
                <a:cs typeface="+mn-cs"/>
              </a:rPr>
              <a:t>penyakit.</a:t>
            </a:r>
          </a:p>
          <a:p>
            <a:endParaRPr lang="id" sz="1200" i="0" kern="1200" baseline="0" dirty="0" smtClean="0">
              <a:solidFill>
                <a:schemeClr val="tx1"/>
              </a:solidFill>
              <a:effectLst/>
              <a:latin typeface="+mn-lt"/>
              <a:ea typeface="+mn-ea"/>
              <a:cs typeface="+mn-cs"/>
            </a:endParaRPr>
          </a:p>
          <a:p>
            <a:pPr algn="l" rtl="0"/>
            <a:r>
              <a:rPr lang="id" sz="1200" b="0" i="1" u="none" kern="1200" baseline="0" dirty="0" smtClean="0">
                <a:solidFill>
                  <a:schemeClr val="tx1"/>
                </a:solidFill>
                <a:effectLst/>
                <a:latin typeface="+mn-lt"/>
                <a:ea typeface="+mn-ea"/>
                <a:cs typeface="+mn-cs"/>
              </a:rPr>
              <a:t>Pada populasi tertentu</a:t>
            </a:r>
            <a:r>
              <a:rPr lang="id" sz="1200" b="0" i="0" u="none" kern="1200" baseline="0" dirty="0" smtClean="0">
                <a:solidFill>
                  <a:schemeClr val="tx1"/>
                </a:solidFill>
                <a:effectLst/>
                <a:latin typeface="+mn-lt"/>
                <a:ea typeface="+mn-ea"/>
                <a:cs typeface="+mn-cs"/>
              </a:rPr>
              <a:t>: Setiap kegiatan harus memiliki cakupan dan perlu ditentukan batasannya. Sebagai contoh, tidak ada gunanya mencari bukti penyakit mulut dan kuku pada kuda yang tidak rentan terhadap virus ini. Jika dilakukan, ini hanya akan membuang-buang waktu dan sumber daya.</a:t>
            </a:r>
          </a:p>
          <a:p>
            <a:endParaRPr lang="id" sz="1200" i="0" kern="1200" baseline="0" dirty="0" smtClean="0">
              <a:solidFill>
                <a:schemeClr val="tx1"/>
              </a:solidFill>
              <a:effectLst/>
              <a:latin typeface="+mn-lt"/>
              <a:ea typeface="+mn-ea"/>
              <a:cs typeface="+mn-cs"/>
            </a:endParaRPr>
          </a:p>
          <a:p>
            <a:pPr algn="l" rtl="0"/>
            <a:r>
              <a:rPr lang="id" sz="1200" b="0" i="0" u="none" kern="1200" baseline="0" dirty="0" smtClean="0">
                <a:solidFill>
                  <a:schemeClr val="tx1"/>
                </a:solidFill>
                <a:effectLst/>
                <a:latin typeface="+mn-lt"/>
                <a:ea typeface="+mn-ea"/>
                <a:cs typeface="+mn-cs"/>
              </a:rPr>
              <a:t>Dan terakhir, kita sampai pada bagian penting pernyataan tersebut. Mengapa kita melakukan surveilans? Kedengarannya seperti pekerjaan yang sangat merepotkan meskipun mungkin menarik!</a:t>
            </a:r>
          </a:p>
          <a:p>
            <a:endParaRPr lang="id" sz="1200" i="0" kern="1200" baseline="0" dirty="0" smtClean="0">
              <a:solidFill>
                <a:schemeClr val="tx1"/>
              </a:solidFill>
              <a:effectLst/>
              <a:latin typeface="+mn-lt"/>
              <a:ea typeface="+mn-ea"/>
              <a:cs typeface="+mn-cs"/>
            </a:endParaRPr>
          </a:p>
          <a:p>
            <a:pPr algn="l" rtl="0"/>
            <a:r>
              <a:rPr lang="id" sz="1200" b="0" i="1" u="none" kern="1200" baseline="0" dirty="0" smtClean="0">
                <a:solidFill>
                  <a:schemeClr val="tx1"/>
                </a:solidFill>
                <a:effectLst/>
                <a:latin typeface="+mn-lt"/>
                <a:ea typeface="+mn-ea"/>
                <a:cs typeface="+mn-cs"/>
              </a:rPr>
              <a:t>Sehingga dapat diambil tindakan jika diperlukan</a:t>
            </a:r>
            <a:r>
              <a:rPr lang="id" sz="1200" b="0" i="0" u="none" kern="1200" baseline="0" dirty="0" smtClean="0">
                <a:solidFill>
                  <a:schemeClr val="tx1"/>
                </a:solidFill>
                <a:effectLst/>
                <a:latin typeface="+mn-lt"/>
                <a:ea typeface="+mn-ea"/>
                <a:cs typeface="+mn-cs"/>
              </a:rPr>
              <a:t>: Ini dia. Alasan utama mengapa suatu penyakit perlu diketahui adalah supaya dapat diambil tindakan terhadap penyakit tersebut. </a:t>
            </a:r>
            <a:r>
              <a:rPr lang="id-ID" sz="1200" b="0" i="0" u="none" kern="1200" baseline="0" dirty="0" smtClean="0">
                <a:solidFill>
                  <a:schemeClr val="tx1"/>
                </a:solidFill>
                <a:effectLst/>
                <a:latin typeface="+mn-lt"/>
                <a:ea typeface="+mn-ea"/>
                <a:cs typeface="+mn-cs"/>
              </a:rPr>
              <a:t>K</a:t>
            </a:r>
            <a:r>
              <a:rPr lang="id" sz="1200" b="0" i="0" u="none" kern="1200" baseline="0" dirty="0" smtClean="0">
                <a:solidFill>
                  <a:schemeClr val="tx1"/>
                </a:solidFill>
                <a:effectLst/>
                <a:latin typeface="+mn-lt"/>
                <a:ea typeface="+mn-ea"/>
                <a:cs typeface="+mn-cs"/>
              </a:rPr>
              <a:t>eputusan </a:t>
            </a:r>
            <a:r>
              <a:rPr lang="id-ID" sz="1200" b="0" i="0" u="none" kern="1200" baseline="0" dirty="0" smtClean="0">
                <a:solidFill>
                  <a:schemeClr val="tx1"/>
                </a:solidFill>
                <a:effectLst/>
                <a:latin typeface="+mn-lt"/>
                <a:ea typeface="+mn-ea"/>
                <a:cs typeface="+mn-cs"/>
              </a:rPr>
              <a:t>d</a:t>
            </a:r>
            <a:r>
              <a:rPr lang="id" sz="1200" b="0" i="0" u="none" kern="1200" baseline="0" dirty="0" smtClean="0">
                <a:solidFill>
                  <a:schemeClr val="tx1"/>
                </a:solidFill>
                <a:effectLst/>
                <a:latin typeface="+mn-lt"/>
                <a:ea typeface="+mn-ea"/>
                <a:cs typeface="+mn-cs"/>
              </a:rPr>
              <a:t>apat diambil berdasarkan pengetahuan </a:t>
            </a:r>
            <a:r>
              <a:rPr lang="id-ID" sz="1200" b="0" i="0" u="none" kern="1200" baseline="0" dirty="0" smtClean="0">
                <a:solidFill>
                  <a:schemeClr val="tx1"/>
                </a:solidFill>
                <a:effectLst/>
                <a:latin typeface="+mn-lt"/>
                <a:ea typeface="+mn-ea"/>
                <a:cs typeface="+mn-cs"/>
              </a:rPr>
              <a:t>kita </a:t>
            </a:r>
            <a:r>
              <a:rPr lang="id" sz="1200" b="0" i="0" u="none" kern="1200" baseline="0" dirty="0" smtClean="0">
                <a:solidFill>
                  <a:schemeClr val="tx1"/>
                </a:solidFill>
                <a:effectLst/>
                <a:latin typeface="+mn-lt"/>
                <a:ea typeface="+mn-ea"/>
                <a:cs typeface="+mn-cs"/>
              </a:rPr>
              <a:t>mengenai keadaan </a:t>
            </a:r>
            <a:r>
              <a:rPr lang="id-ID" sz="1200" b="0" i="0" u="none" kern="1200" baseline="0" dirty="0" smtClean="0">
                <a:solidFill>
                  <a:schemeClr val="tx1"/>
                </a:solidFill>
                <a:effectLst/>
                <a:latin typeface="+mn-lt"/>
                <a:ea typeface="+mn-ea"/>
                <a:cs typeface="+mn-cs"/>
              </a:rPr>
              <a:t>yang kita hadapi di lapangan</a:t>
            </a:r>
            <a:r>
              <a:rPr lang="id" sz="1200" b="0" i="0" u="none" kern="1200" baseline="0" dirty="0" smtClean="0">
                <a:solidFill>
                  <a:schemeClr val="tx1"/>
                </a:solidFill>
                <a:effectLst/>
                <a:latin typeface="+mn-lt"/>
                <a:ea typeface="+mn-ea"/>
                <a:cs typeface="+mn-cs"/>
              </a:rPr>
              <a:t>. Kita bisa melihat bahwa surveilans dilakukan sebagai masukan bagi pengambilan keputusan.</a:t>
            </a:r>
          </a:p>
          <a:p>
            <a:endParaRPr lang="en-US" dirty="0"/>
          </a:p>
        </p:txBody>
      </p:sp>
      <p:sp>
        <p:nvSpPr>
          <p:cNvPr id="4" name="Tampungan Nomor Slide 3"/>
          <p:cNvSpPr>
            <a:spLocks noGrp="1"/>
          </p:cNvSpPr>
          <p:nvPr>
            <p:ph type="sldNum" sz="quarter" idx="10"/>
          </p:nvPr>
        </p:nvSpPr>
        <p:spPr/>
        <p:txBody>
          <a:bodyPr/>
          <a:lstStyle/>
          <a:p>
            <a:fld id="{DC4A093F-DA91-4CA5-8240-2A2DA8CC4CAD}" type="slidenum">
              <a:rPr lang="en-US" smtClean="0"/>
              <a:t>4</a:t>
            </a:fld>
            <a:endParaRPr lang="en-US"/>
          </a:p>
        </p:txBody>
      </p:sp>
    </p:spTree>
    <p:extLst>
      <p:ext uri="{BB962C8B-B14F-4D97-AF65-F5344CB8AC3E}">
        <p14:creationId xmlns:p14="http://schemas.microsoft.com/office/powerpoint/2010/main" val="41281456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9/11/2014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9/11/2014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9/11/2014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9/11/2014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b="1" dirty="0"/>
              <a:t/>
            </a:r>
            <a:br>
              <a:rPr lang="en-AU" b="1" dirty="0"/>
            </a:br>
            <a:endParaRPr lang="fr-FR" dirty="0"/>
          </a:p>
        </p:txBody>
      </p:sp>
      <p:sp>
        <p:nvSpPr>
          <p:cNvPr id="3" name="Subtitle 2"/>
          <p:cNvSpPr>
            <a:spLocks noGrp="1"/>
          </p:cNvSpPr>
          <p:nvPr>
            <p:ph type="subTitle" idx="1"/>
          </p:nvPr>
        </p:nvSpPr>
        <p:spPr>
          <a:xfrm>
            <a:off x="1135272" y="4405701"/>
            <a:ext cx="6858000" cy="1314450"/>
          </a:xfrm>
        </p:spPr>
        <p:txBody>
          <a:bodyPr>
            <a:normAutofit/>
          </a:bodyPr>
          <a:lstStyle/>
          <a:p>
            <a:r>
              <a:rPr lang="en-US" altLang="en-US" sz="1200" b="1" dirty="0">
                <a:latin typeface="Times New Roman" panose="02020603050405020304" pitchFamily="18" charset="0"/>
                <a:ea typeface="Arial Unicode MS" panose="020B0604020202020204" pitchFamily="34" charset="-128"/>
                <a:cs typeface="Times New Roman" panose="02020603050405020304" pitchFamily="18" charset="0"/>
              </a:rPr>
              <a:t>K</a:t>
            </a:r>
            <a:r>
              <a:rPr lang="id-ID" altLang="en-US" sz="1200" b="1" dirty="0">
                <a:latin typeface="Times New Roman" panose="02020603050405020304" pitchFamily="18" charset="0"/>
                <a:ea typeface="Arial Unicode MS" panose="020B0604020202020204" pitchFamily="34" charset="-128"/>
                <a:cs typeface="Times New Roman" panose="02020603050405020304" pitchFamily="18" charset="0"/>
              </a:rPr>
              <a:t>EMENTERIAN PERTANIAN</a:t>
            </a:r>
          </a:p>
          <a:p>
            <a:r>
              <a:rPr lang="id-ID" altLang="en-US" sz="1200" b="1" dirty="0">
                <a:latin typeface="Times New Roman" panose="02020603050405020304" pitchFamily="18" charset="0"/>
                <a:ea typeface="Arial Unicode MS" panose="020B0604020202020204" pitchFamily="34" charset="-128"/>
                <a:cs typeface="Times New Roman" panose="02020603050405020304" pitchFamily="18" charset="0"/>
              </a:rPr>
              <a:t>DIREKTORAT JENDERAL PETERNAKAN DAN KESEHATAN HEWAN</a:t>
            </a:r>
            <a:endParaRPr lang="en-US" altLang="en-US" sz="1200" b="1" dirty="0">
              <a:latin typeface="Times New Roman" panose="02020603050405020304" pitchFamily="18" charset="0"/>
              <a:ea typeface="Arial Unicode MS" panose="020B0604020202020204" pitchFamily="34" charset="-128"/>
              <a:cs typeface="Times New Roman" panose="02020603050405020304" pitchFamily="18" charset="0"/>
            </a:endParaRPr>
          </a:p>
          <a:p>
            <a:r>
              <a:rPr lang="en-US" altLang="en-US" sz="1200" b="1" dirty="0">
                <a:latin typeface="Times New Roman" panose="02020603050405020304" pitchFamily="18" charset="0"/>
                <a:ea typeface="Arial Unicode MS" panose="020B0604020202020204" pitchFamily="34" charset="-128"/>
                <a:cs typeface="Times New Roman" panose="02020603050405020304" pitchFamily="18" charset="0"/>
              </a:rPr>
              <a:t>DIREKTORAT KESEHATAN HEWAN</a:t>
            </a:r>
          </a:p>
        </p:txBody>
      </p:sp>
      <p:pic>
        <p:nvPicPr>
          <p:cNvPr id="4" name="Content Placeholder 6"/>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2836080" y="283924"/>
            <a:ext cx="3456384" cy="1950632"/>
          </a:xfrm>
          <a:prstGeom prst="rect">
            <a:avLst/>
          </a:prstGeom>
        </p:spPr>
      </p:pic>
      <p:sp>
        <p:nvSpPr>
          <p:cNvPr id="5" name="Rectangle 4"/>
          <p:cNvSpPr/>
          <p:nvPr/>
        </p:nvSpPr>
        <p:spPr>
          <a:xfrm>
            <a:off x="2414209" y="2670475"/>
            <a:ext cx="4315581" cy="707886"/>
          </a:xfrm>
          <a:prstGeom prst="rect">
            <a:avLst/>
          </a:prstGeom>
        </p:spPr>
        <p:txBody>
          <a:bodyPr wrap="square">
            <a:spAutoFit/>
          </a:bodyPr>
          <a:lstStyle/>
          <a:p>
            <a:pPr algn="ctr"/>
            <a:r>
              <a:rPr lang="en-US" altLang="en-US" sz="2000" b="1" dirty="0" err="1" smtClean="0">
                <a:latin typeface="Tahoma" panose="020B0604030504040204" pitchFamily="34" charset="0"/>
                <a:ea typeface="Arial Unicode MS" panose="020B0604020202020204" pitchFamily="34" charset="-128"/>
                <a:cs typeface="Tahoma" panose="020B0604030504040204" pitchFamily="34" charset="0"/>
              </a:rPr>
              <a:t>Nilai</a:t>
            </a:r>
            <a:r>
              <a:rPr lang="en-US" altLang="en-US" sz="2000" b="1" dirty="0" smtClean="0">
                <a:latin typeface="Tahoma" panose="020B0604030504040204" pitchFamily="34" charset="0"/>
                <a:ea typeface="Arial Unicode MS" panose="020B0604020202020204" pitchFamily="34" charset="-128"/>
                <a:cs typeface="Tahoma" panose="020B0604030504040204" pitchFamily="34" charset="0"/>
              </a:rPr>
              <a:t> Data </a:t>
            </a:r>
            <a:r>
              <a:rPr lang="en-US" altLang="en-US" sz="2000" b="1" dirty="0" err="1" smtClean="0">
                <a:latin typeface="Tahoma" panose="020B0604030504040204" pitchFamily="34" charset="0"/>
                <a:ea typeface="Arial Unicode MS" panose="020B0604020202020204" pitchFamily="34" charset="-128"/>
                <a:cs typeface="Tahoma" panose="020B0604030504040204" pitchFamily="34" charset="0"/>
              </a:rPr>
              <a:t>iSIKHNAS</a:t>
            </a:r>
            <a:endParaRPr lang="en-US" altLang="en-US" sz="2000" b="1" dirty="0" smtClean="0">
              <a:latin typeface="Tahoma" panose="020B0604030504040204" pitchFamily="34" charset="0"/>
              <a:ea typeface="Arial Unicode MS" panose="020B0604020202020204" pitchFamily="34" charset="-128"/>
              <a:cs typeface="Tahoma" panose="020B0604030504040204" pitchFamily="34" charset="0"/>
            </a:endParaRPr>
          </a:p>
          <a:p>
            <a:pPr algn="ctr"/>
            <a:r>
              <a:rPr lang="en-US" altLang="en-US" sz="2000" b="1" dirty="0" err="1" smtClean="0">
                <a:latin typeface="Tahoma" panose="020B0604030504040204" pitchFamily="34" charset="0"/>
                <a:ea typeface="Arial Unicode MS" panose="020B0604020202020204" pitchFamily="34" charset="-128"/>
                <a:cs typeface="Tahoma" panose="020B0604030504040204" pitchFamily="34" charset="0"/>
              </a:rPr>
              <a:t>Sesi</a:t>
            </a:r>
            <a:r>
              <a:rPr lang="en-US" altLang="en-US" sz="2000" b="1" dirty="0" smtClean="0">
                <a:latin typeface="Tahoma" panose="020B0604030504040204" pitchFamily="34" charset="0"/>
                <a:ea typeface="Arial Unicode MS" panose="020B0604020202020204" pitchFamily="34" charset="-128"/>
                <a:cs typeface="Tahoma" panose="020B0604030504040204" pitchFamily="34" charset="0"/>
              </a:rPr>
              <a:t> 17</a:t>
            </a:r>
            <a:endParaRPr lang="en-US" altLang="en-US" sz="2000" b="1" dirty="0">
              <a:latin typeface="Tahoma" panose="020B0604030504040204" pitchFamily="34" charset="0"/>
              <a:ea typeface="Arial Unicode MS" panose="020B0604020202020204" pitchFamily="34" charset="-128"/>
              <a:cs typeface="Tahoma" panose="020B0604030504040204" pitchFamily="34" charset="0"/>
            </a:endParaRPr>
          </a:p>
        </p:txBody>
      </p:sp>
    </p:spTree>
    <p:extLst>
      <p:ext uri="{BB962C8B-B14F-4D97-AF65-F5344CB8AC3E}">
        <p14:creationId xmlns:p14="http://schemas.microsoft.com/office/powerpoint/2010/main" val="1079822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en-US" dirty="0" err="1" smtClean="0"/>
              <a:t>Nilai</a:t>
            </a:r>
            <a:r>
              <a:rPr lang="en-US" dirty="0" smtClean="0"/>
              <a:t> Data</a:t>
            </a:r>
            <a:endParaRPr lang="en-US" dirty="0"/>
          </a:p>
        </p:txBody>
      </p:sp>
      <p:sp>
        <p:nvSpPr>
          <p:cNvPr id="3" name="Tampungan Konten 2"/>
          <p:cNvSpPr>
            <a:spLocks noGrp="1"/>
          </p:cNvSpPr>
          <p:nvPr>
            <p:ph idx="1"/>
          </p:nvPr>
        </p:nvSpPr>
        <p:spPr/>
        <p:txBody>
          <a:bodyPr/>
          <a:lstStyle/>
          <a:p>
            <a:r>
              <a:rPr lang="en-US" dirty="0" err="1" smtClean="0"/>
              <a:t>Setiap</a:t>
            </a:r>
            <a:r>
              <a:rPr lang="en-US" dirty="0" smtClean="0"/>
              <a:t> </a:t>
            </a:r>
            <a:r>
              <a:rPr lang="en-US" dirty="0" err="1" smtClean="0"/>
              <a:t>potongan</a:t>
            </a:r>
            <a:r>
              <a:rPr lang="en-US" dirty="0" smtClean="0"/>
              <a:t> data, </a:t>
            </a:r>
            <a:r>
              <a:rPr lang="en-US" dirty="0" err="1" smtClean="0"/>
              <a:t>sekecil</a:t>
            </a:r>
            <a:r>
              <a:rPr lang="en-US" dirty="0" smtClean="0"/>
              <a:t> </a:t>
            </a:r>
            <a:r>
              <a:rPr lang="en-US" dirty="0" err="1" smtClean="0"/>
              <a:t>apapun</a:t>
            </a:r>
            <a:r>
              <a:rPr lang="en-US" dirty="0" smtClean="0"/>
              <a:t> SANGAT PENTING </a:t>
            </a:r>
            <a:r>
              <a:rPr lang="en-US" dirty="0" err="1" smtClean="0"/>
              <a:t>dan</a:t>
            </a:r>
            <a:r>
              <a:rPr lang="en-US" dirty="0" smtClean="0"/>
              <a:t> </a:t>
            </a:r>
            <a:r>
              <a:rPr lang="en-US" dirty="0" err="1" smtClean="0"/>
              <a:t>berharga</a:t>
            </a:r>
            <a:endParaRPr lang="en-US" dirty="0" smtClean="0"/>
          </a:p>
          <a:p>
            <a:r>
              <a:rPr lang="en-US" dirty="0" err="1" smtClean="0"/>
              <a:t>Walau</a:t>
            </a:r>
            <a:r>
              <a:rPr lang="en-US" dirty="0" smtClean="0"/>
              <a:t> </a:t>
            </a:r>
            <a:r>
              <a:rPr lang="en-US" dirty="0" err="1" smtClean="0"/>
              <a:t>mungkin</a:t>
            </a:r>
            <a:r>
              <a:rPr lang="en-US" dirty="0" smtClean="0"/>
              <a:t> </a:t>
            </a:r>
            <a:r>
              <a:rPr lang="en-US" dirty="0" err="1" smtClean="0"/>
              <a:t>nilainya</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dirasakan</a:t>
            </a:r>
            <a:r>
              <a:rPr lang="en-US" dirty="0" smtClean="0"/>
              <a:t> </a:t>
            </a:r>
            <a:r>
              <a:rPr lang="en-US" dirty="0" err="1" smtClean="0"/>
              <a:t>jika</a:t>
            </a:r>
            <a:r>
              <a:rPr lang="en-US" dirty="0" smtClean="0"/>
              <a:t> </a:t>
            </a:r>
            <a:r>
              <a:rPr lang="en-US" dirty="0" err="1" smtClean="0"/>
              <a:t>hanya</a:t>
            </a:r>
            <a:r>
              <a:rPr lang="en-US" dirty="0"/>
              <a:t> </a:t>
            </a:r>
            <a:r>
              <a:rPr lang="en-US" dirty="0" smtClean="0"/>
              <a:t> </a:t>
            </a:r>
            <a:r>
              <a:rPr lang="en-US" dirty="0" err="1" smtClean="0"/>
              <a:t>berupa</a:t>
            </a:r>
            <a:r>
              <a:rPr lang="en-US" dirty="0" smtClean="0"/>
              <a:t> </a:t>
            </a:r>
            <a:r>
              <a:rPr lang="en-US" dirty="0" err="1" smtClean="0"/>
              <a:t>potong</a:t>
            </a:r>
            <a:r>
              <a:rPr lang="en-US" dirty="0" smtClean="0"/>
              <a:t> data</a:t>
            </a:r>
          </a:p>
          <a:p>
            <a:r>
              <a:rPr lang="en-US" dirty="0" err="1" smtClean="0"/>
              <a:t>Setiap</a:t>
            </a:r>
            <a:r>
              <a:rPr lang="en-US" dirty="0" smtClean="0"/>
              <a:t> </a:t>
            </a:r>
            <a:r>
              <a:rPr lang="en-US" dirty="0" err="1" smtClean="0"/>
              <a:t>potongan</a:t>
            </a:r>
            <a:r>
              <a:rPr lang="en-US" dirty="0" smtClean="0"/>
              <a:t> data yang </a:t>
            </a:r>
            <a:r>
              <a:rPr lang="en-US" dirty="0" err="1" smtClean="0"/>
              <a:t>terkumpul</a:t>
            </a:r>
            <a:r>
              <a:rPr lang="en-US" dirty="0" smtClean="0"/>
              <a:t> </a:t>
            </a:r>
            <a:r>
              <a:rPr lang="en-US" dirty="0" err="1" smtClean="0"/>
              <a:t>akan</a:t>
            </a:r>
            <a:r>
              <a:rPr lang="en-US" dirty="0" smtClean="0"/>
              <a:t> </a:t>
            </a:r>
            <a:r>
              <a:rPr lang="en-US" dirty="0" err="1" smtClean="0"/>
              <a:t>menjadi</a:t>
            </a:r>
            <a:r>
              <a:rPr lang="en-US" dirty="0" smtClean="0"/>
              <a:t> INFORMASI, </a:t>
            </a:r>
            <a:r>
              <a:rPr lang="en-US" dirty="0" err="1" smtClean="0"/>
              <a:t>dan</a:t>
            </a:r>
            <a:r>
              <a:rPr lang="en-US" dirty="0" smtClean="0"/>
              <a:t> </a:t>
            </a:r>
            <a:r>
              <a:rPr lang="en-US" dirty="0" err="1" smtClean="0"/>
              <a:t>bahkan</a:t>
            </a:r>
            <a:r>
              <a:rPr lang="en-US" dirty="0" smtClean="0"/>
              <a:t> PENGETAHUAN yang LUAR BIASA.</a:t>
            </a:r>
          </a:p>
        </p:txBody>
      </p:sp>
      <p:pic>
        <p:nvPicPr>
          <p:cNvPr id="4" name="Gamba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4285009"/>
            <a:ext cx="2613110" cy="1841154"/>
          </a:xfrm>
          <a:prstGeom prst="rect">
            <a:avLst/>
          </a:prstGeom>
        </p:spPr>
      </p:pic>
    </p:spTree>
    <p:extLst>
      <p:ext uri="{BB962C8B-B14F-4D97-AF65-F5344CB8AC3E}">
        <p14:creationId xmlns:p14="http://schemas.microsoft.com/office/powerpoint/2010/main" val="1966826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173" y="4406900"/>
            <a:ext cx="7772400" cy="1362075"/>
          </a:xfrm>
        </p:spPr>
        <p:txBody>
          <a:bodyPr/>
          <a:lstStyle/>
          <a:p>
            <a:r>
              <a:rPr lang="id-ID" dirty="0" smtClean="0"/>
              <a:t>Terima kasih</a:t>
            </a:r>
            <a:r>
              <a:rPr lang="en-US" dirty="0" smtClean="0"/>
              <a:t>…</a:t>
            </a:r>
            <a:endParaRPr lang="en-US" dirty="0"/>
          </a:p>
        </p:txBody>
      </p:sp>
    </p:spTree>
    <p:extLst>
      <p:ext uri="{BB962C8B-B14F-4D97-AF65-F5344CB8AC3E}">
        <p14:creationId xmlns:p14="http://schemas.microsoft.com/office/powerpoint/2010/main" val="3386301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en-US" dirty="0" err="1" smtClean="0"/>
              <a:t>Kerja</a:t>
            </a:r>
            <a:r>
              <a:rPr lang="en-US" dirty="0" smtClean="0"/>
              <a:t> </a:t>
            </a:r>
            <a:r>
              <a:rPr lang="en-US" dirty="0" err="1" smtClean="0"/>
              <a:t>Kelompok</a:t>
            </a:r>
            <a:endParaRPr lang="en-US" dirty="0"/>
          </a:p>
        </p:txBody>
      </p:sp>
      <p:sp>
        <p:nvSpPr>
          <p:cNvPr id="3" name="Tampungan Konten 2"/>
          <p:cNvSpPr>
            <a:spLocks noGrp="1"/>
          </p:cNvSpPr>
          <p:nvPr>
            <p:ph idx="1"/>
          </p:nvPr>
        </p:nvSpPr>
        <p:spPr/>
        <p:txBody>
          <a:bodyPr/>
          <a:lstStyle/>
          <a:p>
            <a:r>
              <a:rPr lang="en-US" dirty="0" smtClean="0"/>
              <a:t>Data </a:t>
            </a:r>
            <a:r>
              <a:rPr lang="en-US" dirty="0" err="1" smtClean="0"/>
              <a:t>apa</a:t>
            </a:r>
            <a:r>
              <a:rPr lang="en-US" dirty="0" smtClean="0"/>
              <a:t> </a:t>
            </a:r>
            <a:r>
              <a:rPr lang="en-US" dirty="0" err="1" smtClean="0"/>
              <a:t>saja</a:t>
            </a:r>
            <a:r>
              <a:rPr lang="en-US" dirty="0" smtClean="0"/>
              <a:t> yang </a:t>
            </a:r>
            <a:r>
              <a:rPr lang="en-US" dirty="0" err="1" smtClean="0"/>
              <a:t>anda</a:t>
            </a:r>
            <a:r>
              <a:rPr lang="en-US" dirty="0" smtClean="0"/>
              <a:t> </a:t>
            </a:r>
            <a:r>
              <a:rPr lang="en-US" dirty="0" err="1" smtClean="0"/>
              <a:t>butuhkan</a:t>
            </a:r>
            <a:r>
              <a:rPr lang="en-US" dirty="0" smtClean="0"/>
              <a:t>?</a:t>
            </a:r>
            <a:endParaRPr lang="en-US" dirty="0"/>
          </a:p>
          <a:p>
            <a:r>
              <a:rPr lang="en-US" dirty="0" err="1" smtClean="0"/>
              <a:t>Kegiatan</a:t>
            </a:r>
            <a:r>
              <a:rPr lang="en-US" dirty="0" smtClean="0"/>
              <a:t> </a:t>
            </a:r>
            <a:r>
              <a:rPr lang="en-US" dirty="0" err="1"/>
              <a:t>a</a:t>
            </a:r>
            <a:r>
              <a:rPr lang="en-US" dirty="0" err="1" smtClean="0"/>
              <a:t>pa</a:t>
            </a:r>
            <a:r>
              <a:rPr lang="en-US" dirty="0" smtClean="0"/>
              <a:t> yang </a:t>
            </a:r>
            <a:r>
              <a:rPr lang="en-US" dirty="0" err="1" smtClean="0"/>
              <a:t>anda</a:t>
            </a:r>
            <a:r>
              <a:rPr lang="en-US" dirty="0" smtClean="0"/>
              <a:t> </a:t>
            </a:r>
            <a:r>
              <a:rPr lang="en-US" dirty="0" err="1" smtClean="0"/>
              <a:t>lakukan</a:t>
            </a:r>
            <a:r>
              <a:rPr lang="en-US" dirty="0" smtClean="0"/>
              <a:t> </a:t>
            </a:r>
            <a:r>
              <a:rPr lang="en-US" dirty="0" err="1" smtClean="0"/>
              <a:t>untuk</a:t>
            </a:r>
            <a:r>
              <a:rPr lang="en-US" dirty="0" smtClean="0"/>
              <a:t> </a:t>
            </a:r>
            <a:r>
              <a:rPr lang="en-US" dirty="0" err="1" smtClean="0"/>
              <a:t>memperoleh</a:t>
            </a:r>
            <a:r>
              <a:rPr lang="en-US" dirty="0" smtClean="0"/>
              <a:t> data </a:t>
            </a:r>
            <a:r>
              <a:rPr lang="en-US" dirty="0" err="1" smtClean="0"/>
              <a:t>tersebut</a:t>
            </a:r>
            <a:r>
              <a:rPr lang="en-US" dirty="0" smtClean="0"/>
              <a:t>?</a:t>
            </a:r>
          </a:p>
          <a:p>
            <a:r>
              <a:rPr lang="en-US" dirty="0" err="1" smtClean="0"/>
              <a:t>Seberapa</a:t>
            </a:r>
            <a:r>
              <a:rPr lang="en-US" dirty="0" smtClean="0"/>
              <a:t> </a:t>
            </a:r>
            <a:r>
              <a:rPr lang="en-US" dirty="0" err="1" smtClean="0"/>
              <a:t>tinggi</a:t>
            </a:r>
            <a:r>
              <a:rPr lang="en-US" dirty="0" smtClean="0"/>
              <a:t> </a:t>
            </a:r>
            <a:r>
              <a:rPr lang="en-US" dirty="0" err="1" smtClean="0"/>
              <a:t>tingkat</a:t>
            </a:r>
            <a:r>
              <a:rPr lang="en-US" dirty="0" smtClean="0"/>
              <a:t> </a:t>
            </a:r>
            <a:r>
              <a:rPr lang="en-US" dirty="0" err="1" smtClean="0"/>
              <a:t>kepercayaan</a:t>
            </a:r>
            <a:r>
              <a:rPr lang="en-US" dirty="0" smtClean="0"/>
              <a:t> </a:t>
            </a:r>
            <a:r>
              <a:rPr lang="en-US" dirty="0" err="1" smtClean="0"/>
              <a:t>anda</a:t>
            </a:r>
            <a:r>
              <a:rPr lang="en-US" dirty="0" smtClean="0"/>
              <a:t> </a:t>
            </a:r>
            <a:r>
              <a:rPr lang="en-US" dirty="0" err="1" smtClean="0"/>
              <a:t>terhadap</a:t>
            </a:r>
            <a:r>
              <a:rPr lang="en-US" dirty="0" smtClean="0"/>
              <a:t> data yang </a:t>
            </a:r>
            <a:r>
              <a:rPr lang="en-US" dirty="0" err="1" smtClean="0"/>
              <a:t>anda</a:t>
            </a:r>
            <a:r>
              <a:rPr lang="en-US" dirty="0" smtClean="0"/>
              <a:t> </a:t>
            </a:r>
            <a:r>
              <a:rPr lang="en-US" dirty="0" err="1" smtClean="0"/>
              <a:t>kumpulkan</a:t>
            </a:r>
            <a:r>
              <a:rPr lang="en-US" dirty="0" smtClean="0"/>
              <a:t> </a:t>
            </a:r>
            <a:r>
              <a:rPr lang="en-US" dirty="0" err="1" smtClean="0"/>
              <a:t>tersebut</a:t>
            </a:r>
            <a:r>
              <a:rPr lang="en-US" dirty="0" smtClean="0"/>
              <a:t>?</a:t>
            </a:r>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62693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en-US" dirty="0" err="1" smtClean="0"/>
              <a:t>Kerja</a:t>
            </a:r>
            <a:r>
              <a:rPr lang="en-US" dirty="0" smtClean="0"/>
              <a:t> </a:t>
            </a:r>
            <a:r>
              <a:rPr lang="en-US" dirty="0" err="1" smtClean="0"/>
              <a:t>Kelompok</a:t>
            </a:r>
            <a:endParaRPr lang="en-US" dirty="0"/>
          </a:p>
        </p:txBody>
      </p:sp>
      <p:sp>
        <p:nvSpPr>
          <p:cNvPr id="3" name="Tampungan Konten 2"/>
          <p:cNvSpPr>
            <a:spLocks noGrp="1"/>
          </p:cNvSpPr>
          <p:nvPr>
            <p:ph idx="1"/>
          </p:nvPr>
        </p:nvSpPr>
        <p:spPr/>
        <p:txBody>
          <a:bodyPr>
            <a:normAutofit fontScale="85000" lnSpcReduction="10000"/>
          </a:bodyPr>
          <a:lstStyle/>
          <a:p>
            <a:pPr>
              <a:lnSpc>
                <a:spcPct val="110000"/>
              </a:lnSpc>
            </a:pPr>
            <a:r>
              <a:rPr lang="id" b="0" i="0" u="none" dirty="0" smtClean="0"/>
              <a:t>Berapa banyak brucellosis yang ada di daerah Anda?</a:t>
            </a:r>
          </a:p>
          <a:p>
            <a:pPr>
              <a:lnSpc>
                <a:spcPct val="110000"/>
              </a:lnSpc>
            </a:pPr>
            <a:r>
              <a:rPr lang="id" b="0" i="0" u="none" dirty="0" smtClean="0"/>
              <a:t>Berapa persen sapi yang terjangkit brucellosis di daerah Anda?</a:t>
            </a:r>
          </a:p>
          <a:p>
            <a:pPr>
              <a:lnSpc>
                <a:spcPct val="110000"/>
              </a:lnSpc>
            </a:pPr>
            <a:r>
              <a:rPr lang="id" b="0" i="0" u="none" dirty="0" smtClean="0"/>
              <a:t>Adakah rabies di daerah Anda?</a:t>
            </a:r>
          </a:p>
          <a:p>
            <a:pPr>
              <a:lnSpc>
                <a:spcPct val="110000"/>
              </a:lnSpc>
            </a:pPr>
            <a:r>
              <a:rPr lang="id" b="0" i="0" u="none" dirty="0" smtClean="0"/>
              <a:t>Kapan terjadi kasus rabies terakhir?</a:t>
            </a:r>
          </a:p>
          <a:p>
            <a:pPr>
              <a:lnSpc>
                <a:spcPct val="110000"/>
              </a:lnSpc>
            </a:pPr>
            <a:r>
              <a:rPr lang="id" b="0" i="0" u="none" dirty="0" smtClean="0"/>
              <a:t>Apakah penyakit yang ‘paling penting’ di daerah Anda?</a:t>
            </a:r>
          </a:p>
          <a:p>
            <a:pPr>
              <a:lnSpc>
                <a:spcPct val="110000"/>
              </a:lnSpc>
            </a:pPr>
            <a:r>
              <a:rPr lang="id" b="0" i="0" u="none" dirty="0" smtClean="0"/>
              <a:t>Pernahkah Anda mendengar tentang penyakit mulut dan kuku atau virus Nipah? Jika penyakit ini masuk daerah Anda, bagaimana Anda akan mengetahuinya?</a:t>
            </a:r>
            <a:endParaRPr lang="id" dirty="0" smtClean="0"/>
          </a:p>
          <a:p>
            <a:endParaRPr lang="en-US" dirty="0"/>
          </a:p>
        </p:txBody>
      </p:sp>
    </p:spTree>
    <p:extLst>
      <p:ext uri="{BB962C8B-B14F-4D97-AF65-F5344CB8AC3E}">
        <p14:creationId xmlns:p14="http://schemas.microsoft.com/office/powerpoint/2010/main" val="26499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en-US" dirty="0" err="1" smtClean="0"/>
              <a:t>Definisi</a:t>
            </a:r>
            <a:r>
              <a:rPr lang="en-US" dirty="0" smtClean="0"/>
              <a:t> &amp; </a:t>
            </a:r>
            <a:r>
              <a:rPr lang="en-US" dirty="0" err="1" smtClean="0"/>
              <a:t>Tujuan</a:t>
            </a:r>
            <a:r>
              <a:rPr lang="en-US" dirty="0" smtClean="0"/>
              <a:t> </a:t>
            </a:r>
            <a:r>
              <a:rPr lang="en-US" dirty="0" err="1" smtClean="0"/>
              <a:t>Surveilans</a:t>
            </a:r>
            <a:endParaRPr lang="en-US" dirty="0"/>
          </a:p>
        </p:txBody>
      </p:sp>
      <p:sp>
        <p:nvSpPr>
          <p:cNvPr id="3" name="Tampungan Konten 2"/>
          <p:cNvSpPr>
            <a:spLocks noGrp="1"/>
          </p:cNvSpPr>
          <p:nvPr>
            <p:ph idx="1"/>
          </p:nvPr>
        </p:nvSpPr>
        <p:spPr>
          <a:xfrm>
            <a:off x="626963" y="3356992"/>
            <a:ext cx="7886700" cy="2592288"/>
          </a:xfrm>
        </p:spPr>
        <p:txBody>
          <a:bodyPr>
            <a:normAutofit fontScale="92500" lnSpcReduction="10000"/>
          </a:bodyPr>
          <a:lstStyle/>
          <a:p>
            <a:pPr marL="0" indent="0">
              <a:spcBef>
                <a:spcPts val="0"/>
              </a:spcBef>
              <a:buNone/>
              <a:defRPr/>
            </a:pPr>
            <a:r>
              <a:rPr lang="id" b="1" dirty="0" smtClean="0"/>
              <a:t>Tujuan Surveilans</a:t>
            </a:r>
          </a:p>
          <a:p>
            <a:pPr marL="0" indent="0">
              <a:spcBef>
                <a:spcPts val="0"/>
              </a:spcBef>
              <a:buNone/>
              <a:defRPr/>
            </a:pPr>
            <a:endParaRPr lang="id" dirty="0" smtClean="0"/>
          </a:p>
          <a:p>
            <a:pPr>
              <a:spcBef>
                <a:spcPts val="0"/>
              </a:spcBef>
              <a:buFontTx/>
              <a:buAutoNum type="arabicPeriod"/>
              <a:defRPr/>
            </a:pPr>
            <a:r>
              <a:rPr lang="id" dirty="0" smtClean="0"/>
              <a:t>Deteksi </a:t>
            </a:r>
            <a:r>
              <a:rPr lang="id" dirty="0"/>
              <a:t>dini</a:t>
            </a:r>
          </a:p>
          <a:p>
            <a:pPr>
              <a:spcBef>
                <a:spcPts val="0"/>
              </a:spcBef>
              <a:buFontTx/>
              <a:buAutoNum type="arabicPeriod"/>
              <a:defRPr/>
            </a:pPr>
            <a:r>
              <a:rPr lang="id" dirty="0"/>
              <a:t>Bebas dari penyakit</a:t>
            </a:r>
          </a:p>
          <a:p>
            <a:pPr>
              <a:spcBef>
                <a:spcPts val="0"/>
              </a:spcBef>
              <a:buFontTx/>
              <a:buAutoNum type="arabicPeriod"/>
              <a:defRPr/>
            </a:pPr>
            <a:r>
              <a:rPr lang="id" dirty="0"/>
              <a:t>Penemuan </a:t>
            </a:r>
            <a:r>
              <a:rPr lang="id" dirty="0" smtClean="0"/>
              <a:t>kasus</a:t>
            </a:r>
          </a:p>
          <a:p>
            <a:pPr>
              <a:spcBef>
                <a:spcPts val="0"/>
              </a:spcBef>
              <a:buFontTx/>
              <a:buAutoNum type="arabicPeriod"/>
              <a:defRPr/>
            </a:pPr>
            <a:r>
              <a:rPr lang="id" dirty="0" smtClean="0"/>
              <a:t>Mengukur </a:t>
            </a:r>
            <a:r>
              <a:rPr lang="id" dirty="0"/>
              <a:t>tingkat dan distribusi penyakit</a:t>
            </a:r>
          </a:p>
          <a:p>
            <a:pPr marL="0" indent="0">
              <a:spcBef>
                <a:spcPts val="0"/>
              </a:spcBef>
              <a:buNone/>
              <a:defRPr/>
            </a:pPr>
            <a:endParaRPr lang="id" dirty="0"/>
          </a:p>
          <a:p>
            <a:endParaRPr lang="en-US" dirty="0"/>
          </a:p>
        </p:txBody>
      </p:sp>
      <p:sp>
        <p:nvSpPr>
          <p:cNvPr id="5" name="Persegi panjang 4"/>
          <p:cNvSpPr/>
          <p:nvPr/>
        </p:nvSpPr>
        <p:spPr>
          <a:xfrm>
            <a:off x="628650" y="1540068"/>
            <a:ext cx="7086600" cy="1708160"/>
          </a:xfrm>
          <a:prstGeom prst="rect">
            <a:avLst/>
          </a:prstGeom>
        </p:spPr>
        <p:txBody>
          <a:bodyPr wrap="square">
            <a:spAutoFit/>
          </a:bodyPr>
          <a:lstStyle/>
          <a:p>
            <a:r>
              <a:rPr lang="id" sz="2100" b="1" i="1" dirty="0" smtClean="0"/>
              <a:t>Definisi surveilans </a:t>
            </a:r>
            <a:r>
              <a:rPr lang="id" sz="2100" i="1" dirty="0"/>
              <a:t>adalah </a:t>
            </a:r>
            <a:endParaRPr lang="id" sz="2100" i="1" dirty="0" smtClean="0"/>
          </a:p>
          <a:p>
            <a:r>
              <a:rPr lang="id" sz="2100" i="1" dirty="0" smtClean="0"/>
              <a:t>pengumpulan </a:t>
            </a:r>
            <a:r>
              <a:rPr lang="id" sz="2100" i="1" dirty="0"/>
              <a:t>dan analisis informasi yang berkaitan dengan penyakit secara sistematis dan terus-menerus, serta distribusi informasi secara tepat</a:t>
            </a:r>
            <a:r>
              <a:rPr lang="id-ID" sz="2100" i="1" dirty="0"/>
              <a:t>-w</a:t>
            </a:r>
            <a:r>
              <a:rPr lang="id" sz="2100" i="1" dirty="0"/>
              <a:t>aktu sehingga keputusan yang tepat dapat diambil.</a:t>
            </a:r>
          </a:p>
        </p:txBody>
      </p:sp>
    </p:spTree>
    <p:extLst>
      <p:ext uri="{BB962C8B-B14F-4D97-AF65-F5344CB8AC3E}">
        <p14:creationId xmlns:p14="http://schemas.microsoft.com/office/powerpoint/2010/main" val="354961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en-US" dirty="0" err="1" smtClean="0"/>
              <a:t>Tujuan</a:t>
            </a:r>
            <a:r>
              <a:rPr lang="en-US" dirty="0" smtClean="0"/>
              <a:t> </a:t>
            </a:r>
            <a:r>
              <a:rPr lang="en-US" dirty="0" err="1" smtClean="0"/>
              <a:t>Surveilans</a:t>
            </a:r>
            <a:endParaRPr lang="en-US" dirty="0"/>
          </a:p>
        </p:txBody>
      </p:sp>
      <p:sp>
        <p:nvSpPr>
          <p:cNvPr id="3" name="Tampungan Konten 2"/>
          <p:cNvSpPr>
            <a:spLocks noGrp="1"/>
          </p:cNvSpPr>
          <p:nvPr>
            <p:ph idx="1"/>
          </p:nvPr>
        </p:nvSpPr>
        <p:spPr/>
        <p:txBody>
          <a:bodyPr>
            <a:normAutofit lnSpcReduction="10000"/>
          </a:bodyPr>
          <a:lstStyle/>
          <a:p>
            <a:pPr>
              <a:lnSpc>
                <a:spcPct val="110000"/>
              </a:lnSpc>
            </a:pPr>
            <a:r>
              <a:rPr lang="id" b="0" i="0" u="none" dirty="0" smtClean="0"/>
              <a:t>Berapa banyak brucellosis yang ada di daerah Anda? </a:t>
            </a:r>
          </a:p>
          <a:p>
            <a:pPr lvl="1">
              <a:lnSpc>
                <a:spcPct val="110000"/>
              </a:lnSpc>
            </a:pPr>
            <a:r>
              <a:rPr lang="id" b="0" i="0" u="none" dirty="0" smtClean="0">
                <a:solidFill>
                  <a:schemeClr val="accent1">
                    <a:lumMod val="50000"/>
                  </a:schemeClr>
                </a:solidFill>
              </a:rPr>
              <a:t>Mengukur Tingkat Penyakit</a:t>
            </a:r>
          </a:p>
          <a:p>
            <a:pPr>
              <a:lnSpc>
                <a:spcPct val="110000"/>
              </a:lnSpc>
            </a:pPr>
            <a:r>
              <a:rPr lang="id" b="0" i="0" u="none" dirty="0" smtClean="0"/>
              <a:t>Berapa persen sapi yang terjangkit brucellosis di daerah Anda? </a:t>
            </a:r>
          </a:p>
          <a:p>
            <a:pPr lvl="1">
              <a:lnSpc>
                <a:spcPct val="110000"/>
              </a:lnSpc>
            </a:pPr>
            <a:r>
              <a:rPr lang="id" dirty="0" smtClean="0">
                <a:solidFill>
                  <a:schemeClr val="accent1">
                    <a:lumMod val="50000"/>
                  </a:schemeClr>
                </a:solidFill>
              </a:rPr>
              <a:t>Mengukur </a:t>
            </a:r>
            <a:r>
              <a:rPr lang="id" b="0" i="0" u="none" dirty="0" smtClean="0">
                <a:solidFill>
                  <a:schemeClr val="accent1">
                    <a:lumMod val="50000"/>
                  </a:schemeClr>
                </a:solidFill>
              </a:rPr>
              <a:t>Tingkat Penyakit</a:t>
            </a:r>
          </a:p>
          <a:p>
            <a:pPr>
              <a:lnSpc>
                <a:spcPct val="110000"/>
              </a:lnSpc>
            </a:pPr>
            <a:r>
              <a:rPr lang="id" b="0" i="0" u="none" dirty="0" smtClean="0"/>
              <a:t>Adakah rabies di daerah Anda? </a:t>
            </a:r>
          </a:p>
          <a:p>
            <a:pPr lvl="1">
              <a:lnSpc>
                <a:spcPct val="110000"/>
              </a:lnSpc>
            </a:pPr>
            <a:r>
              <a:rPr lang="id" b="0" i="0" u="none" dirty="0" smtClean="0">
                <a:solidFill>
                  <a:schemeClr val="accent1">
                    <a:lumMod val="50000"/>
                  </a:schemeClr>
                </a:solidFill>
              </a:rPr>
              <a:t>Penemuan Kasus, Bebas Penyakit</a:t>
            </a:r>
          </a:p>
          <a:p>
            <a:endParaRPr lang="en-US" dirty="0"/>
          </a:p>
        </p:txBody>
      </p:sp>
    </p:spTree>
    <p:extLst>
      <p:ext uri="{BB962C8B-B14F-4D97-AF65-F5344CB8AC3E}">
        <p14:creationId xmlns:p14="http://schemas.microsoft.com/office/powerpoint/2010/main" val="304599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en-US" dirty="0" err="1" smtClean="0"/>
              <a:t>Tujuan</a:t>
            </a:r>
            <a:r>
              <a:rPr lang="en-US" dirty="0" smtClean="0"/>
              <a:t> </a:t>
            </a:r>
            <a:r>
              <a:rPr lang="en-US" dirty="0" err="1" smtClean="0"/>
              <a:t>Surveilans</a:t>
            </a:r>
            <a:endParaRPr lang="en-US" dirty="0"/>
          </a:p>
        </p:txBody>
      </p:sp>
      <p:sp>
        <p:nvSpPr>
          <p:cNvPr id="3" name="Tampungan Konten 2"/>
          <p:cNvSpPr>
            <a:spLocks noGrp="1"/>
          </p:cNvSpPr>
          <p:nvPr>
            <p:ph idx="1"/>
          </p:nvPr>
        </p:nvSpPr>
        <p:spPr/>
        <p:txBody>
          <a:bodyPr>
            <a:normAutofit fontScale="92500" lnSpcReduction="20000"/>
          </a:bodyPr>
          <a:lstStyle/>
          <a:p>
            <a:pPr>
              <a:lnSpc>
                <a:spcPct val="110000"/>
              </a:lnSpc>
            </a:pPr>
            <a:r>
              <a:rPr lang="id" b="0" i="0" u="none" dirty="0" smtClean="0"/>
              <a:t>Kapan terjadi kasus rabies terakhir? </a:t>
            </a:r>
          </a:p>
          <a:p>
            <a:pPr lvl="1">
              <a:lnSpc>
                <a:spcPct val="110000"/>
              </a:lnSpc>
            </a:pPr>
            <a:r>
              <a:rPr lang="id" b="0" i="0" u="none" dirty="0" smtClean="0">
                <a:solidFill>
                  <a:schemeClr val="accent1">
                    <a:lumMod val="50000"/>
                  </a:schemeClr>
                </a:solidFill>
              </a:rPr>
              <a:t>Penemuan Kasus, Bebas Penyakit</a:t>
            </a:r>
          </a:p>
          <a:p>
            <a:pPr>
              <a:lnSpc>
                <a:spcPct val="110000"/>
              </a:lnSpc>
            </a:pPr>
            <a:r>
              <a:rPr lang="id" b="0" i="0" u="none" dirty="0" smtClean="0"/>
              <a:t>Apakah penyakit yang ‘paling penting’ di daerah Anda? </a:t>
            </a:r>
          </a:p>
          <a:p>
            <a:pPr lvl="1">
              <a:lnSpc>
                <a:spcPct val="110000"/>
              </a:lnSpc>
            </a:pPr>
            <a:r>
              <a:rPr lang="id" dirty="0" smtClean="0">
                <a:solidFill>
                  <a:schemeClr val="accent1">
                    <a:lumMod val="50000"/>
                  </a:schemeClr>
                </a:solidFill>
              </a:rPr>
              <a:t>Mengukur </a:t>
            </a:r>
            <a:r>
              <a:rPr lang="id" b="0" i="0" u="none" dirty="0" smtClean="0">
                <a:solidFill>
                  <a:schemeClr val="accent1">
                    <a:lumMod val="50000"/>
                  </a:schemeClr>
                </a:solidFill>
              </a:rPr>
              <a:t>Tingkat Penyakit</a:t>
            </a:r>
          </a:p>
          <a:p>
            <a:pPr>
              <a:lnSpc>
                <a:spcPct val="110000"/>
              </a:lnSpc>
            </a:pPr>
            <a:r>
              <a:rPr lang="id" b="0" i="0" u="none" dirty="0" smtClean="0"/>
              <a:t>Pernahkah Anda mendengar tentang penyakit mulut dan kuku atau virus Nipah? Jika penyakit ini masuk daerah Anda, bagaimana Anda akan mengetahuinya? </a:t>
            </a:r>
          </a:p>
          <a:p>
            <a:pPr lvl="1">
              <a:lnSpc>
                <a:spcPct val="110000"/>
              </a:lnSpc>
            </a:pPr>
            <a:r>
              <a:rPr lang="id" b="0" i="0" u="none" dirty="0" smtClean="0">
                <a:solidFill>
                  <a:schemeClr val="accent1">
                    <a:lumMod val="50000"/>
                  </a:schemeClr>
                </a:solidFill>
              </a:rPr>
              <a:t>Deteksi Dini</a:t>
            </a:r>
            <a:endParaRPr lang="id" dirty="0" smtClean="0">
              <a:solidFill>
                <a:schemeClr val="accent1">
                  <a:lumMod val="50000"/>
                </a:schemeClr>
              </a:solidFill>
            </a:endParaRPr>
          </a:p>
          <a:p>
            <a:endParaRPr lang="en-US" dirty="0"/>
          </a:p>
        </p:txBody>
      </p:sp>
    </p:spTree>
    <p:extLst>
      <p:ext uri="{BB962C8B-B14F-4D97-AF65-F5344CB8AC3E}">
        <p14:creationId xmlns:p14="http://schemas.microsoft.com/office/powerpoint/2010/main" val="221964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en-US" dirty="0" err="1" smtClean="0"/>
              <a:t>Pendekatan</a:t>
            </a:r>
            <a:r>
              <a:rPr lang="en-US" dirty="0" smtClean="0"/>
              <a:t> </a:t>
            </a:r>
            <a:r>
              <a:rPr lang="en-US" dirty="0" err="1" smtClean="0"/>
              <a:t>Surveilans</a:t>
            </a:r>
            <a:endParaRPr lang="en-US" dirty="0"/>
          </a:p>
        </p:txBody>
      </p:sp>
      <p:sp>
        <p:nvSpPr>
          <p:cNvPr id="3" name="Tampungan Konten 2"/>
          <p:cNvSpPr>
            <a:spLocks noGrp="1"/>
          </p:cNvSpPr>
          <p:nvPr>
            <p:ph idx="1"/>
          </p:nvPr>
        </p:nvSpPr>
        <p:spPr>
          <a:xfrm>
            <a:off x="457200" y="1700807"/>
            <a:ext cx="8229600" cy="3672409"/>
          </a:xfrm>
        </p:spPr>
        <p:txBody>
          <a:bodyPr>
            <a:normAutofit lnSpcReduction="10000"/>
          </a:bodyPr>
          <a:lstStyle/>
          <a:p>
            <a:pPr marL="514350" indent="-514350">
              <a:spcBef>
                <a:spcPts val="0"/>
              </a:spcBef>
              <a:buFont typeface="+mj-lt"/>
              <a:buAutoNum type="arabicPeriod"/>
              <a:defRPr/>
            </a:pPr>
            <a:r>
              <a:rPr lang="id" dirty="0" smtClean="0"/>
              <a:t>Deteksi dini</a:t>
            </a:r>
          </a:p>
          <a:p>
            <a:pPr marL="914400" lvl="1" indent="-514350">
              <a:spcBef>
                <a:spcPts val="0"/>
              </a:spcBef>
              <a:buFont typeface="Arial" panose="020B0604020202020204" pitchFamily="34" charset="0"/>
              <a:buChar char="•"/>
              <a:defRPr/>
            </a:pPr>
            <a:r>
              <a:rPr lang="en-US" dirty="0" smtClean="0">
                <a:solidFill>
                  <a:schemeClr val="accent1">
                    <a:lumMod val="50000"/>
                  </a:schemeClr>
                </a:solidFill>
              </a:rPr>
              <a:t>S</a:t>
            </a:r>
            <a:r>
              <a:rPr lang="id" dirty="0" smtClean="0">
                <a:solidFill>
                  <a:schemeClr val="accent1">
                    <a:lumMod val="50000"/>
                  </a:schemeClr>
                </a:solidFill>
              </a:rPr>
              <a:t>urveilans berbasis pelaporan masyarakat</a:t>
            </a:r>
          </a:p>
          <a:p>
            <a:pPr marL="514350" indent="-514350">
              <a:spcBef>
                <a:spcPts val="0"/>
              </a:spcBef>
              <a:buFont typeface="+mj-lt"/>
              <a:buAutoNum type="arabicPeriod"/>
              <a:defRPr/>
            </a:pPr>
            <a:r>
              <a:rPr lang="id" dirty="0" smtClean="0"/>
              <a:t>Bebas </a:t>
            </a:r>
            <a:r>
              <a:rPr lang="id" dirty="0"/>
              <a:t>dari </a:t>
            </a:r>
            <a:r>
              <a:rPr lang="id" dirty="0" smtClean="0"/>
              <a:t>penyakit</a:t>
            </a:r>
          </a:p>
          <a:p>
            <a:pPr marL="914400" lvl="1" indent="-514350">
              <a:spcBef>
                <a:spcPts val="0"/>
              </a:spcBef>
              <a:buFont typeface="Arial" panose="020B0604020202020204" pitchFamily="34" charset="0"/>
              <a:buChar char="•"/>
              <a:defRPr/>
            </a:pPr>
            <a:r>
              <a:rPr lang="en-US" dirty="0" smtClean="0">
                <a:solidFill>
                  <a:schemeClr val="accent1">
                    <a:lumMod val="50000"/>
                  </a:schemeClr>
                </a:solidFill>
              </a:rPr>
              <a:t>S</a:t>
            </a:r>
            <a:r>
              <a:rPr lang="id" dirty="0" smtClean="0">
                <a:solidFill>
                  <a:schemeClr val="accent1">
                    <a:lumMod val="50000"/>
                  </a:schemeClr>
                </a:solidFill>
              </a:rPr>
              <a:t>urveilans berbasis resiko, pelaporan negatif</a:t>
            </a:r>
          </a:p>
          <a:p>
            <a:pPr marL="514350" indent="-514350">
              <a:spcBef>
                <a:spcPts val="0"/>
              </a:spcBef>
              <a:buFont typeface="+mj-lt"/>
              <a:buAutoNum type="arabicPeriod"/>
              <a:defRPr/>
            </a:pPr>
            <a:r>
              <a:rPr lang="id" dirty="0" smtClean="0"/>
              <a:t>Penemuan kasus</a:t>
            </a:r>
          </a:p>
          <a:p>
            <a:pPr lvl="1">
              <a:spcBef>
                <a:spcPts val="0"/>
              </a:spcBef>
              <a:buFont typeface="Arial" panose="020B0604020202020204" pitchFamily="34" charset="0"/>
              <a:buChar char="•"/>
              <a:defRPr/>
            </a:pPr>
            <a:r>
              <a:rPr lang="en-US" dirty="0" smtClean="0"/>
              <a:t>  </a:t>
            </a:r>
            <a:r>
              <a:rPr lang="en-US" dirty="0" smtClean="0">
                <a:solidFill>
                  <a:schemeClr val="accent1">
                    <a:lumMod val="50000"/>
                  </a:schemeClr>
                </a:solidFill>
              </a:rPr>
              <a:t>S</a:t>
            </a:r>
            <a:r>
              <a:rPr lang="id" dirty="0" smtClean="0">
                <a:solidFill>
                  <a:schemeClr val="accent1">
                    <a:lumMod val="50000"/>
                  </a:schemeClr>
                </a:solidFill>
              </a:rPr>
              <a:t>urveilans berbasis pelaporan masyarakat</a:t>
            </a:r>
          </a:p>
          <a:p>
            <a:pPr marL="514350" indent="-514350">
              <a:spcBef>
                <a:spcPts val="0"/>
              </a:spcBef>
              <a:buFont typeface="+mj-lt"/>
              <a:buAutoNum type="arabicPeriod"/>
              <a:defRPr/>
            </a:pPr>
            <a:r>
              <a:rPr lang="id" dirty="0" smtClean="0"/>
              <a:t>Mengukur </a:t>
            </a:r>
            <a:r>
              <a:rPr lang="id" dirty="0"/>
              <a:t>tingkat dan distribusi </a:t>
            </a:r>
            <a:r>
              <a:rPr lang="id" dirty="0" smtClean="0"/>
              <a:t>penyakit</a:t>
            </a:r>
          </a:p>
          <a:p>
            <a:pPr lvl="1">
              <a:spcBef>
                <a:spcPts val="0"/>
              </a:spcBef>
              <a:buFont typeface="Arial" panose="020B0604020202020204" pitchFamily="34" charset="0"/>
              <a:buChar char="•"/>
              <a:defRPr/>
            </a:pPr>
            <a:r>
              <a:rPr lang="en-US" dirty="0" smtClean="0"/>
              <a:t>  </a:t>
            </a:r>
            <a:r>
              <a:rPr lang="en-US" dirty="0" smtClean="0">
                <a:solidFill>
                  <a:schemeClr val="accent1">
                    <a:lumMod val="50000"/>
                  </a:schemeClr>
                </a:solidFill>
              </a:rPr>
              <a:t>S</a:t>
            </a:r>
            <a:r>
              <a:rPr lang="id" dirty="0" smtClean="0">
                <a:solidFill>
                  <a:schemeClr val="accent1">
                    <a:lumMod val="50000"/>
                  </a:schemeClr>
                </a:solidFill>
              </a:rPr>
              <a:t>urvei representatif</a:t>
            </a:r>
            <a:endParaRPr lang="id" dirty="0">
              <a:solidFill>
                <a:schemeClr val="accent1">
                  <a:lumMod val="50000"/>
                </a:schemeClr>
              </a:solidFill>
            </a:endParaRPr>
          </a:p>
        </p:txBody>
      </p:sp>
    </p:spTree>
    <p:extLst>
      <p:ext uri="{BB962C8B-B14F-4D97-AF65-F5344CB8AC3E}">
        <p14:creationId xmlns:p14="http://schemas.microsoft.com/office/powerpoint/2010/main" val="91611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en-US" dirty="0" err="1" smtClean="0"/>
              <a:t>Pertanyaan-pertanyaan</a:t>
            </a:r>
            <a:r>
              <a:rPr lang="en-US" dirty="0" smtClean="0"/>
              <a:t> lain</a:t>
            </a:r>
            <a:endParaRPr lang="en-US" dirty="0"/>
          </a:p>
        </p:txBody>
      </p:sp>
      <p:sp>
        <p:nvSpPr>
          <p:cNvPr id="3" name="Tampungan Konten 2"/>
          <p:cNvSpPr>
            <a:spLocks noGrp="1"/>
          </p:cNvSpPr>
          <p:nvPr>
            <p:ph idx="1"/>
          </p:nvPr>
        </p:nvSpPr>
        <p:spPr/>
        <p:txBody>
          <a:bodyPr>
            <a:normAutofit/>
          </a:bodyPr>
          <a:lstStyle/>
          <a:p>
            <a:pPr lvl="0"/>
            <a:r>
              <a:rPr lang="en-AU" dirty="0" err="1" smtClean="0"/>
              <a:t>Berapa</a:t>
            </a:r>
            <a:r>
              <a:rPr lang="en-AU" dirty="0" smtClean="0"/>
              <a:t> </a:t>
            </a:r>
            <a:r>
              <a:rPr lang="en-AU" dirty="0" err="1" smtClean="0"/>
              <a:t>banyak</a:t>
            </a:r>
            <a:r>
              <a:rPr lang="en-AU" dirty="0" smtClean="0"/>
              <a:t> </a:t>
            </a:r>
            <a:r>
              <a:rPr lang="en-AU" dirty="0" err="1" smtClean="0"/>
              <a:t>hewan</a:t>
            </a:r>
            <a:r>
              <a:rPr lang="en-AU" dirty="0" smtClean="0"/>
              <a:t> yang </a:t>
            </a:r>
            <a:r>
              <a:rPr lang="en-AU" dirty="0" err="1" smtClean="0"/>
              <a:t>masuk</a:t>
            </a:r>
            <a:r>
              <a:rPr lang="en-AU" dirty="0" smtClean="0"/>
              <a:t> </a:t>
            </a:r>
            <a:r>
              <a:rPr lang="en-AU" dirty="0" err="1" smtClean="0"/>
              <a:t>ke</a:t>
            </a:r>
            <a:r>
              <a:rPr lang="en-AU" dirty="0" smtClean="0"/>
              <a:t> </a:t>
            </a:r>
            <a:r>
              <a:rPr lang="en-AU" dirty="0" err="1" smtClean="0"/>
              <a:t>wilayah</a:t>
            </a:r>
            <a:r>
              <a:rPr lang="en-AU" dirty="0" smtClean="0"/>
              <a:t> </a:t>
            </a:r>
            <a:r>
              <a:rPr lang="en-AU" dirty="0" err="1" smtClean="0"/>
              <a:t>kita</a:t>
            </a:r>
            <a:r>
              <a:rPr lang="en-AU" dirty="0" smtClean="0"/>
              <a:t>?</a:t>
            </a:r>
            <a:endParaRPr lang="en-US" dirty="0"/>
          </a:p>
          <a:p>
            <a:pPr lvl="0"/>
            <a:r>
              <a:rPr lang="en-AU" dirty="0" err="1" smtClean="0"/>
              <a:t>Bagaimana</a:t>
            </a:r>
            <a:r>
              <a:rPr lang="en-AU" dirty="0" smtClean="0"/>
              <a:t> </a:t>
            </a:r>
            <a:r>
              <a:rPr lang="en-AU" dirty="0" err="1" smtClean="0"/>
              <a:t>suatu</a:t>
            </a:r>
            <a:r>
              <a:rPr lang="en-AU" dirty="0" smtClean="0"/>
              <a:t> </a:t>
            </a:r>
            <a:r>
              <a:rPr lang="en-AU" dirty="0" err="1" smtClean="0"/>
              <a:t>pola</a:t>
            </a:r>
            <a:r>
              <a:rPr lang="en-AU" dirty="0" smtClean="0"/>
              <a:t> </a:t>
            </a:r>
            <a:r>
              <a:rPr lang="en-AU" dirty="0" err="1" smtClean="0"/>
              <a:t>penyakit</a:t>
            </a:r>
            <a:r>
              <a:rPr lang="en-AU" dirty="0" smtClean="0"/>
              <a:t> </a:t>
            </a:r>
            <a:r>
              <a:rPr lang="en-AU" dirty="0" err="1" smtClean="0"/>
              <a:t>terjadi</a:t>
            </a:r>
            <a:r>
              <a:rPr lang="en-AU" dirty="0" smtClean="0"/>
              <a:t> di </a:t>
            </a:r>
            <a:r>
              <a:rPr lang="en-AU" dirty="0" err="1" smtClean="0"/>
              <a:t>wilayah</a:t>
            </a:r>
            <a:r>
              <a:rPr lang="en-AU" dirty="0" smtClean="0"/>
              <a:t> </a:t>
            </a:r>
            <a:r>
              <a:rPr lang="en-AU" dirty="0" err="1" smtClean="0"/>
              <a:t>kita</a:t>
            </a:r>
            <a:r>
              <a:rPr lang="en-AU" dirty="0" smtClean="0"/>
              <a:t>?</a:t>
            </a:r>
            <a:endParaRPr lang="en-US" dirty="0"/>
          </a:p>
          <a:p>
            <a:r>
              <a:rPr lang="en-US" dirty="0" err="1" smtClean="0"/>
              <a:t>Apakah</a:t>
            </a:r>
            <a:r>
              <a:rPr lang="en-US" dirty="0" smtClean="0"/>
              <a:t> </a:t>
            </a:r>
            <a:r>
              <a:rPr lang="en-US" dirty="0" err="1" smtClean="0"/>
              <a:t>vaksinasi</a:t>
            </a:r>
            <a:r>
              <a:rPr lang="en-US" dirty="0" smtClean="0"/>
              <a:t> yang </a:t>
            </a:r>
            <a:r>
              <a:rPr lang="en-US" dirty="0" err="1" smtClean="0"/>
              <a:t>sudah</a:t>
            </a:r>
            <a:r>
              <a:rPr lang="en-US" dirty="0" smtClean="0"/>
              <a:t> </a:t>
            </a:r>
            <a:r>
              <a:rPr lang="en-US" dirty="0" err="1" smtClean="0"/>
              <a:t>kita</a:t>
            </a:r>
            <a:r>
              <a:rPr lang="en-US" dirty="0" smtClean="0"/>
              <a:t> </a:t>
            </a:r>
            <a:r>
              <a:rPr lang="en-US" dirty="0" err="1" smtClean="0"/>
              <a:t>lakukan</a:t>
            </a:r>
            <a:r>
              <a:rPr lang="en-US" dirty="0" smtClean="0"/>
              <a:t> </a:t>
            </a:r>
            <a:r>
              <a:rPr lang="en-US" dirty="0" err="1" smtClean="0"/>
              <a:t>berhasil</a:t>
            </a:r>
            <a:r>
              <a:rPr lang="en-US" dirty="0" smtClean="0"/>
              <a:t> </a:t>
            </a:r>
            <a:r>
              <a:rPr lang="en-US" dirty="0" err="1" smtClean="0"/>
              <a:t>menurunkan</a:t>
            </a:r>
            <a:r>
              <a:rPr lang="en-US" dirty="0" smtClean="0"/>
              <a:t> </a:t>
            </a:r>
            <a:r>
              <a:rPr lang="en-US" dirty="0" err="1" smtClean="0"/>
              <a:t>kejadian</a:t>
            </a:r>
            <a:r>
              <a:rPr lang="en-US" dirty="0" smtClean="0"/>
              <a:t> </a:t>
            </a:r>
            <a:r>
              <a:rPr lang="en-US" dirty="0" err="1" smtClean="0"/>
              <a:t>penyakit</a:t>
            </a:r>
            <a:r>
              <a:rPr lang="en-US" dirty="0" smtClean="0"/>
              <a:t>?</a:t>
            </a:r>
          </a:p>
          <a:p>
            <a:r>
              <a:rPr lang="en-US" dirty="0" smtClean="0"/>
              <a:t>Dari </a:t>
            </a:r>
            <a:r>
              <a:rPr lang="en-US" dirty="0" err="1" smtClean="0"/>
              <a:t>mana</a:t>
            </a:r>
            <a:r>
              <a:rPr lang="en-US" dirty="0" smtClean="0"/>
              <a:t> </a:t>
            </a:r>
            <a:r>
              <a:rPr lang="en-US" dirty="0" err="1" smtClean="0"/>
              <a:t>asal</a:t>
            </a:r>
            <a:r>
              <a:rPr lang="en-US" dirty="0" smtClean="0"/>
              <a:t> </a:t>
            </a:r>
            <a:r>
              <a:rPr lang="en-US" dirty="0" err="1" smtClean="0"/>
              <a:t>hewan-hewan</a:t>
            </a:r>
            <a:r>
              <a:rPr lang="en-US" dirty="0" smtClean="0"/>
              <a:t> yang </a:t>
            </a:r>
            <a:r>
              <a:rPr lang="en-US" dirty="0" err="1" smtClean="0"/>
              <a:t>masuk</a:t>
            </a:r>
            <a:r>
              <a:rPr lang="en-US" dirty="0" smtClean="0"/>
              <a:t> </a:t>
            </a:r>
            <a:r>
              <a:rPr lang="en-US" dirty="0" err="1" smtClean="0"/>
              <a:t>ke</a:t>
            </a:r>
            <a:r>
              <a:rPr lang="en-US" dirty="0" smtClean="0"/>
              <a:t> </a:t>
            </a:r>
            <a:r>
              <a:rPr lang="en-US" dirty="0" err="1" smtClean="0"/>
              <a:t>wilayah</a:t>
            </a:r>
            <a:r>
              <a:rPr lang="en-US" dirty="0" smtClean="0"/>
              <a:t> </a:t>
            </a:r>
            <a:r>
              <a:rPr lang="en-US" dirty="0" err="1" smtClean="0"/>
              <a:t>kita</a:t>
            </a:r>
            <a:r>
              <a:rPr lang="en-US" dirty="0" smtClean="0"/>
              <a:t>?</a:t>
            </a:r>
          </a:p>
          <a:p>
            <a:pPr marL="0" indent="0">
              <a:buNone/>
            </a:pPr>
            <a:endParaRPr lang="en-US" dirty="0"/>
          </a:p>
        </p:txBody>
      </p:sp>
    </p:spTree>
    <p:extLst>
      <p:ext uri="{BB962C8B-B14F-4D97-AF65-F5344CB8AC3E}">
        <p14:creationId xmlns:p14="http://schemas.microsoft.com/office/powerpoint/2010/main" val="3683847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pPr algn="ctr"/>
            <a:r>
              <a:rPr lang="en-US" dirty="0" err="1"/>
              <a:t>Pertanyaan-pertanyaan</a:t>
            </a:r>
            <a:r>
              <a:rPr lang="en-US" dirty="0"/>
              <a:t> lain</a:t>
            </a:r>
          </a:p>
        </p:txBody>
      </p:sp>
      <p:sp>
        <p:nvSpPr>
          <p:cNvPr id="3" name="Tampungan Konten 2"/>
          <p:cNvSpPr>
            <a:spLocks noGrp="1"/>
          </p:cNvSpPr>
          <p:nvPr>
            <p:ph idx="1"/>
          </p:nvPr>
        </p:nvSpPr>
        <p:spPr/>
        <p:txBody>
          <a:bodyPr>
            <a:normAutofit lnSpcReduction="10000"/>
          </a:bodyPr>
          <a:lstStyle/>
          <a:p>
            <a:r>
              <a:rPr lang="en-US" dirty="0" err="1" smtClean="0"/>
              <a:t>Berapa</a:t>
            </a:r>
            <a:r>
              <a:rPr lang="en-US" dirty="0" smtClean="0"/>
              <a:t> </a:t>
            </a:r>
            <a:r>
              <a:rPr lang="en-US" dirty="0" err="1" smtClean="0"/>
              <a:t>vaksin</a:t>
            </a:r>
            <a:r>
              <a:rPr lang="en-US" dirty="0" smtClean="0"/>
              <a:t> yang </a:t>
            </a:r>
            <a:r>
              <a:rPr lang="en-US" dirty="0" err="1" smtClean="0"/>
              <a:t>kita</a:t>
            </a:r>
            <a:r>
              <a:rPr lang="en-US" dirty="0" smtClean="0"/>
              <a:t> </a:t>
            </a:r>
            <a:r>
              <a:rPr lang="en-US" dirty="0" err="1" smtClean="0"/>
              <a:t>butuhkan</a:t>
            </a:r>
            <a:r>
              <a:rPr lang="en-US" dirty="0" smtClean="0"/>
              <a:t> </a:t>
            </a:r>
            <a:r>
              <a:rPr lang="en-US" dirty="0" err="1" smtClean="0"/>
              <a:t>untuk</a:t>
            </a:r>
            <a:r>
              <a:rPr lang="en-US" dirty="0" smtClean="0"/>
              <a:t> </a:t>
            </a:r>
            <a:r>
              <a:rPr lang="en-US" dirty="0" err="1" smtClean="0"/>
              <a:t>vaksinasi</a:t>
            </a:r>
            <a:r>
              <a:rPr lang="en-US" dirty="0" smtClean="0"/>
              <a:t> HPAI di </a:t>
            </a:r>
            <a:r>
              <a:rPr lang="en-US" dirty="0" err="1" smtClean="0"/>
              <a:t>suatu</a:t>
            </a:r>
            <a:r>
              <a:rPr lang="en-US" dirty="0" smtClean="0"/>
              <a:t> </a:t>
            </a:r>
            <a:r>
              <a:rPr lang="en-US" dirty="0" err="1" smtClean="0"/>
              <a:t>kecamatan</a:t>
            </a:r>
            <a:r>
              <a:rPr lang="en-US" dirty="0" smtClean="0"/>
              <a:t>?</a:t>
            </a:r>
          </a:p>
          <a:p>
            <a:r>
              <a:rPr lang="en-US" dirty="0" err="1" smtClean="0"/>
              <a:t>Apakah</a:t>
            </a:r>
            <a:r>
              <a:rPr lang="en-US" dirty="0" smtClean="0"/>
              <a:t> supply </a:t>
            </a:r>
            <a:r>
              <a:rPr lang="en-US" dirty="0" err="1" smtClean="0"/>
              <a:t>daging</a:t>
            </a:r>
            <a:r>
              <a:rPr lang="en-US" dirty="0" smtClean="0"/>
              <a:t> </a:t>
            </a:r>
            <a:r>
              <a:rPr lang="en-US" dirty="0" err="1" smtClean="0"/>
              <a:t>sudah</a:t>
            </a:r>
            <a:r>
              <a:rPr lang="en-US" dirty="0" smtClean="0"/>
              <a:t> </a:t>
            </a:r>
            <a:r>
              <a:rPr lang="en-US" dirty="0" err="1" smtClean="0"/>
              <a:t>mencukupi</a:t>
            </a:r>
            <a:r>
              <a:rPr lang="en-US" dirty="0" smtClean="0"/>
              <a:t>?</a:t>
            </a:r>
          </a:p>
          <a:p>
            <a:r>
              <a:rPr lang="en-US" dirty="0" err="1" smtClean="0"/>
              <a:t>Bagaimana</a:t>
            </a:r>
            <a:r>
              <a:rPr lang="en-US" dirty="0" smtClean="0"/>
              <a:t> </a:t>
            </a:r>
            <a:r>
              <a:rPr lang="en-US" dirty="0" err="1" smtClean="0"/>
              <a:t>tingkat</a:t>
            </a:r>
            <a:r>
              <a:rPr lang="en-US" dirty="0" smtClean="0"/>
              <a:t> </a:t>
            </a:r>
            <a:r>
              <a:rPr lang="en-US" dirty="0" err="1" smtClean="0"/>
              <a:t>keberhasilan</a:t>
            </a:r>
            <a:r>
              <a:rPr lang="en-US" dirty="0" smtClean="0"/>
              <a:t> </a:t>
            </a:r>
            <a:r>
              <a:rPr lang="en-US" dirty="0" err="1" smtClean="0"/>
              <a:t>kegiatan</a:t>
            </a:r>
            <a:r>
              <a:rPr lang="en-US" dirty="0" smtClean="0"/>
              <a:t> </a:t>
            </a:r>
            <a:r>
              <a:rPr lang="en-US" dirty="0" err="1" smtClean="0"/>
              <a:t>inseminasi</a:t>
            </a:r>
            <a:r>
              <a:rPr lang="en-US" dirty="0" smtClean="0"/>
              <a:t> di </a:t>
            </a:r>
            <a:r>
              <a:rPr lang="en-US" dirty="0" err="1" smtClean="0"/>
              <a:t>suatu</a:t>
            </a:r>
            <a:r>
              <a:rPr lang="en-US" dirty="0" smtClean="0"/>
              <a:t> </a:t>
            </a:r>
            <a:r>
              <a:rPr lang="en-US" dirty="0" err="1" smtClean="0"/>
              <a:t>daerah</a:t>
            </a:r>
            <a:r>
              <a:rPr lang="en-US" dirty="0" smtClean="0"/>
              <a:t>?</a:t>
            </a:r>
          </a:p>
          <a:p>
            <a:r>
              <a:rPr lang="en-US" dirty="0" err="1" smtClean="0"/>
              <a:t>Pelatihan</a:t>
            </a:r>
            <a:r>
              <a:rPr lang="en-US" dirty="0" smtClean="0"/>
              <a:t> </a:t>
            </a:r>
            <a:r>
              <a:rPr lang="en-US" dirty="0" err="1" smtClean="0"/>
              <a:t>apa</a:t>
            </a:r>
            <a:r>
              <a:rPr lang="en-US" dirty="0" smtClean="0"/>
              <a:t> yang </a:t>
            </a:r>
            <a:r>
              <a:rPr lang="en-US" dirty="0" err="1" smtClean="0"/>
              <a:t>dibutuhkan</a:t>
            </a:r>
            <a:r>
              <a:rPr lang="en-US" dirty="0" smtClean="0"/>
              <a:t> </a:t>
            </a:r>
            <a:r>
              <a:rPr lang="en-US" dirty="0" err="1" smtClean="0"/>
              <a:t>oleh</a:t>
            </a:r>
            <a:r>
              <a:rPr lang="en-US" dirty="0" smtClean="0"/>
              <a:t> </a:t>
            </a:r>
            <a:r>
              <a:rPr lang="en-US" dirty="0" err="1" smtClean="0"/>
              <a:t>petugas</a:t>
            </a:r>
            <a:r>
              <a:rPr lang="en-US" dirty="0" smtClean="0"/>
              <a:t> </a:t>
            </a:r>
            <a:r>
              <a:rPr lang="en-US" dirty="0" err="1" smtClean="0"/>
              <a:t>kita</a:t>
            </a:r>
            <a:r>
              <a:rPr lang="en-US" dirty="0" smtClean="0"/>
              <a:t>?</a:t>
            </a:r>
          </a:p>
          <a:p>
            <a:r>
              <a:rPr lang="en-US" dirty="0" err="1" smtClean="0"/>
              <a:t>Apakah</a:t>
            </a:r>
            <a:r>
              <a:rPr lang="en-US" dirty="0" smtClean="0"/>
              <a:t> </a:t>
            </a:r>
            <a:r>
              <a:rPr lang="en-US" dirty="0" err="1" smtClean="0"/>
              <a:t>ada</a:t>
            </a:r>
            <a:r>
              <a:rPr lang="en-US" dirty="0" smtClean="0"/>
              <a:t> </a:t>
            </a:r>
            <a:r>
              <a:rPr lang="en-US" dirty="0" err="1" smtClean="0"/>
              <a:t>kaitannya</a:t>
            </a:r>
            <a:r>
              <a:rPr lang="en-US" dirty="0" smtClean="0"/>
              <a:t> </a:t>
            </a:r>
            <a:r>
              <a:rPr lang="en-US" dirty="0" err="1" smtClean="0"/>
              <a:t>hewan</a:t>
            </a:r>
            <a:r>
              <a:rPr lang="en-US" dirty="0" smtClean="0"/>
              <a:t> yang </a:t>
            </a:r>
            <a:r>
              <a:rPr lang="en-US" dirty="0" err="1" smtClean="0"/>
              <a:t>baru</a:t>
            </a:r>
            <a:r>
              <a:rPr lang="en-US" dirty="0" smtClean="0"/>
              <a:t> </a:t>
            </a:r>
            <a:r>
              <a:rPr lang="en-US" dirty="0" err="1" smtClean="0"/>
              <a:t>masuk</a:t>
            </a:r>
            <a:r>
              <a:rPr lang="en-US" dirty="0" smtClean="0"/>
              <a:t> </a:t>
            </a:r>
            <a:r>
              <a:rPr lang="en-US" dirty="0" err="1" smtClean="0"/>
              <a:t>dengan</a:t>
            </a:r>
            <a:r>
              <a:rPr lang="en-US" dirty="0" smtClean="0"/>
              <a:t> </a:t>
            </a:r>
            <a:r>
              <a:rPr lang="en-US" dirty="0" err="1" smtClean="0"/>
              <a:t>penyakit</a:t>
            </a:r>
            <a:r>
              <a:rPr lang="en-US" dirty="0" smtClean="0"/>
              <a:t> yang </a:t>
            </a:r>
            <a:r>
              <a:rPr lang="en-US" dirty="0" err="1" smtClean="0"/>
              <a:t>baru</a:t>
            </a:r>
            <a:r>
              <a:rPr lang="en-US" dirty="0" smtClean="0"/>
              <a:t> </a:t>
            </a:r>
            <a:r>
              <a:rPr lang="en-US" dirty="0" err="1" smtClean="0"/>
              <a:t>muncul</a:t>
            </a:r>
            <a:r>
              <a:rPr lang="en-US" dirty="0" smtClean="0"/>
              <a:t>?</a:t>
            </a:r>
            <a:endParaRPr lang="en-US" dirty="0"/>
          </a:p>
        </p:txBody>
      </p:sp>
    </p:spTree>
    <p:extLst>
      <p:ext uri="{BB962C8B-B14F-4D97-AF65-F5344CB8AC3E}">
        <p14:creationId xmlns:p14="http://schemas.microsoft.com/office/powerpoint/2010/main" val="2070114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11300</TotalTime>
  <Words>765</Words>
  <Application>Microsoft Office PowerPoint</Application>
  <PresentationFormat>Tampilan Layar (4:3)</PresentationFormat>
  <Paragraphs>81</Paragraphs>
  <Slides>11</Slides>
  <Notes>1</Notes>
  <HiddenSlides>0</HiddenSlides>
  <MMClips>0</MMClips>
  <ScaleCrop>false</ScaleCrop>
  <HeadingPairs>
    <vt:vector size="6" baseType="variant">
      <vt:variant>
        <vt:lpstr>Font Dipakai</vt:lpstr>
      </vt:variant>
      <vt:variant>
        <vt:i4>5</vt:i4>
      </vt:variant>
      <vt:variant>
        <vt:lpstr>Tema</vt:lpstr>
      </vt:variant>
      <vt:variant>
        <vt:i4>1</vt:i4>
      </vt:variant>
      <vt:variant>
        <vt:lpstr>Judul Slide</vt:lpstr>
      </vt:variant>
      <vt:variant>
        <vt:i4>11</vt:i4>
      </vt:variant>
    </vt:vector>
  </HeadingPairs>
  <TitlesOfParts>
    <vt:vector size="17" baseType="lpstr">
      <vt:lpstr>Arial Unicode MS</vt:lpstr>
      <vt:lpstr>Arial</vt:lpstr>
      <vt:lpstr>Calibri</vt:lpstr>
      <vt:lpstr>Tahoma</vt:lpstr>
      <vt:lpstr>Times New Roman</vt:lpstr>
      <vt:lpstr>Office Theme</vt:lpstr>
      <vt:lpstr> </vt:lpstr>
      <vt:lpstr>Kerja Kelompok</vt:lpstr>
      <vt:lpstr>Kerja Kelompok</vt:lpstr>
      <vt:lpstr>Definisi &amp; Tujuan Surveilans</vt:lpstr>
      <vt:lpstr>Tujuan Surveilans</vt:lpstr>
      <vt:lpstr>Tujuan Surveilans</vt:lpstr>
      <vt:lpstr>Pendekatan Surveilans</vt:lpstr>
      <vt:lpstr>Pertanyaan-pertanyaan lain</vt:lpstr>
      <vt:lpstr>Pertanyaan-pertanyaan lain</vt:lpstr>
      <vt:lpstr>Nilai Data</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Prisca</cp:lastModifiedBy>
  <cp:revision>83</cp:revision>
  <dcterms:created xsi:type="dcterms:W3CDTF">2013-03-15T18:03:41Z</dcterms:created>
  <dcterms:modified xsi:type="dcterms:W3CDTF">2014-09-11T09:20:03Z</dcterms:modified>
</cp:coreProperties>
</file>