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66" r:id="rId3"/>
    <p:sldId id="330" r:id="rId4"/>
    <p:sldId id="317" r:id="rId5"/>
    <p:sldId id="329" r:id="rId6"/>
    <p:sldId id="332" r:id="rId7"/>
    <p:sldId id="333" r:id="rId8"/>
    <p:sldId id="334" r:id="rId9"/>
    <p:sldId id="335" r:id="rId10"/>
    <p:sldId id="336" r:id="rId11"/>
    <p:sldId id="258" r:id="rId12"/>
    <p:sldId id="263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569" autoAdjust="0"/>
  </p:normalViewPr>
  <p:slideViewPr>
    <p:cSldViewPr snapToObjects="1">
      <p:cViewPr>
        <p:scale>
          <a:sx n="71" d="100"/>
          <a:sy n="71" d="100"/>
        </p:scale>
        <p:origin x="-2794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2/12/2014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 suatu investigasi lapangan dari kasus yang tak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lazim, sebaiknya mulai dengan suatu definisi kasus yang bersifat luas dan tak spesifik. Beberapa situasi bukan-kasus boleh jadi tergolongkan sebagai kasus, tetapi setidaknya hanya sedikit atau tidak ada kasus yang sesungguhnya yang dikelirukan sebagai bukan-kasus. </a:t>
            </a:r>
          </a:p>
          <a:p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Kriteria definisi kasus dapat ditinjau ulang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saat tersedia informasi yang lebih lengkap, termasuk hasil dari uji post mortem atau uji laboratorium. </a:t>
            </a:r>
          </a:p>
          <a:p>
            <a:endParaRPr lang="id-ID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 demikian, untuk suatu investigasi kasus yang lebih luas, “kasus” adalah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hewan dengan karakteristik dan tanda-tanda klinis yang memenuhi definisi kasus untuk penyakit yang sedang diselidiki. </a:t>
            </a:r>
          </a:p>
          <a:p>
            <a:r>
              <a:rPr lang="en-A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0685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 sesi ini, kita telah membahas mengenai pendekatan epidemiologis terhadap suatu investigasi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penyakit yang lebih luas serta manfaat dari digunakannya pendekatan tersebut. </a:t>
            </a:r>
            <a:endParaRPr lang="en-AU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66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menelaah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pendekatan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epidemiologis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luas beserta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manfaat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pendekatan tersebut</a:t>
            </a:r>
            <a:r>
              <a:rPr lang="en-AU" baseline="0" dirty="0" smtClean="0"/>
              <a:t>.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Keuntunga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pendekatan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epidemiologis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menarik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kesimpulan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kemungkinan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tor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risiko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 pasti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sumber penyakitnya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Ingatlah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berawal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bahas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–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rampilan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epidemiologi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hanya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peternakan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terkena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Pendekatan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epidemiologis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makin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Ada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terinfeksi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menyebar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cepat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Penyebab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belum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404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luas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biasanya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terjadi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id-ID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Ketika </a:t>
            </a:r>
            <a:r>
              <a:rPr lang="en-A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penyebab</a:t>
            </a:r>
            <a:r>
              <a:rPr lang="en-A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</a:t>
            </a:r>
            <a:r>
              <a:rPr lang="en-AU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A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diketahui</a:t>
            </a:r>
            <a:endParaRPr lang="en-AU" sz="1200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sering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terjadi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diketahui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teridentifikasi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salmonellosis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anthrax 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daerah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endemi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anthrax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diarahkan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mengidentifikasi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menyebabkan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terjadi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menyebarnya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id-ID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Ketika </a:t>
            </a:r>
            <a:r>
              <a:rPr lang="en-A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penyebab</a:t>
            </a:r>
            <a:r>
              <a:rPr lang="en-A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A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diketahui</a:t>
            </a:r>
            <a:r>
              <a:rPr lang="en-A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diarahkan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penyusunan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mengidentifikasi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juga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pengendalian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399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Ingat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cerita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sebelumnya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Pak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Paimin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menginvestigasi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peternakan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Budi.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Paimin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ikir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membutuhkan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pendekatan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epidemiologis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Di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menyatukan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ditemukan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sejauh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memikirkan tentang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diare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diperoleh Pak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Paimin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melihat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catatannya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kapan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jatuh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kerangka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waktu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ikir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-sapi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sehat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bagaimana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-sapi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jatuh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hanyalah sapi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ditempatkan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kandang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bawah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berada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855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Begitu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Paimin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melihat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kembali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ikir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 ia memerlukan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memutuskan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diare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encer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suhu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tubuh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39°C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069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Pendekatan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epidemiologis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luas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pendekatan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sistematis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Termasuk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antaranya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berikut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Menyusun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memisahkan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termasuk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2-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Mengumpulkan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Menerapkan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analis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sederhana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bukan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menjelaskan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mengidentifikasi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kemungkinan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penyebab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4-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elaskan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temuan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rekomendasi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1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032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Jadi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rangkaian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kriteria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memutuskan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mengidap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tertentu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aspek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disusun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memeriksa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sehat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 bermanfaat bila kita menetapkan 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tingkat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definisi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tertentu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terkonfirmasi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saat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kriteria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terpenuhi</a:t>
            </a: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suspek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saat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kriteria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terpenuhi</a:t>
            </a: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saat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dinyatakan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memenuhi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kriteria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suspek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terkonfirmasi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Setelah itu, s</a:t>
            </a:r>
            <a:r>
              <a:rPr lang="en-AU" dirty="0" err="1" smtClean="0"/>
              <a:t>emua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baseline="0" dirty="0" smtClean="0"/>
              <a:t> di </a:t>
            </a:r>
            <a:r>
              <a:rPr lang="en-AU" baseline="0" dirty="0" err="1" smtClean="0"/>
              <a:t>peternakan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ter</a:t>
            </a:r>
            <a:r>
              <a:rPr lang="id-ID" baseline="0" dirty="0" smtClean="0"/>
              <a:t>kena </a:t>
            </a:r>
            <a:r>
              <a:rPr lang="en-AU" baseline="0" dirty="0" err="1" smtClean="0"/>
              <a:t>dampak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dapat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diperiksa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dimasukkan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salah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satu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dari</a:t>
            </a:r>
            <a:r>
              <a:rPr lang="en-AU" baseline="0" dirty="0" smtClean="0"/>
              <a:t> </a:t>
            </a:r>
            <a:r>
              <a:rPr lang="id-ID" baseline="0" dirty="0" smtClean="0"/>
              <a:t>tiga </a:t>
            </a:r>
            <a:r>
              <a:rPr lang="en-AU" baseline="0" dirty="0" err="1" smtClean="0"/>
              <a:t>definisi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kasus</a:t>
            </a:r>
            <a:r>
              <a:rPr lang="id-ID" baseline="0" dirty="0" smtClean="0"/>
              <a:t> tersebut</a:t>
            </a:r>
            <a:r>
              <a:rPr lang="en-AU" baseline="0" dirty="0" smtClean="0"/>
              <a:t>: </a:t>
            </a:r>
            <a:r>
              <a:rPr lang="en-AU" baseline="0" dirty="0" err="1" smtClean="0"/>
              <a:t>terkonfirmasi</a:t>
            </a:r>
            <a:r>
              <a:rPr lang="en-AU" baseline="0" dirty="0" smtClean="0"/>
              <a:t>, </a:t>
            </a:r>
            <a:r>
              <a:rPr lang="id-ID" baseline="0" dirty="0" smtClean="0"/>
              <a:t>suspek,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bukan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kasus</a:t>
            </a:r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err="1" smtClean="0"/>
              <a:t>Anda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dapat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menghitung</a:t>
            </a:r>
            <a:r>
              <a:rPr lang="en-AU" baseline="0" dirty="0" smtClean="0"/>
              <a:t> </a:t>
            </a:r>
            <a:r>
              <a:rPr lang="en-AU" baseline="0" dirty="0" err="1" smtClean="0"/>
              <a:t>jumlah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kasus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memperkirakan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besarnya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kejadian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penyakit</a:t>
            </a:r>
            <a:r>
              <a:rPr lang="en-AU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err="1" smtClean="0"/>
              <a:t>Definisi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kasus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sangat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penting</a:t>
            </a:r>
            <a:r>
              <a:rPr lang="en-AU" baseline="0" dirty="0" smtClean="0"/>
              <a:t>, </a:t>
            </a:r>
            <a:r>
              <a:rPr lang="en-AU" baseline="0" dirty="0" err="1" smtClean="0"/>
              <a:t>khususnya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dalam</a:t>
            </a:r>
            <a:r>
              <a:rPr lang="en-AU" baseline="0" dirty="0" smtClean="0"/>
              <a:t> </a:t>
            </a:r>
            <a:r>
              <a:rPr lang="en-AU" baseline="0" dirty="0" err="1" smtClean="0"/>
              <a:t>investigasi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penyakit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lebih</a:t>
            </a:r>
            <a:r>
              <a:rPr lang="en-AU" baseline="0" dirty="0" smtClean="0"/>
              <a:t> </a:t>
            </a:r>
            <a:r>
              <a:rPr lang="id-ID" baseline="0" dirty="0" smtClean="0"/>
              <a:t>luas, </a:t>
            </a:r>
            <a:r>
              <a:rPr lang="en-AU" baseline="0" dirty="0" err="1" smtClean="0"/>
              <a:t>karena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hewan-hewan</a:t>
            </a:r>
            <a:r>
              <a:rPr lang="en-AU" baseline="0" dirty="0" smtClean="0"/>
              <a:t> </a:t>
            </a:r>
            <a:r>
              <a:rPr lang="id-ID" baseline="0" dirty="0" smtClean="0"/>
              <a:t>bisa saja </a:t>
            </a:r>
            <a:r>
              <a:rPr lang="en-AU" baseline="0" dirty="0" err="1" smtClean="0"/>
              <a:t>sakit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atau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mati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karena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berbagai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</a:t>
            </a:r>
            <a:r>
              <a:rPr lang="id-ID" baseline="0" dirty="0" smtClean="0"/>
              <a:t>n</a:t>
            </a:r>
            <a:r>
              <a:rPr lang="en-AU" baseline="0" dirty="0" err="1" smtClean="0"/>
              <a:t>yakit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id-ID" baseline="0" dirty="0" smtClean="0"/>
              <a:t>A</a:t>
            </a:r>
            <a:r>
              <a:rPr lang="en-AU" baseline="0" dirty="0" err="1" smtClean="0"/>
              <a:t>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harus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memastikan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hanya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menghitung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</a:t>
            </a:r>
            <a:r>
              <a:rPr lang="en-AU" baseline="0" dirty="0" smtClean="0"/>
              <a:t> </a:t>
            </a:r>
            <a:r>
              <a:rPr lang="id-ID" baseline="0" dirty="0" smtClean="0"/>
              <a:t>yang menderita penyakit yang sedang diselidiki</a:t>
            </a:r>
            <a:r>
              <a:rPr lang="en-AU" baseline="0" dirty="0" smtClean="0"/>
              <a:t>.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/>
          </a:p>
          <a:p>
            <a:r>
              <a:rPr lang="en-A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647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Ingat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pembahasan mengenai </a:t>
            </a:r>
            <a:r>
              <a:rPr lang="en-A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kerentanan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 contoh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menderita radang ambing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menyimpulkan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rentan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terhadap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mastitis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biasanya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Betina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Sedang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menyusui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luas,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Seekor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menghasilkan susu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dengan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gumpalan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-gumpalan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Seekor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hitungan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somatis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200,000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/ml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47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Epidemiologi</a:t>
            </a:r>
            <a:r>
              <a:rPr lang="en-AU" dirty="0" smtClean="0"/>
              <a:t> </a:t>
            </a:r>
            <a:r>
              <a:rPr lang="en-AU" dirty="0" err="1" smtClean="0"/>
              <a:t>Lapangan</a:t>
            </a:r>
            <a:r>
              <a:rPr lang="en-AU" dirty="0" smtClean="0"/>
              <a:t> Tingkat </a:t>
            </a:r>
            <a:r>
              <a:rPr lang="en-AU" dirty="0" err="1" smtClean="0"/>
              <a:t>Dasar</a:t>
            </a:r>
            <a:r>
              <a:rPr lang="en-AU" dirty="0" smtClean="0"/>
              <a:t>  </a:t>
            </a:r>
            <a:endParaRPr lang="en-A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6944816" cy="1752600"/>
          </a:xfrm>
        </p:spPr>
        <p:txBody>
          <a:bodyPr>
            <a:normAutofit fontScale="92500" lnSpcReduction="20000"/>
          </a:bodyPr>
          <a:lstStyle/>
          <a:p>
            <a:r>
              <a:rPr lang="en-AU" dirty="0" err="1" smtClean="0"/>
              <a:t>Sesi</a:t>
            </a:r>
            <a:r>
              <a:rPr lang="en-AU" dirty="0" smtClean="0"/>
              <a:t> </a:t>
            </a:r>
            <a:r>
              <a:rPr lang="en-AU" dirty="0"/>
              <a:t>8</a:t>
            </a:r>
            <a:r>
              <a:rPr lang="en-AU" dirty="0" smtClean="0"/>
              <a:t> </a:t>
            </a:r>
            <a:r>
              <a:rPr lang="en-AU" dirty="0"/>
              <a:t>– </a:t>
            </a:r>
            <a:r>
              <a:rPr lang="en-AU" dirty="0" err="1" smtClean="0"/>
              <a:t>Memanfaatkan</a:t>
            </a:r>
            <a:r>
              <a:rPr lang="en-AU" dirty="0" smtClean="0"/>
              <a:t> </a:t>
            </a:r>
            <a:r>
              <a:rPr lang="en-AU" dirty="0" err="1" smtClean="0"/>
              <a:t>pendekatan</a:t>
            </a:r>
            <a:r>
              <a:rPr lang="en-AU" dirty="0" smtClean="0"/>
              <a:t> </a:t>
            </a:r>
            <a:r>
              <a:rPr lang="en-AU" dirty="0" err="1" smtClean="0"/>
              <a:t>epidemiologi</a:t>
            </a:r>
            <a:r>
              <a:rPr lang="en-AU" dirty="0" smtClean="0"/>
              <a:t> </a:t>
            </a:r>
            <a:r>
              <a:rPr lang="en-AU" dirty="0" err="1" smtClean="0"/>
              <a:t>lapangan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investigasi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yang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id-ID" dirty="0" smtClean="0"/>
              <a:t>luas</a:t>
            </a:r>
            <a:endParaRPr lang="en-AU" dirty="0"/>
          </a:p>
          <a:p>
            <a:r>
              <a:rPr lang="en-AU" dirty="0" err="1" smtClean="0"/>
              <a:t>Rekaman</a:t>
            </a:r>
            <a:r>
              <a:rPr lang="en-AU" dirty="0" smtClean="0"/>
              <a:t> file PowerPoint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66233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r>
              <a:rPr lang="en-AU" sz="3800" dirty="0" err="1" smtClean="0"/>
              <a:t>Definisi</a:t>
            </a:r>
            <a:r>
              <a:rPr lang="en-AU" sz="3800" dirty="0" smtClean="0"/>
              <a:t> </a:t>
            </a:r>
            <a:r>
              <a:rPr lang="en-AU" sz="3800" dirty="0" err="1" smtClean="0"/>
              <a:t>kasus</a:t>
            </a:r>
            <a:endParaRPr lang="en-AU" sz="3800" dirty="0" smtClean="0"/>
          </a:p>
          <a:p>
            <a:pPr lvl="1"/>
            <a:r>
              <a:rPr lang="id-ID" dirty="0" smtClean="0"/>
              <a:t>Pada awalnya definisi kasus  s</a:t>
            </a:r>
            <a:r>
              <a:rPr lang="en-AU" dirty="0" err="1" smtClean="0"/>
              <a:t>ering</a:t>
            </a:r>
            <a:r>
              <a:rPr lang="en-AU" dirty="0" smtClean="0"/>
              <a:t> </a:t>
            </a:r>
            <a:r>
              <a:rPr lang="id-ID" dirty="0" smtClean="0"/>
              <a:t>merupakan definisi yang longgar atau luas </a:t>
            </a:r>
            <a:r>
              <a:rPr lang="en-AU" dirty="0" smtClean="0"/>
              <a:t>(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demam</a:t>
            </a:r>
            <a:r>
              <a:rPr lang="en-AU" dirty="0" smtClean="0"/>
              <a:t> + </a:t>
            </a:r>
            <a:r>
              <a:rPr lang="en-AU" dirty="0" err="1" smtClean="0"/>
              <a:t>diare</a:t>
            </a:r>
            <a:r>
              <a:rPr lang="en-AU" dirty="0" smtClean="0"/>
              <a:t>).</a:t>
            </a:r>
          </a:p>
          <a:p>
            <a:pPr lvl="1"/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memastikan</a:t>
            </a:r>
            <a:r>
              <a:rPr lang="en-AU" dirty="0" smtClean="0"/>
              <a:t> </a:t>
            </a:r>
            <a:r>
              <a:rPr lang="id-ID" dirty="0" smtClean="0"/>
              <a:t>agar tidak ada kasus yang terlewatkan karena Anda secara tidak sengaja menggolongkan hewan ke dalam kasus suspek atau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.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sz="3800" dirty="0" err="1" smtClean="0"/>
              <a:t>Kemudian</a:t>
            </a:r>
            <a:r>
              <a:rPr lang="id-ID" sz="3800" dirty="0" smtClean="0"/>
              <a:t>,</a:t>
            </a:r>
            <a:r>
              <a:rPr lang="en-AU" sz="3800" dirty="0" smtClean="0"/>
              <a:t> di </a:t>
            </a:r>
            <a:r>
              <a:rPr lang="en-AU" sz="3800" dirty="0" err="1" smtClean="0"/>
              <a:t>investigasi</a:t>
            </a:r>
            <a:r>
              <a:rPr lang="en-AU" sz="3800" dirty="0" smtClean="0"/>
              <a:t> </a:t>
            </a:r>
            <a:r>
              <a:rPr lang="id-ID" sz="3800" dirty="0" smtClean="0"/>
              <a:t>yang lebih lanjut, Anda:</a:t>
            </a:r>
            <a:endParaRPr lang="en-AU" dirty="0" smtClean="0"/>
          </a:p>
          <a:p>
            <a:r>
              <a:rPr lang="id-ID" dirty="0" smtClean="0"/>
              <a:t>Dapat m</a:t>
            </a:r>
            <a:r>
              <a:rPr lang="en-AU" dirty="0" err="1" smtClean="0"/>
              <a:t>emperketat</a:t>
            </a:r>
            <a:r>
              <a:rPr lang="en-AU" dirty="0" smtClean="0"/>
              <a:t> </a:t>
            </a:r>
            <a:r>
              <a:rPr lang="en-AU" dirty="0" err="1" smtClean="0"/>
              <a:t>definisi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endParaRPr lang="en-AU" dirty="0" smtClean="0"/>
          </a:p>
          <a:p>
            <a:pPr lvl="1"/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demam</a:t>
            </a:r>
            <a:r>
              <a:rPr lang="en-AU" dirty="0" smtClean="0"/>
              <a:t> + </a:t>
            </a:r>
            <a:r>
              <a:rPr lang="en-AU" dirty="0" err="1" smtClean="0"/>
              <a:t>diare</a:t>
            </a:r>
            <a:r>
              <a:rPr lang="en-AU" dirty="0" smtClean="0"/>
              <a:t> yang </a:t>
            </a:r>
            <a:r>
              <a:rPr lang="en-AU" dirty="0" err="1" smtClean="0"/>
              <a:t>encer</a:t>
            </a:r>
            <a:r>
              <a:rPr lang="en-AU" dirty="0" smtClean="0"/>
              <a:t>, </a:t>
            </a:r>
            <a:r>
              <a:rPr lang="id-ID" dirty="0" smtClean="0"/>
              <a:t>ber</a:t>
            </a:r>
            <a:r>
              <a:rPr lang="en-AU" dirty="0" err="1" smtClean="0"/>
              <a:t>bau</a:t>
            </a:r>
            <a:r>
              <a:rPr lang="id-ID" dirty="0" smtClean="0"/>
              <a:t>,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ada</a:t>
            </a:r>
            <a:r>
              <a:rPr lang="en-AU" dirty="0" smtClean="0"/>
              <a:t> </a:t>
            </a:r>
            <a:r>
              <a:rPr lang="en-AU" dirty="0" err="1" smtClean="0"/>
              <a:t>darah</a:t>
            </a:r>
            <a:r>
              <a:rPr lang="en-AU" dirty="0" smtClean="0"/>
              <a:t> </a:t>
            </a:r>
            <a:r>
              <a:rPr lang="en-AU" dirty="0" err="1" smtClean="0"/>
              <a:t>serta</a:t>
            </a:r>
            <a:r>
              <a:rPr lang="en-AU" dirty="0" smtClean="0"/>
              <a:t> </a:t>
            </a:r>
            <a:r>
              <a:rPr lang="id-ID" dirty="0" smtClean="0"/>
              <a:t>lemak usus</a:t>
            </a:r>
            <a:endParaRPr lang="en-AU" dirty="0" smtClean="0"/>
          </a:p>
          <a:p>
            <a:pPr lvl="1"/>
            <a:r>
              <a:rPr lang="en-AU" dirty="0" err="1" smtClean="0"/>
              <a:t>Sekarang</a:t>
            </a:r>
            <a:r>
              <a:rPr lang="en-AU" dirty="0" smtClean="0"/>
              <a:t> </a:t>
            </a:r>
            <a:r>
              <a:rPr lang="en-AU" dirty="0" err="1" smtClean="0"/>
              <a:t>sapi-sapi</a:t>
            </a:r>
            <a:r>
              <a:rPr lang="en-AU" dirty="0" smtClean="0"/>
              <a:t> </a:t>
            </a:r>
            <a:r>
              <a:rPr lang="id-ID" dirty="0" smtClean="0"/>
              <a:t>yang </a:t>
            </a:r>
            <a:r>
              <a:rPr lang="en-AU" dirty="0" err="1" smtClean="0"/>
              <a:t>diare</a:t>
            </a:r>
            <a:r>
              <a:rPr lang="en-AU" dirty="0" smtClean="0"/>
              <a:t> + </a:t>
            </a:r>
            <a:r>
              <a:rPr lang="en-AU" dirty="0" err="1" smtClean="0"/>
              <a:t>dema</a:t>
            </a:r>
            <a:r>
              <a:rPr lang="id-ID" dirty="0" smtClean="0"/>
              <a:t>m</a:t>
            </a:r>
            <a:r>
              <a:rPr lang="en-AU" dirty="0" smtClean="0"/>
              <a:t> </a:t>
            </a:r>
            <a:r>
              <a:rPr lang="en-AU" dirty="0" err="1" smtClean="0"/>
              <a:t>saja</a:t>
            </a:r>
            <a:r>
              <a:rPr lang="en-AU" dirty="0" smtClean="0"/>
              <a:t> (</a:t>
            </a:r>
            <a:r>
              <a:rPr lang="en-AU" dirty="0" err="1" smtClean="0"/>
              <a:t>tanpa</a:t>
            </a:r>
            <a:r>
              <a:rPr lang="en-AU" dirty="0" smtClean="0"/>
              <a:t> </a:t>
            </a:r>
            <a:r>
              <a:rPr lang="en-AU" dirty="0" err="1" smtClean="0"/>
              <a:t>tanda</a:t>
            </a:r>
            <a:r>
              <a:rPr lang="en-AU" dirty="0" smtClean="0"/>
              <a:t> lain) </a:t>
            </a:r>
            <a:r>
              <a:rPr lang="en-AU" dirty="0" err="1" smtClean="0"/>
              <a:t>bisa</a:t>
            </a:r>
            <a:r>
              <a:rPr lang="en-AU" dirty="0" smtClean="0"/>
              <a:t> </a:t>
            </a:r>
            <a:r>
              <a:rPr lang="en-AU" dirty="0" err="1" smtClean="0"/>
              <a:t>diklasifikasikan</a:t>
            </a:r>
            <a:r>
              <a:rPr lang="en-AU" dirty="0" smtClean="0"/>
              <a:t> </a:t>
            </a:r>
            <a:r>
              <a:rPr lang="en-AU" dirty="0" err="1" smtClean="0"/>
              <a:t>sebagai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terduga</a:t>
            </a:r>
            <a:r>
              <a:rPr lang="en-AU" dirty="0" smtClean="0"/>
              <a:t>.</a:t>
            </a:r>
          </a:p>
          <a:p>
            <a:r>
              <a:rPr lang="en-AU" dirty="0" err="1" smtClean="0"/>
              <a:t>Kriteria</a:t>
            </a:r>
            <a:r>
              <a:rPr lang="en-AU" dirty="0" smtClean="0"/>
              <a:t> </a:t>
            </a:r>
            <a:r>
              <a:rPr lang="en-AU" dirty="0" err="1" smtClean="0"/>
              <a:t>definisi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bisa</a:t>
            </a:r>
            <a:r>
              <a:rPr lang="en-AU" dirty="0" smtClean="0"/>
              <a:t> </a:t>
            </a:r>
            <a:r>
              <a:rPr lang="id-ID" dirty="0" smtClean="0"/>
              <a:t>ditinjau ulang ketika </a:t>
            </a:r>
            <a:r>
              <a:rPr lang="en-AU" dirty="0" err="1" smtClean="0"/>
              <a:t>semakin</a:t>
            </a:r>
            <a:r>
              <a:rPr lang="en-AU" dirty="0" smtClean="0"/>
              <a:t> </a:t>
            </a:r>
            <a:r>
              <a:rPr lang="en-AU" dirty="0" err="1" smtClean="0"/>
              <a:t>banyak</a:t>
            </a:r>
            <a:r>
              <a:rPr lang="en-AU" dirty="0" smtClean="0"/>
              <a:t> </a:t>
            </a:r>
            <a:r>
              <a:rPr lang="en-AU" dirty="0" err="1" smtClean="0"/>
              <a:t>informasi</a:t>
            </a:r>
            <a:r>
              <a:rPr lang="en-AU" dirty="0" smtClean="0"/>
              <a:t> </a:t>
            </a:r>
            <a:r>
              <a:rPr lang="id-ID" dirty="0" smtClean="0"/>
              <a:t>tersedia, </a:t>
            </a:r>
            <a:r>
              <a:rPr lang="en-AU" dirty="0" err="1" smtClean="0"/>
              <a:t>termasuk</a:t>
            </a:r>
            <a:r>
              <a:rPr lang="en-AU" dirty="0" smtClean="0"/>
              <a:t> </a:t>
            </a:r>
            <a:r>
              <a:rPr lang="en-AU" dirty="0" err="1" smtClean="0"/>
              <a:t>hasil</a:t>
            </a:r>
            <a:r>
              <a:rPr lang="en-AU" dirty="0" smtClean="0"/>
              <a:t> </a:t>
            </a:r>
            <a:r>
              <a:rPr lang="en-AU" dirty="0" err="1" smtClean="0"/>
              <a:t>pemeriksaan</a:t>
            </a:r>
            <a:r>
              <a:rPr lang="en-AU" dirty="0" smtClean="0"/>
              <a:t> </a:t>
            </a:r>
            <a:r>
              <a:rPr lang="id-ID" dirty="0" smtClean="0"/>
              <a:t>post mortem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uji</a:t>
            </a:r>
            <a:r>
              <a:rPr lang="en-AU" dirty="0" smtClean="0"/>
              <a:t> </a:t>
            </a:r>
            <a:r>
              <a:rPr lang="en-AU" dirty="0" err="1" smtClean="0"/>
              <a:t>laboratorium</a:t>
            </a:r>
            <a:r>
              <a:rPr lang="en-AU" dirty="0" smtClean="0"/>
              <a:t>.</a:t>
            </a: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AU" b="1" dirty="0" err="1" smtClean="0"/>
              <a:t>Investigasi</a:t>
            </a:r>
            <a:r>
              <a:rPr lang="en-AU" b="1" dirty="0" smtClean="0"/>
              <a:t> </a:t>
            </a:r>
            <a:r>
              <a:rPr lang="en-AU" b="1" dirty="0" err="1" smtClean="0"/>
              <a:t>lebih</a:t>
            </a:r>
            <a:r>
              <a:rPr lang="en-AU" b="1" dirty="0" smtClean="0"/>
              <a:t> </a:t>
            </a:r>
            <a:r>
              <a:rPr lang="id-ID" b="1" dirty="0" smtClean="0"/>
              <a:t>luas</a:t>
            </a:r>
            <a:endParaRPr lang="en-AU" b="1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76138" y="3349239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22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id-ID" b="1" dirty="0" smtClean="0"/>
              <a:t>Sesi </a:t>
            </a:r>
            <a:r>
              <a:rPr lang="en-AU" b="1" dirty="0" smtClean="0"/>
              <a:t>8 - </a:t>
            </a:r>
            <a:r>
              <a:rPr lang="id-ID" b="1" dirty="0" smtClean="0"/>
              <a:t>Rangkuman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62500" lnSpcReduction="20000"/>
          </a:bodyPr>
          <a:lstStyle/>
          <a:p>
            <a:r>
              <a:rPr lang="id-ID" dirty="0" smtClean="0"/>
              <a:t>Keterampilan epidemiologis membantu dalam semua investigasi penyakit</a:t>
            </a:r>
          </a:p>
          <a:p>
            <a:r>
              <a:rPr lang="id-ID" dirty="0" smtClean="0"/>
              <a:t>Keterampilan tersebut terutama membantu dalam kejadian penyakit yang lebih luas, apalagi bila penyebab-penyebab penyakit tidak diketahui dengan jelas</a:t>
            </a:r>
          </a:p>
          <a:p>
            <a:r>
              <a:rPr lang="id-ID" dirty="0" smtClean="0"/>
              <a:t>Bahkan saat Anda tidak mengetahui apa diagnosisnya, atau apa sumber infeksinya, Anda dapat menarik kesimpulan mengenai: </a:t>
            </a:r>
          </a:p>
          <a:p>
            <a:pPr marL="857250" lvl="1" indent="-457200">
              <a:buFontTx/>
              <a:buChar char="-"/>
            </a:pPr>
            <a:r>
              <a:rPr lang="id-ID" dirty="0" smtClean="0"/>
              <a:t>Penyebab penyakit yang mungkin</a:t>
            </a:r>
            <a:endParaRPr lang="en-AU" dirty="0" smtClean="0"/>
          </a:p>
          <a:p>
            <a:pPr marL="857250" lvl="1" indent="-457200">
              <a:buFontTx/>
              <a:buChar char="-"/>
            </a:pPr>
            <a:r>
              <a:rPr lang="id-ID" dirty="0" smtClean="0"/>
              <a:t>Langkah-langkah pencegahan yang mungkin</a:t>
            </a:r>
            <a:endParaRPr lang="en-AU" dirty="0" smtClean="0"/>
          </a:p>
          <a:p>
            <a:pPr marL="400050" lvl="1" indent="0">
              <a:buNone/>
            </a:pPr>
            <a:endParaRPr lang="en-AU" dirty="0"/>
          </a:p>
          <a:p>
            <a:pPr marL="457200" indent="-457200"/>
            <a:r>
              <a:rPr lang="id-ID" dirty="0" smtClean="0"/>
              <a:t>Investigasi penyakit yang lebih luas mencakup suatu pendekatan investigasi penyakit yang normal, ditambah dengan:</a:t>
            </a:r>
            <a:endParaRPr lang="en-AU" dirty="0"/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Pengembangan suatu definisi kasus dan penggolongan hewan sebagai  “kasus” dan “bukan-kasus” 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Pengumpulan data mengenai kasus dan bukan-kasus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Penerapan analisis sederhana terhadap data mengenai kasus dan bukan-kasus untuk menggambarkan penyakit dan mengidentifikasi penyebab-penyebab kasus yang mungkin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Menjelaskan temuan-temuan awal dan membuat rekomendasi</a:t>
            </a:r>
          </a:p>
          <a:p>
            <a:pPr marL="857250" lvl="1" indent="-457200">
              <a:buFontTx/>
              <a:buChar char="-"/>
            </a:pPr>
            <a:endParaRPr lang="en-AU" dirty="0" smtClean="0"/>
          </a:p>
          <a:p>
            <a:pPr marL="857250" lvl="1" indent="-457200">
              <a:buFontTx/>
              <a:buChar char="-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Akhir video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1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sesi</a:t>
            </a:r>
            <a:r>
              <a:rPr lang="en-AU" b="1" dirty="0" smtClean="0"/>
              <a:t> 8 </a:t>
            </a:r>
            <a:r>
              <a:rPr lang="en-AU" b="1" dirty="0" err="1" smtClean="0"/>
              <a:t>kita</a:t>
            </a:r>
            <a:r>
              <a:rPr lang="en-AU" b="1" dirty="0" smtClean="0"/>
              <a:t> </a:t>
            </a:r>
            <a:r>
              <a:rPr lang="en-AU" b="1" dirty="0" err="1" smtClean="0"/>
              <a:t>akan</a:t>
            </a:r>
            <a:r>
              <a:rPr lang="en-AU" b="1" dirty="0" smtClean="0"/>
              <a:t> </a:t>
            </a:r>
            <a:r>
              <a:rPr lang="en-AU" b="1" dirty="0" err="1" smtClean="0"/>
              <a:t>membahas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Pendekatan</a:t>
            </a:r>
            <a:r>
              <a:rPr lang="en-AU" dirty="0" smtClean="0"/>
              <a:t> </a:t>
            </a:r>
            <a:r>
              <a:rPr lang="en-AU" dirty="0" err="1" smtClean="0"/>
              <a:t>epidemiologi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investigasi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yang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id-ID" dirty="0" smtClean="0"/>
              <a:t>luas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menjelaskan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Manfaat</a:t>
            </a:r>
            <a:r>
              <a:rPr lang="en-AU" b="1" dirty="0" smtClean="0"/>
              <a:t> </a:t>
            </a:r>
            <a:r>
              <a:rPr lang="en-AU" b="1" dirty="0" err="1" smtClean="0"/>
              <a:t>pendekatan</a:t>
            </a:r>
            <a:r>
              <a:rPr lang="en-AU" b="1" dirty="0" smtClean="0"/>
              <a:t> </a:t>
            </a:r>
            <a:r>
              <a:rPr lang="en-AU" b="1" dirty="0" err="1" smtClean="0"/>
              <a:t>epidemiologis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err="1" smtClean="0"/>
              <a:t>Pendekatan</a:t>
            </a:r>
            <a:r>
              <a:rPr lang="en-AU" dirty="0" smtClean="0"/>
              <a:t> </a:t>
            </a:r>
            <a:r>
              <a:rPr lang="en-AU" dirty="0" err="1" smtClean="0"/>
              <a:t>klinis</a:t>
            </a:r>
            <a:r>
              <a:rPr lang="en-AU" dirty="0" smtClean="0"/>
              <a:t> normal</a:t>
            </a:r>
          </a:p>
          <a:p>
            <a:pPr lvl="1"/>
            <a:r>
              <a:rPr lang="en-AU" dirty="0" err="1" smtClean="0"/>
              <a:t>Menyelidiki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mengidentifikasi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khusus</a:t>
            </a:r>
            <a:endParaRPr lang="en-AU" dirty="0" smtClean="0"/>
          </a:p>
          <a:p>
            <a:pPr lvl="1"/>
            <a:r>
              <a:rPr lang="en-AU" dirty="0" err="1" smtClean="0"/>
              <a:t>Gunakan</a:t>
            </a:r>
            <a:r>
              <a:rPr lang="en-AU" dirty="0" smtClean="0"/>
              <a:t> detail </a:t>
            </a:r>
            <a:r>
              <a:rPr lang="en-AU" dirty="0" err="1" smtClean="0"/>
              <a:t>pengetahuan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memilih</a:t>
            </a:r>
            <a:r>
              <a:rPr lang="en-AU" dirty="0" smtClean="0"/>
              <a:t> </a:t>
            </a:r>
            <a:r>
              <a:rPr lang="en-AU" dirty="0" err="1" smtClean="0"/>
              <a:t>pengobatan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kontrol</a:t>
            </a:r>
            <a:endParaRPr lang="en-AU" dirty="0"/>
          </a:p>
          <a:p>
            <a:r>
              <a:rPr lang="en-AU" dirty="0" err="1" smtClean="0"/>
              <a:t>Pendekatan</a:t>
            </a:r>
            <a:r>
              <a:rPr lang="en-AU" dirty="0" smtClean="0"/>
              <a:t> </a:t>
            </a:r>
            <a:r>
              <a:rPr lang="en-AU" dirty="0" err="1" smtClean="0"/>
              <a:t>epidemiologis</a:t>
            </a:r>
            <a:endParaRPr lang="en-AU" dirty="0" smtClean="0"/>
          </a:p>
          <a:p>
            <a:pPr lvl="1"/>
            <a:r>
              <a:rPr lang="en-AU" dirty="0" err="1" smtClean="0"/>
              <a:t>Pengetahuan</a:t>
            </a:r>
            <a:r>
              <a:rPr lang="en-AU" dirty="0" smtClean="0"/>
              <a:t> </a:t>
            </a:r>
            <a:r>
              <a:rPr lang="en-AU" dirty="0" err="1" smtClean="0"/>
              <a:t>epidemiologi</a:t>
            </a:r>
            <a:r>
              <a:rPr lang="en-AU" dirty="0" smtClean="0"/>
              <a:t> </a:t>
            </a:r>
            <a:r>
              <a:rPr lang="en-AU" dirty="0" err="1" smtClean="0"/>
              <a:t>membantu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pendekatan</a:t>
            </a:r>
            <a:r>
              <a:rPr lang="en-AU" dirty="0" smtClean="0"/>
              <a:t> </a:t>
            </a:r>
            <a:r>
              <a:rPr lang="en-AU" dirty="0" err="1" smtClean="0"/>
              <a:t>klinis</a:t>
            </a:r>
            <a:r>
              <a:rPr lang="en-AU" dirty="0" smtClean="0"/>
              <a:t> normal (</a:t>
            </a:r>
            <a:r>
              <a:rPr lang="en-AU" dirty="0" err="1" smtClean="0"/>
              <a:t>memahami</a:t>
            </a:r>
            <a:r>
              <a:rPr lang="en-AU" dirty="0" smtClean="0"/>
              <a:t> </a:t>
            </a:r>
            <a:r>
              <a:rPr lang="en-AU" dirty="0" err="1" smtClean="0"/>
              <a:t>penyebab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mengkontrolnya</a:t>
            </a:r>
            <a:r>
              <a:rPr lang="en-AU" dirty="0" smtClean="0"/>
              <a:t>)</a:t>
            </a:r>
          </a:p>
          <a:p>
            <a:pPr lvl="1"/>
            <a:r>
              <a:rPr lang="en-AU" dirty="0" err="1" smtClean="0"/>
              <a:t>Pendekatan</a:t>
            </a:r>
            <a:r>
              <a:rPr lang="en-AU" dirty="0" smtClean="0"/>
              <a:t> </a:t>
            </a:r>
            <a:r>
              <a:rPr lang="en-AU" dirty="0" err="1" smtClean="0"/>
              <a:t>epidemiologis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digunakan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mengetahui</a:t>
            </a:r>
            <a:r>
              <a:rPr lang="en-AU" dirty="0" smtClean="0"/>
              <a:t> </a:t>
            </a:r>
            <a:r>
              <a:rPr lang="en-AU" dirty="0" err="1" smtClean="0"/>
              <a:t>suatu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endParaRPr lang="en-AU" dirty="0"/>
          </a:p>
          <a:p>
            <a:pPr lvl="2"/>
            <a:r>
              <a:rPr lang="en-AU" dirty="0" err="1" smtClean="0"/>
              <a:t>Selama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menjelaskan</a:t>
            </a:r>
            <a:r>
              <a:rPr lang="en-AU" dirty="0" smtClean="0"/>
              <a:t> </a:t>
            </a:r>
            <a:r>
              <a:rPr lang="en-AU" dirty="0" err="1" smtClean="0"/>
              <a:t>pola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membedakan</a:t>
            </a:r>
            <a:r>
              <a:rPr lang="en-AU" dirty="0" smtClean="0"/>
              <a:t> </a:t>
            </a:r>
            <a:r>
              <a:rPr lang="en-AU" dirty="0" err="1" smtClean="0"/>
              <a:t>antara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sakit</a:t>
            </a:r>
            <a:r>
              <a:rPr lang="en-AU" dirty="0" smtClean="0"/>
              <a:t> (</a:t>
            </a:r>
            <a:r>
              <a:rPr lang="en-AU" dirty="0" err="1" smtClean="0"/>
              <a:t>kasus</a:t>
            </a:r>
            <a:r>
              <a:rPr lang="en-AU" dirty="0" smtClean="0"/>
              <a:t>)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sakit</a:t>
            </a:r>
            <a:r>
              <a:rPr lang="en-AU" dirty="0" smtClean="0"/>
              <a:t> (non </a:t>
            </a:r>
            <a:r>
              <a:rPr lang="en-AU" dirty="0" err="1" smtClean="0"/>
              <a:t>kasus</a:t>
            </a:r>
            <a:r>
              <a:rPr lang="en-AU" dirty="0" smtClean="0"/>
              <a:t>) </a:t>
            </a:r>
            <a:r>
              <a:rPr lang="en-AU" dirty="0" err="1" smtClean="0"/>
              <a:t>maka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mengidentifikasi</a:t>
            </a:r>
            <a:r>
              <a:rPr lang="en-AU" dirty="0" smtClean="0"/>
              <a:t> </a:t>
            </a:r>
            <a:r>
              <a:rPr lang="en-AU" dirty="0" err="1" smtClean="0"/>
              <a:t>penyebab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membuat</a:t>
            </a:r>
            <a:r>
              <a:rPr lang="en-AU" dirty="0" smtClean="0"/>
              <a:t> </a:t>
            </a:r>
            <a:r>
              <a:rPr lang="en-AU" dirty="0" err="1" smtClean="0"/>
              <a:t>rekomendasi</a:t>
            </a:r>
            <a:r>
              <a:rPr lang="en-AU" dirty="0" smtClean="0"/>
              <a:t> </a:t>
            </a:r>
            <a:r>
              <a:rPr lang="en-AU" dirty="0" err="1" smtClean="0"/>
              <a:t>kontrol</a:t>
            </a:r>
            <a:r>
              <a:rPr lang="en-AU" dirty="0" smtClean="0"/>
              <a:t> yang </a:t>
            </a:r>
            <a:r>
              <a:rPr lang="en-AU" dirty="0" err="1" smtClean="0"/>
              <a:t>efektif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00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AU" i="1" dirty="0" err="1" smtClean="0"/>
              <a:t>Kasus</a:t>
            </a:r>
            <a:r>
              <a:rPr lang="en-AU" i="1" dirty="0" smtClean="0"/>
              <a:t> </a:t>
            </a:r>
            <a:r>
              <a:rPr lang="id-ID" i="1" dirty="0" smtClean="0"/>
              <a:t>ketika </a:t>
            </a:r>
            <a:r>
              <a:rPr lang="en-AU" i="1" dirty="0" err="1" smtClean="0"/>
              <a:t>penyebab</a:t>
            </a:r>
            <a:r>
              <a:rPr lang="en-AU" i="1" dirty="0" smtClean="0"/>
              <a:t> </a:t>
            </a:r>
            <a:r>
              <a:rPr lang="en-AU" i="1" dirty="0" err="1" smtClean="0"/>
              <a:t>penyakit</a:t>
            </a:r>
            <a:r>
              <a:rPr lang="en-AU" i="1" dirty="0" smtClean="0"/>
              <a:t> </a:t>
            </a:r>
            <a:r>
              <a:rPr lang="en-AU" i="1" dirty="0" err="1" smtClean="0"/>
              <a:t>diketahui</a:t>
            </a:r>
            <a:endParaRPr lang="en-AU" i="1" dirty="0" smtClean="0"/>
          </a:p>
          <a:p>
            <a:pPr marL="514350" lvl="0" indent="-514350">
              <a:buFont typeface="+mj-lt"/>
              <a:buAutoNum type="arabicPeriod"/>
            </a:pPr>
            <a:endParaRPr lang="en-A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AU" i="1" dirty="0" err="1" smtClean="0"/>
              <a:t>Kasus</a:t>
            </a:r>
            <a:r>
              <a:rPr lang="en-AU" i="1" dirty="0" smtClean="0"/>
              <a:t> </a:t>
            </a:r>
            <a:r>
              <a:rPr lang="id-ID" i="1" dirty="0" smtClean="0"/>
              <a:t>ketika </a:t>
            </a:r>
            <a:r>
              <a:rPr lang="en-AU" i="1" dirty="0" err="1" smtClean="0"/>
              <a:t>penyebab</a:t>
            </a:r>
            <a:r>
              <a:rPr lang="en-AU" i="1" dirty="0" smtClean="0"/>
              <a:t> </a:t>
            </a:r>
            <a:r>
              <a:rPr lang="en-AU" i="1" dirty="0" err="1" smtClean="0"/>
              <a:t>penyakit</a:t>
            </a:r>
            <a:r>
              <a:rPr lang="en-AU" i="1" dirty="0" smtClean="0"/>
              <a:t> </a:t>
            </a:r>
            <a:r>
              <a:rPr lang="en-AU" i="1" dirty="0" err="1" smtClean="0"/>
              <a:t>tidak</a:t>
            </a:r>
            <a:r>
              <a:rPr lang="en-AU" i="1" dirty="0" smtClean="0"/>
              <a:t> </a:t>
            </a:r>
            <a:r>
              <a:rPr lang="en-AU" i="1" dirty="0" err="1" smtClean="0"/>
              <a:t>diketahui</a:t>
            </a:r>
            <a:endParaRPr lang="fr-FR" sz="1600" dirty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 err="1" smtClean="0"/>
              <a:t>Investigasi</a:t>
            </a:r>
            <a:r>
              <a:rPr lang="en-AU" b="1" dirty="0" smtClean="0"/>
              <a:t> </a:t>
            </a:r>
            <a:r>
              <a:rPr lang="en-AU" b="1" dirty="0" err="1" smtClean="0"/>
              <a:t>penyakit</a:t>
            </a:r>
            <a:r>
              <a:rPr lang="en-AU" b="1" dirty="0" smtClean="0"/>
              <a:t> yang </a:t>
            </a:r>
            <a:r>
              <a:rPr lang="en-AU" b="1" dirty="0" err="1" smtClean="0"/>
              <a:t>lebih</a:t>
            </a:r>
            <a:r>
              <a:rPr lang="en-AU" b="1" dirty="0" smtClean="0"/>
              <a:t> </a:t>
            </a:r>
            <a:r>
              <a:rPr lang="id-ID" b="1" dirty="0" smtClean="0"/>
              <a:t>luas </a:t>
            </a:r>
            <a:r>
              <a:rPr lang="en-AU" b="1" dirty="0" err="1" smtClean="0"/>
              <a:t>bisa</a:t>
            </a:r>
            <a:r>
              <a:rPr lang="en-AU" b="1" dirty="0" smtClean="0"/>
              <a:t> </a:t>
            </a:r>
            <a:r>
              <a:rPr lang="en-AU" b="1" dirty="0" err="1" smtClean="0"/>
              <a:t>melibatkan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9752" y="348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3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r>
              <a:rPr lang="fr-FR" dirty="0" smtClean="0"/>
              <a:t>2 sapi diare</a:t>
            </a:r>
          </a:p>
          <a:p>
            <a:endParaRPr lang="fr-FR" dirty="0" smtClean="0"/>
          </a:p>
          <a:p>
            <a:r>
              <a:rPr lang="fr-FR" dirty="0" smtClean="0"/>
              <a:t>Pak Paimin (paravet) mengunjungi peternakan</a:t>
            </a:r>
          </a:p>
          <a:p>
            <a:endParaRPr lang="fr-F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735" y="76614"/>
            <a:ext cx="187659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195736" y="76615"/>
          <a:ext cx="3702472" cy="234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1" r:id="rId4" imgW="4941651" imgH="3167149" progId="Unknown">
                  <p:embed/>
                </p:oleObj>
              </mc:Choice>
              <mc:Fallback>
                <p:oleObj r:id="rId4" imgW="4941651" imgH="3167149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76615"/>
                        <a:ext cx="3702472" cy="2348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08" y="125538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 smtClean="0"/>
              <a:t>Di </a:t>
            </a:r>
            <a:r>
              <a:rPr lang="en-AU" sz="2600" b="1" dirty="0" err="1" smtClean="0"/>
              <a:t>Tempat</a:t>
            </a:r>
            <a:r>
              <a:rPr lang="en-AU" sz="2600" b="1" dirty="0" smtClean="0"/>
              <a:t> </a:t>
            </a:r>
            <a:r>
              <a:rPr lang="id-ID" sz="2600" b="1" dirty="0" smtClean="0"/>
              <a:t>Pak </a:t>
            </a:r>
            <a:r>
              <a:rPr lang="en-AU" sz="2600" b="1" dirty="0" smtClean="0"/>
              <a:t>Budi</a:t>
            </a:r>
            <a:endParaRPr lang="en-AU" sz="2600" b="1" dirty="0"/>
          </a:p>
        </p:txBody>
      </p:sp>
    </p:spTree>
    <p:extLst>
      <p:ext uri="{BB962C8B-B14F-4D97-AF65-F5344CB8AC3E}">
        <p14:creationId xmlns:p14="http://schemas.microsoft.com/office/powerpoint/2010/main" val="4380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969568"/>
            <a:ext cx="8229600" cy="3156595"/>
          </a:xfrm>
        </p:spPr>
        <p:txBody>
          <a:bodyPr>
            <a:normAutofit/>
          </a:bodyPr>
          <a:lstStyle/>
          <a:p>
            <a:r>
              <a:rPr lang="en-AU" sz="2400" dirty="0"/>
              <a:t>2 </a:t>
            </a:r>
            <a:r>
              <a:rPr lang="en-AU" sz="2400" dirty="0" err="1" smtClean="0"/>
              <a:t>sapi</a:t>
            </a:r>
            <a:r>
              <a:rPr lang="en-AU" sz="2400" dirty="0" smtClean="0"/>
              <a:t> </a:t>
            </a:r>
            <a:r>
              <a:rPr lang="en-AU" sz="2400" dirty="0" err="1" smtClean="0"/>
              <a:t>diare</a:t>
            </a:r>
            <a:endParaRPr lang="en-AU" sz="2400" dirty="0"/>
          </a:p>
          <a:p>
            <a:r>
              <a:rPr lang="en-AU" sz="2400" dirty="0" err="1" smtClean="0"/>
              <a:t>Temuan</a:t>
            </a:r>
            <a:r>
              <a:rPr lang="en-AU" sz="2400" dirty="0" smtClean="0"/>
              <a:t> </a:t>
            </a:r>
            <a:r>
              <a:rPr lang="en-AU" sz="2400" dirty="0" err="1" smtClean="0"/>
              <a:t>pada</a:t>
            </a:r>
            <a:r>
              <a:rPr lang="en-AU" sz="2400" dirty="0" smtClean="0"/>
              <a:t> </a:t>
            </a:r>
            <a:r>
              <a:rPr lang="en-AU" sz="2400" dirty="0" err="1" smtClean="0"/>
              <a:t>pemeriksaan</a:t>
            </a:r>
            <a:r>
              <a:rPr lang="en-AU" sz="2400" dirty="0" smtClean="0"/>
              <a:t> </a:t>
            </a:r>
            <a:r>
              <a:rPr lang="en-AU" sz="2400" dirty="0" err="1" smtClean="0"/>
              <a:t>klinis</a:t>
            </a:r>
            <a:r>
              <a:rPr lang="en-AU" sz="2400" dirty="0" smtClean="0"/>
              <a:t> </a:t>
            </a:r>
            <a:r>
              <a:rPr lang="en-AU" sz="2400" dirty="0" err="1" smtClean="0"/>
              <a:t>hewan</a:t>
            </a:r>
            <a:endParaRPr lang="en-AU" sz="2400" dirty="0" smtClean="0"/>
          </a:p>
          <a:p>
            <a:pPr lvl="1"/>
            <a:r>
              <a:rPr lang="en-AU" sz="2000" dirty="0" err="1" smtClean="0"/>
              <a:t>Lemah</a:t>
            </a:r>
            <a:r>
              <a:rPr lang="en-AU" sz="2000" dirty="0" smtClean="0"/>
              <a:t>, </a:t>
            </a:r>
            <a:r>
              <a:rPr lang="en-AU" sz="2000" dirty="0" err="1" smtClean="0"/>
              <a:t>mata</a:t>
            </a:r>
            <a:r>
              <a:rPr lang="en-AU" sz="2000" dirty="0" smtClean="0"/>
              <a:t> </a:t>
            </a:r>
            <a:r>
              <a:rPr lang="en-AU" sz="2000" dirty="0" err="1" smtClean="0"/>
              <a:t>sayu</a:t>
            </a:r>
            <a:r>
              <a:rPr lang="en-AU" sz="2000" dirty="0" smtClean="0"/>
              <a:t>, </a:t>
            </a:r>
            <a:r>
              <a:rPr lang="en-AU" sz="2000" dirty="0" err="1" smtClean="0"/>
              <a:t>tertekan</a:t>
            </a:r>
            <a:endParaRPr lang="en-AU" sz="2000" dirty="0" smtClean="0"/>
          </a:p>
          <a:p>
            <a:pPr lvl="1"/>
            <a:r>
              <a:rPr lang="en-AU" sz="2000" dirty="0" err="1" smtClean="0"/>
              <a:t>Suhu</a:t>
            </a:r>
            <a:r>
              <a:rPr lang="en-AU" sz="2000" dirty="0" smtClean="0"/>
              <a:t> </a:t>
            </a:r>
            <a:r>
              <a:rPr lang="en-AU" sz="2000" dirty="0" err="1" smtClean="0"/>
              <a:t>tubuh</a:t>
            </a:r>
            <a:r>
              <a:rPr lang="en-AU" sz="2000" dirty="0" smtClean="0"/>
              <a:t> </a:t>
            </a:r>
            <a:r>
              <a:rPr lang="en-AU" sz="2000" dirty="0" err="1" smtClean="0"/>
              <a:t>naik</a:t>
            </a:r>
            <a:r>
              <a:rPr lang="en-AU" sz="2000" dirty="0" smtClean="0"/>
              <a:t>:  39.8</a:t>
            </a:r>
            <a:r>
              <a:rPr lang="en-AU" sz="2000" dirty="0"/>
              <a:t>, 40.1</a:t>
            </a:r>
          </a:p>
          <a:p>
            <a:pPr lvl="1"/>
            <a:r>
              <a:rPr lang="en-AU" sz="2000" dirty="0" err="1" smtClean="0"/>
              <a:t>Diare</a:t>
            </a:r>
            <a:r>
              <a:rPr lang="en-AU" sz="2000" dirty="0" smtClean="0"/>
              <a:t> </a:t>
            </a:r>
            <a:r>
              <a:rPr lang="en-AU" sz="2000" dirty="0" err="1" smtClean="0"/>
              <a:t>sangat</a:t>
            </a:r>
            <a:r>
              <a:rPr lang="en-AU" sz="2000" dirty="0" smtClean="0"/>
              <a:t> </a:t>
            </a:r>
            <a:r>
              <a:rPr lang="en-AU" sz="2000" dirty="0" err="1" smtClean="0"/>
              <a:t>encer</a:t>
            </a:r>
            <a:r>
              <a:rPr lang="en-AU" sz="2000" dirty="0" smtClean="0"/>
              <a:t>, </a:t>
            </a:r>
            <a:r>
              <a:rPr lang="en-AU" sz="2000" dirty="0" err="1" smtClean="0"/>
              <a:t>bau</a:t>
            </a:r>
            <a:r>
              <a:rPr lang="en-AU" sz="2000" dirty="0" smtClean="0"/>
              <a:t>, </a:t>
            </a:r>
            <a:r>
              <a:rPr lang="en-AU" sz="2000" dirty="0" err="1" smtClean="0"/>
              <a:t>ada</a:t>
            </a:r>
            <a:r>
              <a:rPr lang="en-AU" sz="2000" dirty="0" smtClean="0"/>
              <a:t> </a:t>
            </a:r>
            <a:r>
              <a:rPr lang="en-AU" sz="2000" dirty="0" err="1" smtClean="0"/>
              <a:t>darah</a:t>
            </a:r>
            <a:r>
              <a:rPr lang="en-AU" sz="2000" dirty="0" smtClean="0"/>
              <a:t> </a:t>
            </a:r>
            <a:r>
              <a:rPr lang="en-AU" sz="2000" dirty="0" err="1" smtClean="0"/>
              <a:t>dan</a:t>
            </a:r>
            <a:r>
              <a:rPr lang="en-AU" sz="2000" dirty="0" smtClean="0"/>
              <a:t>  </a:t>
            </a:r>
            <a:r>
              <a:rPr lang="id-ID" sz="2000" dirty="0" smtClean="0"/>
              <a:t>lemak </a:t>
            </a:r>
            <a:r>
              <a:rPr lang="en-AU" sz="2000" dirty="0" err="1" smtClean="0"/>
              <a:t>usus</a:t>
            </a:r>
            <a:endParaRPr lang="en-AU" sz="2000" dirty="0"/>
          </a:p>
          <a:p>
            <a:pPr lvl="1"/>
            <a:endParaRPr lang="en-AU" sz="2000" dirty="0" smtClean="0"/>
          </a:p>
          <a:p>
            <a:pPr lvl="1"/>
            <a:endParaRPr lang="en-AU" sz="2000" dirty="0"/>
          </a:p>
          <a:p>
            <a:endParaRPr lang="en-AU" sz="2000" dirty="0" smtClean="0"/>
          </a:p>
          <a:p>
            <a:pPr lvl="1"/>
            <a:endParaRPr lang="fr-FR" sz="2000" dirty="0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195735" y="302027"/>
            <a:ext cx="218807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195736" y="302028"/>
          <a:ext cx="3851920" cy="246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5" r:id="rId4" imgW="9883302" imgH="6334298" progId="Unknown">
                  <p:embed/>
                </p:oleObj>
              </mc:Choice>
              <mc:Fallback>
                <p:oleObj r:id="rId4" imgW="9883302" imgH="6334298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02028"/>
                        <a:ext cx="3851920" cy="2461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08" y="125538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 smtClean="0"/>
              <a:t>Di temp</a:t>
            </a:r>
            <a:r>
              <a:rPr lang="id-ID" sz="2600" b="1" dirty="0" smtClean="0"/>
              <a:t>a</a:t>
            </a:r>
            <a:r>
              <a:rPr lang="en-AU" sz="2600" b="1" dirty="0" smtClean="0"/>
              <a:t>t </a:t>
            </a:r>
            <a:r>
              <a:rPr lang="id-ID" sz="2600" b="1" dirty="0" smtClean="0"/>
              <a:t>Pak </a:t>
            </a:r>
            <a:r>
              <a:rPr lang="en-AU" sz="2600" b="1" dirty="0" smtClean="0"/>
              <a:t>Budi</a:t>
            </a:r>
            <a:endParaRPr lang="en-AU" sz="2600" b="1" dirty="0"/>
          </a:p>
        </p:txBody>
      </p:sp>
    </p:spTree>
    <p:extLst>
      <p:ext uri="{BB962C8B-B14F-4D97-AF65-F5344CB8AC3E}">
        <p14:creationId xmlns:p14="http://schemas.microsoft.com/office/powerpoint/2010/main" val="42640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Menyusun</a:t>
            </a:r>
            <a:r>
              <a:rPr lang="en-AU" dirty="0" smtClean="0"/>
              <a:t> </a:t>
            </a:r>
            <a:r>
              <a:rPr lang="en-AU" dirty="0" err="1" smtClean="0"/>
              <a:t>definisi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memisahkan</a:t>
            </a:r>
            <a:r>
              <a:rPr lang="id-ID" dirty="0" smtClean="0"/>
              <a:t> mana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id-ID" dirty="0" smtClean="0"/>
              <a:t>yang termasuk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Kumpulkan</a:t>
            </a:r>
            <a:r>
              <a:rPr lang="en-AU" dirty="0" smtClean="0"/>
              <a:t> data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endParaRPr lang="en-AU" dirty="0"/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Terapkan</a:t>
            </a:r>
            <a:r>
              <a:rPr lang="en-AU" dirty="0" smtClean="0"/>
              <a:t> </a:t>
            </a:r>
            <a:r>
              <a:rPr lang="en-AU" dirty="0" err="1" smtClean="0"/>
              <a:t>analis</a:t>
            </a:r>
            <a:r>
              <a:rPr lang="id-ID" dirty="0" smtClean="0"/>
              <a:t>is</a:t>
            </a:r>
            <a:r>
              <a:rPr lang="en-AU" dirty="0" smtClean="0"/>
              <a:t> </a:t>
            </a:r>
            <a:r>
              <a:rPr lang="en-AU" dirty="0" err="1" smtClean="0"/>
              <a:t>sederhana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data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menjelaskan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mengidentifikasi</a:t>
            </a:r>
            <a:r>
              <a:rPr lang="en-AU" dirty="0" smtClean="0"/>
              <a:t> </a:t>
            </a:r>
            <a:r>
              <a:rPr lang="en-AU" dirty="0" err="1" smtClean="0"/>
              <a:t>kemungkinan</a:t>
            </a:r>
            <a:r>
              <a:rPr lang="en-AU" dirty="0" smtClean="0"/>
              <a:t> </a:t>
            </a:r>
            <a:r>
              <a:rPr lang="en-AU" dirty="0" err="1" smtClean="0"/>
              <a:t>penyebab</a:t>
            </a:r>
            <a:endParaRPr lang="en-AU" dirty="0"/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Jelaskan</a:t>
            </a:r>
            <a:r>
              <a:rPr lang="en-AU" dirty="0" smtClean="0"/>
              <a:t> </a:t>
            </a:r>
            <a:r>
              <a:rPr lang="en-AU" dirty="0" err="1" smtClean="0"/>
              <a:t>temuan</a:t>
            </a:r>
            <a:r>
              <a:rPr lang="en-AU" dirty="0" smtClean="0"/>
              <a:t> </a:t>
            </a:r>
            <a:r>
              <a:rPr lang="en-AU" dirty="0" err="1" smtClean="0"/>
              <a:t>awal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buat</a:t>
            </a:r>
            <a:r>
              <a:rPr lang="en-AU" dirty="0" smtClean="0"/>
              <a:t> </a:t>
            </a:r>
            <a:r>
              <a:rPr lang="en-AU" dirty="0" err="1" smtClean="0"/>
              <a:t>rekomendasi</a:t>
            </a:r>
            <a:endParaRPr lang="fr-FR" sz="1600" dirty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 err="1" smtClean="0"/>
              <a:t>Investigasi</a:t>
            </a:r>
            <a:r>
              <a:rPr lang="en-AU" b="1" dirty="0" smtClean="0"/>
              <a:t> </a:t>
            </a:r>
            <a:r>
              <a:rPr lang="en-AU" b="1" dirty="0" err="1" smtClean="0"/>
              <a:t>penyakit</a:t>
            </a:r>
            <a:r>
              <a:rPr lang="en-AU" b="1" dirty="0" smtClean="0"/>
              <a:t> </a:t>
            </a:r>
            <a:r>
              <a:rPr lang="id-ID" b="1" dirty="0" smtClean="0"/>
              <a:t>yang </a:t>
            </a:r>
            <a:r>
              <a:rPr lang="en-AU" b="1" dirty="0" err="1" smtClean="0"/>
              <a:t>lebih</a:t>
            </a:r>
            <a:r>
              <a:rPr lang="en-AU" b="1" dirty="0" smtClean="0"/>
              <a:t> </a:t>
            </a:r>
            <a:r>
              <a:rPr lang="id-ID" b="1" dirty="0" smtClean="0"/>
              <a:t>luas</a:t>
            </a:r>
            <a:endParaRPr lang="en-AU" b="1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76138" y="3349239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34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id-ID" b="1" i="1" dirty="0" smtClean="0"/>
              <a:t>Definisi kasus</a:t>
            </a:r>
            <a:endParaRPr lang="en-AU" b="1" dirty="0"/>
          </a:p>
          <a:p>
            <a:pPr lvl="1"/>
            <a:r>
              <a:rPr lang="id-ID" dirty="0" smtClean="0"/>
              <a:t>Kriteria yang dapat digunakan untuk menentukan apakah hewan sakit menderita penyakit yang sedang ditelaah atau tidak. </a:t>
            </a:r>
            <a:endParaRPr lang="en-AU" dirty="0" smtClean="0"/>
          </a:p>
          <a:p>
            <a:r>
              <a:rPr lang="id-ID" dirty="0" smtClean="0"/>
              <a:t>Hal ini sering melibatkan 3 tingkat</a:t>
            </a:r>
            <a:r>
              <a:rPr lang="en-AU" dirty="0" smtClean="0"/>
              <a:t>:</a:t>
            </a:r>
            <a:endParaRPr lang="en-AU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sz="3200" b="1" i="1" dirty="0" smtClean="0"/>
              <a:t>Kasus terkonfirmasi </a:t>
            </a:r>
            <a:r>
              <a:rPr lang="en-AU" sz="3200" b="1" i="1" dirty="0" smtClean="0"/>
              <a:t>–</a:t>
            </a:r>
            <a:r>
              <a:rPr lang="en-AU" sz="3200" dirty="0" smtClean="0"/>
              <a:t> </a:t>
            </a:r>
            <a:r>
              <a:rPr lang="id-ID" sz="3200" dirty="0" smtClean="0"/>
              <a:t>semua kriteria kasus terpenuhi</a:t>
            </a:r>
            <a:endParaRPr lang="en-AU" sz="3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sz="3200" b="1" i="1" dirty="0" smtClean="0"/>
              <a:t>Kasus suspek </a:t>
            </a:r>
            <a:r>
              <a:rPr lang="en-AU" sz="3200" b="1" i="1" dirty="0" smtClean="0"/>
              <a:t>– </a:t>
            </a:r>
            <a:r>
              <a:rPr lang="id-ID" sz="3200" dirty="0" smtClean="0"/>
              <a:t>beberapa kriteria terpenuhi</a:t>
            </a:r>
            <a:endParaRPr lang="en-AU" sz="3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sz="3200" b="1" i="1" dirty="0" smtClean="0"/>
              <a:t>Bukan kasus </a:t>
            </a:r>
            <a:r>
              <a:rPr lang="en-AU" sz="3200" b="1" i="1" dirty="0" smtClean="0"/>
              <a:t>– </a:t>
            </a:r>
            <a:r>
              <a:rPr lang="id-ID" sz="3200" dirty="0" smtClean="0"/>
              <a:t>kriteria tidak terpenuhi</a:t>
            </a:r>
            <a:endParaRPr lang="en-AU" sz="3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AU" sz="3200" dirty="0"/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id-ID" b="1" dirty="0" smtClean="0"/>
              <a:t>Investigasi penyakit yang lebih luas</a:t>
            </a:r>
            <a:endParaRPr lang="en-AU" b="1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76138" y="3349239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48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en-AU" b="1" dirty="0" err="1" smtClean="0"/>
              <a:t>Definisi</a:t>
            </a:r>
            <a:r>
              <a:rPr lang="en-AU" b="1" dirty="0" smtClean="0"/>
              <a:t> </a:t>
            </a:r>
            <a:r>
              <a:rPr lang="en-AU" b="1" dirty="0" err="1" smtClean="0"/>
              <a:t>kasus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52" y="3645024"/>
            <a:ext cx="8579296" cy="2808312"/>
          </a:xfrm>
        </p:spPr>
        <p:txBody>
          <a:bodyPr>
            <a:normAutofit/>
          </a:bodyPr>
          <a:lstStyle/>
          <a:p>
            <a:r>
              <a:rPr lang="en-AU" dirty="0" err="1" smtClean="0"/>
              <a:t>Seekor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id-ID" dirty="0" smtClean="0"/>
              <a:t>yang menghasilkan susu dengan </a:t>
            </a:r>
            <a:r>
              <a:rPr lang="en-AU" dirty="0" err="1" smtClean="0"/>
              <a:t>gumpalan</a:t>
            </a:r>
            <a:r>
              <a:rPr lang="id-ID" dirty="0" smtClean="0"/>
              <a:t>-gumpalan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endParaRPr lang="en-AU" dirty="0"/>
          </a:p>
          <a:p>
            <a:r>
              <a:rPr lang="en-AU" dirty="0" err="1" smtClean="0"/>
              <a:t>Sapi</a:t>
            </a:r>
            <a:r>
              <a:rPr lang="en-AU" dirty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jumlah</a:t>
            </a:r>
            <a:r>
              <a:rPr lang="en-AU" dirty="0" smtClean="0"/>
              <a:t> </a:t>
            </a:r>
            <a:r>
              <a:rPr lang="en-AU" dirty="0" err="1" smtClean="0"/>
              <a:t>sel</a:t>
            </a:r>
            <a:r>
              <a:rPr lang="en-AU" dirty="0" smtClean="0"/>
              <a:t> </a:t>
            </a:r>
            <a:r>
              <a:rPr lang="en-AU" dirty="0" err="1" smtClean="0"/>
              <a:t>somatis</a:t>
            </a:r>
            <a:r>
              <a:rPr lang="en-AU" dirty="0" smtClean="0"/>
              <a:t>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id-ID" dirty="0" smtClean="0"/>
              <a:t>besar </a:t>
            </a:r>
            <a:r>
              <a:rPr lang="en-AU" dirty="0" err="1" smtClean="0"/>
              <a:t>dari</a:t>
            </a:r>
            <a:r>
              <a:rPr lang="id-ID" dirty="0" smtClean="0"/>
              <a:t>pada</a:t>
            </a:r>
            <a:r>
              <a:rPr lang="en-AU" dirty="0" smtClean="0"/>
              <a:t> 200</a:t>
            </a:r>
            <a:r>
              <a:rPr lang="id-ID" dirty="0" smtClean="0"/>
              <a:t>.</a:t>
            </a:r>
            <a:r>
              <a:rPr lang="en-AU" dirty="0" smtClean="0"/>
              <a:t>000 </a:t>
            </a:r>
            <a:r>
              <a:rPr lang="en-AU" dirty="0" err="1" smtClean="0"/>
              <a:t>sel</a:t>
            </a:r>
            <a:r>
              <a:rPr lang="en-AU" dirty="0" smtClean="0"/>
              <a:t>/ml</a:t>
            </a:r>
            <a:endParaRPr lang="en-AU" dirty="0"/>
          </a:p>
          <a:p>
            <a:endParaRPr lang="en-A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761" y="1124742"/>
            <a:ext cx="127517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411760" y="1124743"/>
          <a:ext cx="3973299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0" r:id="rId4" imgW="11530519" imgH="6334298" progId="Unknown">
                  <p:embed/>
                </p:oleObj>
              </mc:Choice>
              <mc:Fallback>
                <p:oleObj r:id="rId4" imgW="11530519" imgH="6334298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24743"/>
                        <a:ext cx="3973299" cy="2160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41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4250</TotalTime>
  <Words>1121</Words>
  <Application>Microsoft Office PowerPoint</Application>
  <PresentationFormat>On-screen Show (4:3)</PresentationFormat>
  <Paragraphs>194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Unknown</vt:lpstr>
      <vt:lpstr>Epidemiologi Lapangan Tingkat Dasar  </vt:lpstr>
      <vt:lpstr>Pada sesi 8 kita akan membahas:</vt:lpstr>
      <vt:lpstr>Manfaat pendekatan epidemiologis</vt:lpstr>
      <vt:lpstr>Investigasi penyakit yang lebih luas bisa melibatkan:</vt:lpstr>
      <vt:lpstr>PowerPoint Presentation</vt:lpstr>
      <vt:lpstr>PowerPoint Presentation</vt:lpstr>
      <vt:lpstr>Investigasi penyakit yang lebih luas</vt:lpstr>
      <vt:lpstr>Investigasi penyakit yang lebih luas</vt:lpstr>
      <vt:lpstr>Definisi kasus</vt:lpstr>
      <vt:lpstr>Investigasi lebih luas</vt:lpstr>
      <vt:lpstr>Sesi 8 - Rangkuman</vt:lpstr>
      <vt:lpstr>Akhir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EID Program</cp:lastModifiedBy>
  <cp:revision>174</cp:revision>
  <cp:lastPrinted>2014-03-03T00:14:40Z</cp:lastPrinted>
  <dcterms:created xsi:type="dcterms:W3CDTF">2013-03-15T18:03:41Z</dcterms:created>
  <dcterms:modified xsi:type="dcterms:W3CDTF">2014-12-02T09:55:35Z</dcterms:modified>
</cp:coreProperties>
</file>