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8" r:id="rId3"/>
    <p:sldId id="257" r:id="rId4"/>
    <p:sldId id="259" r:id="rId5"/>
    <p:sldId id="260" r:id="rId6"/>
    <p:sldId id="261" r:id="rId7"/>
    <p:sldId id="280" r:id="rId8"/>
    <p:sldId id="281" r:id="rId9"/>
    <p:sldId id="282" r:id="rId10"/>
    <p:sldId id="29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6" r:id="rId29"/>
    <p:sldId id="287" r:id="rId30"/>
    <p:sldId id="288" r:id="rId31"/>
    <p:sldId id="283" r:id="rId32"/>
    <p:sldId id="284" r:id="rId33"/>
    <p:sldId id="285" r:id="rId34"/>
    <p:sldId id="289" r:id="rId35"/>
    <p:sldId id="294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95" r:id="rId45"/>
    <p:sldId id="307" r:id="rId46"/>
    <p:sldId id="308" r:id="rId47"/>
    <p:sldId id="309" r:id="rId48"/>
    <p:sldId id="310" r:id="rId49"/>
    <p:sldId id="340" r:id="rId50"/>
    <p:sldId id="341" r:id="rId51"/>
    <p:sldId id="342" r:id="rId52"/>
    <p:sldId id="292" r:id="rId53"/>
    <p:sldId id="311" r:id="rId54"/>
    <p:sldId id="312" r:id="rId55"/>
    <p:sldId id="313" r:id="rId56"/>
    <p:sldId id="314" r:id="rId57"/>
    <p:sldId id="315" r:id="rId58"/>
    <p:sldId id="298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293" r:id="rId71"/>
    <p:sldId id="327" r:id="rId72"/>
    <p:sldId id="328" r:id="rId73"/>
    <p:sldId id="329" r:id="rId74"/>
    <p:sldId id="330" r:id="rId75"/>
    <p:sldId id="331" r:id="rId76"/>
    <p:sldId id="296" r:id="rId77"/>
    <p:sldId id="332" r:id="rId78"/>
    <p:sldId id="333" r:id="rId79"/>
    <p:sldId id="334" r:id="rId80"/>
    <p:sldId id="335" r:id="rId81"/>
    <p:sldId id="336" r:id="rId82"/>
    <p:sldId id="337" r:id="rId83"/>
    <p:sldId id="339" r:id="rId8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4" autoAdjust="0"/>
    <p:restoredTop sz="62940" autoAdjust="0"/>
  </p:normalViewPr>
  <p:slideViewPr>
    <p:cSldViewPr snapToObjects="1">
      <p:cViewPr varScale="1">
        <p:scale>
          <a:sx n="74" d="100"/>
          <a:sy n="74" d="100"/>
        </p:scale>
        <p:origin x="15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30540"/>
    </p:cViewPr>
  </p:sorterViewPr>
  <p:notesViewPr>
    <p:cSldViewPr snapToObjects="1">
      <p:cViewPr>
        <p:scale>
          <a:sx n="100" d="100"/>
          <a:sy n="100" d="100"/>
        </p:scale>
        <p:origin x="2754" y="-124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AU" dirty="0" smtClean="0"/>
              <a:t>Intermediate </a:t>
            </a:r>
            <a:r>
              <a:rPr lang="en-AU" dirty="0" smtClean="0"/>
              <a:t>Excel Course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03759" y="9721106"/>
            <a:ext cx="477616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en-AU" dirty="0" smtClean="0"/>
              <a:t>Australia Indonesia Partnership for Emerging Infectious Diseases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79926" y="9721106"/>
            <a:ext cx="670068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C4F58F-1967-4D27-B127-9038490BA9C4}" type="slidenum">
              <a:rPr lang="en-AU" smtClean="0"/>
              <a:t>‹#›</a:t>
            </a:fld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AU" dirty="0" smtClean="0"/>
              <a:t>Formulae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54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9DF1106-48D2-46FD-A772-6D42BA8810CB}" type="datetimeFigureOut">
              <a:rPr lang="en-AU" smtClean="0"/>
              <a:t>4/06/2013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B80650-8A4D-4043-9111-EAFAC4A099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dirty="0" smtClean="0"/>
              <a:t>Basic Excel - revision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Introduction to formulae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Working with messy data continued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Introduction to graphics (charts)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Introduction to basic analyses using pivot tables and charts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2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formula has 3 parts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range with ‘if’ outcomes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‘if’ value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range to sum</a:t>
            </a:r>
          </a:p>
          <a:p>
            <a:r>
              <a:rPr lang="en-AU" dirty="0" smtClean="0"/>
              <a:t>parts separated by comma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CONTOH</a:t>
            </a:r>
          </a:p>
          <a:p>
            <a:pPr marL="0" indent="0">
              <a:buNone/>
            </a:pPr>
            <a:r>
              <a:rPr lang="en-AU" sz="1200" dirty="0" smtClean="0"/>
              <a:t>=SUMIF(bag1,bag2,bag3)</a:t>
            </a:r>
          </a:p>
          <a:p>
            <a:pPr marL="0" indent="0">
              <a:buNone/>
            </a:pPr>
            <a:r>
              <a:rPr lang="en-AU" sz="1200" dirty="0" smtClean="0"/>
              <a:t>=SUMIF(H2:H16,"LAYER",I2:I16)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YOUR</a:t>
            </a:r>
            <a:r>
              <a:rPr lang="en-AU" baseline="0" dirty="0" smtClean="0">
                <a:solidFill>
                  <a:srgbClr val="3366CC"/>
                </a:solidFill>
              </a:rPr>
              <a:t> TURN</a:t>
            </a:r>
            <a:endParaRPr lang="en-AU" dirty="0" smtClean="0">
              <a:solidFill>
                <a:srgbClr val="3366CC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SUM!L2:L5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06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Example 1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Enter</a:t>
            </a:r>
            <a:r>
              <a:rPr lang="en-AU" dirty="0" smtClean="0"/>
              <a:t> into cell L2: =SUMIF(H2:H16,"LAYER",I2:I16)</a:t>
            </a:r>
          </a:p>
          <a:p>
            <a:pPr marL="0" indent="0">
              <a:buNone/>
            </a:pPr>
            <a:r>
              <a:rPr lang="en-AU" dirty="0" smtClean="0"/>
              <a:t>2. </a:t>
            </a:r>
            <a:r>
              <a:rPr lang="en-AU" b="1" dirty="0" smtClean="0"/>
              <a:t>Copy</a:t>
            </a:r>
            <a:r>
              <a:rPr lang="en-AU" dirty="0" smtClean="0"/>
              <a:t> this to cells L3 and L4.</a:t>
            </a:r>
          </a:p>
          <a:p>
            <a:pPr marL="0" indent="0">
              <a:buNone/>
            </a:pPr>
            <a:r>
              <a:rPr lang="en-AU" dirty="0" smtClean="0"/>
              <a:t>3. Display the formulae (CTRL+`). Will the answers be right? Why or why not?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218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LAYER: 494; BROILER: 3859; BURAS: 344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 2</a:t>
            </a:r>
          </a:p>
          <a:p>
            <a:pPr marL="514350" indent="-514350">
              <a:buAutoNum type="arabicPeriod"/>
            </a:pPr>
            <a:r>
              <a:rPr lang="en-AU" b="1" dirty="0" smtClean="0"/>
              <a:t>Clear</a:t>
            </a:r>
            <a:r>
              <a:rPr lang="en-AU" dirty="0" smtClean="0"/>
              <a:t> contents of cells L2:L4.</a:t>
            </a:r>
          </a:p>
          <a:p>
            <a:pPr marL="514350" indent="-514350">
              <a:buAutoNum type="arabicPeriod"/>
            </a:pPr>
            <a:r>
              <a:rPr lang="en-AU" b="1" dirty="0" smtClean="0"/>
              <a:t>Enter</a:t>
            </a:r>
            <a:r>
              <a:rPr lang="en-AU" dirty="0" smtClean="0"/>
              <a:t> into cell L2: =SUMIF(AyamKategori,K2,AyamHitungan)</a:t>
            </a:r>
          </a:p>
          <a:p>
            <a:pPr marL="514350" indent="-514350">
              <a:buAutoNum type="arabicPeriod"/>
            </a:pPr>
            <a:r>
              <a:rPr lang="en-AU" b="1" dirty="0" smtClean="0"/>
              <a:t>Copy</a:t>
            </a:r>
            <a:r>
              <a:rPr lang="en-AU" dirty="0" smtClean="0"/>
              <a:t> this to cells L3 and L4. </a:t>
            </a:r>
          </a:p>
          <a:p>
            <a:pPr marL="514350" indent="-514350">
              <a:buAutoNum type="arabicPeriod"/>
            </a:pPr>
            <a:r>
              <a:rPr lang="en-AU" dirty="0" smtClean="0"/>
              <a:t> Display the formulae (CTRL+`)Will the answers be right? Why or why not?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58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counts the number of cells that contain numbers</a:t>
            </a:r>
          </a:p>
          <a:p>
            <a:pPr lvl="1"/>
            <a:r>
              <a:rPr lang="en-AU" dirty="0" smtClean="0"/>
              <a:t>cells with text are NOT counted</a:t>
            </a:r>
          </a:p>
          <a:p>
            <a:pPr lvl="1"/>
            <a:r>
              <a:rPr lang="en-AU" dirty="0" smtClean="0"/>
              <a:t>blank cells are NOT counted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EXAMPLES</a:t>
            </a:r>
          </a:p>
          <a:p>
            <a:pPr marL="0" indent="0">
              <a:buNone/>
            </a:pPr>
            <a:r>
              <a:rPr lang="en-AU" dirty="0" smtClean="0"/>
              <a:t>=count(1,2,3,4, “hi”,5) </a:t>
            </a:r>
          </a:p>
          <a:p>
            <a:r>
              <a:rPr lang="en-AU" dirty="0" smtClean="0"/>
              <a:t>result = 5</a:t>
            </a:r>
          </a:p>
          <a:p>
            <a:r>
              <a:rPr lang="en-AU" dirty="0" smtClean="0"/>
              <a:t>“hi” is not counted</a:t>
            </a:r>
          </a:p>
          <a:p>
            <a:r>
              <a:rPr lang="en-AU" dirty="0" smtClean="0"/>
              <a:t>Can type the numbers or cell reference, or block the cells, or use a named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9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Number of incidents</a:t>
            </a:r>
            <a:r>
              <a:rPr lang="en-AU" baseline="0" dirty="0" smtClean="0"/>
              <a:t> reported: 4</a:t>
            </a:r>
          </a:p>
          <a:p>
            <a:endParaRPr lang="en-AU" baseline="0" dirty="0" smtClean="0"/>
          </a:p>
          <a:p>
            <a:r>
              <a:rPr lang="en-AU" dirty="0" smtClean="0"/>
              <a:t>Enter in E3 a formula that counts the number of incidents reported in the dataset B1:C9.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426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counts  the number of cells that are not blank</a:t>
            </a:r>
          </a:p>
          <a:p>
            <a:pPr lvl="1"/>
            <a:r>
              <a:rPr lang="en-AU" dirty="0" smtClean="0"/>
              <a:t>blank cells are NOT counted</a:t>
            </a:r>
          </a:p>
          <a:p>
            <a:pPr lvl="1"/>
            <a:r>
              <a:rPr lang="en-AU" dirty="0" smtClean="0"/>
              <a:t>cells with text ARE counted</a:t>
            </a:r>
          </a:p>
          <a:p>
            <a:pPr lvl="1"/>
            <a:r>
              <a:rPr lang="en-AU" dirty="0" smtClean="0"/>
              <a:t>cells with numbers ARE counted</a:t>
            </a:r>
          </a:p>
          <a:p>
            <a:r>
              <a:rPr lang="en-AU" dirty="0" smtClean="0"/>
              <a:t>useful for counting items in text fields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EXAMPLES</a:t>
            </a:r>
          </a:p>
          <a:p>
            <a:pPr marL="0" indent="0">
              <a:buNone/>
            </a:pPr>
            <a:r>
              <a:rPr lang="en-AU" dirty="0" smtClean="0"/>
              <a:t>=COUNTA(1,2,3,4, “hi”,5) </a:t>
            </a:r>
          </a:p>
          <a:p>
            <a:r>
              <a:rPr lang="en-AU" dirty="0" smtClean="0"/>
              <a:t>result = 6</a:t>
            </a:r>
          </a:p>
          <a:p>
            <a:r>
              <a:rPr lang="en-AU" dirty="0" smtClean="0"/>
              <a:t>“hi” is counted</a:t>
            </a:r>
          </a:p>
          <a:p>
            <a:r>
              <a:rPr lang="en-AU" dirty="0" smtClean="0"/>
              <a:t>Can type the numbers or cell reference, or block the cells, or use a named range.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44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 smtClean="0"/>
              <a:t>Ignored by COUNT, but included in COUNTA.</a:t>
            </a:r>
            <a:r>
              <a:rPr lang="en-AU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AU" baseline="0" dirty="0" smtClean="0"/>
          </a:p>
          <a:p>
            <a:pPr marL="0" indent="0">
              <a:buNone/>
            </a:pPr>
            <a:r>
              <a:rPr lang="en-AU" dirty="0" smtClean="0"/>
              <a:t>On the COUNT worksheet:</a:t>
            </a:r>
          </a:p>
          <a:p>
            <a:r>
              <a:rPr lang="en-AU" dirty="0" smtClean="0"/>
              <a:t>compare results of COUNT() and COUNTA()</a:t>
            </a:r>
          </a:p>
          <a:p>
            <a:r>
              <a:rPr lang="en-AU" dirty="0" smtClean="0"/>
              <a:t>for each of the three blocks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H2:H12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J2:J12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L2:L12</a:t>
            </a:r>
          </a:p>
          <a:p>
            <a:r>
              <a:rPr lang="en-AU" dirty="0" smtClean="0"/>
              <a:t>What is the effect of using ‘–’ to represent missing data?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888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465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Recommendation – missing data</a:t>
            </a:r>
          </a:p>
          <a:p>
            <a:endParaRPr lang="en-AU" dirty="0" smtClean="0"/>
          </a:p>
          <a:p>
            <a:r>
              <a:rPr lang="en-AU" dirty="0" smtClean="0"/>
              <a:t>If the number of items is known to be zero, enter 0.</a:t>
            </a:r>
          </a:p>
          <a:p>
            <a:pPr lvl="1"/>
            <a:r>
              <a:rPr lang="en-AU" dirty="0" smtClean="0"/>
              <a:t>‘I looked, and did not find any.’</a:t>
            </a:r>
          </a:p>
          <a:p>
            <a:pPr lvl="1"/>
            <a:r>
              <a:rPr lang="en-AU" dirty="0" smtClean="0"/>
              <a:t>This data is not missing. The answer is known.</a:t>
            </a:r>
          </a:p>
          <a:p>
            <a:r>
              <a:rPr lang="en-AU" dirty="0" smtClean="0"/>
              <a:t>If the number of items is unknown, leave the entry blank.</a:t>
            </a:r>
          </a:p>
          <a:p>
            <a:pPr lvl="1"/>
            <a:r>
              <a:rPr lang="en-AU" dirty="0" smtClean="0"/>
              <a:t>‘I did not look. There might have been some there, but I do not know.’</a:t>
            </a:r>
          </a:p>
          <a:p>
            <a:pPr lvl="1"/>
            <a:r>
              <a:rPr lang="en-AU" dirty="0" smtClean="0"/>
              <a:t> This is missing data.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57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formula has 2 parts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range of cells to count non-blank entries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condition</a:t>
            </a:r>
          </a:p>
          <a:p>
            <a:r>
              <a:rPr lang="en-AU" dirty="0" smtClean="0"/>
              <a:t>parts separated by comma</a:t>
            </a:r>
          </a:p>
          <a:p>
            <a:r>
              <a:rPr lang="en-AU" dirty="0" smtClean="0"/>
              <a:t>counts non-blank cells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</a:t>
            </a:r>
          </a:p>
          <a:p>
            <a:pPr marL="0" indent="0">
              <a:buNone/>
            </a:pPr>
            <a:r>
              <a:rPr lang="en-AU" sz="1200" dirty="0" smtClean="0"/>
              <a:t>=COUNTIF(part1,part2)</a:t>
            </a:r>
          </a:p>
          <a:p>
            <a:pPr marL="0" indent="0">
              <a:buNone/>
            </a:pPr>
            <a:r>
              <a:rPr lang="en-AU" sz="1200" dirty="0" smtClean="0"/>
              <a:t>=COUNTIF(P4:P17, “</a:t>
            </a:r>
            <a:r>
              <a:rPr lang="en-AU" sz="1200" dirty="0" err="1" smtClean="0"/>
              <a:t>betina</a:t>
            </a:r>
            <a:r>
              <a:rPr lang="en-AU" sz="1200" dirty="0" smtClean="0"/>
              <a:t>”)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YOUR TURN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COUNT!P3:Q17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429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Excel game</a:t>
            </a:r>
          </a:p>
          <a:p>
            <a:pPr lvl="1"/>
            <a:r>
              <a:rPr lang="en-AU" dirty="0" smtClean="0"/>
              <a:t>practices skills learned in first course</a:t>
            </a:r>
          </a:p>
          <a:p>
            <a:r>
              <a:rPr lang="en-AU" dirty="0" smtClean="0"/>
              <a:t>How it works:</a:t>
            </a:r>
          </a:p>
          <a:p>
            <a:pPr lvl="1"/>
            <a:r>
              <a:rPr lang="en-AU" dirty="0" smtClean="0"/>
              <a:t>student is selected</a:t>
            </a:r>
          </a:p>
          <a:p>
            <a:pPr lvl="1"/>
            <a:r>
              <a:rPr lang="en-AU" dirty="0" smtClean="0"/>
              <a:t>student comes to the front</a:t>
            </a:r>
          </a:p>
          <a:p>
            <a:pPr lvl="1"/>
            <a:r>
              <a:rPr lang="en-AU" dirty="0" smtClean="0"/>
              <a:t>navigates to worksheet</a:t>
            </a:r>
          </a:p>
          <a:p>
            <a:pPr lvl="1"/>
            <a:r>
              <a:rPr lang="en-AU" dirty="0" smtClean="0"/>
              <a:t>performs the task listed.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829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Jantan</a:t>
            </a:r>
            <a:r>
              <a:rPr lang="en-AU" dirty="0" smtClean="0"/>
              <a:t>: 8; </a:t>
            </a:r>
            <a:r>
              <a:rPr lang="en-AU" dirty="0" err="1" smtClean="0"/>
              <a:t>betina</a:t>
            </a:r>
            <a:r>
              <a:rPr lang="en-AU" dirty="0" smtClean="0"/>
              <a:t> 6</a:t>
            </a:r>
          </a:p>
          <a:p>
            <a:endParaRPr lang="en-AU" dirty="0" smtClean="0"/>
          </a:p>
          <a:p>
            <a:r>
              <a:rPr lang="en-AU" dirty="0" smtClean="0"/>
              <a:t>example uses Excel table ‘</a:t>
            </a:r>
            <a:r>
              <a:rPr lang="en-AU" dirty="0" err="1" smtClean="0"/>
              <a:t>Nama</a:t>
            </a:r>
            <a:r>
              <a:rPr lang="en-AU" dirty="0" smtClean="0"/>
              <a:t>’</a:t>
            </a:r>
          </a:p>
          <a:p>
            <a:r>
              <a:rPr lang="en-AU" dirty="0" smtClean="0"/>
              <a:t>range to count is first column of table ‘Sex’</a:t>
            </a:r>
          </a:p>
          <a:p>
            <a:r>
              <a:rPr lang="en-AU" dirty="0" smtClean="0"/>
              <a:t>can refer to these data as:</a:t>
            </a:r>
          </a:p>
          <a:p>
            <a:pPr lvl="1"/>
            <a:r>
              <a:rPr lang="en-AU" dirty="0" smtClean="0"/>
              <a:t>P4:P17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[Sex]</a:t>
            </a:r>
            <a:endParaRPr lang="en-AU" dirty="0"/>
          </a:p>
          <a:p>
            <a:pPr lvl="1"/>
            <a:r>
              <a:rPr lang="en-AU" dirty="0"/>
              <a:t>	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OPTIONS for cell T1:</a:t>
            </a:r>
          </a:p>
          <a:p>
            <a:pPr marL="0" indent="0">
              <a:buNone/>
            </a:pPr>
            <a:r>
              <a:rPr lang="en-AU" dirty="0" smtClean="0"/>
              <a:t>=COUNTIF(P4:P17, “</a:t>
            </a:r>
            <a:r>
              <a:rPr lang="en-AU" dirty="0" err="1" smtClean="0"/>
              <a:t>jantan</a:t>
            </a:r>
            <a:r>
              <a:rPr lang="en-AU" dirty="0" smtClean="0"/>
              <a:t>”)</a:t>
            </a:r>
          </a:p>
          <a:p>
            <a:pPr marL="0" indent="0">
              <a:buNone/>
            </a:pPr>
            <a:r>
              <a:rPr lang="en-AU" dirty="0" smtClean="0"/>
              <a:t>=COUNTIF(P4:P17,S1)</a:t>
            </a:r>
          </a:p>
          <a:p>
            <a:pPr marL="0" indent="0">
              <a:buNone/>
            </a:pPr>
            <a:r>
              <a:rPr lang="en-AU" dirty="0" smtClean="0"/>
              <a:t>=COUNTIF(</a:t>
            </a:r>
            <a:r>
              <a:rPr lang="en-AU" dirty="0" err="1" smtClean="0"/>
              <a:t>Nama</a:t>
            </a:r>
            <a:r>
              <a:rPr lang="en-AU" dirty="0" smtClean="0"/>
              <a:t>[Sex],S1)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Which option works best?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777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1.236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rounds a number to the number of decimal places required</a:t>
            </a:r>
          </a:p>
          <a:p>
            <a:endParaRPr lang="en-AU" dirty="0" smtClean="0"/>
          </a:p>
          <a:p>
            <a:r>
              <a:rPr lang="en-AU" dirty="0" smtClean="0"/>
              <a:t>very useful for final outputs of currency calculations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2 parts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item to be rounded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number of decimal places</a:t>
            </a:r>
          </a:p>
          <a:p>
            <a:pPr marL="0" indent="0">
              <a:buNone/>
            </a:pPr>
            <a:r>
              <a:rPr lang="en-AU" dirty="0" smtClean="0"/>
              <a:t>=ROUND(part 1, part 2)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EXAMPLES</a:t>
            </a:r>
          </a:p>
          <a:p>
            <a:pPr marL="0" indent="0">
              <a:buNone/>
            </a:pPr>
            <a:r>
              <a:rPr lang="en-AU" dirty="0" smtClean="0"/>
              <a:t>=ROUND(1.23645,3)</a:t>
            </a:r>
          </a:p>
          <a:p>
            <a:pPr marL="0" indent="0">
              <a:buNone/>
            </a:pPr>
            <a:r>
              <a:rPr lang="en-AU" dirty="0" smtClean="0"/>
              <a:t>=ROUND(A3,2)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935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YOUR TURN: ROUND!A2:B11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1200" dirty="0" smtClean="0"/>
              <a:t>TASK</a:t>
            </a:r>
            <a:r>
              <a:rPr lang="en-AU" dirty="0" smtClean="0"/>
              <a:t>:</a:t>
            </a:r>
            <a:endParaRPr lang="en-AU" sz="1200" dirty="0" smtClean="0"/>
          </a:p>
          <a:p>
            <a:endParaRPr lang="en-AU" sz="1200" dirty="0" smtClean="0"/>
          </a:p>
          <a:p>
            <a:r>
              <a:rPr lang="en-AU" sz="1200" dirty="0" smtClean="0"/>
              <a:t>Put results in B3:B11. </a:t>
            </a:r>
          </a:p>
          <a:p>
            <a:r>
              <a:rPr lang="en-AU" sz="1200" dirty="0" smtClean="0"/>
              <a:t>Round the values in A2:A11 to 2 decimal places.</a:t>
            </a:r>
          </a:p>
          <a:p>
            <a:r>
              <a:rPr lang="en-AU" sz="1200" dirty="0" smtClean="0"/>
              <a:t>Edit display to show 2 decimals.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882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converts a decimal number to the integer lower than it</a:t>
            </a:r>
          </a:p>
          <a:p>
            <a:pPr marL="0" indent="0">
              <a:buNone/>
            </a:pPr>
            <a:r>
              <a:rPr lang="en-AU" dirty="0" smtClean="0"/>
              <a:t>FORMAT</a:t>
            </a:r>
          </a:p>
          <a:p>
            <a:pPr marL="0" indent="0">
              <a:buNone/>
            </a:pPr>
            <a:r>
              <a:rPr lang="en-AU" dirty="0" smtClean="0"/>
              <a:t>=INT(number)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EXAMPLES</a:t>
            </a:r>
          </a:p>
          <a:p>
            <a:r>
              <a:rPr lang="en-AU" dirty="0" smtClean="0"/>
              <a:t>INT(1.02345) = 1</a:t>
            </a:r>
          </a:p>
          <a:p>
            <a:r>
              <a:rPr lang="en-AU" dirty="0" smtClean="0"/>
              <a:t>INT(1.97865) = 1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YOUR TURN: ROUND!E3:F11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649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RAND() makes a random number between 0 and 1</a:t>
            </a:r>
          </a:p>
          <a:p>
            <a:r>
              <a:rPr lang="en-AU" dirty="0" smtClean="0"/>
              <a:t>no arguments or parts</a:t>
            </a:r>
          </a:p>
          <a:p>
            <a:r>
              <a:rPr lang="en-AU" dirty="0" smtClean="0"/>
              <a:t>changes  on recalculation</a:t>
            </a:r>
          </a:p>
          <a:p>
            <a:pPr lvl="1"/>
            <a:r>
              <a:rPr lang="en-AU" dirty="0" smtClean="0"/>
              <a:t>F9</a:t>
            </a:r>
          </a:p>
          <a:p>
            <a:pPr lvl="1"/>
            <a:r>
              <a:rPr lang="en-AU" dirty="0" smtClean="0"/>
              <a:t>‘Calculate Now’ on Formulas tab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USEFUL FOR:</a:t>
            </a:r>
          </a:p>
          <a:p>
            <a:r>
              <a:rPr lang="en-AU" dirty="0" smtClean="0"/>
              <a:t>sorting a list into a random order</a:t>
            </a:r>
          </a:p>
          <a:p>
            <a:r>
              <a:rPr lang="en-AU" dirty="0" smtClean="0"/>
              <a:t>making random selection of samples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YOUR TURN: RAND!A2:B42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301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TASK</a:t>
            </a:r>
          </a:p>
          <a:p>
            <a:r>
              <a:rPr lang="en-AU" dirty="0" smtClean="0"/>
              <a:t>randomly select 5 students from the 40</a:t>
            </a:r>
          </a:p>
          <a:p>
            <a:r>
              <a:rPr lang="en-AU" dirty="0" smtClean="0"/>
              <a:t>can be done in several ways</a:t>
            </a:r>
          </a:p>
          <a:p>
            <a:r>
              <a:rPr lang="en-AU" dirty="0" smtClean="0"/>
              <a:t>we will show one way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STEPS: WORK IN PAIRS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Enter ‘</a:t>
            </a:r>
            <a:r>
              <a:rPr lang="en-AU" dirty="0" err="1" smtClean="0"/>
              <a:t>Kode</a:t>
            </a:r>
            <a:r>
              <a:rPr lang="en-AU" dirty="0" smtClean="0"/>
              <a:t>’ in C2.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Enter ‘RAND()’ in C3.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Copy C3 down (to C40).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Go to ‘Formulas’ tab and click ‘Calculate Now’.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882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Copy Column C.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‘Paste Special’ as </a:t>
            </a:r>
            <a:r>
              <a:rPr lang="en-AU" b="1" dirty="0" smtClean="0"/>
              <a:t>values</a:t>
            </a:r>
            <a:r>
              <a:rPr lang="en-AU" dirty="0" smtClean="0"/>
              <a:t> back on itself.</a:t>
            </a:r>
          </a:p>
          <a:p>
            <a:pPr marL="914400" lvl="1" indent="-514350"/>
            <a:r>
              <a:rPr lang="en-AU" dirty="0" smtClean="0"/>
              <a:t>Now formula bar should show number, not RAND().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dirty="0" smtClean="0"/>
              <a:t>Select ‘Sort’ from Data tab.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AU" dirty="0" smtClean="0"/>
              <a:t>Choose ‘KODE’ as column to sort by.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AU" dirty="0" smtClean="0"/>
              <a:t>The first five students are our random selection.</a:t>
            </a:r>
          </a:p>
          <a:p>
            <a:pPr marL="514350" indent="-514350">
              <a:buFont typeface="+mj-lt"/>
              <a:buAutoNum type="arabicPeriod" startAt="7"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QUESTION:</a:t>
            </a:r>
          </a:p>
          <a:p>
            <a:pPr marL="0" indent="0">
              <a:buNone/>
            </a:pPr>
            <a:r>
              <a:rPr lang="en-AU" dirty="0" smtClean="0"/>
              <a:t>Will everyone have the same result?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579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similar to RAND()</a:t>
            </a:r>
          </a:p>
          <a:p>
            <a:r>
              <a:rPr lang="en-AU" dirty="0" smtClean="0"/>
              <a:t>get an integer</a:t>
            </a:r>
          </a:p>
          <a:p>
            <a:r>
              <a:rPr lang="en-AU" dirty="0" smtClean="0"/>
              <a:t>between numbers specified</a:t>
            </a:r>
          </a:p>
          <a:p>
            <a:pPr marL="0" indent="0">
              <a:buNone/>
            </a:pPr>
            <a:r>
              <a:rPr lang="en-AU" dirty="0" smtClean="0"/>
              <a:t>FORMAT</a:t>
            </a:r>
          </a:p>
          <a:p>
            <a:pPr marL="0" indent="0">
              <a:buNone/>
            </a:pPr>
            <a:r>
              <a:rPr lang="en-AU" dirty="0" smtClean="0"/>
              <a:t>=RANDBETWEEN(lower, upper)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</a:t>
            </a:r>
          </a:p>
          <a:p>
            <a:pPr marL="0" indent="0">
              <a:buNone/>
            </a:pPr>
            <a:r>
              <a:rPr lang="en-AU" dirty="0" smtClean="0"/>
              <a:t>=RANDBETWEEN(0,100)</a:t>
            </a:r>
          </a:p>
          <a:p>
            <a:r>
              <a:rPr lang="en-AU" dirty="0" smtClean="0"/>
              <a:t>returns a random number between 0 and 100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951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200" dirty="0" smtClean="0"/>
              <a:t>MIN(number1,number2,…)</a:t>
            </a:r>
          </a:p>
          <a:p>
            <a:r>
              <a:rPr lang="en-AU" sz="1200" dirty="0" smtClean="0"/>
              <a:t>gives smallest in set of numbers</a:t>
            </a:r>
          </a:p>
          <a:p>
            <a:pPr marL="0" indent="0">
              <a:buNone/>
            </a:pPr>
            <a:r>
              <a:rPr lang="en-AU" sz="1200" dirty="0" smtClean="0"/>
              <a:t>MAX(number1,number2,…)</a:t>
            </a:r>
          </a:p>
          <a:p>
            <a:r>
              <a:rPr lang="en-AU" sz="1200" dirty="0" smtClean="0"/>
              <a:t>gives largest in set of numbers</a:t>
            </a:r>
          </a:p>
          <a:p>
            <a:pPr marL="0" indent="0">
              <a:buNone/>
            </a:pPr>
            <a:r>
              <a:rPr lang="en-AU" sz="1200" dirty="0" smtClean="0"/>
              <a:t>AVERAGE(number1,number2,…)</a:t>
            </a:r>
          </a:p>
          <a:p>
            <a:r>
              <a:rPr lang="en-AU" sz="1200" dirty="0" smtClean="0"/>
              <a:t>gives average (arithmetic mean) of set of numbers</a:t>
            </a:r>
          </a:p>
          <a:p>
            <a:pPr marL="0" indent="0">
              <a:buNone/>
            </a:pPr>
            <a:r>
              <a:rPr lang="en-AU" sz="1200" dirty="0" smtClean="0"/>
              <a:t>MEDIAN(number1,number2,…)</a:t>
            </a:r>
          </a:p>
          <a:p>
            <a:r>
              <a:rPr lang="en-AU" sz="1200" dirty="0" smtClean="0"/>
              <a:t>Gives the middle number in a set of numbers</a:t>
            </a:r>
          </a:p>
          <a:p>
            <a:r>
              <a:rPr lang="en-AU" sz="1200" dirty="0" smtClean="0">
                <a:solidFill>
                  <a:srgbClr val="3366CC"/>
                </a:solidFill>
              </a:rPr>
              <a:t>YOUR TURN: STATS!F1:J6</a:t>
            </a:r>
          </a:p>
          <a:p>
            <a:r>
              <a:rPr lang="en-AU" sz="1200" dirty="0" smtClean="0">
                <a:solidFill>
                  <a:srgbClr val="3366CC"/>
                </a:solidFill>
              </a:rPr>
              <a:t>Complete  the table.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166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RELATIVE cell reference</a:t>
            </a:r>
          </a:p>
          <a:p>
            <a:r>
              <a:rPr lang="en-AU" dirty="0" smtClean="0"/>
              <a:t>We have been using relative cell references.</a:t>
            </a:r>
          </a:p>
          <a:p>
            <a:r>
              <a:rPr lang="en-AU" dirty="0" smtClean="0"/>
              <a:t>When a relative cell reference is copied and pasted, it changes in the new location.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64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4000" dirty="0" smtClean="0"/>
              <a:t>Learn:</a:t>
            </a:r>
          </a:p>
          <a:p>
            <a:r>
              <a:rPr lang="en-AU" sz="4000" dirty="0" smtClean="0"/>
              <a:t>I explain</a:t>
            </a:r>
          </a:p>
          <a:p>
            <a:r>
              <a:rPr lang="en-AU" sz="4000" dirty="0" smtClean="0"/>
              <a:t>show example</a:t>
            </a:r>
          </a:p>
          <a:p>
            <a:r>
              <a:rPr lang="en-AU" sz="4000" dirty="0" smtClean="0"/>
              <a:t>you do</a:t>
            </a:r>
          </a:p>
          <a:p>
            <a:pPr marL="0" indent="0">
              <a:buNone/>
            </a:pPr>
            <a:r>
              <a:rPr lang="en-AU" sz="4000" dirty="0" smtClean="0"/>
              <a:t>Apply:</a:t>
            </a:r>
          </a:p>
          <a:p>
            <a:r>
              <a:rPr lang="en-AU" sz="4000" dirty="0" smtClean="0"/>
              <a:t>using work-related example</a:t>
            </a:r>
            <a:endParaRPr lang="en-AU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476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ABSOLUTE</a:t>
            </a:r>
          </a:p>
          <a:p>
            <a:r>
              <a:rPr lang="en-AU" dirty="0" smtClean="0"/>
              <a:t>Cell reference is FIXED using dollar signs</a:t>
            </a:r>
          </a:p>
          <a:p>
            <a:pPr lvl="1"/>
            <a:r>
              <a:rPr lang="en-AU" dirty="0" smtClean="0"/>
              <a:t>Can be typed manually</a:t>
            </a:r>
          </a:p>
          <a:p>
            <a:pPr lvl="1"/>
            <a:r>
              <a:rPr lang="en-AU" dirty="0" smtClean="0"/>
              <a:t>toggled with F4 (easier)</a:t>
            </a:r>
          </a:p>
          <a:p>
            <a:r>
              <a:rPr lang="en-AU" dirty="0" smtClean="0"/>
              <a:t>Does not change when copied.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756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COMBINATION: Fixed Row</a:t>
            </a:r>
          </a:p>
          <a:p>
            <a:r>
              <a:rPr lang="en-AU" dirty="0" smtClean="0"/>
              <a:t>columns change but rows are fixed when copying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129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COMBINATION: Fixed column</a:t>
            </a:r>
          </a:p>
          <a:p>
            <a:r>
              <a:rPr lang="en-AU" dirty="0" smtClean="0"/>
              <a:t>columns are fixed but rows change when copying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392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double-click to edit cell contents</a:t>
            </a:r>
          </a:p>
          <a:p>
            <a:r>
              <a:rPr lang="en-AU" dirty="0" smtClean="0"/>
              <a:t>highlight part of cell reference you want to change</a:t>
            </a:r>
          </a:p>
          <a:p>
            <a:pPr lvl="1"/>
            <a:r>
              <a:rPr lang="en-AU" dirty="0" smtClean="0"/>
              <a:t>can choose all or part of a range</a:t>
            </a:r>
          </a:p>
          <a:p>
            <a:r>
              <a:rPr lang="en-AU" dirty="0" smtClean="0"/>
              <a:t>use F4 to toggle between reference types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568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DATE(</a:t>
            </a:r>
            <a:r>
              <a:rPr lang="en-AU" dirty="0" err="1" smtClean="0"/>
              <a:t>yyyy,mm,dd</a:t>
            </a:r>
            <a:r>
              <a:rPr lang="en-AU" dirty="0" smtClean="0"/>
              <a:t>) is used to put together a date from its parts.</a:t>
            </a:r>
          </a:p>
          <a:p>
            <a:r>
              <a:rPr lang="en-AU" dirty="0" smtClean="0"/>
              <a:t>Can type, or use cell references for its parts.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0401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AU" b="1" dirty="0" smtClean="0"/>
              <a:t>TODAY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=TODAY() takes no arguments</a:t>
            </a:r>
          </a:p>
          <a:p>
            <a:r>
              <a:rPr lang="en-AU" dirty="0" smtClean="0"/>
              <a:t>gives current date</a:t>
            </a:r>
          </a:p>
          <a:p>
            <a:r>
              <a:rPr lang="en-AU" dirty="0" smtClean="0"/>
              <a:t>refreshed every time </a:t>
            </a:r>
            <a:r>
              <a:rPr lang="en-AU" dirty="0" err="1" smtClean="0"/>
              <a:t>spreadsheet</a:t>
            </a:r>
            <a:r>
              <a:rPr lang="en-AU" dirty="0" smtClean="0"/>
              <a:t> opened or calculated</a:t>
            </a:r>
          </a:p>
          <a:p>
            <a:endParaRPr lang="en-AU" dirty="0" smtClean="0"/>
          </a:p>
          <a:p>
            <a:pPr marL="0" indent="0" algn="l">
              <a:buNone/>
            </a:pPr>
            <a:r>
              <a:rPr lang="en-AU" b="1" dirty="0" smtClean="0"/>
              <a:t>NOW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=NOW() takes no arguments</a:t>
            </a:r>
          </a:p>
          <a:p>
            <a:r>
              <a:rPr lang="en-AU" dirty="0" smtClean="0"/>
              <a:t>gives current date AND TIME</a:t>
            </a:r>
          </a:p>
          <a:p>
            <a:r>
              <a:rPr lang="en-AU" dirty="0" smtClean="0"/>
              <a:t>refreshed every time </a:t>
            </a:r>
            <a:r>
              <a:rPr lang="en-AU" dirty="0" err="1" smtClean="0"/>
              <a:t>spreadsheet</a:t>
            </a:r>
            <a:r>
              <a:rPr lang="en-AU" dirty="0" smtClean="0"/>
              <a:t> opened or calculated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327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calculates difference between two dates</a:t>
            </a:r>
          </a:p>
          <a:p>
            <a:r>
              <a:rPr lang="en-AU" dirty="0" smtClean="0"/>
              <a:t>six choices of output interval: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“m” complete calendar months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“d” number of days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“y” complete calendar years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</a:t>
            </a:r>
            <a:r>
              <a:rPr lang="en-AU" dirty="0" err="1" smtClean="0"/>
              <a:t>ym</a:t>
            </a:r>
            <a:r>
              <a:rPr lang="en-AU" dirty="0" smtClean="0"/>
              <a:t>” months excluding years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</a:t>
            </a:r>
            <a:r>
              <a:rPr lang="en-AU" dirty="0" err="1" smtClean="0"/>
              <a:t>yd</a:t>
            </a:r>
            <a:r>
              <a:rPr lang="en-AU" dirty="0" smtClean="0"/>
              <a:t>” days excluding years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“md” days excluding months and years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972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format: =DATEDIF(date1,date2,interval)</a:t>
            </a:r>
          </a:p>
          <a:p>
            <a:r>
              <a:rPr lang="en-AU" dirty="0" smtClean="0"/>
              <a:t>look at example DATE!J2:P3</a:t>
            </a:r>
          </a:p>
          <a:p>
            <a:r>
              <a:rPr lang="en-AU" sz="1200" dirty="0" smtClean="0"/>
              <a:t>K3 could be entered as:  =DATEDIF("2012-07-1","2013-12-16","m")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451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YEAR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YEAR(date) is used to extract the year from a date.</a:t>
            </a:r>
          </a:p>
          <a:p>
            <a:r>
              <a:rPr lang="en-AU" dirty="0" smtClean="0"/>
              <a:t>Can type, or use cell references for its parts.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119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MONTH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MONTH(date) is used to extract the month from a date.</a:t>
            </a:r>
          </a:p>
          <a:p>
            <a:r>
              <a:rPr lang="en-AU" dirty="0" smtClean="0"/>
              <a:t>Can type, or use cell references for its parts.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49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 get help, click ‘</a:t>
            </a:r>
            <a:r>
              <a:rPr lang="en-AU" dirty="0" err="1" smtClean="0"/>
              <a:t>fx</a:t>
            </a:r>
            <a:r>
              <a:rPr lang="en-AU" dirty="0" smtClean="0"/>
              <a:t>’ in the formula bar: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00963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DAY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DAY(date) is used to extract the day from a date.</a:t>
            </a:r>
          </a:p>
          <a:p>
            <a:r>
              <a:rPr lang="en-AU" dirty="0" smtClean="0"/>
              <a:t>Can type, or use cell references for its parts.</a:t>
            </a:r>
          </a:p>
          <a:p>
            <a:pPr marL="0" indent="0">
              <a:buNone/>
            </a:pPr>
            <a:endParaRPr lang="en-AU" smtClean="0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9927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PROPER</a:t>
            </a:r>
          </a:p>
          <a:p>
            <a:r>
              <a:rPr lang="en-AU" dirty="0" smtClean="0"/>
              <a:t>first letter of each word is upper case</a:t>
            </a:r>
          </a:p>
          <a:p>
            <a:r>
              <a:rPr lang="en-AU" dirty="0" smtClean="0"/>
              <a:t>=PROPER(“</a:t>
            </a:r>
            <a:r>
              <a:rPr lang="en-AU" dirty="0" err="1" smtClean="0"/>
              <a:t>gema</a:t>
            </a:r>
            <a:r>
              <a:rPr lang="en-AU" dirty="0" smtClean="0"/>
              <a:t> </a:t>
            </a:r>
            <a:r>
              <a:rPr lang="en-AU" dirty="0" err="1" smtClean="0"/>
              <a:t>pertiwi</a:t>
            </a:r>
            <a:r>
              <a:rPr lang="en-AU" dirty="0" smtClean="0"/>
              <a:t>”)</a:t>
            </a:r>
          </a:p>
          <a:p>
            <a:pPr lvl="1"/>
            <a:r>
              <a:rPr lang="en-AU" dirty="0" err="1" smtClean="0"/>
              <a:t>Gema</a:t>
            </a:r>
            <a:r>
              <a:rPr lang="en-AU" dirty="0" smtClean="0"/>
              <a:t> Pertiwi</a:t>
            </a:r>
          </a:p>
          <a:p>
            <a:pPr lvl="1"/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YOUR TURN: TEXT!A2:D21</a:t>
            </a:r>
          </a:p>
          <a:p>
            <a:pPr marL="0" indent="0">
              <a:buNone/>
            </a:pPr>
            <a:endParaRPr lang="en-AU" dirty="0" smtClean="0">
              <a:solidFill>
                <a:srgbClr val="3366CC"/>
              </a:solidFill>
            </a:endParaRPr>
          </a:p>
          <a:p>
            <a:pPr marL="0" indent="0">
              <a:buNone/>
            </a:pPr>
            <a:r>
              <a:rPr lang="en-AU" b="1" dirty="0" smtClean="0"/>
              <a:t>UPPER</a:t>
            </a:r>
          </a:p>
          <a:p>
            <a:r>
              <a:rPr lang="en-AU" dirty="0" smtClean="0"/>
              <a:t>all text to upper case</a:t>
            </a:r>
          </a:p>
          <a:p>
            <a:r>
              <a:rPr lang="en-AU" dirty="0" smtClean="0"/>
              <a:t>=UPPER(“</a:t>
            </a:r>
            <a:r>
              <a:rPr lang="en-AU" dirty="0" err="1" smtClean="0"/>
              <a:t>Gema</a:t>
            </a:r>
            <a:r>
              <a:rPr lang="en-AU" dirty="0" smtClean="0"/>
              <a:t> Pertiwi”)</a:t>
            </a:r>
          </a:p>
          <a:p>
            <a:pPr lvl="1"/>
            <a:r>
              <a:rPr lang="en-AU" dirty="0" smtClean="0"/>
              <a:t>GEMA PERTIWI</a:t>
            </a:r>
          </a:p>
          <a:p>
            <a:pPr marL="0" indent="0">
              <a:buNone/>
            </a:pPr>
            <a:r>
              <a:rPr lang="en-AU" b="1" dirty="0" smtClean="0"/>
              <a:t>LOWER</a:t>
            </a:r>
          </a:p>
          <a:p>
            <a:r>
              <a:rPr lang="en-AU" dirty="0" smtClean="0"/>
              <a:t>all text to lower case</a:t>
            </a:r>
          </a:p>
          <a:p>
            <a:r>
              <a:rPr lang="en-AU" dirty="0" smtClean="0"/>
              <a:t>=LOWER(“</a:t>
            </a:r>
            <a:r>
              <a:rPr lang="en-AU" dirty="0" err="1" smtClean="0"/>
              <a:t>Gema</a:t>
            </a:r>
            <a:r>
              <a:rPr lang="en-AU" dirty="0" smtClean="0"/>
              <a:t> Pertiwi”)</a:t>
            </a:r>
          </a:p>
          <a:p>
            <a:pPr lvl="1"/>
            <a:r>
              <a:rPr lang="en-AU" dirty="0" err="1" smtClean="0"/>
              <a:t>gema</a:t>
            </a:r>
            <a:r>
              <a:rPr lang="en-AU" dirty="0" smtClean="0"/>
              <a:t> </a:t>
            </a:r>
            <a:r>
              <a:rPr lang="en-AU" dirty="0" err="1" smtClean="0"/>
              <a:t>pertiwi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8506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LEFT</a:t>
            </a:r>
          </a:p>
          <a:p>
            <a:r>
              <a:rPr lang="en-AU" dirty="0" smtClean="0"/>
              <a:t>=LEFT(text, number of letters to take from left)</a:t>
            </a:r>
          </a:p>
          <a:p>
            <a:r>
              <a:rPr lang="en-AU" dirty="0" smtClean="0"/>
              <a:t>=LEFT(“</a:t>
            </a:r>
            <a:r>
              <a:rPr lang="en-AU" dirty="0" err="1" smtClean="0"/>
              <a:t>ayam</a:t>
            </a:r>
            <a:r>
              <a:rPr lang="en-AU" dirty="0" smtClean="0"/>
              <a:t> buras”,3)</a:t>
            </a:r>
          </a:p>
          <a:p>
            <a:pPr lvl="1"/>
            <a:r>
              <a:rPr lang="en-AU" dirty="0" err="1" smtClean="0"/>
              <a:t>aya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RIGHT</a:t>
            </a:r>
          </a:p>
          <a:p>
            <a:r>
              <a:rPr lang="en-AU" dirty="0" smtClean="0"/>
              <a:t>= RIGHT(text, number of letters to take from right)</a:t>
            </a:r>
          </a:p>
          <a:p>
            <a:r>
              <a:rPr lang="en-AU" dirty="0" smtClean="0"/>
              <a:t>= RIGHT(“</a:t>
            </a:r>
            <a:r>
              <a:rPr lang="en-AU" dirty="0" err="1" smtClean="0"/>
              <a:t>ayam</a:t>
            </a:r>
            <a:r>
              <a:rPr lang="en-AU" dirty="0" smtClean="0"/>
              <a:t> buras”,3)</a:t>
            </a:r>
          </a:p>
          <a:p>
            <a:pPr lvl="1"/>
            <a:r>
              <a:rPr lang="en-AU" dirty="0" smtClean="0"/>
              <a:t>Yam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MID</a:t>
            </a:r>
          </a:p>
          <a:p>
            <a:r>
              <a:rPr lang="en-AU" dirty="0" smtClean="0"/>
              <a:t>Takes section of text</a:t>
            </a:r>
          </a:p>
          <a:p>
            <a:r>
              <a:rPr lang="en-AU" dirty="0" smtClean="0"/>
              <a:t>=MID(text, start position, number of letters to take)</a:t>
            </a:r>
          </a:p>
          <a:p>
            <a:r>
              <a:rPr lang="en-AU" dirty="0" smtClean="0"/>
              <a:t>=MID(“</a:t>
            </a:r>
            <a:r>
              <a:rPr lang="en-AU" dirty="0" err="1" smtClean="0"/>
              <a:t>ayam</a:t>
            </a:r>
            <a:r>
              <a:rPr lang="en-AU" dirty="0" smtClean="0"/>
              <a:t> </a:t>
            </a:r>
            <a:r>
              <a:rPr lang="en-AU" dirty="0" err="1" smtClean="0"/>
              <a:t>buras</a:t>
            </a:r>
            <a:r>
              <a:rPr lang="en-AU" dirty="0" smtClean="0"/>
              <a:t>”, 4, 3)</a:t>
            </a:r>
          </a:p>
          <a:p>
            <a:pPr lvl="1"/>
            <a:r>
              <a:rPr lang="en-AU" dirty="0" smtClean="0"/>
              <a:t>m b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NOTES</a:t>
            </a:r>
          </a:p>
          <a:p>
            <a:r>
              <a:rPr lang="en-AU" dirty="0" smtClean="0"/>
              <a:t>inflexible alone</a:t>
            </a:r>
          </a:p>
          <a:p>
            <a:r>
              <a:rPr lang="en-AU" dirty="0" smtClean="0"/>
              <a:t>powerful when used with other formulae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775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TRIM</a:t>
            </a:r>
          </a:p>
          <a:p>
            <a:r>
              <a:rPr lang="en-AU" dirty="0" smtClean="0"/>
              <a:t>removes extra spaces in text</a:t>
            </a:r>
          </a:p>
          <a:p>
            <a:pPr lvl="1"/>
            <a:r>
              <a:rPr lang="en-AU" dirty="0" smtClean="0"/>
              <a:t>before, after, between words</a:t>
            </a:r>
          </a:p>
          <a:p>
            <a:pPr lvl="1"/>
            <a:r>
              <a:rPr lang="en-AU" dirty="0" smtClean="0"/>
              <a:t>does NOT remove the non-breaking space (&amp;</a:t>
            </a:r>
            <a:r>
              <a:rPr lang="en-AU" dirty="0" err="1" smtClean="0"/>
              <a:t>nbsp</a:t>
            </a:r>
            <a:r>
              <a:rPr lang="en-AU" dirty="0" smtClean="0"/>
              <a:t>) copied from web pages</a:t>
            </a:r>
          </a:p>
          <a:p>
            <a:r>
              <a:rPr lang="en-AU" dirty="0" smtClean="0"/>
              <a:t>=TRIM(text)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=TRIM(“   </a:t>
            </a:r>
            <a:r>
              <a:rPr lang="en-AU" dirty="0" err="1" smtClean="0"/>
              <a:t>Selamat</a:t>
            </a:r>
            <a:r>
              <a:rPr lang="en-AU" dirty="0" smtClean="0"/>
              <a:t>   </a:t>
            </a:r>
            <a:r>
              <a:rPr lang="en-AU" dirty="0" err="1" smtClean="0"/>
              <a:t>pagi</a:t>
            </a:r>
            <a:r>
              <a:rPr lang="en-AU" dirty="0" smtClean="0"/>
              <a:t> ! ”</a:t>
            </a:r>
          </a:p>
          <a:p>
            <a:r>
              <a:rPr lang="en-AU" dirty="0" smtClean="0"/>
              <a:t>“</a:t>
            </a:r>
            <a:r>
              <a:rPr lang="en-AU" dirty="0" err="1" smtClean="0"/>
              <a:t>Selamat</a:t>
            </a:r>
            <a:r>
              <a:rPr lang="en-AU" dirty="0" smtClean="0"/>
              <a:t> </a:t>
            </a:r>
            <a:r>
              <a:rPr lang="en-AU" dirty="0" err="1" smtClean="0"/>
              <a:t>pagi</a:t>
            </a:r>
            <a:r>
              <a:rPr lang="en-AU" dirty="0" smtClean="0"/>
              <a:t> !”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045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LEN</a:t>
            </a:r>
          </a:p>
          <a:p>
            <a:r>
              <a:rPr lang="en-AU" dirty="0" smtClean="0"/>
              <a:t>gives the length (number of characters) of text</a:t>
            </a:r>
          </a:p>
          <a:p>
            <a:pPr lvl="1"/>
            <a:r>
              <a:rPr lang="en-AU" dirty="0" smtClean="0"/>
              <a:t>includes spaces</a:t>
            </a:r>
          </a:p>
          <a:p>
            <a:r>
              <a:rPr lang="en-AU" dirty="0" smtClean="0"/>
              <a:t>=LEN(text)</a:t>
            </a:r>
          </a:p>
          <a:p>
            <a:r>
              <a:rPr lang="en-AU" dirty="0" smtClean="0"/>
              <a:t>=LEN(“</a:t>
            </a:r>
            <a:r>
              <a:rPr lang="en-AU" dirty="0" err="1" smtClean="0"/>
              <a:t>Selamat</a:t>
            </a:r>
            <a:r>
              <a:rPr lang="en-AU" dirty="0" smtClean="0"/>
              <a:t>   </a:t>
            </a:r>
            <a:r>
              <a:rPr lang="en-AU" dirty="0" err="1" smtClean="0"/>
              <a:t>pagi</a:t>
            </a:r>
            <a:r>
              <a:rPr lang="en-AU" dirty="0" smtClean="0"/>
              <a:t> ! ”)</a:t>
            </a:r>
          </a:p>
          <a:p>
            <a:pPr lvl="1"/>
            <a:r>
              <a:rPr lang="en-AU" dirty="0" smtClean="0"/>
              <a:t>20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REPT</a:t>
            </a:r>
          </a:p>
          <a:p>
            <a:r>
              <a:rPr lang="en-AU" dirty="0" smtClean="0"/>
              <a:t>repeats text certain number of times</a:t>
            </a:r>
          </a:p>
          <a:p>
            <a:r>
              <a:rPr lang="en-AU" dirty="0" smtClean="0"/>
              <a:t>=REPT(text, number of times)</a:t>
            </a:r>
          </a:p>
          <a:p>
            <a:r>
              <a:rPr lang="en-AU" dirty="0" smtClean="0"/>
              <a:t>=REPT(“rata ”,2)</a:t>
            </a:r>
          </a:p>
          <a:p>
            <a:pPr lvl="1"/>
            <a:r>
              <a:rPr lang="en-AU" dirty="0" smtClean="0"/>
              <a:t>“rata </a:t>
            </a:r>
            <a:r>
              <a:rPr lang="en-AU" dirty="0" err="1" smtClean="0"/>
              <a:t>rata</a:t>
            </a:r>
            <a:r>
              <a:rPr lang="en-AU" dirty="0" smtClean="0"/>
              <a:t> ”</a:t>
            </a:r>
          </a:p>
          <a:p>
            <a:pPr lvl="0"/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140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CONCATENATE</a:t>
            </a:r>
          </a:p>
          <a:p>
            <a:r>
              <a:rPr lang="en-AU" dirty="0" smtClean="0"/>
              <a:t>joins text or cell contents together</a:t>
            </a:r>
          </a:p>
          <a:p>
            <a:r>
              <a:rPr lang="en-AU" dirty="0" smtClean="0"/>
              <a:t>=CONCATENATE (text1,text2,…)</a:t>
            </a:r>
          </a:p>
          <a:p>
            <a:r>
              <a:rPr lang="en-AU" dirty="0" smtClean="0"/>
              <a:t>=CONCATENATE(A1,“ ”,A2)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&amp;</a:t>
            </a:r>
          </a:p>
          <a:p>
            <a:r>
              <a:rPr lang="en-AU" dirty="0" smtClean="0"/>
              <a:t>joins text or cell contents together</a:t>
            </a:r>
          </a:p>
          <a:p>
            <a:r>
              <a:rPr lang="en-AU" dirty="0" smtClean="0"/>
              <a:t>=“text1”&amp; “text2” &amp; “text3”&amp;…</a:t>
            </a:r>
          </a:p>
          <a:p>
            <a:r>
              <a:rPr lang="en-AU" dirty="0" smtClean="0"/>
              <a:t>=A1&amp; “ ” &amp; A2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8166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Australian mobile phone numbers</a:t>
            </a:r>
          </a:p>
          <a:p>
            <a:pPr lvl="1"/>
            <a:r>
              <a:rPr lang="en-AU" dirty="0" smtClean="0"/>
              <a:t>10 digits</a:t>
            </a:r>
          </a:p>
          <a:p>
            <a:pPr lvl="1"/>
            <a:r>
              <a:rPr lang="en-AU" dirty="0" smtClean="0"/>
              <a:t>begin with ‘04’</a:t>
            </a:r>
          </a:p>
          <a:p>
            <a:r>
              <a:rPr lang="en-AU" dirty="0" smtClean="0"/>
              <a:t>at home</a:t>
            </a:r>
          </a:p>
          <a:p>
            <a:pPr lvl="1"/>
            <a:r>
              <a:rPr lang="en-AU" dirty="0" smtClean="0"/>
              <a:t>04XX XXX </a:t>
            </a:r>
            <a:r>
              <a:rPr lang="en-AU" dirty="0" err="1" smtClean="0"/>
              <a:t>XXX</a:t>
            </a:r>
            <a:endParaRPr lang="en-AU" dirty="0" smtClean="0"/>
          </a:p>
          <a:p>
            <a:r>
              <a:rPr lang="en-AU" dirty="0" smtClean="0"/>
              <a:t>from overseas</a:t>
            </a:r>
          </a:p>
          <a:p>
            <a:pPr lvl="1"/>
            <a:r>
              <a:rPr lang="en-AU" dirty="0" smtClean="0"/>
              <a:t>+61 4XX XXX </a:t>
            </a:r>
            <a:r>
              <a:rPr lang="en-AU" dirty="0" err="1" smtClean="0"/>
              <a:t>XXX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Format the numbers</a:t>
            </a:r>
          </a:p>
          <a:p>
            <a:pPr lvl="1"/>
            <a:r>
              <a:rPr lang="en-AU" dirty="0" smtClean="0"/>
              <a:t>domestic use</a:t>
            </a:r>
          </a:p>
          <a:p>
            <a:pPr lvl="1"/>
            <a:r>
              <a:rPr lang="en-AU" dirty="0" smtClean="0"/>
              <a:t>international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513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Inspect the numbers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dirty="0" smtClean="0"/>
              <a:t>formatted as text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dirty="0" smtClean="0"/>
              <a:t>some have ‘0’ in front, some do not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dirty="0" smtClean="0"/>
              <a:t>no spaces in numbers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dirty="0" smtClean="0"/>
              <a:t>some have a space in front</a:t>
            </a:r>
          </a:p>
          <a:p>
            <a:pPr marL="0" indent="0">
              <a:buNone/>
            </a:pPr>
            <a:r>
              <a:rPr lang="en-AU" dirty="0" smtClean="0"/>
              <a:t>STEPS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check the length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trim spaces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add ‘0’ to those that need 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break up number for formatting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create formatted numbers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1232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add ‘0’ in front of those numbers that do not have 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we will do this with a combination of formulae:</a:t>
            </a:r>
          </a:p>
          <a:p>
            <a:pPr lvl="1"/>
            <a:r>
              <a:rPr lang="en-AU" dirty="0" smtClean="0"/>
              <a:t>REPT</a:t>
            </a:r>
          </a:p>
          <a:p>
            <a:pPr lvl="1"/>
            <a:r>
              <a:rPr lang="en-AU" dirty="0" smtClean="0"/>
              <a:t>LEN</a:t>
            </a:r>
          </a:p>
          <a:p>
            <a:r>
              <a:rPr lang="en-AU" dirty="0" smtClean="0"/>
              <a:t>Not all numbers need ‘0’ in front</a:t>
            </a:r>
          </a:p>
          <a:p>
            <a:r>
              <a:rPr lang="en-AU" dirty="0" smtClean="0"/>
              <a:t>=REPT(“0”,10-LEN(number))</a:t>
            </a:r>
          </a:p>
          <a:p>
            <a:pPr lvl="1"/>
            <a:r>
              <a:rPr lang="en-AU" dirty="0" smtClean="0"/>
              <a:t>adds “0” if number has 9 digits</a:t>
            </a:r>
          </a:p>
          <a:p>
            <a:pPr lvl="1"/>
            <a:r>
              <a:rPr lang="en-AU" dirty="0" smtClean="0"/>
              <a:t>does not add if number is 10 digits</a:t>
            </a:r>
          </a:p>
          <a:p>
            <a:r>
              <a:rPr lang="en-AU" dirty="0" smtClean="0"/>
              <a:t>Use CONCATENATE (or &amp;) to join this to old number	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1732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750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8482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Searches where a value is in a list, then returns another value from the same row.</a:t>
            </a:r>
          </a:p>
          <a:p>
            <a:r>
              <a:rPr lang="en-AU" dirty="0" smtClean="0"/>
              <a:t>Example – phone book</a:t>
            </a:r>
          </a:p>
          <a:p>
            <a:pPr lvl="1"/>
            <a:r>
              <a:rPr lang="en-AU" dirty="0" smtClean="0"/>
              <a:t>search a (sorted) list of names </a:t>
            </a:r>
          </a:p>
          <a:p>
            <a:pPr lvl="1"/>
            <a:r>
              <a:rPr lang="en-AU" dirty="0" smtClean="0"/>
              <a:t>find name in list</a:t>
            </a:r>
          </a:p>
          <a:p>
            <a:pPr lvl="1"/>
            <a:r>
              <a:rPr lang="en-AU" dirty="0" smtClean="0"/>
              <a:t>read phone number from same line (row) as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7892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VLOOKUP takes 4 parts:</a:t>
            </a:r>
          </a:p>
          <a:p>
            <a:pPr marL="571500" indent="-514350">
              <a:buFont typeface="+mj-lt"/>
              <a:buAutoNum type="arabicPeriod"/>
            </a:pPr>
            <a:r>
              <a:rPr lang="en-AU" dirty="0" smtClean="0"/>
              <a:t>value to look up</a:t>
            </a:r>
          </a:p>
          <a:p>
            <a:pPr marL="571500" indent="-514350">
              <a:buFont typeface="+mj-lt"/>
              <a:buAutoNum type="arabicPeriod"/>
            </a:pPr>
            <a:r>
              <a:rPr lang="en-AU" dirty="0" smtClean="0"/>
              <a:t>place to look up this value (must be first column in a data range)</a:t>
            </a:r>
          </a:p>
          <a:p>
            <a:pPr marL="571500" indent="-514350">
              <a:buFont typeface="+mj-lt"/>
              <a:buAutoNum type="arabicPeriod"/>
            </a:pPr>
            <a:r>
              <a:rPr lang="en-AU" dirty="0" smtClean="0"/>
              <a:t>column of data range containing target information</a:t>
            </a:r>
          </a:p>
          <a:p>
            <a:pPr marL="571500" indent="-514350">
              <a:buFont typeface="+mj-lt"/>
              <a:buAutoNum type="arabicPeriod"/>
            </a:pPr>
            <a:r>
              <a:rPr lang="en-AU" dirty="0" smtClean="0"/>
              <a:t>(optional) tell Excel if list is sorted or not</a:t>
            </a:r>
          </a:p>
          <a:p>
            <a:pPr marL="57150" indent="0">
              <a:buNone/>
            </a:pPr>
            <a:r>
              <a:rPr lang="en-AU" dirty="0" smtClean="0"/>
              <a:t>NOTE: good to use named ranges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3808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Go to worksheet VLOOKUP</a:t>
            </a:r>
          </a:p>
          <a:p>
            <a:r>
              <a:rPr lang="en-AU" dirty="0" smtClean="0"/>
              <a:t>Examine D3:D17</a:t>
            </a:r>
          </a:p>
          <a:p>
            <a:pPr lvl="1"/>
            <a:r>
              <a:rPr lang="en-AU" dirty="0" smtClean="0"/>
              <a:t> =DATE(</a:t>
            </a:r>
            <a:r>
              <a:rPr lang="en-AU" dirty="0" err="1" smtClean="0"/>
              <a:t>Tahun,Bulan,Hari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what has happened with highlighted dates?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7036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Inspect the named range ‘</a:t>
            </a:r>
            <a:r>
              <a:rPr lang="en-AU" dirty="0" err="1" smtClean="0"/>
              <a:t>MaxDays</a:t>
            </a:r>
            <a:r>
              <a:rPr lang="en-AU" dirty="0" smtClean="0"/>
              <a:t>’.</a:t>
            </a:r>
          </a:p>
          <a:p>
            <a:r>
              <a:rPr lang="en-AU" dirty="0" smtClean="0"/>
              <a:t>Use VLOOKUP to enter into E3:E16 the maximum days for the months in B3:B16.</a:t>
            </a:r>
          </a:p>
          <a:p>
            <a:r>
              <a:rPr lang="en-AU" dirty="0" smtClean="0"/>
              <a:t>The formula in E3 is: =VLOOKUP(B4, MaxDays,2,FALSE)</a:t>
            </a:r>
          </a:p>
          <a:p>
            <a:pPr lvl="1"/>
            <a:r>
              <a:rPr lang="en-AU" dirty="0" smtClean="0"/>
              <a:t>FALSE means Excel looks for an exact match</a:t>
            </a:r>
          </a:p>
          <a:p>
            <a:pPr lvl="1"/>
            <a:r>
              <a:rPr lang="en-AU" dirty="0" smtClean="0"/>
              <a:t>TRUE means Excel looks for the closest match (list must be sorted smallest to largest)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6804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suspect mistake in data entry when ‘</a:t>
            </a:r>
            <a:r>
              <a:rPr lang="en-AU" dirty="0" err="1" smtClean="0"/>
              <a:t>Maksimum</a:t>
            </a:r>
            <a:r>
              <a:rPr lang="en-AU" dirty="0" smtClean="0"/>
              <a:t>’ is bigger than ‘</a:t>
            </a:r>
            <a:r>
              <a:rPr lang="en-AU" dirty="0" err="1" smtClean="0"/>
              <a:t>Hari</a:t>
            </a:r>
            <a:r>
              <a:rPr lang="en-AU" dirty="0" smtClean="0"/>
              <a:t>’</a:t>
            </a:r>
          </a:p>
          <a:p>
            <a:r>
              <a:rPr lang="en-AU" dirty="0" smtClean="0"/>
              <a:t>want to insert warning message when this occurs</a:t>
            </a:r>
          </a:p>
          <a:p>
            <a:r>
              <a:rPr lang="en-AU" dirty="0" smtClean="0"/>
              <a:t>come back to this after learning about ‘IF’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0358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6494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formula has three parts: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condition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action to perform if condition is true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action to perform otherwise.</a:t>
            </a:r>
          </a:p>
          <a:p>
            <a:pPr marL="0" indent="0">
              <a:buNone/>
            </a:pPr>
            <a:r>
              <a:rPr lang="en-AU" dirty="0" smtClean="0"/>
              <a:t>=IF(this is true, do this, else this)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5687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use ‘IF’ to identify which of our dates need checking</a:t>
            </a:r>
          </a:p>
          <a:p>
            <a:r>
              <a:rPr lang="en-AU" dirty="0" smtClean="0"/>
              <a:t>IF </a:t>
            </a:r>
            <a:r>
              <a:rPr lang="en-AU" dirty="0" err="1" smtClean="0"/>
              <a:t>Hari</a:t>
            </a:r>
            <a:r>
              <a:rPr lang="en-AU" dirty="0" smtClean="0"/>
              <a:t> is greater than </a:t>
            </a:r>
            <a:r>
              <a:rPr lang="en-AU" dirty="0" err="1" smtClean="0"/>
              <a:t>Maksimum</a:t>
            </a:r>
            <a:r>
              <a:rPr lang="en-AU" dirty="0" smtClean="0"/>
              <a:t>, insert 1, otherwise insert 0.</a:t>
            </a:r>
          </a:p>
          <a:p>
            <a:r>
              <a:rPr lang="en-AU" dirty="0" smtClean="0"/>
              <a:t>go to LOGICAL worksheet</a:t>
            </a:r>
          </a:p>
          <a:p>
            <a:r>
              <a:rPr lang="en-AU" dirty="0" smtClean="0"/>
              <a:t>inspect named ranges </a:t>
            </a:r>
          </a:p>
          <a:p>
            <a:pPr lvl="1"/>
            <a:r>
              <a:rPr lang="en-AU" dirty="0" smtClean="0"/>
              <a:t>‘</a:t>
            </a:r>
            <a:r>
              <a:rPr lang="en-AU" dirty="0" err="1" smtClean="0"/>
              <a:t>Maksimum</a:t>
            </a:r>
            <a:r>
              <a:rPr lang="en-AU" dirty="0" smtClean="0"/>
              <a:t>’</a:t>
            </a:r>
          </a:p>
          <a:p>
            <a:pPr lvl="1"/>
            <a:r>
              <a:rPr lang="en-AU" dirty="0" smtClean="0"/>
              <a:t>‘</a:t>
            </a:r>
            <a:r>
              <a:rPr lang="en-AU" dirty="0" err="1" smtClean="0"/>
              <a:t>Hari</a:t>
            </a:r>
            <a:r>
              <a:rPr lang="en-AU" dirty="0" smtClean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244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 cell F4 write:</a:t>
            </a:r>
          </a:p>
          <a:p>
            <a:pPr marL="0" indent="0">
              <a:buNone/>
            </a:pPr>
            <a:r>
              <a:rPr lang="en-AU" dirty="0" smtClean="0"/>
              <a:t>	 =IF(</a:t>
            </a:r>
            <a:r>
              <a:rPr lang="en-AU" dirty="0" err="1" smtClean="0"/>
              <a:t>Hari</a:t>
            </a:r>
            <a:r>
              <a:rPr lang="en-AU" dirty="0" smtClean="0"/>
              <a:t>&gt;</a:t>
            </a:r>
            <a:r>
              <a:rPr lang="en-AU" dirty="0" err="1" smtClean="0"/>
              <a:t>Maksimum</a:t>
            </a:r>
            <a:r>
              <a:rPr lang="en-AU" dirty="0" smtClean="0"/>
              <a:t>, 1, 0)</a:t>
            </a:r>
          </a:p>
          <a:p>
            <a:r>
              <a:rPr lang="en-AU" dirty="0" smtClean="0"/>
              <a:t>note use of named ranges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3479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AND</a:t>
            </a:r>
          </a:p>
          <a:p>
            <a:r>
              <a:rPr lang="en-AU" dirty="0" smtClean="0"/>
              <a:t>outcome is logical</a:t>
            </a:r>
          </a:p>
          <a:p>
            <a:pPr lvl="1"/>
            <a:r>
              <a:rPr lang="en-AU" dirty="0" smtClean="0"/>
              <a:t>True/false</a:t>
            </a:r>
          </a:p>
          <a:p>
            <a:pPr lvl="1"/>
            <a:r>
              <a:rPr lang="en-AU" dirty="0" smtClean="0"/>
              <a:t>Yes/no</a:t>
            </a:r>
          </a:p>
          <a:p>
            <a:pPr lvl="1"/>
            <a:r>
              <a:rPr lang="en-AU" dirty="0" smtClean="0"/>
              <a:t>1/0</a:t>
            </a:r>
          </a:p>
          <a:p>
            <a:r>
              <a:rPr lang="en-AU" dirty="0" smtClean="0"/>
              <a:t>Checks if </a:t>
            </a:r>
            <a:r>
              <a:rPr lang="en-AU" b="1" dirty="0" smtClean="0"/>
              <a:t>all</a:t>
            </a:r>
            <a:r>
              <a:rPr lang="en-AU" dirty="0" smtClean="0"/>
              <a:t> of a set of conditions are true</a:t>
            </a:r>
          </a:p>
          <a:p>
            <a:endParaRPr lang="en-AU" dirty="0" smtClean="0"/>
          </a:p>
          <a:p>
            <a:r>
              <a:rPr lang="en-AU" b="1" dirty="0" smtClean="0"/>
              <a:t>OR</a:t>
            </a:r>
          </a:p>
          <a:p>
            <a:r>
              <a:rPr lang="en-AU" sz="2800" dirty="0" err="1" smtClean="0"/>
              <a:t>Logika</a:t>
            </a:r>
            <a:r>
              <a:rPr lang="en-AU" sz="2800" dirty="0" smtClean="0"/>
              <a:t> </a:t>
            </a:r>
            <a:r>
              <a:rPr lang="en-AU" sz="2800" dirty="0" err="1" smtClean="0"/>
              <a:t>Hasil</a:t>
            </a:r>
            <a:endParaRPr lang="en-AU" sz="2800" dirty="0" smtClean="0"/>
          </a:p>
          <a:p>
            <a:pPr lvl="1"/>
            <a:r>
              <a:rPr lang="en-AU" sz="2400" dirty="0" err="1" smtClean="0"/>
              <a:t>Benar</a:t>
            </a:r>
            <a:r>
              <a:rPr lang="en-AU" sz="2400" dirty="0" smtClean="0"/>
              <a:t>/Salah</a:t>
            </a:r>
          </a:p>
          <a:p>
            <a:pPr lvl="1"/>
            <a:r>
              <a:rPr lang="en-AU" sz="2400" dirty="0" err="1" smtClean="0"/>
              <a:t>Ya</a:t>
            </a:r>
            <a:r>
              <a:rPr lang="en-AU" sz="2400" dirty="0" smtClean="0"/>
              <a:t>/</a:t>
            </a:r>
            <a:r>
              <a:rPr lang="en-AU" sz="2400" dirty="0" err="1" smtClean="0"/>
              <a:t>Tidak</a:t>
            </a:r>
            <a:endParaRPr lang="en-AU" sz="2400" dirty="0" smtClean="0"/>
          </a:p>
          <a:p>
            <a:pPr lvl="1"/>
            <a:r>
              <a:rPr lang="en-AU" sz="2400" dirty="0" smtClean="0"/>
              <a:t>1/0</a:t>
            </a:r>
          </a:p>
          <a:p>
            <a:r>
              <a:rPr lang="en-AU" sz="2800" dirty="0" err="1" smtClean="0"/>
              <a:t>Periksa</a:t>
            </a:r>
            <a:r>
              <a:rPr lang="en-AU" sz="2800" dirty="0" smtClean="0"/>
              <a:t> </a:t>
            </a:r>
            <a:r>
              <a:rPr lang="en-AU" sz="2800" dirty="0" err="1" smtClean="0"/>
              <a:t>apakah</a:t>
            </a:r>
            <a:r>
              <a:rPr lang="en-AU" sz="2800" dirty="0" smtClean="0"/>
              <a:t> </a:t>
            </a:r>
            <a:r>
              <a:rPr lang="en-AU" sz="2800" dirty="0" err="1" smtClean="0"/>
              <a:t>terdapat</a:t>
            </a:r>
            <a:r>
              <a:rPr lang="en-AU" sz="2800" dirty="0" smtClean="0"/>
              <a:t> </a:t>
            </a:r>
            <a:r>
              <a:rPr lang="en-AU" sz="2800" b="1" dirty="0" smtClean="0"/>
              <a:t>paling </a:t>
            </a:r>
            <a:r>
              <a:rPr lang="en-AU" sz="2800" b="1" dirty="0" err="1" smtClean="0"/>
              <a:t>tidak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satu</a:t>
            </a:r>
            <a:r>
              <a:rPr lang="id-ID" sz="2800" b="1" dirty="0" smtClean="0"/>
              <a:t> </a:t>
            </a:r>
            <a:r>
              <a:rPr lang="id-ID" sz="2800" dirty="0" smtClean="0"/>
              <a:t>dari </a:t>
            </a:r>
            <a:r>
              <a:rPr lang="en-AU" sz="2800" dirty="0" smtClean="0"/>
              <a:t> </a:t>
            </a:r>
            <a:r>
              <a:rPr lang="id-ID" sz="2800" dirty="0" err="1" smtClean="0"/>
              <a:t>se</a:t>
            </a:r>
            <a:r>
              <a:rPr lang="en-AU" sz="2800" dirty="0" err="1" smtClean="0"/>
              <a:t>rangkaian</a:t>
            </a:r>
            <a:r>
              <a:rPr lang="en-AU" sz="2800" dirty="0" smtClean="0"/>
              <a:t> </a:t>
            </a:r>
            <a:r>
              <a:rPr lang="id-ID" sz="2800" dirty="0" smtClean="0"/>
              <a:t>persyaratan sudah dipenuhi.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80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07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HOW</a:t>
            </a:r>
          </a:p>
          <a:p>
            <a:r>
              <a:rPr lang="en-AU" dirty="0" smtClean="0"/>
              <a:t>Click in cell below numbers</a:t>
            </a:r>
          </a:p>
          <a:p>
            <a:r>
              <a:rPr lang="en-AU" dirty="0" smtClean="0"/>
              <a:t>Then click ‘</a:t>
            </a:r>
            <a:r>
              <a:rPr lang="en-AU" dirty="0" err="1" smtClean="0"/>
              <a:t>Autosum</a:t>
            </a:r>
            <a:r>
              <a:rPr lang="en-AU" dirty="0" smtClean="0"/>
              <a:t>’ on Home tab of ribbon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YOUR TURN:</a:t>
            </a:r>
          </a:p>
          <a:p>
            <a:r>
              <a:rPr lang="en-AU" dirty="0" smtClean="0">
                <a:solidFill>
                  <a:srgbClr val="3366CC"/>
                </a:solidFill>
              </a:rPr>
              <a:t>SUM!Q2:Q7</a:t>
            </a:r>
          </a:p>
          <a:p>
            <a:r>
              <a:rPr lang="en-AU" dirty="0" smtClean="0">
                <a:solidFill>
                  <a:srgbClr val="3366CC"/>
                </a:solidFill>
              </a:rPr>
              <a:t>WAIT before clicking ‘Enter’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9660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negates a logical value</a:t>
            </a:r>
          </a:p>
          <a:p>
            <a:pPr lvl="1"/>
            <a:r>
              <a:rPr lang="en-AU" dirty="0" smtClean="0"/>
              <a:t>NOT(true)= false</a:t>
            </a:r>
          </a:p>
          <a:p>
            <a:pPr lvl="1"/>
            <a:r>
              <a:rPr lang="en-AU" dirty="0" smtClean="0"/>
              <a:t>NOT(false)=true</a:t>
            </a:r>
          </a:p>
          <a:p>
            <a:pPr lvl="1"/>
            <a:r>
              <a:rPr lang="en-AU" dirty="0" smtClean="0"/>
              <a:t>NOT(NOT(false))=false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81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6298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Go to CHALLENGE worksheet</a:t>
            </a:r>
          </a:p>
          <a:p>
            <a:r>
              <a:rPr lang="en-AU" dirty="0" smtClean="0"/>
              <a:t>Inspect D11:D12</a:t>
            </a:r>
          </a:p>
          <a:p>
            <a:r>
              <a:rPr lang="en-AU" dirty="0" smtClean="0"/>
              <a:t>How can you check for possible data entry errors accounting for leap years?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82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497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dirty="0" smtClean="0"/>
              <a:t>Basic Excel - revision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Introduction to formulae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Working with messy data continued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Introduction to graphics (charts)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Introduction to basic analyses using pivot tables and charts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83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51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WE SEE:</a:t>
            </a:r>
          </a:p>
          <a:p>
            <a:r>
              <a:rPr lang="en-AU" dirty="0" smtClean="0"/>
              <a:t>formula in cell</a:t>
            </a:r>
          </a:p>
          <a:p>
            <a:r>
              <a:rPr lang="en-AU" dirty="0" smtClean="0"/>
              <a:t>data range highlighted in cell formula</a:t>
            </a:r>
          </a:p>
          <a:p>
            <a:r>
              <a:rPr lang="en-AU" dirty="0" smtClean="0"/>
              <a:t>data range outlined on worksheet</a:t>
            </a:r>
          </a:p>
          <a:p>
            <a:r>
              <a:rPr lang="en-AU" dirty="0" smtClean="0"/>
              <a:t>formula syntax shown below cell</a:t>
            </a:r>
          </a:p>
          <a:p>
            <a:pPr marL="0" indent="0">
              <a:buNone/>
            </a:pPr>
            <a:r>
              <a:rPr lang="en-AU" dirty="0" smtClean="0"/>
              <a:t>CLICK ENTER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718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 smtClean="0"/>
              <a:t>Excel formulae start with ‘=’</a:t>
            </a:r>
          </a:p>
          <a:p>
            <a:r>
              <a:rPr lang="en-AU" dirty="0" smtClean="0"/>
              <a:t>Can display formula instead of value.</a:t>
            </a:r>
          </a:p>
          <a:p>
            <a:pPr lvl="1"/>
            <a:r>
              <a:rPr lang="en-AU" dirty="0" smtClean="0"/>
              <a:t>CTRL+`</a:t>
            </a:r>
          </a:p>
          <a:p>
            <a:r>
              <a:rPr lang="en-AU" dirty="0" smtClean="0"/>
              <a:t>Can type the numbers or cell reference, or block the cells, or use a named range.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863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Layer: 494</a:t>
            </a:r>
          </a:p>
          <a:p>
            <a:r>
              <a:rPr lang="en-AU" dirty="0" smtClean="0"/>
              <a:t>Broiler: 3859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23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6B9-2EFC-41F9-91B0-C7DA2A96B57C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Logo Kementan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BF96-A44A-4872-B208-2D333D20531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C43-E502-474B-BF04-99666063C58F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BE6A-0F53-4F1B-B62F-0369F5526264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F18-CE20-4DF5-9943-8ACB7D75CA9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 Kementa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F22B-D3A5-4EC3-AFBC-7AE05343394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495-3403-434E-8260-39B1E7F07F17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61D-DE81-4588-9EFC-9B9D35DC7589}" type="datetime1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F98-3AA2-47CF-9555-85A662D1FB16}" type="datetime1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069-CF7A-46B5-8970-D0DFB7653FA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6640-815A-415C-90AA-1F8335790041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3DCC-316F-4C2D-9490-05500139FA1E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id-ID" dirty="0" smtClean="0"/>
              <a:t>Excel tingkat menengah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Lokasi</a:t>
            </a:r>
            <a:endParaRPr lang="en-US" dirty="0" smtClean="0"/>
          </a:p>
          <a:p>
            <a:r>
              <a:rPr lang="en-US" dirty="0" err="1" smtClean="0"/>
              <a:t>Tanggal</a:t>
            </a:r>
            <a:endParaRPr lang="en-US" dirty="0" smtClean="0"/>
          </a:p>
          <a:p>
            <a:r>
              <a:rPr lang="en-US" dirty="0" err="1" smtClean="0"/>
              <a:t>Nama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Bantuan</a:t>
            </a:r>
            <a:r>
              <a:rPr lang="en-AU" dirty="0" smtClean="0"/>
              <a:t> (4)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Gambar 1"/>
          <p:cNvPicPr/>
          <p:nvPr/>
        </p:nvPicPr>
        <p:blipFill rotWithShape="1">
          <a:blip r:embed="rId2"/>
          <a:srcRect l="14584" t="30908" r="26763" b="24508"/>
          <a:stretch/>
        </p:blipFill>
        <p:spPr bwMode="auto">
          <a:xfrm>
            <a:off x="-20095" y="1484784"/>
            <a:ext cx="8983337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1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Apa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000" dirty="0" err="1" smtClean="0"/>
              <a:t>Kategori</a:t>
            </a:r>
            <a:r>
              <a:rPr lang="en-AU" sz="4000" dirty="0" smtClean="0"/>
              <a:t> </a:t>
            </a:r>
            <a:r>
              <a:rPr lang="id-ID" sz="4000" dirty="0" smtClean="0"/>
              <a:t>rumus</a:t>
            </a:r>
            <a:r>
              <a:rPr lang="en-AU" sz="4000" dirty="0" smtClean="0"/>
              <a:t>:</a:t>
            </a:r>
          </a:p>
          <a:p>
            <a:r>
              <a:rPr lang="en-AU" sz="4000" dirty="0" err="1" smtClean="0"/>
              <a:t>matematika</a:t>
            </a:r>
            <a:endParaRPr lang="en-AU" sz="4000" dirty="0" smtClean="0"/>
          </a:p>
          <a:p>
            <a:r>
              <a:rPr lang="en-AU" sz="4000" dirty="0" err="1" smtClean="0"/>
              <a:t>statistik</a:t>
            </a:r>
            <a:endParaRPr lang="en-AU" sz="4000" dirty="0" smtClean="0"/>
          </a:p>
          <a:p>
            <a:r>
              <a:rPr lang="en-AU" sz="4000" dirty="0" err="1" smtClean="0"/>
              <a:t>tanggal</a:t>
            </a:r>
            <a:r>
              <a:rPr lang="en-AU" sz="4000" dirty="0" smtClean="0"/>
              <a:t> </a:t>
            </a:r>
            <a:r>
              <a:rPr lang="en-AU" sz="4000" dirty="0"/>
              <a:t>&amp; </a:t>
            </a:r>
            <a:r>
              <a:rPr lang="en-AU" sz="4000" dirty="0" err="1" smtClean="0"/>
              <a:t>waktu</a:t>
            </a:r>
            <a:endParaRPr lang="en-AU" sz="4000" dirty="0" smtClean="0"/>
          </a:p>
          <a:p>
            <a:r>
              <a:rPr lang="en-AU" sz="4000" dirty="0" err="1" smtClean="0"/>
              <a:t>teks</a:t>
            </a:r>
            <a:endParaRPr lang="en-AU" sz="4000" dirty="0" smtClean="0"/>
          </a:p>
          <a:p>
            <a:r>
              <a:rPr lang="en-AU" sz="4000" dirty="0" err="1" smtClean="0"/>
              <a:t>logika</a:t>
            </a:r>
            <a:endParaRPr lang="en-AU" sz="4000" dirty="0" smtClean="0"/>
          </a:p>
          <a:p>
            <a:r>
              <a:rPr lang="id-ID" sz="4000" dirty="0" smtClean="0"/>
              <a:t>mencari </a:t>
            </a:r>
            <a:r>
              <a:rPr lang="en-AU" sz="4000" dirty="0" smtClean="0"/>
              <a:t>(</a:t>
            </a:r>
            <a:r>
              <a:rPr lang="en-AU" sz="4000" i="1" dirty="0" smtClean="0"/>
              <a:t>lookup</a:t>
            </a:r>
            <a:r>
              <a:rPr lang="en-AU" sz="4000" dirty="0" smtClean="0"/>
              <a:t>)</a:t>
            </a:r>
          </a:p>
          <a:p>
            <a:endParaRPr lang="en-AU" sz="4000" dirty="0" smtClean="0"/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id-ID" dirty="0" smtClean="0"/>
              <a:t>Rumus-rumus </a:t>
            </a:r>
            <a:r>
              <a:rPr lang="en-AU" dirty="0" err="1" smtClean="0"/>
              <a:t>bertanda</a:t>
            </a:r>
            <a:r>
              <a:rPr lang="en-AU" dirty="0" smtClean="0"/>
              <a:t> * </a:t>
            </a:r>
            <a:r>
              <a:rPr lang="id-ID" dirty="0" smtClean="0"/>
              <a:t>merupakan </a:t>
            </a:r>
            <a:r>
              <a:rPr lang="en-AU" dirty="0" err="1" smtClean="0"/>
              <a:t>pilihan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id-ID" dirty="0" smtClean="0"/>
              <a:t>Rumus-rumus </a:t>
            </a:r>
            <a:r>
              <a:rPr lang="en-AU" dirty="0" err="1" smtClean="0"/>
              <a:t>tersebut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dibahas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r>
              <a:rPr lang="en-AU" dirty="0" smtClean="0"/>
              <a:t> </a:t>
            </a:r>
            <a:r>
              <a:rPr lang="en-AU" dirty="0" err="1" smtClean="0"/>
              <a:t>mencukupi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Matematika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600" dirty="0" smtClean="0"/>
              <a:t>SUM</a:t>
            </a:r>
            <a:r>
              <a:rPr lang="id-ID" sz="3600" dirty="0" smtClean="0"/>
              <a:t> (jumlah)</a:t>
            </a:r>
            <a:endParaRPr lang="en-AU" sz="3600" dirty="0" smtClean="0"/>
          </a:p>
          <a:p>
            <a:r>
              <a:rPr lang="en-AU" sz="3600" dirty="0" smtClean="0"/>
              <a:t>sum</a:t>
            </a:r>
          </a:p>
          <a:p>
            <a:r>
              <a:rPr lang="id-ID" sz="3600" dirty="0" err="1"/>
              <a:t>s</a:t>
            </a:r>
            <a:r>
              <a:rPr lang="en-AU" sz="3600" dirty="0" err="1" smtClean="0"/>
              <a:t>umif</a:t>
            </a:r>
            <a:r>
              <a:rPr lang="id-ID" sz="3600" dirty="0" smtClean="0"/>
              <a:t> </a:t>
            </a:r>
            <a:endParaRPr lang="en-AU" sz="3600" dirty="0"/>
          </a:p>
          <a:p>
            <a:pPr marL="0" indent="0">
              <a:buNone/>
            </a:pPr>
            <a:r>
              <a:rPr lang="en-AU" sz="3600" dirty="0" smtClean="0"/>
              <a:t>COUNT</a:t>
            </a:r>
            <a:r>
              <a:rPr lang="id-ID" sz="3600" dirty="0" smtClean="0"/>
              <a:t> (hitung)</a:t>
            </a:r>
            <a:endParaRPr lang="en-AU" sz="3600" dirty="0" smtClean="0"/>
          </a:p>
          <a:p>
            <a:r>
              <a:rPr lang="en-AU" sz="3600" dirty="0" smtClean="0"/>
              <a:t>count</a:t>
            </a:r>
          </a:p>
          <a:p>
            <a:r>
              <a:rPr lang="en-AU" sz="3600" dirty="0" err="1" smtClean="0"/>
              <a:t>counta</a:t>
            </a:r>
            <a:endParaRPr lang="en-AU" sz="3600" dirty="0" smtClean="0"/>
          </a:p>
          <a:p>
            <a:r>
              <a:rPr lang="en-AU" sz="3600" dirty="0" err="1" smtClean="0"/>
              <a:t>countif</a:t>
            </a:r>
            <a:r>
              <a:rPr lang="en-AU" sz="3600" dirty="0" smtClean="0"/>
              <a:t>*</a:t>
            </a:r>
          </a:p>
          <a:p>
            <a:endParaRPr lang="en-AU" sz="3600" dirty="0"/>
          </a:p>
          <a:p>
            <a:endParaRPr lang="en-A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3600" dirty="0" smtClean="0"/>
              <a:t>ROUND</a:t>
            </a:r>
            <a:r>
              <a:rPr lang="id-ID" sz="3600" dirty="0" smtClean="0"/>
              <a:t> (bulatkan)</a:t>
            </a:r>
            <a:endParaRPr lang="en-AU" sz="3600" dirty="0" smtClean="0"/>
          </a:p>
          <a:p>
            <a:r>
              <a:rPr lang="en-AU" sz="3600" dirty="0" smtClean="0"/>
              <a:t>round</a:t>
            </a:r>
          </a:p>
          <a:p>
            <a:r>
              <a:rPr lang="en-AU" sz="3600" dirty="0" err="1" smtClean="0"/>
              <a:t>int</a:t>
            </a:r>
            <a:r>
              <a:rPr lang="en-AU" sz="3600" dirty="0" smtClean="0"/>
              <a:t>*</a:t>
            </a:r>
            <a:endParaRPr lang="en-AU" sz="3600" dirty="0"/>
          </a:p>
          <a:p>
            <a:pPr marL="0" indent="0">
              <a:buNone/>
            </a:pPr>
            <a:r>
              <a:rPr lang="en-AU" sz="3600" dirty="0" smtClean="0"/>
              <a:t>RANDOMISE</a:t>
            </a:r>
            <a:r>
              <a:rPr lang="id-ID" sz="3600" dirty="0" smtClean="0"/>
              <a:t> (acak)</a:t>
            </a:r>
            <a:endParaRPr lang="en-AU" sz="3600" dirty="0" smtClean="0"/>
          </a:p>
          <a:p>
            <a:r>
              <a:rPr lang="en-AU" sz="3600" dirty="0" smtClean="0"/>
              <a:t>rand</a:t>
            </a:r>
          </a:p>
          <a:p>
            <a:r>
              <a:rPr lang="en-AU" sz="3600" dirty="0" err="1" smtClean="0"/>
              <a:t>randbetween</a:t>
            </a:r>
            <a:r>
              <a:rPr lang="en-AU" sz="3600" dirty="0" smtClean="0"/>
              <a:t>*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</a:t>
            </a:r>
            <a:r>
              <a:rPr lang="id-ID" dirty="0" smtClean="0"/>
              <a:t> (jumlah)</a:t>
            </a:r>
            <a:r>
              <a:rPr lang="en-AU" dirty="0" smtClean="0"/>
              <a:t> – AutoSum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BAGAIMANA</a:t>
            </a:r>
          </a:p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di </a:t>
            </a:r>
            <a:r>
              <a:rPr lang="en-AU" dirty="0" err="1" smtClean="0"/>
              <a:t>bawah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endParaRPr lang="en-AU" dirty="0" smtClean="0"/>
          </a:p>
          <a:p>
            <a:r>
              <a:rPr lang="en-AU" dirty="0" err="1" smtClean="0"/>
              <a:t>Lalu</a:t>
            </a:r>
            <a:r>
              <a:rPr lang="en-AU" dirty="0" smtClean="0"/>
              <a:t> </a:t>
            </a:r>
            <a:r>
              <a:rPr lang="en-AU" dirty="0" err="1" smtClean="0"/>
              <a:t>klik</a:t>
            </a:r>
            <a:r>
              <a:rPr lang="en-AU" dirty="0" smtClean="0"/>
              <a:t> ‘AutoSum’ </a:t>
            </a:r>
            <a:r>
              <a:rPr lang="en-AU" dirty="0" err="1" smtClean="0"/>
              <a:t>pada</a:t>
            </a:r>
            <a:r>
              <a:rPr lang="en-AU" dirty="0" smtClean="0"/>
              <a:t> tab Home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GILIRAN ANDA:</a:t>
            </a:r>
          </a:p>
          <a:p>
            <a:r>
              <a:rPr lang="en-AU" dirty="0" smtClean="0">
                <a:solidFill>
                  <a:srgbClr val="3366CC"/>
                </a:solidFill>
              </a:rPr>
              <a:t>SUM!Q2:Q7</a:t>
            </a:r>
          </a:p>
          <a:p>
            <a:r>
              <a:rPr lang="en-AU" dirty="0" smtClean="0">
                <a:solidFill>
                  <a:srgbClr val="3366CC"/>
                </a:solidFill>
              </a:rPr>
              <a:t>TUNGGU </a:t>
            </a:r>
            <a:r>
              <a:rPr lang="en-AU" dirty="0" err="1" smtClean="0">
                <a:solidFill>
                  <a:srgbClr val="3366CC"/>
                </a:solidFill>
              </a:rPr>
              <a:t>sebelum</a:t>
            </a:r>
            <a:r>
              <a:rPr lang="en-AU" dirty="0" smtClean="0">
                <a:solidFill>
                  <a:srgbClr val="3366CC"/>
                </a:solidFill>
              </a:rPr>
              <a:t> </a:t>
            </a:r>
            <a:r>
              <a:rPr lang="en-AU" dirty="0" err="1" smtClean="0">
                <a:solidFill>
                  <a:srgbClr val="3366CC"/>
                </a:solidFill>
              </a:rPr>
              <a:t>meng-klik</a:t>
            </a:r>
            <a:r>
              <a:rPr lang="en-AU" dirty="0" smtClean="0">
                <a:solidFill>
                  <a:srgbClr val="3366CC"/>
                </a:solidFill>
              </a:rPr>
              <a:t> ‘</a:t>
            </a:r>
            <a:r>
              <a:rPr lang="en-AU" dirty="0">
                <a:solidFill>
                  <a:srgbClr val="3366CC"/>
                </a:solidFill>
              </a:rPr>
              <a:t>Enter’</a:t>
            </a:r>
            <a:endParaRPr lang="en-AU" dirty="0" smtClean="0">
              <a:solidFill>
                <a:srgbClr val="3366CC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1417637"/>
            <a:ext cx="2625229" cy="43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 – AutoSum (2)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 smtClean="0"/>
              <a:t>APA YANG </a:t>
            </a:r>
            <a:r>
              <a:rPr lang="en-AU" dirty="0" smtClean="0"/>
              <a:t>KITA LIHAT:</a:t>
            </a:r>
          </a:p>
          <a:p>
            <a:r>
              <a:rPr lang="id-ID" dirty="0" smtClean="0"/>
              <a:t>Rumus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endParaRPr lang="en-AU" dirty="0" smtClean="0"/>
          </a:p>
          <a:p>
            <a:r>
              <a:rPr lang="en-AU" dirty="0" err="1" smtClean="0"/>
              <a:t>Rentang</a:t>
            </a:r>
            <a:r>
              <a:rPr lang="en-AU" dirty="0" smtClean="0"/>
              <a:t> data yang </a:t>
            </a:r>
            <a:r>
              <a:rPr lang="en-AU" dirty="0" err="1" smtClean="0"/>
              <a:t>disorot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id-ID" dirty="0" smtClean="0"/>
              <a:t>rumus </a:t>
            </a:r>
            <a:r>
              <a:rPr lang="en-AU" dirty="0" err="1" smtClean="0"/>
              <a:t>sel</a:t>
            </a:r>
            <a:endParaRPr lang="en-AU" dirty="0" smtClean="0"/>
          </a:p>
          <a:p>
            <a:r>
              <a:rPr lang="en-AU" dirty="0" err="1" smtClean="0"/>
              <a:t>Rentang</a:t>
            </a:r>
            <a:r>
              <a:rPr lang="en-AU" dirty="0" smtClean="0"/>
              <a:t> data yang </a:t>
            </a:r>
            <a:r>
              <a:rPr lang="id-ID" dirty="0" smtClean="0"/>
              <a:t>diperinci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lembar</a:t>
            </a:r>
            <a:r>
              <a:rPr lang="en-AU" dirty="0" smtClean="0"/>
              <a:t> </a:t>
            </a:r>
            <a:r>
              <a:rPr lang="en-AU" dirty="0" err="1" smtClean="0"/>
              <a:t>kerja</a:t>
            </a:r>
            <a:endParaRPr lang="en-AU" dirty="0" smtClean="0"/>
          </a:p>
          <a:p>
            <a:r>
              <a:rPr lang="en-AU" dirty="0" err="1" smtClean="0"/>
              <a:t>sintaks</a:t>
            </a:r>
            <a:r>
              <a:rPr lang="en-AU" dirty="0" smtClean="0"/>
              <a:t> </a:t>
            </a:r>
            <a:r>
              <a:rPr lang="id-ID" dirty="0" smtClean="0"/>
              <a:t>rumus </a:t>
            </a:r>
            <a:r>
              <a:rPr lang="en-AU" dirty="0" smtClean="0"/>
              <a:t>yang </a:t>
            </a:r>
            <a:r>
              <a:rPr lang="en-AU" dirty="0" err="1" smtClean="0"/>
              <a:t>muncul</a:t>
            </a:r>
            <a:r>
              <a:rPr lang="en-AU" dirty="0" smtClean="0"/>
              <a:t> </a:t>
            </a:r>
            <a:r>
              <a:rPr lang="id-ID" dirty="0" smtClean="0"/>
              <a:t>pada sel </a:t>
            </a:r>
            <a:r>
              <a:rPr lang="en-AU" dirty="0" smtClean="0"/>
              <a:t>di </a:t>
            </a:r>
            <a:r>
              <a:rPr lang="en-AU" dirty="0" err="1" smtClean="0"/>
              <a:t>bawah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KLIK ENTER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196752"/>
            <a:ext cx="3219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1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id-ID" dirty="0" smtClean="0"/>
              <a:t>Rumus </a:t>
            </a:r>
            <a:r>
              <a:rPr lang="en-AU" dirty="0" smtClean="0"/>
              <a:t>Excel </a:t>
            </a:r>
            <a:r>
              <a:rPr lang="en-AU" dirty="0" err="1" smtClean="0"/>
              <a:t>diawali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‘=’</a:t>
            </a:r>
          </a:p>
          <a:p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menampilkan</a:t>
            </a:r>
            <a:r>
              <a:rPr lang="en-AU" dirty="0" smtClean="0"/>
              <a:t> </a:t>
            </a:r>
            <a:r>
              <a:rPr lang="id-ID" dirty="0" smtClean="0"/>
              <a:t>rumus</a:t>
            </a:r>
            <a:r>
              <a:rPr lang="en-AU" dirty="0" smtClean="0"/>
              <a:t>, </a:t>
            </a:r>
            <a:r>
              <a:rPr lang="en-AU" dirty="0" err="1" smtClean="0"/>
              <a:t>bukan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endParaRPr lang="en-AU" dirty="0" smtClean="0"/>
          </a:p>
          <a:p>
            <a:pPr lvl="1"/>
            <a:r>
              <a:rPr lang="en-AU" dirty="0" smtClean="0"/>
              <a:t>CTRL+`</a:t>
            </a:r>
          </a:p>
          <a:p>
            <a:r>
              <a:rPr lang="en-AU" dirty="0" err="1" smtClean="0"/>
              <a:t>Dapat</a:t>
            </a:r>
            <a:r>
              <a:rPr lang="en-AU" dirty="0" smtClean="0"/>
              <a:t>  </a:t>
            </a:r>
            <a:r>
              <a:rPr lang="en-AU" dirty="0" err="1" smtClean="0"/>
              <a:t>mengetik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 err="1" smtClean="0"/>
              <a:t>acuan</a:t>
            </a:r>
            <a:r>
              <a:rPr lang="en-AU" dirty="0" smtClean="0"/>
              <a:t>, </a:t>
            </a:r>
            <a:r>
              <a:rPr lang="en-AU" dirty="0" err="1" smtClean="0"/>
              <a:t>memblok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id-ID" dirty="0" smtClean="0"/>
              <a:t>,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rentang</a:t>
            </a:r>
            <a:r>
              <a:rPr lang="en-AU" dirty="0" smtClean="0"/>
              <a:t>.</a:t>
            </a:r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CONTOH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=SUM(1,2,3,4)</a:t>
            </a:r>
          </a:p>
          <a:p>
            <a:pPr marL="0" indent="0">
              <a:buNone/>
            </a:pPr>
            <a:r>
              <a:rPr lang="en-AU" dirty="0"/>
              <a:t>=SUM(5.6,2.3)</a:t>
            </a:r>
          </a:p>
          <a:p>
            <a:pPr marL="0" indent="0">
              <a:buNone/>
            </a:pPr>
            <a:r>
              <a:rPr lang="en-AU" dirty="0"/>
              <a:t>=SUM(Q3:Q7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GILIRAN ANDA: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SUM!E2:E3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 (2)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15" y="1417638"/>
            <a:ext cx="6408737" cy="46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8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SUMIF (1)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id-ID" dirty="0" smtClean="0"/>
              <a:t>Rumus </a:t>
            </a:r>
            <a:r>
              <a:rPr lang="en-AU" dirty="0" err="1" smtClean="0"/>
              <a:t>terdiri</a:t>
            </a:r>
            <a:r>
              <a:rPr lang="en-AU" dirty="0" smtClean="0"/>
              <a:t> </a:t>
            </a:r>
            <a:r>
              <a:rPr lang="en-AU" dirty="0" err="1" smtClean="0"/>
              <a:t>atas</a:t>
            </a:r>
            <a:r>
              <a:rPr lang="en-AU" dirty="0" smtClean="0"/>
              <a:t> 3 </a:t>
            </a:r>
            <a:r>
              <a:rPr lang="en-AU" dirty="0" err="1" smtClean="0"/>
              <a:t>bagian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err="1" smtClean="0"/>
              <a:t>Rentang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hasil</a:t>
            </a:r>
            <a:r>
              <a:rPr lang="en-AU" dirty="0" smtClean="0"/>
              <a:t> ‘if’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err="1" smtClean="0"/>
              <a:t>Nilai</a:t>
            </a:r>
            <a:r>
              <a:rPr lang="en-AU" dirty="0" smtClean="0"/>
              <a:t> ‘if’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err="1" smtClean="0"/>
              <a:t>Rentang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di</a:t>
            </a:r>
            <a:r>
              <a:rPr lang="id-ID" dirty="0" smtClean="0"/>
              <a:t>jumlahkan </a:t>
            </a:r>
            <a:endParaRPr lang="en-AU" dirty="0" smtClean="0"/>
          </a:p>
          <a:p>
            <a:r>
              <a:rPr lang="en-AU" dirty="0" err="1" smtClean="0"/>
              <a:t>Bagian-bagiannya</a:t>
            </a:r>
            <a:r>
              <a:rPr lang="en-AU" dirty="0" smtClean="0"/>
              <a:t> </a:t>
            </a:r>
            <a:r>
              <a:rPr lang="en-AU" dirty="0" err="1" smtClean="0"/>
              <a:t>dipisahkan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tanda</a:t>
            </a:r>
            <a:r>
              <a:rPr lang="en-AU" dirty="0" smtClean="0"/>
              <a:t> </a:t>
            </a:r>
            <a:r>
              <a:rPr lang="en-AU" dirty="0" err="1" smtClean="0"/>
              <a:t>koma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CONTOH</a:t>
            </a:r>
          </a:p>
          <a:p>
            <a:pPr marL="0" indent="0">
              <a:buNone/>
            </a:pPr>
            <a:r>
              <a:rPr lang="en-AU" sz="2400" dirty="0" smtClean="0"/>
              <a:t>=SUMIF(bag1,bag2,bag3)</a:t>
            </a:r>
          </a:p>
          <a:p>
            <a:pPr marL="0" indent="0">
              <a:buNone/>
            </a:pPr>
            <a:r>
              <a:rPr lang="en-AU" sz="2400" dirty="0" smtClean="0"/>
              <a:t>=</a:t>
            </a:r>
            <a:r>
              <a:rPr lang="en-AU" sz="2400" dirty="0"/>
              <a:t>SUMIF(H2:H16,"LAYER",I2:I16</a:t>
            </a:r>
            <a:r>
              <a:rPr lang="en-AU" sz="2400" dirty="0" smtClean="0"/>
              <a:t>)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GILIRAN ANDA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SUM!L2:L5</a:t>
            </a:r>
            <a:endParaRPr lang="en-AU" dirty="0">
              <a:solidFill>
                <a:srgbClr val="3366CC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SUMIF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000" dirty="0" err="1" smtClean="0"/>
              <a:t>Contoh</a:t>
            </a:r>
            <a:r>
              <a:rPr lang="en-AU" sz="3000" dirty="0" smtClean="0"/>
              <a:t> 1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b="1" dirty="0" err="1" smtClean="0"/>
              <a:t>Masukkan</a:t>
            </a:r>
            <a:r>
              <a:rPr lang="en-AU" sz="3000" dirty="0" smtClean="0"/>
              <a:t> </a:t>
            </a:r>
            <a:r>
              <a:rPr lang="en-AU" sz="3000" dirty="0" err="1" smtClean="0"/>
              <a:t>ke</a:t>
            </a:r>
            <a:r>
              <a:rPr lang="en-AU" sz="3000" dirty="0" smtClean="0"/>
              <a:t> </a:t>
            </a:r>
            <a:r>
              <a:rPr lang="en-AU" sz="3000" dirty="0" err="1" smtClean="0"/>
              <a:t>sel</a:t>
            </a:r>
            <a:r>
              <a:rPr lang="en-AU" sz="3000" dirty="0" smtClean="0"/>
              <a:t> L2: =</a:t>
            </a:r>
            <a:r>
              <a:rPr lang="en-AU" sz="3000" dirty="0"/>
              <a:t>SUMIF(H2:H16,"LAYER",I2:I16</a:t>
            </a:r>
            <a:r>
              <a:rPr lang="en-AU" sz="3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000" b="1" dirty="0" smtClean="0"/>
              <a:t>Salin </a:t>
            </a:r>
            <a:r>
              <a:rPr lang="id-ID" sz="3000" dirty="0" smtClean="0"/>
              <a:t>rumus </a:t>
            </a:r>
            <a:r>
              <a:rPr lang="en-AU" sz="3000" dirty="0" err="1" smtClean="0"/>
              <a:t>ke</a:t>
            </a:r>
            <a:r>
              <a:rPr lang="en-AU" sz="3000" dirty="0" smtClean="0"/>
              <a:t> </a:t>
            </a:r>
            <a:r>
              <a:rPr lang="en-AU" sz="3000" dirty="0" err="1" smtClean="0"/>
              <a:t>sel</a:t>
            </a:r>
            <a:r>
              <a:rPr lang="en-AU" sz="3000" dirty="0" smtClean="0"/>
              <a:t> L3 </a:t>
            </a:r>
            <a:r>
              <a:rPr lang="en-AU" sz="3000" dirty="0" err="1" smtClean="0"/>
              <a:t>dan</a:t>
            </a:r>
            <a:r>
              <a:rPr lang="en-AU" sz="3000" dirty="0" smtClean="0"/>
              <a:t> L4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err="1" smtClean="0"/>
              <a:t>Tampilkan</a:t>
            </a:r>
            <a:r>
              <a:rPr lang="en-AU" sz="3000" dirty="0" smtClean="0"/>
              <a:t> </a:t>
            </a:r>
            <a:r>
              <a:rPr lang="id-ID" sz="3000" dirty="0" smtClean="0"/>
              <a:t>rumua </a:t>
            </a:r>
            <a:r>
              <a:rPr lang="en-AU" sz="3000" dirty="0" smtClean="0"/>
              <a:t>(CTRL+`). </a:t>
            </a:r>
            <a:r>
              <a:rPr lang="en-AU" sz="3000" dirty="0" err="1" smtClean="0"/>
              <a:t>Apakah</a:t>
            </a:r>
            <a:r>
              <a:rPr lang="en-AU" sz="3000" dirty="0" smtClean="0"/>
              <a:t> </a:t>
            </a:r>
            <a:r>
              <a:rPr lang="en-AU" sz="3000" dirty="0" err="1" smtClean="0"/>
              <a:t>jawabannya</a:t>
            </a:r>
            <a:r>
              <a:rPr lang="en-AU" sz="3000" dirty="0" smtClean="0"/>
              <a:t>  </a:t>
            </a:r>
            <a:r>
              <a:rPr lang="en-AU" sz="3000" dirty="0" err="1" smtClean="0"/>
              <a:t>benar</a:t>
            </a:r>
            <a:r>
              <a:rPr lang="en-AU" sz="3000" dirty="0" smtClean="0"/>
              <a:t>? </a:t>
            </a:r>
            <a:r>
              <a:rPr lang="en-AU" sz="3000" dirty="0" err="1" smtClean="0"/>
              <a:t>Mengapa</a:t>
            </a:r>
            <a:r>
              <a:rPr lang="en-AU" sz="3000" dirty="0" smtClean="0"/>
              <a:t> </a:t>
            </a:r>
            <a:r>
              <a:rPr lang="en-AU" sz="3000" dirty="0" err="1" smtClean="0"/>
              <a:t>atau</a:t>
            </a:r>
            <a:r>
              <a:rPr lang="en-AU" sz="3000" dirty="0" smtClean="0"/>
              <a:t> </a:t>
            </a:r>
            <a:r>
              <a:rPr lang="en-AU" sz="3000" dirty="0" err="1" smtClean="0"/>
              <a:t>mengapa</a:t>
            </a:r>
            <a:r>
              <a:rPr lang="en-AU" sz="3000" dirty="0" smtClean="0"/>
              <a:t> </a:t>
            </a:r>
            <a:r>
              <a:rPr lang="en-AU" sz="3000" dirty="0" err="1" smtClean="0"/>
              <a:t>tidak</a:t>
            </a:r>
            <a:r>
              <a:rPr lang="en-AU" sz="3000" dirty="0" smtClean="0"/>
              <a:t>?</a:t>
            </a:r>
            <a:endParaRPr lang="en-AU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5663915" cy="146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8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SUMIF (3)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Contoh</a:t>
            </a:r>
            <a:r>
              <a:rPr lang="en-AU" dirty="0" smtClean="0"/>
              <a:t> 2</a:t>
            </a:r>
          </a:p>
          <a:p>
            <a:pPr marL="514350" indent="-514350">
              <a:buAutoNum type="arabicPeriod"/>
            </a:pPr>
            <a:r>
              <a:rPr lang="en-AU" b="1" dirty="0" smtClean="0"/>
              <a:t>Hapus</a:t>
            </a:r>
            <a:r>
              <a:rPr lang="en-AU" dirty="0" smtClean="0"/>
              <a:t> </a:t>
            </a:r>
            <a:r>
              <a:rPr lang="en-AU" dirty="0" err="1" smtClean="0"/>
              <a:t>isi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L2:L4.</a:t>
            </a:r>
          </a:p>
          <a:p>
            <a:pPr marL="514350" indent="-514350">
              <a:buAutoNum type="arabicPeriod"/>
            </a:pPr>
            <a:r>
              <a:rPr lang="en-AU" dirty="0"/>
              <a:t> </a:t>
            </a:r>
            <a:r>
              <a:rPr lang="en-AU" b="1" dirty="0" err="1" smtClean="0"/>
              <a:t>Masukkan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L2</a:t>
            </a:r>
            <a:r>
              <a:rPr lang="en-AU" dirty="0"/>
              <a:t>: </a:t>
            </a:r>
            <a:r>
              <a:rPr lang="en-AU" dirty="0" smtClean="0"/>
              <a:t>=SUMIF(AyamKategori,K2,AyamHitungan)</a:t>
            </a:r>
          </a:p>
          <a:p>
            <a:pPr marL="514350" indent="-514350">
              <a:buAutoNum type="arabicPeriod"/>
            </a:pPr>
            <a:r>
              <a:rPr lang="id-ID" b="1" dirty="0" smtClean="0"/>
              <a:t>Salin </a:t>
            </a:r>
            <a:r>
              <a:rPr lang="id-ID" dirty="0" smtClean="0"/>
              <a:t>rumus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L3 </a:t>
            </a:r>
            <a:r>
              <a:rPr lang="en-AU" dirty="0" err="1" smtClean="0"/>
              <a:t>dan</a:t>
            </a:r>
            <a:r>
              <a:rPr lang="en-AU" dirty="0" smtClean="0"/>
              <a:t> L4 </a:t>
            </a:r>
          </a:p>
          <a:p>
            <a:pPr marL="514350" indent="-514350">
              <a:buAutoNum type="arabicPeriod"/>
            </a:pPr>
            <a:r>
              <a:rPr lang="en-AU" dirty="0" err="1" smtClean="0"/>
              <a:t>Tampilkan</a:t>
            </a:r>
            <a:r>
              <a:rPr lang="en-AU" dirty="0" smtClean="0"/>
              <a:t> </a:t>
            </a:r>
            <a:r>
              <a:rPr lang="id-ID" dirty="0" smtClean="0"/>
              <a:t>rumus </a:t>
            </a:r>
            <a:r>
              <a:rPr lang="en-AU" dirty="0" smtClean="0"/>
              <a:t>(CTRL+`). </a:t>
            </a:r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jawabannya</a:t>
            </a:r>
            <a:r>
              <a:rPr lang="en-AU" dirty="0" smtClean="0"/>
              <a:t> </a:t>
            </a:r>
            <a:r>
              <a:rPr lang="en-AU" dirty="0" err="1" smtClean="0"/>
              <a:t>benar</a:t>
            </a:r>
            <a:r>
              <a:rPr lang="en-AU" dirty="0" smtClean="0"/>
              <a:t>? </a:t>
            </a:r>
            <a:r>
              <a:rPr lang="en-AU" dirty="0" err="1" smtClean="0"/>
              <a:t>Mengapa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mengapa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618308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Jadwal</a:t>
            </a:r>
            <a:r>
              <a:rPr lang="en-AU" dirty="0" smtClean="0"/>
              <a:t> </a:t>
            </a:r>
            <a:r>
              <a:rPr lang="en-AU" dirty="0" err="1" smtClean="0"/>
              <a:t>Sesi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56251"/>
              </p:ext>
            </p:extLst>
          </p:nvPr>
        </p:nvGraphicFramePr>
        <p:xfrm>
          <a:off x="467544" y="1532344"/>
          <a:ext cx="8147247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660"/>
                <a:gridCol w="1373247"/>
                <a:gridCol w="1582850"/>
                <a:gridCol w="2369490"/>
              </a:tblGrid>
              <a:tr h="565745"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err="1" smtClean="0"/>
                        <a:t>Mulai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err="1" smtClean="0"/>
                        <a:t>Selesai</a:t>
                      </a:r>
                      <a:endParaRPr lang="en-A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err="1" smtClean="0"/>
                        <a:t>Durasi</a:t>
                      </a:r>
                      <a:r>
                        <a:rPr lang="en-AU" sz="3200" dirty="0" smtClean="0"/>
                        <a:t>/Jam</a:t>
                      </a:r>
                    </a:p>
                  </a:txBody>
                  <a:tcPr/>
                </a:tc>
              </a:tr>
              <a:tr h="565745"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Sesi</a:t>
                      </a:r>
                      <a:r>
                        <a:rPr lang="en-AU" sz="3200" dirty="0" smtClean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08:00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10:00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</a:t>
                      </a:r>
                      <a:endParaRPr lang="en-AU" sz="3200" dirty="0"/>
                    </a:p>
                  </a:txBody>
                  <a:tcPr/>
                </a:tc>
              </a:tr>
              <a:tr h="565745"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Rehat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10:00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10:30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0.5</a:t>
                      </a:r>
                      <a:endParaRPr lang="en-AU" sz="3200" dirty="0"/>
                    </a:p>
                  </a:txBody>
                  <a:tcPr/>
                </a:tc>
              </a:tr>
              <a:tr h="565745"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Sesi</a:t>
                      </a:r>
                      <a:r>
                        <a:rPr lang="en-AU" sz="3200" dirty="0" smtClean="0"/>
                        <a:t> 2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10:30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12:30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</a:t>
                      </a:r>
                      <a:endParaRPr lang="en-AU" sz="3200" dirty="0"/>
                    </a:p>
                  </a:txBody>
                  <a:tcPr/>
                </a:tc>
              </a:tr>
              <a:tr h="565745"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Makan</a:t>
                      </a:r>
                      <a:r>
                        <a:rPr lang="en-AU" sz="3200" baseline="0" dirty="0" smtClean="0"/>
                        <a:t> Siang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12:30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13:30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</a:t>
                      </a:r>
                      <a:endParaRPr lang="en-AU" sz="3200" dirty="0"/>
                    </a:p>
                  </a:txBody>
                  <a:tcPr/>
                </a:tc>
              </a:tr>
              <a:tr h="565745"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Sesi</a:t>
                      </a:r>
                      <a:r>
                        <a:rPr lang="en-AU" sz="3200" dirty="0" smtClean="0"/>
                        <a:t> 3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13:30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15:30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</a:t>
                      </a:r>
                      <a:endParaRPr lang="en-AU" sz="3200" dirty="0"/>
                    </a:p>
                  </a:txBody>
                  <a:tcPr/>
                </a:tc>
              </a:tr>
              <a:tr h="565745"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Rehat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15:30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16:00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0.5</a:t>
                      </a:r>
                      <a:endParaRPr lang="en-AU" sz="3200" dirty="0"/>
                    </a:p>
                  </a:txBody>
                  <a:tcPr/>
                </a:tc>
              </a:tr>
              <a:tr h="565745"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Sesi</a:t>
                      </a:r>
                      <a:r>
                        <a:rPr lang="en-AU" sz="3200" dirty="0" smtClean="0"/>
                        <a:t> 4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16:00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18:00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</a:t>
                      </a:r>
                      <a:endParaRPr lang="en-A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COUNT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en-AU" dirty="0" err="1" smtClean="0"/>
              <a:t>Hitung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yang </a:t>
            </a:r>
            <a:r>
              <a:rPr lang="en-AU" dirty="0" err="1" smtClean="0"/>
              <a:t>berisi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endParaRPr lang="en-AU" dirty="0" smtClean="0"/>
          </a:p>
          <a:p>
            <a:pPr lvl="1"/>
            <a:r>
              <a:rPr lang="en-AU" dirty="0" err="1" smtClean="0"/>
              <a:t>Sel-sel</a:t>
            </a:r>
            <a:r>
              <a:rPr lang="en-AU" dirty="0" smtClean="0"/>
              <a:t> </a:t>
            </a:r>
            <a:r>
              <a:rPr lang="en-AU" dirty="0" err="1" smtClean="0"/>
              <a:t>berisi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r>
              <a:rPr lang="en-AU" dirty="0" smtClean="0"/>
              <a:t> TIDAK </a:t>
            </a:r>
            <a:r>
              <a:rPr lang="en-AU" dirty="0" err="1" smtClean="0"/>
              <a:t>dihitung</a:t>
            </a:r>
            <a:endParaRPr lang="en-AU" dirty="0" smtClean="0"/>
          </a:p>
          <a:p>
            <a:pPr lvl="1"/>
            <a:r>
              <a:rPr lang="en-AU" dirty="0" err="1" smtClean="0"/>
              <a:t>Sel-sel</a:t>
            </a:r>
            <a:r>
              <a:rPr lang="en-AU" dirty="0" smtClean="0"/>
              <a:t> </a:t>
            </a:r>
            <a:r>
              <a:rPr lang="en-AU" dirty="0" err="1" smtClean="0"/>
              <a:t>kosong</a:t>
            </a:r>
            <a:r>
              <a:rPr lang="en-AU" dirty="0" smtClean="0"/>
              <a:t> TIDAK </a:t>
            </a:r>
            <a:r>
              <a:rPr lang="en-AU" dirty="0" err="1" smtClean="0"/>
              <a:t>dihitung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CONTOH</a:t>
            </a:r>
          </a:p>
          <a:p>
            <a:pPr marL="0" indent="0">
              <a:buNone/>
            </a:pPr>
            <a:r>
              <a:rPr lang="en-AU" dirty="0" smtClean="0"/>
              <a:t>=count(1,2,3,4,</a:t>
            </a:r>
            <a:r>
              <a:rPr lang="en-AU" dirty="0"/>
              <a:t> “</a:t>
            </a:r>
            <a:r>
              <a:rPr lang="en-AU" dirty="0" smtClean="0"/>
              <a:t>hi</a:t>
            </a:r>
            <a:r>
              <a:rPr lang="en-AU" dirty="0"/>
              <a:t>”</a:t>
            </a:r>
            <a:r>
              <a:rPr lang="en-AU" dirty="0" smtClean="0"/>
              <a:t>,5) </a:t>
            </a:r>
          </a:p>
          <a:p>
            <a:r>
              <a:rPr lang="en-AU" dirty="0" err="1" smtClean="0"/>
              <a:t>hasil</a:t>
            </a:r>
            <a:r>
              <a:rPr lang="en-AU" dirty="0" smtClean="0"/>
              <a:t> = 5</a:t>
            </a:r>
          </a:p>
          <a:p>
            <a:r>
              <a:rPr lang="en-AU" dirty="0" smtClean="0"/>
              <a:t>“hi”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termasuk</a:t>
            </a:r>
            <a:endParaRPr lang="en-AU" dirty="0" smtClean="0"/>
          </a:p>
          <a:p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mengetik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 smtClean="0"/>
              <a:t>acuan</a:t>
            </a:r>
            <a:r>
              <a:rPr lang="en-AU" dirty="0" smtClean="0"/>
              <a:t>, </a:t>
            </a:r>
            <a:r>
              <a:rPr lang="en-AU" dirty="0" err="1" smtClean="0"/>
              <a:t>memblok</a:t>
            </a:r>
            <a:r>
              <a:rPr lang="en-AU" dirty="0" smtClean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/>
              <a:t>nama</a:t>
            </a:r>
            <a:r>
              <a:rPr lang="en-AU" dirty="0"/>
              <a:t> </a:t>
            </a:r>
            <a:r>
              <a:rPr lang="en-AU" dirty="0" err="1" smtClean="0"/>
              <a:t>rentang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5589239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GILIRAN ANDA: COUNT!E3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85985"/>
            <a:ext cx="103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5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COUNT 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216299"/>
          </a:xfrm>
        </p:spPr>
        <p:txBody>
          <a:bodyPr>
            <a:normAutofit fontScale="92500" lnSpcReduction="20000"/>
          </a:bodyPr>
          <a:lstStyle/>
          <a:p>
            <a:r>
              <a:rPr lang="en-AU" dirty="0" err="1" smtClean="0"/>
              <a:t>Masukkan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E3 </a:t>
            </a:r>
            <a:r>
              <a:rPr lang="id-ID" dirty="0" smtClean="0"/>
              <a:t>rumus </a:t>
            </a:r>
            <a:r>
              <a:rPr lang="en-AU" dirty="0" smtClean="0"/>
              <a:t>yang </a:t>
            </a:r>
            <a:r>
              <a:rPr lang="en-AU" dirty="0" err="1" smtClean="0"/>
              <a:t>menghitung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laporan</a:t>
            </a:r>
            <a:r>
              <a:rPr lang="en-AU" dirty="0" smtClean="0"/>
              <a:t> </a:t>
            </a:r>
            <a:r>
              <a:rPr lang="en-AU" dirty="0" err="1" smtClean="0"/>
              <a:t>kejadian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dataset B1:C9.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4" y="2816499"/>
            <a:ext cx="7149111" cy="35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COUNTA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  <a:endParaRPr lang="en-AU" dirty="0"/>
          </a:p>
          <a:p>
            <a:r>
              <a:rPr lang="en-AU" dirty="0" err="1" smtClean="0"/>
              <a:t>Hitung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yang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kosong</a:t>
            </a:r>
            <a:endParaRPr lang="en-AU" dirty="0"/>
          </a:p>
          <a:p>
            <a:pPr lvl="1"/>
            <a:r>
              <a:rPr lang="en-AU" dirty="0" err="1" smtClean="0"/>
              <a:t>Sel-sel</a:t>
            </a:r>
            <a:r>
              <a:rPr lang="en-AU" dirty="0" smtClean="0"/>
              <a:t> </a:t>
            </a:r>
            <a:r>
              <a:rPr lang="en-AU" dirty="0" err="1" smtClean="0"/>
              <a:t>kosong</a:t>
            </a:r>
            <a:r>
              <a:rPr lang="en-AU" dirty="0" smtClean="0"/>
              <a:t> TIDAK </a:t>
            </a:r>
            <a:r>
              <a:rPr lang="en-AU" dirty="0" err="1" smtClean="0"/>
              <a:t>dihitung</a:t>
            </a:r>
            <a:endParaRPr lang="en-AU" dirty="0"/>
          </a:p>
          <a:p>
            <a:pPr lvl="1"/>
            <a:r>
              <a:rPr lang="en-AU" dirty="0" err="1" smtClean="0"/>
              <a:t>Sel-sel</a:t>
            </a:r>
            <a:r>
              <a:rPr lang="en-AU" dirty="0" smtClean="0"/>
              <a:t> </a:t>
            </a:r>
            <a:r>
              <a:rPr lang="en-AU" dirty="0" err="1" smtClean="0"/>
              <a:t>berisi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r>
              <a:rPr lang="en-AU" dirty="0" smtClean="0"/>
              <a:t> DIHITUNG</a:t>
            </a:r>
            <a:endParaRPr lang="en-AU" dirty="0"/>
          </a:p>
          <a:p>
            <a:pPr lvl="1"/>
            <a:r>
              <a:rPr lang="en-AU" dirty="0" err="1" smtClean="0"/>
              <a:t>Sel-sel</a:t>
            </a:r>
            <a:r>
              <a:rPr lang="en-AU" dirty="0" smtClean="0"/>
              <a:t> </a:t>
            </a:r>
            <a:r>
              <a:rPr lang="en-AU" dirty="0" err="1" smtClean="0"/>
              <a:t>berisi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 smtClean="0"/>
              <a:t> DIHITUNG</a:t>
            </a:r>
            <a:endParaRPr lang="en-AU" dirty="0"/>
          </a:p>
          <a:p>
            <a:r>
              <a:rPr lang="en-AU" dirty="0" err="1" smtClean="0"/>
              <a:t>Bermanfaat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menghitung</a:t>
            </a:r>
            <a:r>
              <a:rPr lang="en-AU" dirty="0" smtClean="0"/>
              <a:t> </a:t>
            </a:r>
            <a:r>
              <a:rPr lang="en-AU" dirty="0" err="1" smtClean="0"/>
              <a:t>bagian-bagian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bidang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CONTOH</a:t>
            </a:r>
          </a:p>
          <a:p>
            <a:pPr marL="0" indent="0">
              <a:buNone/>
            </a:pPr>
            <a:r>
              <a:rPr lang="en-AU" dirty="0" smtClean="0"/>
              <a:t>=COUNTA(1,2,3,4,</a:t>
            </a:r>
            <a:r>
              <a:rPr lang="en-AU" dirty="0"/>
              <a:t> “hi”</a:t>
            </a:r>
            <a:r>
              <a:rPr lang="en-AU" dirty="0" smtClean="0"/>
              <a:t>,5) </a:t>
            </a:r>
          </a:p>
          <a:p>
            <a:r>
              <a:rPr lang="en-AU" dirty="0" err="1" smtClean="0"/>
              <a:t>hasil</a:t>
            </a:r>
            <a:r>
              <a:rPr lang="en-AU" dirty="0" smtClean="0"/>
              <a:t> = 6</a:t>
            </a:r>
          </a:p>
          <a:p>
            <a:r>
              <a:rPr lang="en-AU" dirty="0" smtClean="0"/>
              <a:t>“hi” </a:t>
            </a:r>
            <a:r>
              <a:rPr lang="en-AU" dirty="0" err="1" smtClean="0"/>
              <a:t>dihitung</a:t>
            </a:r>
            <a:endParaRPr lang="en-AU" dirty="0" smtClean="0"/>
          </a:p>
          <a:p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mengetik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/>
              <a:t>sel</a:t>
            </a:r>
            <a:r>
              <a:rPr lang="en-AU" dirty="0"/>
              <a:t> </a:t>
            </a:r>
            <a:r>
              <a:rPr lang="en-AU" dirty="0" err="1" smtClean="0"/>
              <a:t>acuan</a:t>
            </a:r>
            <a:r>
              <a:rPr lang="en-AU" dirty="0" smtClean="0"/>
              <a:t>, </a:t>
            </a:r>
            <a:r>
              <a:rPr lang="en-AU" dirty="0" err="1" smtClean="0"/>
              <a:t>memblok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id-ID" dirty="0" smtClean="0"/>
              <a:t>,</a:t>
            </a:r>
            <a:r>
              <a:rPr lang="en-AU" dirty="0" smtClean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/>
              <a:t>nama</a:t>
            </a:r>
            <a:r>
              <a:rPr lang="en-AU" dirty="0"/>
              <a:t> </a:t>
            </a:r>
            <a:r>
              <a:rPr lang="en-AU" dirty="0" err="1" smtClean="0"/>
              <a:t>rentang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5714092"/>
            <a:ext cx="475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GILIRAN ANDA: COUNT!H2:L13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40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COUNTA (2)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lembar</a:t>
            </a:r>
            <a:r>
              <a:rPr lang="en-AU" dirty="0" smtClean="0"/>
              <a:t> </a:t>
            </a:r>
            <a:r>
              <a:rPr lang="en-AU" dirty="0" err="1" smtClean="0"/>
              <a:t>kerja</a:t>
            </a:r>
            <a:r>
              <a:rPr lang="en-AU" dirty="0" smtClean="0"/>
              <a:t> COUNT:</a:t>
            </a:r>
          </a:p>
          <a:p>
            <a:r>
              <a:rPr lang="en-AU" dirty="0" err="1" smtClean="0"/>
              <a:t>Bandingkan</a:t>
            </a:r>
            <a:r>
              <a:rPr lang="en-AU" dirty="0" smtClean="0"/>
              <a:t> </a:t>
            </a:r>
            <a:r>
              <a:rPr lang="en-AU" dirty="0" err="1" smtClean="0"/>
              <a:t>hasil-hasil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COUNT() </a:t>
            </a:r>
            <a:r>
              <a:rPr lang="en-AU" dirty="0" err="1" smtClean="0"/>
              <a:t>dan</a:t>
            </a:r>
            <a:r>
              <a:rPr lang="en-AU" dirty="0" smtClean="0"/>
              <a:t> COUNTA()</a:t>
            </a:r>
          </a:p>
          <a:p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masing-masing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tiga</a:t>
            </a:r>
            <a:r>
              <a:rPr lang="en-AU" dirty="0" smtClean="0"/>
              <a:t> </a:t>
            </a:r>
            <a:r>
              <a:rPr lang="en-AU" dirty="0" err="1" smtClean="0"/>
              <a:t>blok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H2:H12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J2:J12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L2:L12</a:t>
            </a:r>
          </a:p>
          <a:p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efek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penggunaan</a:t>
            </a:r>
            <a:r>
              <a:rPr lang="en-AU" dirty="0" smtClean="0"/>
              <a:t> </a:t>
            </a:r>
            <a:r>
              <a:rPr lang="en-AU" dirty="0" err="1" smtClean="0"/>
              <a:t>tanda</a:t>
            </a:r>
            <a:r>
              <a:rPr lang="en-AU" dirty="0" smtClean="0"/>
              <a:t> ‘–’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mengganti</a:t>
            </a:r>
            <a:r>
              <a:rPr lang="en-AU" dirty="0" smtClean="0"/>
              <a:t> data yang </a:t>
            </a:r>
            <a:r>
              <a:rPr lang="en-AU" dirty="0" err="1" smtClean="0"/>
              <a:t>hilang</a:t>
            </a:r>
            <a:r>
              <a:rPr lang="en-AU" dirty="0" smtClean="0"/>
              <a:t>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COUNTA (3)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"/>
          <a:stretch/>
        </p:blipFill>
        <p:spPr bwMode="auto">
          <a:xfrm>
            <a:off x="1043608" y="1417638"/>
            <a:ext cx="6912768" cy="45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Rekomendasi</a:t>
            </a:r>
            <a:r>
              <a:rPr lang="en-AU" dirty="0" smtClean="0"/>
              <a:t> – data </a:t>
            </a:r>
            <a:r>
              <a:rPr lang="en-AU" dirty="0" err="1" smtClean="0"/>
              <a:t>hilang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id-ID" dirty="0" smtClean="0"/>
              <a:t>butir informasi yang dicari memang </a:t>
            </a:r>
            <a:r>
              <a:rPr lang="en-AU" dirty="0" err="1" smtClean="0"/>
              <a:t>nol</a:t>
            </a:r>
            <a:r>
              <a:rPr lang="en-AU" dirty="0" smtClean="0"/>
              <a:t>, </a:t>
            </a:r>
            <a:r>
              <a:rPr lang="en-AU" dirty="0" err="1" smtClean="0"/>
              <a:t>masukkan</a:t>
            </a:r>
            <a:r>
              <a:rPr lang="en-AU" dirty="0" smtClean="0"/>
              <a:t> 0.</a:t>
            </a:r>
          </a:p>
          <a:p>
            <a:pPr lvl="1"/>
            <a:r>
              <a:rPr lang="en-AU" dirty="0" smtClean="0"/>
              <a:t>‘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id-ID" dirty="0" smtClean="0"/>
              <a:t>sudah </a:t>
            </a:r>
            <a:r>
              <a:rPr lang="en-AU" dirty="0" err="1" smtClean="0"/>
              <a:t>mencari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id-ID" dirty="0" smtClean="0"/>
              <a:t>memang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menemukan</a:t>
            </a:r>
            <a:r>
              <a:rPr lang="en-AU" dirty="0" smtClean="0"/>
              <a:t> </a:t>
            </a:r>
            <a:r>
              <a:rPr lang="id-ID" dirty="0" smtClean="0"/>
              <a:t>hal tersebut</a:t>
            </a:r>
            <a:r>
              <a:rPr lang="en-AU" dirty="0" smtClean="0"/>
              <a:t>’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Data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hilang</a:t>
            </a:r>
            <a:r>
              <a:rPr lang="en-AU" dirty="0" smtClean="0"/>
              <a:t>. </a:t>
            </a:r>
            <a:r>
              <a:rPr lang="en-AU" dirty="0" err="1" smtClean="0"/>
              <a:t>Jawabannya</a:t>
            </a:r>
            <a:r>
              <a:rPr lang="en-AU" dirty="0" smtClean="0"/>
              <a:t> </a:t>
            </a:r>
            <a:r>
              <a:rPr lang="en-AU" dirty="0" err="1" smtClean="0"/>
              <a:t>diketahui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id-ID" dirty="0" smtClean="0"/>
              <a:t>butir informasi yang dicari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diketahui</a:t>
            </a:r>
            <a:r>
              <a:rPr lang="en-AU" dirty="0" smtClean="0"/>
              <a:t>, </a:t>
            </a:r>
            <a:r>
              <a:rPr lang="en-AU" dirty="0" err="1" smtClean="0"/>
              <a:t>kosongkan</a:t>
            </a:r>
            <a:r>
              <a:rPr lang="en-AU" dirty="0" smtClean="0"/>
              <a:t> </a:t>
            </a:r>
            <a:r>
              <a:rPr lang="en-AU" dirty="0" err="1" smtClean="0"/>
              <a:t>entri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‘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mencari</a:t>
            </a:r>
            <a:r>
              <a:rPr lang="en-AU" dirty="0" smtClean="0"/>
              <a:t>. </a:t>
            </a:r>
            <a:r>
              <a:rPr lang="en-AU" dirty="0" err="1" smtClean="0"/>
              <a:t>Mungkin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id-ID" dirty="0" smtClean="0"/>
              <a:t> butir informasi tersebut</a:t>
            </a:r>
            <a:r>
              <a:rPr lang="en-AU" dirty="0" smtClean="0"/>
              <a:t>,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id-ID" dirty="0" smtClean="0"/>
              <a:t>tidak </a:t>
            </a:r>
            <a:r>
              <a:rPr lang="en-AU" dirty="0" err="1" smtClean="0"/>
              <a:t>tahu</a:t>
            </a:r>
            <a:r>
              <a:rPr lang="en-AU" dirty="0" smtClean="0"/>
              <a:t>.’</a:t>
            </a:r>
          </a:p>
          <a:p>
            <a:pPr lvl="1"/>
            <a:r>
              <a:rPr lang="en-AU" dirty="0" smtClean="0"/>
              <a:t>Data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dikategorikan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 data </a:t>
            </a:r>
            <a:r>
              <a:rPr lang="en-AU" dirty="0" err="1" smtClean="0"/>
              <a:t>hilang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COUNTIF (1)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id-ID" dirty="0" smtClean="0"/>
              <a:t>Rumus </a:t>
            </a:r>
            <a:r>
              <a:rPr lang="en-AU" dirty="0" err="1" smtClean="0"/>
              <a:t>terdiri</a:t>
            </a:r>
            <a:r>
              <a:rPr lang="en-AU" dirty="0" smtClean="0"/>
              <a:t> </a:t>
            </a:r>
            <a:r>
              <a:rPr lang="en-AU" dirty="0" err="1" smtClean="0"/>
              <a:t>atas</a:t>
            </a:r>
            <a:r>
              <a:rPr lang="en-AU" dirty="0" smtClean="0"/>
              <a:t> 2 </a:t>
            </a:r>
            <a:r>
              <a:rPr lang="en-AU" dirty="0" err="1" smtClean="0"/>
              <a:t>bagian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err="1" smtClean="0"/>
              <a:t>Rentang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menghitung</a:t>
            </a:r>
            <a:r>
              <a:rPr lang="en-AU" dirty="0" smtClean="0"/>
              <a:t> </a:t>
            </a:r>
            <a:r>
              <a:rPr lang="en-AU" dirty="0" err="1" smtClean="0"/>
              <a:t>entri-entri</a:t>
            </a:r>
            <a:r>
              <a:rPr lang="en-AU" dirty="0" smtClean="0"/>
              <a:t> yang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kosong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persyaratan</a:t>
            </a:r>
            <a:endParaRPr lang="en-AU" dirty="0" smtClean="0"/>
          </a:p>
          <a:p>
            <a:r>
              <a:rPr lang="en-AU" dirty="0" err="1" smtClean="0"/>
              <a:t>Bagian-bagiannya</a:t>
            </a:r>
            <a:r>
              <a:rPr lang="en-AU" dirty="0" smtClean="0"/>
              <a:t> </a:t>
            </a:r>
            <a:r>
              <a:rPr lang="en-AU" dirty="0" err="1" smtClean="0"/>
              <a:t>dipisahkan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koma</a:t>
            </a:r>
            <a:endParaRPr lang="en-AU" dirty="0" smtClean="0"/>
          </a:p>
          <a:p>
            <a:r>
              <a:rPr lang="en-AU" dirty="0" err="1" smtClean="0"/>
              <a:t>Hitung</a:t>
            </a:r>
            <a:r>
              <a:rPr lang="en-AU" dirty="0" smtClean="0"/>
              <a:t> </a:t>
            </a:r>
            <a:r>
              <a:rPr lang="en-AU" dirty="0" err="1" smtClean="0"/>
              <a:t>sel-sel</a:t>
            </a:r>
            <a:r>
              <a:rPr lang="en-AU" dirty="0" smtClean="0"/>
              <a:t> yang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kosong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CONTOH</a:t>
            </a:r>
          </a:p>
          <a:p>
            <a:pPr marL="0" indent="0">
              <a:buNone/>
            </a:pPr>
            <a:r>
              <a:rPr lang="en-AU" sz="2400" dirty="0" smtClean="0"/>
              <a:t>=COUNTIF(part1,part2)</a:t>
            </a:r>
          </a:p>
          <a:p>
            <a:pPr marL="0" indent="0">
              <a:buNone/>
            </a:pPr>
            <a:r>
              <a:rPr lang="en-AU" sz="2400" dirty="0" smtClean="0"/>
              <a:t>=COUNTIF(P4:P17, “</a:t>
            </a:r>
            <a:r>
              <a:rPr lang="en-AU" sz="2400" dirty="0" err="1" smtClean="0"/>
              <a:t>betina</a:t>
            </a:r>
            <a:r>
              <a:rPr lang="en-AU" sz="2400" dirty="0" smtClean="0"/>
              <a:t>”)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GILIRAN ANDA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COUNT!P3:Q17</a:t>
            </a:r>
            <a:endParaRPr lang="en-AU" dirty="0">
              <a:solidFill>
                <a:srgbClr val="3366CC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COUNTIF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err="1" smtClean="0"/>
              <a:t>Contoh-contoh</a:t>
            </a:r>
            <a:r>
              <a:rPr lang="en-AU" dirty="0" smtClean="0"/>
              <a:t> </a:t>
            </a:r>
            <a:r>
              <a:rPr lang="en-AU" dirty="0" err="1" smtClean="0"/>
              <a:t>penggunaan</a:t>
            </a:r>
            <a:r>
              <a:rPr lang="en-AU" dirty="0" smtClean="0"/>
              <a:t> </a:t>
            </a:r>
            <a:r>
              <a:rPr lang="en-AU" dirty="0" err="1" smtClean="0"/>
              <a:t>tabel</a:t>
            </a:r>
            <a:r>
              <a:rPr lang="en-AU" dirty="0" smtClean="0"/>
              <a:t> Excel ‘</a:t>
            </a:r>
            <a:r>
              <a:rPr lang="en-AU" dirty="0" err="1" smtClean="0"/>
              <a:t>Nama</a:t>
            </a:r>
            <a:r>
              <a:rPr lang="en-AU" dirty="0" smtClean="0"/>
              <a:t>’</a:t>
            </a:r>
          </a:p>
          <a:p>
            <a:r>
              <a:rPr lang="en-AU" dirty="0" err="1" smtClean="0"/>
              <a:t>Rentang</a:t>
            </a:r>
            <a:r>
              <a:rPr lang="en-AU" dirty="0" smtClean="0"/>
              <a:t> yang </a:t>
            </a:r>
            <a:r>
              <a:rPr lang="en-AU" dirty="0" err="1" smtClean="0"/>
              <a:t>dihitung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kolom</a:t>
            </a:r>
            <a:r>
              <a:rPr lang="en-AU" dirty="0" smtClean="0"/>
              <a:t> </a:t>
            </a:r>
            <a:r>
              <a:rPr lang="en-AU" dirty="0" err="1" smtClean="0"/>
              <a:t>pertama</a:t>
            </a:r>
            <a:r>
              <a:rPr lang="id-ID" dirty="0" smtClean="0"/>
              <a:t> pada</a:t>
            </a:r>
            <a:r>
              <a:rPr lang="en-AU" dirty="0" smtClean="0"/>
              <a:t> </a:t>
            </a:r>
            <a:r>
              <a:rPr lang="en-AU" dirty="0" err="1" smtClean="0"/>
              <a:t>tabel</a:t>
            </a:r>
            <a:r>
              <a:rPr lang="en-AU" dirty="0" smtClean="0"/>
              <a:t> ‘Sex’</a:t>
            </a:r>
          </a:p>
          <a:p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mengacu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data-data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P4:P17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[Sex]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Pilihan-pilihan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T1:</a:t>
            </a:r>
          </a:p>
          <a:p>
            <a:pPr marL="0" indent="0">
              <a:buNone/>
            </a:pPr>
            <a:r>
              <a:rPr lang="en-AU" dirty="0" smtClean="0"/>
              <a:t>=COUNTIF(P4:P17, “</a:t>
            </a:r>
            <a:r>
              <a:rPr lang="en-AU" dirty="0" err="1" smtClean="0"/>
              <a:t>jantan</a:t>
            </a:r>
            <a:r>
              <a:rPr lang="en-AU" dirty="0" smtClean="0"/>
              <a:t>”)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=COUNTIF(P4:P17,S1)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=COUNTIF(</a:t>
            </a:r>
            <a:r>
              <a:rPr lang="en-AU" dirty="0" err="1" smtClean="0"/>
              <a:t>Nama</a:t>
            </a:r>
            <a:r>
              <a:rPr lang="en-AU" dirty="0" smtClean="0"/>
              <a:t>[Sex],S1)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id-ID" dirty="0" smtClean="0"/>
              <a:t>Pilihan </a:t>
            </a:r>
            <a:r>
              <a:rPr lang="en-AU" dirty="0" smtClean="0"/>
              <a:t>mana yang </a:t>
            </a:r>
            <a:r>
              <a:rPr lang="id-ID" dirty="0" smtClean="0"/>
              <a:t>berfungsi </a:t>
            </a:r>
            <a:r>
              <a:rPr lang="en-AU" dirty="0" smtClean="0"/>
              <a:t>paling </a:t>
            </a:r>
            <a:r>
              <a:rPr lang="id-ID" dirty="0" smtClean="0"/>
              <a:t>baik</a:t>
            </a:r>
            <a:r>
              <a:rPr lang="en-AU" dirty="0" smtClean="0"/>
              <a:t>? </a:t>
            </a:r>
            <a:r>
              <a:rPr lang="en-AU" dirty="0" err="1" smtClean="0"/>
              <a:t>Mengapa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ROUND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en-AU" dirty="0" err="1" smtClean="0"/>
              <a:t>Bulatkan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desimal</a:t>
            </a:r>
            <a:r>
              <a:rPr lang="en-AU" dirty="0" smtClean="0"/>
              <a:t> yang </a:t>
            </a:r>
            <a:r>
              <a:rPr lang="en-AU" dirty="0" err="1" smtClean="0"/>
              <a:t>dibutuhkan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Sangat</a:t>
            </a:r>
            <a:r>
              <a:rPr lang="en-AU" dirty="0" smtClean="0"/>
              <a:t> </a:t>
            </a:r>
            <a:r>
              <a:rPr lang="en-AU" dirty="0" err="1" smtClean="0"/>
              <a:t>bermanfaat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id-ID" dirty="0" smtClean="0"/>
              <a:t>menunjukkan </a:t>
            </a:r>
            <a:r>
              <a:rPr lang="en-AU" dirty="0" err="1" smtClean="0"/>
              <a:t>hasil</a:t>
            </a:r>
            <a:r>
              <a:rPr lang="en-AU" dirty="0" smtClean="0"/>
              <a:t> </a:t>
            </a:r>
            <a:r>
              <a:rPr lang="en-AU" dirty="0" err="1" smtClean="0"/>
              <a:t>akhir</a:t>
            </a:r>
            <a:r>
              <a:rPr lang="en-AU" dirty="0" smtClean="0"/>
              <a:t> </a:t>
            </a:r>
            <a:r>
              <a:rPr lang="id-ID" dirty="0" smtClean="0"/>
              <a:t>pada perhitungan finansial</a:t>
            </a:r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2 </a:t>
            </a:r>
            <a:r>
              <a:rPr lang="en-AU" dirty="0" err="1" smtClean="0"/>
              <a:t>bagian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angka</a:t>
            </a:r>
            <a:r>
              <a:rPr lang="en-AU" dirty="0" smtClean="0"/>
              <a:t> yang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dibulatkan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 smtClean="0"/>
              <a:t> </a:t>
            </a:r>
            <a:r>
              <a:rPr lang="en-AU" dirty="0" err="1" smtClean="0"/>
              <a:t>desimal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=ROUND(part 1, part 2)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CONTOH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=ROUND(1.23645,3)</a:t>
            </a:r>
          </a:p>
          <a:p>
            <a:pPr marL="0" indent="0">
              <a:buNone/>
            </a:pPr>
            <a:r>
              <a:rPr lang="en-AU" dirty="0" smtClean="0"/>
              <a:t>=ROUND(A3,2)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ROUND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24" y="1598065"/>
            <a:ext cx="404279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GILIRAN ANDA: ROUND!A2:B11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3000" dirty="0" smtClean="0"/>
              <a:t>TUGAS</a:t>
            </a:r>
            <a:r>
              <a:rPr lang="en-AU" dirty="0" smtClean="0"/>
              <a:t>:</a:t>
            </a:r>
            <a:endParaRPr lang="en-AU" sz="3000" dirty="0"/>
          </a:p>
          <a:p>
            <a:endParaRPr lang="en-AU" sz="3000" dirty="0" smtClean="0"/>
          </a:p>
          <a:p>
            <a:r>
              <a:rPr lang="en-AU" sz="3000" dirty="0" err="1" smtClean="0"/>
              <a:t>Letakkan</a:t>
            </a:r>
            <a:r>
              <a:rPr lang="en-AU" sz="3000" dirty="0" smtClean="0"/>
              <a:t> </a:t>
            </a:r>
            <a:r>
              <a:rPr lang="en-AU" sz="3000" dirty="0" err="1" smtClean="0"/>
              <a:t>hasilnya</a:t>
            </a:r>
            <a:r>
              <a:rPr lang="en-AU" sz="3000" dirty="0" smtClean="0"/>
              <a:t> </a:t>
            </a:r>
            <a:r>
              <a:rPr lang="en-AU" sz="3000" dirty="0" err="1" smtClean="0"/>
              <a:t>pada</a:t>
            </a:r>
            <a:r>
              <a:rPr lang="en-AU" sz="3000" dirty="0" smtClean="0"/>
              <a:t> </a:t>
            </a:r>
            <a:r>
              <a:rPr lang="en-AU" sz="3000" dirty="0" err="1" smtClean="0"/>
              <a:t>sel</a:t>
            </a:r>
            <a:r>
              <a:rPr lang="en-AU" sz="3000" dirty="0" smtClean="0"/>
              <a:t> B3:B11</a:t>
            </a:r>
            <a:r>
              <a:rPr lang="en-AU" sz="3000" dirty="0"/>
              <a:t>. </a:t>
            </a:r>
            <a:endParaRPr lang="en-AU" sz="3000" dirty="0" smtClean="0"/>
          </a:p>
          <a:p>
            <a:r>
              <a:rPr lang="en-AU" sz="3000" dirty="0" err="1" smtClean="0"/>
              <a:t>Bulatkan</a:t>
            </a:r>
            <a:r>
              <a:rPr lang="en-AU" sz="3000" dirty="0" smtClean="0"/>
              <a:t> </a:t>
            </a:r>
            <a:r>
              <a:rPr lang="en-AU" sz="3000" dirty="0" err="1" smtClean="0"/>
              <a:t>nilai</a:t>
            </a:r>
            <a:r>
              <a:rPr lang="en-AU" sz="3000" dirty="0" smtClean="0"/>
              <a:t> </a:t>
            </a:r>
            <a:r>
              <a:rPr lang="en-AU" sz="3000" dirty="0" err="1" smtClean="0"/>
              <a:t>pada</a:t>
            </a:r>
            <a:r>
              <a:rPr lang="en-AU" sz="3000" dirty="0" smtClean="0"/>
              <a:t> </a:t>
            </a:r>
            <a:r>
              <a:rPr lang="en-AU" sz="3000" dirty="0" err="1" smtClean="0"/>
              <a:t>sel</a:t>
            </a:r>
            <a:r>
              <a:rPr lang="en-AU" sz="3000" dirty="0" smtClean="0"/>
              <a:t> </a:t>
            </a:r>
            <a:r>
              <a:rPr lang="en-AU" sz="3000" dirty="0"/>
              <a:t>A2:A11 </a:t>
            </a:r>
            <a:r>
              <a:rPr lang="en-AU" sz="3000" dirty="0" err="1" smtClean="0"/>
              <a:t>menjadi</a:t>
            </a:r>
            <a:r>
              <a:rPr lang="en-AU" sz="3000" dirty="0" smtClean="0"/>
              <a:t> </a:t>
            </a:r>
            <a:r>
              <a:rPr lang="en-AU" sz="3000" dirty="0"/>
              <a:t>2 </a:t>
            </a:r>
            <a:r>
              <a:rPr lang="en-AU" sz="3000" dirty="0" err="1" smtClean="0"/>
              <a:t>angka</a:t>
            </a:r>
            <a:r>
              <a:rPr lang="en-AU" sz="3000" dirty="0" smtClean="0"/>
              <a:t> </a:t>
            </a:r>
            <a:r>
              <a:rPr lang="en-AU" sz="3000" dirty="0" err="1" smtClean="0"/>
              <a:t>desimal</a:t>
            </a:r>
            <a:r>
              <a:rPr lang="en-AU" sz="3000" dirty="0" smtClean="0"/>
              <a:t>.</a:t>
            </a:r>
          </a:p>
          <a:p>
            <a:r>
              <a:rPr lang="en-AU" sz="3000" dirty="0" smtClean="0"/>
              <a:t>Edit </a:t>
            </a:r>
            <a:r>
              <a:rPr lang="en-AU" sz="3000" dirty="0" err="1" smtClean="0"/>
              <a:t>untuk</a:t>
            </a:r>
            <a:r>
              <a:rPr lang="en-AU" sz="3000" dirty="0" smtClean="0"/>
              <a:t> </a:t>
            </a:r>
            <a:r>
              <a:rPr lang="en-AU" sz="3000" dirty="0" err="1" smtClean="0"/>
              <a:t>menampilkan</a:t>
            </a:r>
            <a:r>
              <a:rPr lang="en-AU" sz="3000" dirty="0" smtClean="0"/>
              <a:t> 2 </a:t>
            </a:r>
            <a:r>
              <a:rPr lang="en-AU" sz="3000" dirty="0" err="1" smtClean="0"/>
              <a:t>angka</a:t>
            </a:r>
            <a:r>
              <a:rPr lang="en-AU" sz="3000" dirty="0" smtClean="0"/>
              <a:t> </a:t>
            </a:r>
            <a:r>
              <a:rPr lang="en-AU" sz="3000" dirty="0" err="1" smtClean="0"/>
              <a:t>desimal</a:t>
            </a:r>
            <a:r>
              <a:rPr lang="en-AU" sz="3000" dirty="0" smtClean="0"/>
              <a:t>.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3830"/>
            <a:ext cx="4051518" cy="211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7"/>
            <a:ext cx="4022031" cy="22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Kerangka</a:t>
            </a:r>
            <a:r>
              <a:rPr lang="en-AU" dirty="0" smtClean="0"/>
              <a:t> </a:t>
            </a:r>
            <a:r>
              <a:rPr lang="en-AU" dirty="0" err="1" smtClean="0"/>
              <a:t>Lokakarya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Excel </a:t>
            </a:r>
            <a:r>
              <a:rPr lang="id-ID" dirty="0" smtClean="0"/>
              <a:t>tingkat dasar </a:t>
            </a:r>
            <a:r>
              <a:rPr lang="en-AU" dirty="0" smtClean="0"/>
              <a:t>- </a:t>
            </a:r>
            <a:r>
              <a:rPr lang="en-AU" dirty="0" err="1" smtClean="0"/>
              <a:t>revisi</a:t>
            </a:r>
            <a:endParaRPr lang="en-AU" dirty="0" smtClean="0"/>
          </a:p>
          <a:p>
            <a:pPr>
              <a:lnSpc>
                <a:spcPct val="150000"/>
              </a:lnSpc>
            </a:pPr>
            <a:r>
              <a:rPr lang="id-ID" dirty="0" smtClean="0"/>
              <a:t>Pengantar pada rumus-rumus Excel</a:t>
            </a:r>
            <a:endParaRPr lang="en-AU" dirty="0" smtClean="0"/>
          </a:p>
          <a:p>
            <a:pPr>
              <a:lnSpc>
                <a:spcPct val="150000"/>
              </a:lnSpc>
            </a:pPr>
            <a:r>
              <a:rPr lang="id-ID" dirty="0" smtClean="0"/>
              <a:t>mel</a:t>
            </a:r>
            <a:r>
              <a:rPr lang="en-AU" dirty="0" err="1" smtClean="0"/>
              <a:t>anjut</a:t>
            </a:r>
            <a:r>
              <a:rPr lang="id-ID" dirty="0" smtClean="0"/>
              <a:t>k</a:t>
            </a:r>
            <a:r>
              <a:rPr lang="en-AU" dirty="0" smtClean="0"/>
              <a:t>an </a:t>
            </a:r>
            <a:r>
              <a:rPr lang="en-AU" dirty="0" err="1" smtClean="0"/>
              <a:t>bekerja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data </a:t>
            </a:r>
            <a:r>
              <a:rPr lang="en-AU" dirty="0" err="1" smtClean="0"/>
              <a:t>berantakan</a:t>
            </a:r>
            <a:endParaRPr lang="en-AU" dirty="0" smtClean="0"/>
          </a:p>
          <a:p>
            <a:pPr>
              <a:lnSpc>
                <a:spcPct val="150000"/>
              </a:lnSpc>
            </a:pPr>
            <a:r>
              <a:rPr lang="id-ID" dirty="0" smtClean="0"/>
              <a:t>Pengantar pada </a:t>
            </a:r>
            <a:r>
              <a:rPr lang="en-AU" dirty="0" err="1" smtClean="0"/>
              <a:t>grafik</a:t>
            </a:r>
            <a:r>
              <a:rPr lang="en-AU" dirty="0" smtClean="0"/>
              <a:t> (</a:t>
            </a:r>
            <a:r>
              <a:rPr lang="en-AU" dirty="0" err="1" smtClean="0"/>
              <a:t>bagan</a:t>
            </a:r>
            <a:r>
              <a:rPr lang="en-A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Pengantar pada </a:t>
            </a:r>
            <a:r>
              <a:rPr lang="en-AU" dirty="0" err="1" smtClean="0"/>
              <a:t>analisis</a:t>
            </a:r>
            <a:r>
              <a:rPr lang="en-AU" dirty="0" smtClean="0"/>
              <a:t> </a:t>
            </a:r>
            <a:r>
              <a:rPr lang="en-AU" dirty="0" err="1" smtClean="0"/>
              <a:t>dasar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tabel</a:t>
            </a:r>
            <a:r>
              <a:rPr lang="en-AU" dirty="0" smtClean="0"/>
              <a:t> pivot</a:t>
            </a:r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  <a:endParaRPr lang="en-AU" dirty="0"/>
          </a:p>
          <a:p>
            <a:r>
              <a:rPr lang="en-AU" dirty="0" err="1" smtClean="0"/>
              <a:t>Ubah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 smtClean="0"/>
              <a:t> </a:t>
            </a:r>
            <a:r>
              <a:rPr lang="en-AU" dirty="0" err="1" smtClean="0"/>
              <a:t>desimal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bilangan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FORMAT</a:t>
            </a:r>
          </a:p>
          <a:p>
            <a:pPr marL="0" indent="0">
              <a:buNone/>
            </a:pPr>
            <a:r>
              <a:rPr lang="en-AU" dirty="0" smtClean="0"/>
              <a:t>=INT(</a:t>
            </a:r>
            <a:r>
              <a:rPr lang="en-AU" dirty="0" err="1" smtClean="0"/>
              <a:t>angka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CONTOH</a:t>
            </a:r>
          </a:p>
          <a:p>
            <a:r>
              <a:rPr lang="en-AU" dirty="0"/>
              <a:t>INT(1.02345) = 1</a:t>
            </a:r>
          </a:p>
          <a:p>
            <a:r>
              <a:rPr lang="en-AU" dirty="0" smtClean="0"/>
              <a:t>INT(1.97865</a:t>
            </a:r>
            <a:r>
              <a:rPr lang="en-AU" dirty="0"/>
              <a:t>) = </a:t>
            </a:r>
            <a:r>
              <a:rPr lang="en-AU" dirty="0" smtClean="0"/>
              <a:t>1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GILIRAN ANDA: ROUND!E3:F11</a:t>
            </a:r>
            <a:endParaRPr lang="en-AU" dirty="0">
              <a:solidFill>
                <a:srgbClr val="33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RAND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en-AU" dirty="0" smtClean="0"/>
              <a:t>RAND() </a:t>
            </a:r>
            <a:r>
              <a:rPr lang="en-AU" dirty="0" err="1" smtClean="0"/>
              <a:t>mengacak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 smtClean="0"/>
              <a:t> </a:t>
            </a:r>
            <a:r>
              <a:rPr lang="en-AU" dirty="0" err="1" smtClean="0"/>
              <a:t>antara</a:t>
            </a:r>
            <a:r>
              <a:rPr lang="en-AU" dirty="0" smtClean="0"/>
              <a:t> 0 </a:t>
            </a:r>
            <a:r>
              <a:rPr lang="en-AU" dirty="0" err="1" smtClean="0"/>
              <a:t>dan</a:t>
            </a:r>
            <a:r>
              <a:rPr lang="en-AU" dirty="0" smtClean="0"/>
              <a:t> 1</a:t>
            </a:r>
          </a:p>
          <a:p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terdapat</a:t>
            </a:r>
            <a:r>
              <a:rPr lang="en-AU" dirty="0" smtClean="0"/>
              <a:t> </a:t>
            </a:r>
            <a:r>
              <a:rPr lang="en-AU" dirty="0" err="1" smtClean="0"/>
              <a:t>argumen</a:t>
            </a:r>
            <a:r>
              <a:rPr lang="id-ID" dirty="0" smtClean="0"/>
              <a:t>/persyaratan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bagian</a:t>
            </a:r>
            <a:endParaRPr lang="en-AU" dirty="0" smtClean="0"/>
          </a:p>
          <a:p>
            <a:r>
              <a:rPr lang="en-AU" dirty="0" err="1" smtClean="0"/>
              <a:t>Perubahan</a:t>
            </a:r>
            <a:r>
              <a:rPr lang="en-AU" dirty="0" smtClean="0"/>
              <a:t> </a:t>
            </a:r>
            <a:r>
              <a:rPr lang="id-ID" dirty="0" smtClean="0"/>
              <a:t>saat </a:t>
            </a:r>
            <a:r>
              <a:rPr lang="en-AU" dirty="0" err="1" smtClean="0"/>
              <a:t>kalkulasi</a:t>
            </a:r>
            <a:r>
              <a:rPr lang="en-AU" dirty="0" smtClean="0"/>
              <a:t> </a:t>
            </a:r>
            <a:r>
              <a:rPr lang="en-AU" dirty="0" err="1" smtClean="0"/>
              <a:t>ulang</a:t>
            </a:r>
            <a:endParaRPr lang="en-AU" dirty="0" smtClean="0"/>
          </a:p>
          <a:p>
            <a:pPr lvl="1"/>
            <a:r>
              <a:rPr lang="en-AU" dirty="0" smtClean="0"/>
              <a:t>F9</a:t>
            </a:r>
          </a:p>
          <a:p>
            <a:pPr lvl="1"/>
            <a:r>
              <a:rPr lang="en-AU" dirty="0" smtClean="0"/>
              <a:t>‘Calculate Now’ </a:t>
            </a:r>
            <a:r>
              <a:rPr lang="en-AU" dirty="0" err="1" smtClean="0"/>
              <a:t>pada</a:t>
            </a:r>
            <a:r>
              <a:rPr lang="en-AU" dirty="0" smtClean="0"/>
              <a:t> tab Formula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BERMANFAAT UNTUK:</a:t>
            </a:r>
          </a:p>
          <a:p>
            <a:r>
              <a:rPr lang="en-AU" dirty="0" err="1" smtClean="0"/>
              <a:t>Menyortir</a:t>
            </a:r>
            <a:r>
              <a:rPr lang="en-AU" dirty="0" smtClean="0"/>
              <a:t> </a:t>
            </a:r>
            <a:r>
              <a:rPr lang="en-AU" dirty="0" err="1" smtClean="0"/>
              <a:t>daftar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daftar</a:t>
            </a:r>
            <a:r>
              <a:rPr lang="en-AU" dirty="0" smtClean="0"/>
              <a:t> </a:t>
            </a:r>
            <a:r>
              <a:rPr lang="en-AU" dirty="0" err="1" smtClean="0"/>
              <a:t>urut</a:t>
            </a:r>
            <a:r>
              <a:rPr lang="en-AU" dirty="0" smtClean="0"/>
              <a:t> </a:t>
            </a:r>
            <a:r>
              <a:rPr lang="en-AU" dirty="0" err="1" smtClean="0"/>
              <a:t>acak</a:t>
            </a:r>
            <a:endParaRPr lang="en-AU" dirty="0" smtClean="0"/>
          </a:p>
          <a:p>
            <a:r>
              <a:rPr lang="en-AU" dirty="0" err="1" smtClean="0"/>
              <a:t>Memilih</a:t>
            </a:r>
            <a:r>
              <a:rPr lang="en-AU" dirty="0" smtClean="0"/>
              <a:t> </a:t>
            </a:r>
            <a:r>
              <a:rPr lang="en-AU" dirty="0" err="1" smtClean="0"/>
              <a:t>sampel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acak</a:t>
            </a:r>
            <a:endParaRPr lang="en-AU" dirty="0" smtClean="0"/>
          </a:p>
          <a:p>
            <a:pPr marL="0" indent="0">
              <a:buNone/>
            </a:pPr>
            <a:endParaRPr lang="en-AU" dirty="0" smtClean="0">
              <a:solidFill>
                <a:srgbClr val="3366CC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GILIRAN ANDA: RAND!A2:B42</a:t>
            </a:r>
          </a:p>
          <a:p>
            <a:pPr marL="0" indent="0">
              <a:buNone/>
            </a:pPr>
            <a:endParaRPr lang="en-AU" dirty="0">
              <a:solidFill>
                <a:srgbClr val="33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RAND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TUGAS</a:t>
            </a:r>
          </a:p>
          <a:p>
            <a:r>
              <a:rPr lang="en-AU" dirty="0" err="1" smtClean="0"/>
              <a:t>Pilih</a:t>
            </a:r>
            <a:r>
              <a:rPr lang="en-AU" dirty="0" smtClean="0"/>
              <a:t> 5 </a:t>
            </a:r>
            <a:r>
              <a:rPr lang="en-AU" dirty="0" err="1" smtClean="0"/>
              <a:t>dari</a:t>
            </a:r>
            <a:r>
              <a:rPr lang="en-AU" dirty="0" smtClean="0"/>
              <a:t> 40 </a:t>
            </a:r>
            <a:r>
              <a:rPr lang="en-AU" dirty="0" err="1" smtClean="0"/>
              <a:t>peserta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acak</a:t>
            </a:r>
            <a:endParaRPr lang="en-AU" dirty="0" smtClean="0"/>
          </a:p>
          <a:p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dilakukan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endParaRPr lang="en-AU" dirty="0" smtClean="0"/>
          </a:p>
          <a:p>
            <a:r>
              <a:rPr lang="en-AU" dirty="0" smtClean="0"/>
              <a:t>Kami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mencontohkan</a:t>
            </a:r>
            <a:r>
              <a:rPr lang="en-AU" dirty="0" smtClean="0"/>
              <a:t> </a:t>
            </a:r>
            <a:r>
              <a:rPr lang="id-ID" dirty="0" smtClean="0"/>
              <a:t>salah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48" y="1600200"/>
            <a:ext cx="4402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500" dirty="0" smtClean="0"/>
              <a:t>TAHAPAN: KERJA BERPASANGAN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Masukkan</a:t>
            </a:r>
            <a:r>
              <a:rPr lang="en-AU" dirty="0" smtClean="0"/>
              <a:t> ‘</a:t>
            </a:r>
            <a:r>
              <a:rPr lang="en-AU" dirty="0" err="1" smtClean="0"/>
              <a:t>Kode</a:t>
            </a:r>
            <a:r>
              <a:rPr lang="en-AU" dirty="0" smtClean="0"/>
              <a:t>’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C2.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Masukkan</a:t>
            </a:r>
            <a:r>
              <a:rPr lang="en-AU" dirty="0" smtClean="0"/>
              <a:t> ‘RAND()’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C3.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Salin </a:t>
            </a:r>
            <a:r>
              <a:rPr lang="en-AU" dirty="0" smtClean="0"/>
              <a:t>C3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bawah</a:t>
            </a:r>
            <a:r>
              <a:rPr lang="en-AU" dirty="0" smtClean="0"/>
              <a:t> (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C40).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Pilih</a:t>
            </a:r>
            <a:r>
              <a:rPr lang="en-AU" dirty="0" smtClean="0"/>
              <a:t> tab ‘Formulas’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klik</a:t>
            </a:r>
            <a:r>
              <a:rPr lang="en-AU" dirty="0" smtClean="0"/>
              <a:t> ‘Calculate Now’.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RAND (3)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id-ID" dirty="0" smtClean="0"/>
              <a:t>Salin </a:t>
            </a:r>
            <a:r>
              <a:rPr lang="en-AU" dirty="0" err="1" smtClean="0"/>
              <a:t>kolom</a:t>
            </a:r>
            <a:r>
              <a:rPr lang="en-AU" dirty="0" smtClean="0"/>
              <a:t> C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AU" dirty="0" err="1" smtClean="0"/>
              <a:t>Pilih</a:t>
            </a:r>
            <a:r>
              <a:rPr lang="en-AU" dirty="0" smtClean="0"/>
              <a:t> ‘Paste Special’ </a:t>
            </a:r>
            <a:r>
              <a:rPr lang="id-ID" dirty="0" smtClean="0"/>
              <a:t>nilai atau </a:t>
            </a:r>
            <a:r>
              <a:rPr lang="en-AU" b="1" i="1" dirty="0" smtClean="0"/>
              <a:t>values</a:t>
            </a:r>
            <a:r>
              <a:rPr lang="en-AU" i="1" dirty="0" smtClean="0"/>
              <a:t> </a:t>
            </a:r>
            <a:r>
              <a:rPr lang="en-AU" dirty="0" err="1" smtClean="0"/>
              <a:t>sesuai</a:t>
            </a:r>
            <a:r>
              <a:rPr lang="en-AU" dirty="0" smtClean="0"/>
              <a:t> </a:t>
            </a:r>
            <a:r>
              <a:rPr lang="en-AU" dirty="0" err="1" smtClean="0"/>
              <a:t>aslinya</a:t>
            </a:r>
            <a:r>
              <a:rPr lang="en-AU" dirty="0" smtClean="0"/>
              <a:t>.</a:t>
            </a:r>
          </a:p>
          <a:p>
            <a:pPr marL="914400" lvl="1" indent="-514350"/>
            <a:r>
              <a:rPr lang="en-AU" dirty="0" err="1" smtClean="0"/>
              <a:t>Sekarang</a:t>
            </a:r>
            <a:r>
              <a:rPr lang="en-AU" dirty="0" smtClean="0"/>
              <a:t> </a:t>
            </a:r>
            <a:r>
              <a:rPr lang="en-AU" i="1" dirty="0" smtClean="0"/>
              <a:t>formula bar</a:t>
            </a:r>
            <a:r>
              <a:rPr lang="en-AU" dirty="0" smtClean="0"/>
              <a:t> </a:t>
            </a:r>
            <a:r>
              <a:rPr lang="en-AU" dirty="0" err="1" smtClean="0"/>
              <a:t>menampilkan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 smtClean="0"/>
              <a:t>, </a:t>
            </a:r>
            <a:r>
              <a:rPr lang="en-AU" dirty="0" err="1" smtClean="0"/>
              <a:t>bukan</a:t>
            </a:r>
            <a:r>
              <a:rPr lang="en-AU" dirty="0" smtClean="0"/>
              <a:t> RAND().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dirty="0" err="1" smtClean="0"/>
              <a:t>Pilih</a:t>
            </a:r>
            <a:r>
              <a:rPr lang="en-AU" dirty="0" smtClean="0"/>
              <a:t> ‘Sort’ </a:t>
            </a:r>
            <a:r>
              <a:rPr lang="en-AU" dirty="0" err="1" smtClean="0"/>
              <a:t>dari</a:t>
            </a:r>
            <a:r>
              <a:rPr lang="en-AU" dirty="0" smtClean="0"/>
              <a:t> tab Data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1309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AU" dirty="0" err="1" smtClean="0"/>
              <a:t>Pilih</a:t>
            </a:r>
            <a:r>
              <a:rPr lang="en-AU" dirty="0" smtClean="0"/>
              <a:t> </a:t>
            </a:r>
            <a:r>
              <a:rPr lang="en-AU" dirty="0" err="1" smtClean="0"/>
              <a:t>kolom</a:t>
            </a:r>
            <a:r>
              <a:rPr lang="en-AU" dirty="0" smtClean="0"/>
              <a:t> ‘KODE’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disortir</a:t>
            </a:r>
            <a:r>
              <a:rPr lang="en-AU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AU" dirty="0" smtClean="0"/>
              <a:t>Lima </a:t>
            </a:r>
            <a:r>
              <a:rPr lang="en-AU" dirty="0" err="1" smtClean="0"/>
              <a:t>peserta</a:t>
            </a:r>
            <a:r>
              <a:rPr lang="en-AU" dirty="0" smtClean="0"/>
              <a:t> </a:t>
            </a:r>
            <a:r>
              <a:rPr lang="en-AU" dirty="0" err="1" smtClean="0"/>
              <a:t>pertama</a:t>
            </a:r>
            <a:r>
              <a:rPr lang="en-AU" dirty="0" smtClean="0"/>
              <a:t> kami </a:t>
            </a:r>
            <a:r>
              <a:rPr lang="en-AU" dirty="0" err="1" smtClean="0"/>
              <a:t>pilih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acak</a:t>
            </a:r>
            <a:r>
              <a:rPr lang="en-AU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PERTANYAAN:</a:t>
            </a:r>
          </a:p>
          <a:p>
            <a:pPr marL="0" indent="0">
              <a:buNone/>
            </a:pPr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setiap</a:t>
            </a:r>
            <a:r>
              <a:rPr lang="en-AU" dirty="0" smtClean="0"/>
              <a:t> orang </a:t>
            </a:r>
            <a:r>
              <a:rPr lang="en-AU" dirty="0" err="1" smtClean="0"/>
              <a:t>mendapatkan</a:t>
            </a:r>
            <a:r>
              <a:rPr lang="en-AU" dirty="0" smtClean="0"/>
              <a:t> </a:t>
            </a:r>
            <a:r>
              <a:rPr lang="en-AU" dirty="0" err="1" smtClean="0"/>
              <a:t>hasil</a:t>
            </a:r>
            <a:r>
              <a:rPr lang="en-AU" dirty="0" smtClean="0"/>
              <a:t> yang </a:t>
            </a:r>
            <a:r>
              <a:rPr lang="en-AU" dirty="0" err="1" smtClean="0"/>
              <a:t>sama</a:t>
            </a:r>
            <a:r>
              <a:rPr lang="en-AU" dirty="0" smtClean="0"/>
              <a:t>?</a:t>
            </a:r>
          </a:p>
          <a:p>
            <a:pPr marL="514350" indent="-514350">
              <a:buFont typeface="+mj-lt"/>
              <a:buAutoNum type="arabicPeriod" startAt="7"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79" y="4966146"/>
            <a:ext cx="2165173" cy="12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RANDBETWEEN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en-AU" dirty="0" err="1" smtClean="0"/>
              <a:t>Serupa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RAND()</a:t>
            </a:r>
          </a:p>
          <a:p>
            <a:r>
              <a:rPr lang="en-AU" dirty="0" err="1" smtClean="0"/>
              <a:t>Menghasilkan</a:t>
            </a:r>
            <a:r>
              <a:rPr lang="en-AU" dirty="0" smtClean="0"/>
              <a:t> </a:t>
            </a:r>
            <a:r>
              <a:rPr lang="en-AU" dirty="0" err="1" smtClean="0"/>
              <a:t>bilangan</a:t>
            </a:r>
            <a:r>
              <a:rPr lang="en-AU" dirty="0" smtClean="0"/>
              <a:t> </a:t>
            </a:r>
            <a:r>
              <a:rPr lang="en-AU" dirty="0" err="1" smtClean="0"/>
              <a:t>bulat</a:t>
            </a:r>
            <a:endParaRPr lang="en-AU" dirty="0" smtClean="0"/>
          </a:p>
          <a:p>
            <a:r>
              <a:rPr lang="en-AU" dirty="0" smtClean="0"/>
              <a:t>Di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angka-angka</a:t>
            </a:r>
            <a:r>
              <a:rPr lang="en-AU" dirty="0" smtClean="0"/>
              <a:t> yang </a:t>
            </a:r>
            <a:r>
              <a:rPr lang="en-AU" dirty="0" err="1" smtClean="0"/>
              <a:t>ditentukan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FORMAT</a:t>
            </a:r>
          </a:p>
          <a:p>
            <a:pPr marL="0" indent="0">
              <a:buNone/>
            </a:pPr>
            <a:r>
              <a:rPr lang="en-AU" dirty="0" smtClean="0"/>
              <a:t>=RANDBETWEEN(</a:t>
            </a:r>
            <a:r>
              <a:rPr lang="id-ID" dirty="0" smtClean="0"/>
              <a:t>batas nilai rendah</a:t>
            </a:r>
            <a:r>
              <a:rPr lang="en-AU" dirty="0" smtClean="0"/>
              <a:t>, </a:t>
            </a:r>
            <a:r>
              <a:rPr lang="id-ID" dirty="0" smtClean="0"/>
              <a:t>batas nilai tinggi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CONTOH</a:t>
            </a:r>
          </a:p>
          <a:p>
            <a:pPr marL="0" indent="0">
              <a:buNone/>
            </a:pPr>
            <a:r>
              <a:rPr lang="en-AU" dirty="0" smtClean="0"/>
              <a:t>=RANDBETWEEN(0,100)</a:t>
            </a:r>
          </a:p>
          <a:p>
            <a:r>
              <a:rPr lang="id-ID" dirty="0" smtClean="0"/>
              <a:t>Memberikan </a:t>
            </a:r>
            <a:r>
              <a:rPr lang="en-AU" dirty="0" err="1" smtClean="0"/>
              <a:t>angka</a:t>
            </a:r>
            <a:r>
              <a:rPr lang="en-AU" dirty="0" smtClean="0"/>
              <a:t> </a:t>
            </a:r>
            <a:r>
              <a:rPr lang="en-AU" dirty="0" err="1" smtClean="0"/>
              <a:t>acak</a:t>
            </a:r>
            <a:r>
              <a:rPr lang="en-AU" dirty="0" smtClean="0"/>
              <a:t> </a:t>
            </a:r>
            <a:r>
              <a:rPr lang="en-AU" dirty="0" err="1" smtClean="0"/>
              <a:t>antara</a:t>
            </a:r>
            <a:r>
              <a:rPr lang="en-AU" dirty="0" smtClean="0"/>
              <a:t> 0 </a:t>
            </a:r>
            <a:r>
              <a:rPr lang="en-AU" dirty="0" err="1" smtClean="0"/>
              <a:t>dan</a:t>
            </a:r>
            <a:r>
              <a:rPr lang="en-AU" dirty="0" smtClean="0"/>
              <a:t> 100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Statistik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min</a:t>
            </a:r>
          </a:p>
          <a:p>
            <a:r>
              <a:rPr lang="en-AU" dirty="0" smtClean="0"/>
              <a:t>max</a:t>
            </a:r>
          </a:p>
          <a:p>
            <a:r>
              <a:rPr lang="en-AU" dirty="0"/>
              <a:t>m</a:t>
            </a:r>
            <a:r>
              <a:rPr lang="en-AU" dirty="0" smtClean="0"/>
              <a:t>edian</a:t>
            </a:r>
          </a:p>
          <a:p>
            <a:r>
              <a:rPr lang="en-AU" dirty="0"/>
              <a:t>a</a:t>
            </a:r>
            <a:r>
              <a:rPr lang="en-AU" dirty="0" smtClean="0"/>
              <a:t>verage (Rata-rata)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STATS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4038600" cy="2764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600" dirty="0" smtClean="0"/>
              <a:t>MIN(</a:t>
            </a:r>
            <a:r>
              <a:rPr lang="id-ID" sz="2600" dirty="0" smtClean="0"/>
              <a:t>angka</a:t>
            </a:r>
            <a:r>
              <a:rPr lang="en-AU" sz="2600" dirty="0" smtClean="0"/>
              <a:t>1,</a:t>
            </a:r>
            <a:r>
              <a:rPr lang="id-ID" sz="2600" dirty="0" smtClean="0"/>
              <a:t>angka</a:t>
            </a:r>
            <a:r>
              <a:rPr lang="en-AU" sz="2600" dirty="0" smtClean="0"/>
              <a:t>2,…)</a:t>
            </a:r>
          </a:p>
          <a:p>
            <a:r>
              <a:rPr lang="en-AU" sz="2600" dirty="0" err="1" smtClean="0"/>
              <a:t>Menampilkan</a:t>
            </a:r>
            <a:r>
              <a:rPr lang="en-AU" sz="2600" dirty="0" smtClean="0"/>
              <a:t> </a:t>
            </a:r>
            <a:r>
              <a:rPr lang="en-AU" sz="2600" dirty="0" err="1" smtClean="0"/>
              <a:t>angka</a:t>
            </a:r>
            <a:r>
              <a:rPr lang="en-AU" sz="2600" dirty="0" smtClean="0"/>
              <a:t> </a:t>
            </a:r>
            <a:r>
              <a:rPr lang="en-AU" sz="2600" dirty="0" err="1" smtClean="0"/>
              <a:t>terkecil</a:t>
            </a:r>
            <a:r>
              <a:rPr lang="en-AU" sz="2600" dirty="0" smtClean="0"/>
              <a:t> </a:t>
            </a:r>
            <a:r>
              <a:rPr lang="en-AU" sz="2600" dirty="0" err="1" smtClean="0"/>
              <a:t>dalam</a:t>
            </a:r>
            <a:r>
              <a:rPr lang="en-AU" sz="2600" dirty="0" smtClean="0"/>
              <a:t> </a:t>
            </a:r>
            <a:r>
              <a:rPr lang="en-AU" sz="2600" dirty="0" err="1" smtClean="0"/>
              <a:t>serangkaian</a:t>
            </a:r>
            <a:r>
              <a:rPr lang="en-AU" sz="2600" dirty="0" smtClean="0"/>
              <a:t> </a:t>
            </a:r>
            <a:r>
              <a:rPr lang="en-AU" sz="2600" dirty="0" err="1" smtClean="0"/>
              <a:t>angka</a:t>
            </a:r>
            <a:endParaRPr lang="en-AU" sz="2600" dirty="0" smtClean="0"/>
          </a:p>
          <a:p>
            <a:pPr marL="0" indent="0">
              <a:buNone/>
            </a:pPr>
            <a:r>
              <a:rPr lang="en-AU" sz="2600" dirty="0" smtClean="0"/>
              <a:t>MAX(</a:t>
            </a:r>
            <a:r>
              <a:rPr lang="id-ID" sz="2600" dirty="0" smtClean="0"/>
              <a:t>angka</a:t>
            </a:r>
            <a:r>
              <a:rPr lang="en-AU" sz="2600" dirty="0" smtClean="0"/>
              <a:t>1,</a:t>
            </a:r>
            <a:r>
              <a:rPr lang="id-ID" sz="2600" dirty="0" smtClean="0"/>
              <a:t>angka</a:t>
            </a:r>
            <a:r>
              <a:rPr lang="en-AU" sz="2600" dirty="0" smtClean="0"/>
              <a:t>2</a:t>
            </a:r>
            <a:r>
              <a:rPr lang="en-AU" sz="2600" dirty="0"/>
              <a:t>,…)</a:t>
            </a:r>
          </a:p>
          <a:p>
            <a:r>
              <a:rPr lang="en-AU" sz="2600" dirty="0" err="1" smtClean="0"/>
              <a:t>Menampilkan</a:t>
            </a:r>
            <a:r>
              <a:rPr lang="en-AU" sz="2600" dirty="0" smtClean="0"/>
              <a:t> </a:t>
            </a:r>
            <a:r>
              <a:rPr lang="en-AU" sz="2600" dirty="0" err="1" smtClean="0"/>
              <a:t>angka</a:t>
            </a:r>
            <a:r>
              <a:rPr lang="en-AU" sz="2600" dirty="0" smtClean="0"/>
              <a:t> </a:t>
            </a:r>
            <a:r>
              <a:rPr lang="en-AU" sz="2600" dirty="0" err="1" smtClean="0"/>
              <a:t>terbesar</a:t>
            </a:r>
            <a:r>
              <a:rPr lang="en-AU" sz="2600" dirty="0" smtClean="0"/>
              <a:t> </a:t>
            </a:r>
            <a:r>
              <a:rPr lang="en-AU" sz="2600" dirty="0" err="1" smtClean="0"/>
              <a:t>dalam</a:t>
            </a:r>
            <a:r>
              <a:rPr lang="en-AU" sz="2600" dirty="0" smtClean="0"/>
              <a:t> </a:t>
            </a:r>
            <a:r>
              <a:rPr lang="en-AU" sz="2600" dirty="0" err="1" smtClean="0"/>
              <a:t>serangkaian</a:t>
            </a:r>
            <a:r>
              <a:rPr lang="en-AU" sz="2600" dirty="0" smtClean="0"/>
              <a:t> </a:t>
            </a:r>
            <a:r>
              <a:rPr lang="en-AU" sz="2600" dirty="0" err="1" smtClean="0"/>
              <a:t>angka</a:t>
            </a:r>
            <a:endParaRPr lang="en-AU" sz="2600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600201"/>
            <a:ext cx="4464496" cy="355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600" dirty="0" smtClean="0"/>
              <a:t>RATA-RATA(</a:t>
            </a:r>
            <a:r>
              <a:rPr lang="id-ID" sz="2600" dirty="0" smtClean="0"/>
              <a:t>angka</a:t>
            </a:r>
            <a:r>
              <a:rPr lang="en-AU" sz="2600" dirty="0" smtClean="0"/>
              <a:t>1,</a:t>
            </a:r>
            <a:r>
              <a:rPr lang="id-ID" sz="2600" dirty="0" smtClean="0"/>
              <a:t>angka</a:t>
            </a:r>
            <a:r>
              <a:rPr lang="en-AU" sz="2600" dirty="0" smtClean="0"/>
              <a:t>2,…)</a:t>
            </a:r>
          </a:p>
          <a:p>
            <a:r>
              <a:rPr lang="en-AU" sz="2600" dirty="0" err="1" smtClean="0"/>
              <a:t>Menampilkan</a:t>
            </a:r>
            <a:r>
              <a:rPr lang="en-AU" sz="2600" dirty="0" smtClean="0"/>
              <a:t> </a:t>
            </a:r>
            <a:r>
              <a:rPr lang="id-ID" sz="2600" dirty="0" smtClean="0"/>
              <a:t>nilai </a:t>
            </a:r>
            <a:r>
              <a:rPr lang="en-AU" sz="2600" dirty="0" smtClean="0"/>
              <a:t>rata-rata (rata-rata </a:t>
            </a:r>
            <a:r>
              <a:rPr lang="en-AU" sz="2600" dirty="0" err="1" smtClean="0"/>
              <a:t>aritmatika</a:t>
            </a:r>
            <a:r>
              <a:rPr lang="en-AU" sz="2600" dirty="0" smtClean="0"/>
              <a:t>) </a:t>
            </a:r>
            <a:r>
              <a:rPr lang="en-AU" sz="2600" dirty="0" err="1" smtClean="0"/>
              <a:t>dari</a:t>
            </a:r>
            <a:r>
              <a:rPr lang="en-AU" sz="2600" dirty="0" smtClean="0"/>
              <a:t> </a:t>
            </a:r>
            <a:r>
              <a:rPr lang="en-AU" sz="2600" dirty="0" err="1" smtClean="0"/>
              <a:t>serangkaian</a:t>
            </a:r>
            <a:r>
              <a:rPr lang="en-AU" sz="2600" dirty="0" smtClean="0"/>
              <a:t> </a:t>
            </a:r>
            <a:r>
              <a:rPr lang="en-AU" sz="2600" dirty="0" err="1" smtClean="0"/>
              <a:t>angka</a:t>
            </a:r>
            <a:endParaRPr lang="en-AU" sz="2600" dirty="0" smtClean="0"/>
          </a:p>
          <a:p>
            <a:pPr marL="0" indent="0">
              <a:buNone/>
            </a:pPr>
            <a:r>
              <a:rPr lang="en-AU" sz="2600" dirty="0" smtClean="0"/>
              <a:t>MEDIAN(</a:t>
            </a:r>
            <a:r>
              <a:rPr lang="id-ID" sz="2600" dirty="0" smtClean="0"/>
              <a:t>angka</a:t>
            </a:r>
            <a:r>
              <a:rPr lang="en-AU" sz="2600" dirty="0" smtClean="0"/>
              <a:t>1,</a:t>
            </a:r>
            <a:r>
              <a:rPr lang="id-ID" sz="2600" dirty="0"/>
              <a:t> </a:t>
            </a:r>
            <a:r>
              <a:rPr lang="id-ID" sz="2600" dirty="0" smtClean="0"/>
              <a:t>angka</a:t>
            </a:r>
            <a:r>
              <a:rPr lang="en-AU" sz="2600" dirty="0" smtClean="0"/>
              <a:t>2,…)</a:t>
            </a:r>
          </a:p>
          <a:p>
            <a:r>
              <a:rPr lang="en-AU" sz="2600" dirty="0" err="1" smtClean="0"/>
              <a:t>Menampilkan</a:t>
            </a:r>
            <a:r>
              <a:rPr lang="en-AU" sz="2600" dirty="0" smtClean="0"/>
              <a:t> </a:t>
            </a:r>
            <a:r>
              <a:rPr lang="id-ID" sz="2600" dirty="0" smtClean="0"/>
              <a:t>nilai tengah </a:t>
            </a:r>
            <a:r>
              <a:rPr lang="en-AU" sz="2600" dirty="0" err="1" smtClean="0"/>
              <a:t>pada</a:t>
            </a:r>
            <a:r>
              <a:rPr lang="en-AU" sz="2600" dirty="0" smtClean="0"/>
              <a:t> </a:t>
            </a:r>
            <a:r>
              <a:rPr lang="en-AU" sz="2600" dirty="0" err="1" smtClean="0"/>
              <a:t>serangkaian</a:t>
            </a:r>
            <a:r>
              <a:rPr lang="en-AU" sz="2600" dirty="0" smtClean="0"/>
              <a:t> </a:t>
            </a:r>
            <a:r>
              <a:rPr lang="en-AU" sz="2600" dirty="0" err="1" smtClean="0"/>
              <a:t>angka</a:t>
            </a:r>
            <a:endParaRPr lang="en-AU" sz="2600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797152"/>
            <a:ext cx="403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>
                <a:solidFill>
                  <a:srgbClr val="3366CC"/>
                </a:solidFill>
              </a:rPr>
              <a:t>GILIRAN ANDA: STATS!F1:J6</a:t>
            </a:r>
            <a:endParaRPr lang="en-AU" sz="2600" dirty="0">
              <a:solidFill>
                <a:srgbClr val="3366CC"/>
              </a:solidFill>
            </a:endParaRPr>
          </a:p>
          <a:p>
            <a:r>
              <a:rPr lang="en-AU" sz="2600" dirty="0" err="1" smtClean="0">
                <a:solidFill>
                  <a:srgbClr val="3366CC"/>
                </a:solidFill>
              </a:rPr>
              <a:t>Lengkapi</a:t>
            </a:r>
            <a:r>
              <a:rPr lang="en-AU" sz="2600" dirty="0" smtClean="0">
                <a:solidFill>
                  <a:srgbClr val="3366CC"/>
                </a:solidFill>
              </a:rPr>
              <a:t> </a:t>
            </a:r>
            <a:r>
              <a:rPr lang="en-AU" sz="2600" dirty="0" err="1" smtClean="0">
                <a:solidFill>
                  <a:srgbClr val="3366CC"/>
                </a:solidFill>
              </a:rPr>
              <a:t>tabel</a:t>
            </a:r>
            <a:endParaRPr lang="en-AU" sz="260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STATS (2)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5" y="1417638"/>
            <a:ext cx="864315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4725144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3366CC"/>
                </a:solidFill>
              </a:rPr>
              <a:t>TAMPILKAN </a:t>
            </a:r>
            <a:r>
              <a:rPr lang="id-ID" sz="2800" b="1" dirty="0" smtClean="0">
                <a:solidFill>
                  <a:srgbClr val="3366CC"/>
                </a:solidFill>
              </a:rPr>
              <a:t>RUMUS </a:t>
            </a:r>
            <a:r>
              <a:rPr lang="en-AU" sz="2800" b="1" dirty="0" smtClean="0">
                <a:solidFill>
                  <a:srgbClr val="3366CC"/>
                </a:solidFill>
              </a:rPr>
              <a:t>ANDA! (CTRL+`)</a:t>
            </a:r>
            <a:endParaRPr lang="en-AU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STATS (3)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9" y="1988840"/>
            <a:ext cx="7847576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Sel</a:t>
            </a:r>
            <a:r>
              <a:rPr lang="en-AU" dirty="0"/>
              <a:t> </a:t>
            </a:r>
            <a:r>
              <a:rPr lang="en-AU" dirty="0" err="1"/>
              <a:t>Acuan</a:t>
            </a:r>
            <a:r>
              <a:rPr lang="en-AU" dirty="0"/>
              <a:t> (</a:t>
            </a:r>
            <a:r>
              <a:rPr lang="en-AU" dirty="0" smtClean="0"/>
              <a:t>1)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100" dirty="0" err="1" smtClean="0"/>
              <a:t>sel</a:t>
            </a:r>
            <a:r>
              <a:rPr lang="en-AU" sz="3100" dirty="0" smtClean="0"/>
              <a:t> </a:t>
            </a:r>
            <a:r>
              <a:rPr lang="en-AU" sz="3100" dirty="0" err="1" smtClean="0"/>
              <a:t>acuan</a:t>
            </a:r>
            <a:r>
              <a:rPr lang="en-AU" sz="3100" dirty="0" smtClean="0"/>
              <a:t> RELATIF</a:t>
            </a:r>
          </a:p>
          <a:p>
            <a:r>
              <a:rPr lang="en-AU" sz="3100" dirty="0" smtClean="0"/>
              <a:t>Kita </a:t>
            </a:r>
            <a:r>
              <a:rPr lang="en-AU" sz="3100" dirty="0" err="1" smtClean="0"/>
              <a:t>telah</a:t>
            </a:r>
            <a:r>
              <a:rPr lang="en-AU" sz="3100" dirty="0" smtClean="0"/>
              <a:t> </a:t>
            </a:r>
            <a:r>
              <a:rPr lang="en-AU" sz="3100" dirty="0" err="1" smtClean="0"/>
              <a:t>menggunakan</a:t>
            </a:r>
            <a:r>
              <a:rPr lang="en-AU" sz="3100" dirty="0" smtClean="0"/>
              <a:t> </a:t>
            </a:r>
            <a:r>
              <a:rPr lang="en-AU" sz="3100" dirty="0" err="1" smtClean="0"/>
              <a:t>sel-sel</a:t>
            </a:r>
            <a:r>
              <a:rPr lang="en-AU" sz="3100" dirty="0" smtClean="0"/>
              <a:t> </a:t>
            </a:r>
            <a:r>
              <a:rPr lang="en-AU" sz="3100" dirty="0" err="1" smtClean="0"/>
              <a:t>acuan</a:t>
            </a:r>
            <a:r>
              <a:rPr lang="en-AU" sz="3100" dirty="0" smtClean="0"/>
              <a:t> </a:t>
            </a:r>
            <a:r>
              <a:rPr lang="en-AU" sz="3100" dirty="0" err="1" smtClean="0"/>
              <a:t>relatif</a:t>
            </a:r>
            <a:r>
              <a:rPr lang="en-AU" sz="3100" dirty="0" smtClean="0"/>
              <a:t>.</a:t>
            </a:r>
          </a:p>
          <a:p>
            <a:r>
              <a:rPr lang="en-AU" sz="3100" dirty="0" err="1" smtClean="0"/>
              <a:t>Ketika</a:t>
            </a:r>
            <a:r>
              <a:rPr lang="en-AU" sz="3100" dirty="0" smtClean="0"/>
              <a:t> </a:t>
            </a:r>
            <a:r>
              <a:rPr lang="en-AU" sz="3100" dirty="0" err="1" smtClean="0"/>
              <a:t>sebuah</a:t>
            </a:r>
            <a:r>
              <a:rPr lang="en-AU" sz="3100" dirty="0" smtClean="0"/>
              <a:t> </a:t>
            </a:r>
            <a:r>
              <a:rPr lang="en-AU" sz="3100" dirty="0" err="1" smtClean="0"/>
              <a:t>sel</a:t>
            </a:r>
            <a:r>
              <a:rPr lang="en-AU" sz="3100" dirty="0" smtClean="0"/>
              <a:t> </a:t>
            </a:r>
            <a:r>
              <a:rPr lang="en-AU" sz="3100" dirty="0" err="1" smtClean="0"/>
              <a:t>acuan</a:t>
            </a:r>
            <a:r>
              <a:rPr lang="en-AU" sz="3100" dirty="0" smtClean="0"/>
              <a:t> </a:t>
            </a:r>
            <a:r>
              <a:rPr lang="en-AU" sz="3100" dirty="0" err="1" smtClean="0"/>
              <a:t>relatif</a:t>
            </a:r>
            <a:r>
              <a:rPr lang="en-AU" sz="3100" dirty="0" smtClean="0"/>
              <a:t> </a:t>
            </a:r>
            <a:r>
              <a:rPr lang="en-AU" sz="3100" dirty="0" err="1" smtClean="0"/>
              <a:t>disalin</a:t>
            </a:r>
            <a:r>
              <a:rPr lang="en-AU" sz="3100" dirty="0" smtClean="0"/>
              <a:t> (</a:t>
            </a:r>
            <a:r>
              <a:rPr lang="en-AU" sz="3100" i="1" dirty="0" smtClean="0"/>
              <a:t>copy</a:t>
            </a:r>
            <a:r>
              <a:rPr lang="en-AU" sz="3100" dirty="0" smtClean="0"/>
              <a:t>) </a:t>
            </a:r>
            <a:r>
              <a:rPr lang="en-AU" sz="3100" dirty="0" err="1" smtClean="0"/>
              <a:t>dan</a:t>
            </a:r>
            <a:r>
              <a:rPr lang="en-AU" sz="3100" dirty="0" smtClean="0"/>
              <a:t> </a:t>
            </a:r>
            <a:r>
              <a:rPr lang="en-AU" sz="3100" dirty="0" err="1" smtClean="0"/>
              <a:t>ditempel</a:t>
            </a:r>
            <a:r>
              <a:rPr lang="en-AU" sz="3100" dirty="0" smtClean="0"/>
              <a:t> (</a:t>
            </a:r>
            <a:r>
              <a:rPr lang="en-AU" sz="3100" i="1" dirty="0" smtClean="0"/>
              <a:t>paste</a:t>
            </a:r>
            <a:r>
              <a:rPr lang="en-AU" sz="3100" dirty="0" smtClean="0"/>
              <a:t>), </a:t>
            </a:r>
            <a:r>
              <a:rPr lang="en-AU" sz="3100" dirty="0" err="1" smtClean="0"/>
              <a:t>acuan</a:t>
            </a:r>
            <a:r>
              <a:rPr lang="en-AU" sz="3100" dirty="0" smtClean="0"/>
              <a:t> </a:t>
            </a:r>
            <a:r>
              <a:rPr lang="en-AU" sz="3100" dirty="0" err="1" smtClean="0"/>
              <a:t>tersebut</a:t>
            </a:r>
            <a:r>
              <a:rPr lang="en-AU" sz="3100" dirty="0" smtClean="0"/>
              <a:t> </a:t>
            </a:r>
            <a:r>
              <a:rPr lang="en-AU" sz="3100" dirty="0" err="1" smtClean="0"/>
              <a:t>berubah</a:t>
            </a:r>
            <a:r>
              <a:rPr lang="en-AU" sz="3100" dirty="0" smtClean="0"/>
              <a:t> </a:t>
            </a:r>
            <a:r>
              <a:rPr lang="id-ID" sz="3100" dirty="0" smtClean="0"/>
              <a:t>menyesuaikan dengan </a:t>
            </a:r>
            <a:r>
              <a:rPr lang="en-AU" sz="3100" dirty="0" err="1" smtClean="0"/>
              <a:t>lokasi</a:t>
            </a:r>
            <a:r>
              <a:rPr lang="en-AU" sz="3100" dirty="0" smtClean="0"/>
              <a:t> </a:t>
            </a:r>
            <a:r>
              <a:rPr lang="en-AU" sz="3100" dirty="0" err="1" smtClean="0"/>
              <a:t>baru</a:t>
            </a:r>
            <a:r>
              <a:rPr lang="en-AU" sz="3100" dirty="0" smtClean="0"/>
              <a:t>.</a:t>
            </a:r>
            <a:endParaRPr lang="en-AU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6773859" cy="223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6773859" cy="22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Revisi</a:t>
            </a:r>
            <a:r>
              <a:rPr lang="en-AU" dirty="0" smtClean="0"/>
              <a:t> Excel </a:t>
            </a:r>
            <a:r>
              <a:rPr lang="id-ID" dirty="0" smtClean="0"/>
              <a:t>Tingkat </a:t>
            </a:r>
            <a:r>
              <a:rPr lang="en-AU" dirty="0" err="1" smtClean="0"/>
              <a:t>Dasar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Permainan</a:t>
            </a:r>
            <a:r>
              <a:rPr lang="en-AU" dirty="0" smtClean="0"/>
              <a:t> Excel</a:t>
            </a:r>
          </a:p>
          <a:p>
            <a:pPr lvl="1"/>
            <a:r>
              <a:rPr lang="id-ID" dirty="0" smtClean="0"/>
              <a:t>Mempraktikkan </a:t>
            </a:r>
            <a:r>
              <a:rPr lang="en-AU" dirty="0" err="1" smtClean="0"/>
              <a:t>keterampilan</a:t>
            </a:r>
            <a:r>
              <a:rPr lang="en-AU" dirty="0" smtClean="0"/>
              <a:t> yang </a:t>
            </a:r>
            <a:r>
              <a:rPr lang="en-AU" dirty="0" err="1" smtClean="0"/>
              <a:t>diperoleh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kelas</a:t>
            </a:r>
            <a:r>
              <a:rPr lang="en-AU" dirty="0" smtClean="0"/>
              <a:t> </a:t>
            </a:r>
            <a:r>
              <a:rPr lang="en-AU" dirty="0" err="1" smtClean="0"/>
              <a:t>sebelumnya</a:t>
            </a:r>
            <a:endParaRPr lang="en-AU" dirty="0" smtClean="0"/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memainkannya</a:t>
            </a:r>
            <a:r>
              <a:rPr lang="en-AU" dirty="0" smtClean="0"/>
              <a:t>:</a:t>
            </a:r>
          </a:p>
          <a:p>
            <a:pPr lvl="1"/>
            <a:r>
              <a:rPr lang="en-AU" dirty="0" err="1" smtClean="0"/>
              <a:t>Peserta</a:t>
            </a:r>
            <a:r>
              <a:rPr lang="en-AU" dirty="0" smtClean="0"/>
              <a:t> </a:t>
            </a:r>
            <a:r>
              <a:rPr lang="en-AU" dirty="0" err="1" smtClean="0"/>
              <a:t>dipilih</a:t>
            </a:r>
            <a:endParaRPr lang="en-AU" dirty="0" smtClean="0"/>
          </a:p>
          <a:p>
            <a:pPr lvl="1"/>
            <a:r>
              <a:rPr lang="en-AU" dirty="0" err="1" smtClean="0"/>
              <a:t>Peserta</a:t>
            </a:r>
            <a:r>
              <a:rPr lang="en-AU" dirty="0" smtClean="0"/>
              <a:t> </a:t>
            </a:r>
            <a:r>
              <a:rPr lang="en-AU" dirty="0" err="1" smtClean="0"/>
              <a:t>diminta</a:t>
            </a:r>
            <a:r>
              <a:rPr lang="en-AU" dirty="0" smtClean="0"/>
              <a:t> </a:t>
            </a:r>
            <a:r>
              <a:rPr lang="en-AU" dirty="0" err="1" smtClean="0"/>
              <a:t>maju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depan</a:t>
            </a:r>
            <a:endParaRPr lang="en-AU" dirty="0" smtClean="0"/>
          </a:p>
          <a:p>
            <a:pPr lvl="1"/>
            <a:r>
              <a:rPr lang="id-ID" dirty="0" smtClean="0"/>
              <a:t>Bernavigasi ke lembar kerja (</a:t>
            </a:r>
            <a:r>
              <a:rPr lang="en-AU" i="1" dirty="0" smtClean="0"/>
              <a:t>worksheet</a:t>
            </a:r>
            <a:r>
              <a:rPr lang="id-ID" dirty="0" smtClean="0"/>
              <a:t>)</a:t>
            </a:r>
            <a:endParaRPr lang="en-AU" dirty="0" smtClean="0"/>
          </a:p>
          <a:p>
            <a:pPr lvl="1"/>
            <a:r>
              <a:rPr lang="en-AU" dirty="0" err="1" smtClean="0"/>
              <a:t>Mengerjakan</a:t>
            </a:r>
            <a:r>
              <a:rPr lang="en-AU" dirty="0" smtClean="0"/>
              <a:t> </a:t>
            </a:r>
            <a:r>
              <a:rPr lang="en-AU" dirty="0" err="1" smtClean="0"/>
              <a:t>tugas</a:t>
            </a:r>
            <a:r>
              <a:rPr lang="id-ID" dirty="0" smtClean="0"/>
              <a:t> yang diminta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 err="1" smtClean="0"/>
              <a:t>Acuan</a:t>
            </a:r>
            <a:r>
              <a:rPr lang="en-AU" dirty="0" smtClean="0"/>
              <a:t>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000" dirty="0" smtClean="0"/>
              <a:t>ABSOLUTE</a:t>
            </a:r>
          </a:p>
          <a:p>
            <a:r>
              <a:rPr lang="en-AU" sz="3000" dirty="0" err="1"/>
              <a:t>S</a:t>
            </a:r>
            <a:r>
              <a:rPr lang="en-AU" sz="3000" dirty="0" err="1" smtClean="0"/>
              <a:t>el</a:t>
            </a:r>
            <a:r>
              <a:rPr lang="en-AU" sz="3000" dirty="0" smtClean="0"/>
              <a:t> </a:t>
            </a:r>
            <a:r>
              <a:rPr lang="en-AU" sz="3000" dirty="0" err="1" smtClean="0"/>
              <a:t>Acuan</a:t>
            </a:r>
            <a:r>
              <a:rPr lang="en-AU" sz="3000" dirty="0" smtClean="0"/>
              <a:t> </a:t>
            </a:r>
            <a:r>
              <a:rPr lang="id-ID" sz="3000" dirty="0" smtClean="0"/>
              <a:t>“DIKUNCI” dengan </a:t>
            </a:r>
            <a:r>
              <a:rPr lang="en-AU" sz="3000" dirty="0" err="1" smtClean="0"/>
              <a:t>menggunakan</a:t>
            </a:r>
            <a:r>
              <a:rPr lang="en-AU" sz="3000" dirty="0" smtClean="0"/>
              <a:t> </a:t>
            </a:r>
            <a:r>
              <a:rPr lang="en-AU" sz="3000" dirty="0" err="1" smtClean="0"/>
              <a:t>tanda</a:t>
            </a:r>
            <a:r>
              <a:rPr lang="en-AU" sz="3000" dirty="0" smtClean="0"/>
              <a:t> dollar</a:t>
            </a:r>
          </a:p>
          <a:p>
            <a:pPr lvl="1"/>
            <a:r>
              <a:rPr lang="en-AU" sz="3000" dirty="0" err="1" smtClean="0"/>
              <a:t>Dapat</a:t>
            </a:r>
            <a:r>
              <a:rPr lang="en-AU" sz="3000" dirty="0" smtClean="0"/>
              <a:t> </a:t>
            </a:r>
            <a:r>
              <a:rPr lang="en-AU" sz="3000" dirty="0" err="1" smtClean="0"/>
              <a:t>ditik</a:t>
            </a:r>
            <a:r>
              <a:rPr lang="en-AU" sz="3000" dirty="0" smtClean="0"/>
              <a:t> </a:t>
            </a:r>
            <a:r>
              <a:rPr lang="en-AU" sz="3000" dirty="0" err="1" smtClean="0"/>
              <a:t>secara</a:t>
            </a:r>
            <a:r>
              <a:rPr lang="en-AU" sz="3000" dirty="0" smtClean="0"/>
              <a:t> manual</a:t>
            </a:r>
          </a:p>
          <a:p>
            <a:pPr lvl="1"/>
            <a:r>
              <a:rPr lang="id-ID" sz="3000" dirty="0" smtClean="0"/>
              <a:t>Dipindah-pindahkan </a:t>
            </a:r>
            <a:r>
              <a:rPr lang="en-AU" sz="3000" dirty="0" err="1" smtClean="0"/>
              <a:t>dengan</a:t>
            </a:r>
            <a:r>
              <a:rPr lang="en-AU" sz="3000" dirty="0" smtClean="0"/>
              <a:t> F4 (</a:t>
            </a:r>
            <a:r>
              <a:rPr lang="en-AU" sz="3000" dirty="0" err="1" smtClean="0"/>
              <a:t>lebih</a:t>
            </a:r>
            <a:r>
              <a:rPr lang="en-AU" sz="3000" dirty="0" smtClean="0"/>
              <a:t> </a:t>
            </a:r>
            <a:r>
              <a:rPr lang="en-AU" sz="3000" dirty="0" err="1" smtClean="0"/>
              <a:t>mudah</a:t>
            </a:r>
            <a:r>
              <a:rPr lang="en-AU" sz="3000" dirty="0" smtClean="0"/>
              <a:t>)</a:t>
            </a:r>
          </a:p>
          <a:p>
            <a:r>
              <a:rPr lang="en-AU" sz="3000" dirty="0" err="1" smtClean="0"/>
              <a:t>Tidak</a:t>
            </a:r>
            <a:r>
              <a:rPr lang="en-AU" sz="3000" dirty="0" smtClean="0"/>
              <a:t> </a:t>
            </a:r>
            <a:r>
              <a:rPr lang="en-AU" sz="3000" dirty="0" err="1" smtClean="0"/>
              <a:t>berubah</a:t>
            </a:r>
            <a:r>
              <a:rPr lang="en-AU" sz="3000" dirty="0" smtClean="0"/>
              <a:t> </a:t>
            </a:r>
            <a:r>
              <a:rPr lang="en-AU" sz="3000" dirty="0" err="1" smtClean="0"/>
              <a:t>pada</a:t>
            </a:r>
            <a:r>
              <a:rPr lang="en-AU" sz="3000" dirty="0" smtClean="0"/>
              <a:t> </a:t>
            </a:r>
            <a:r>
              <a:rPr lang="en-AU" sz="3000" dirty="0" err="1" smtClean="0"/>
              <a:t>saat</a:t>
            </a:r>
            <a:r>
              <a:rPr lang="en-AU" sz="3000" dirty="0" smtClean="0"/>
              <a:t> </a:t>
            </a:r>
            <a:r>
              <a:rPr lang="en-AU" sz="3000" dirty="0" err="1" smtClean="0"/>
              <a:t>disalin</a:t>
            </a:r>
            <a:endParaRPr lang="en-AU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28546"/>
            <a:ext cx="6192688" cy="199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7" y="4509120"/>
            <a:ext cx="6258121" cy="199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5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 err="1" smtClean="0"/>
              <a:t>Acuan</a:t>
            </a:r>
            <a:r>
              <a:rPr lang="en-AU" dirty="0" smtClean="0"/>
              <a:t> (3)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KOMBINASI: </a:t>
            </a:r>
            <a:r>
              <a:rPr lang="id-ID" i="1" dirty="0" smtClean="0"/>
              <a:t>Baris yang dikunci</a:t>
            </a:r>
            <a:endParaRPr lang="en-AU" i="1" dirty="0" smtClean="0"/>
          </a:p>
          <a:p>
            <a:r>
              <a:rPr lang="en-AU" dirty="0" err="1" smtClean="0"/>
              <a:t>Kolom</a:t>
            </a:r>
            <a:r>
              <a:rPr lang="en-AU" dirty="0" smtClean="0"/>
              <a:t> </a:t>
            </a:r>
            <a:r>
              <a:rPr lang="en-AU" dirty="0" err="1" smtClean="0"/>
              <a:t>berubah</a:t>
            </a:r>
            <a:r>
              <a:rPr lang="en-AU" dirty="0" smtClean="0"/>
              <a:t>,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baris</a:t>
            </a:r>
            <a:r>
              <a:rPr lang="en-AU" dirty="0" smtClean="0"/>
              <a:t> </a:t>
            </a:r>
            <a:r>
              <a:rPr lang="en-AU" dirty="0" err="1" smtClean="0"/>
              <a:t>tetap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id-ID" dirty="0"/>
              <a:t>p</a:t>
            </a:r>
            <a:r>
              <a:rPr lang="en-AU" dirty="0" err="1" smtClean="0"/>
              <a:t>enyalin</a:t>
            </a:r>
            <a:r>
              <a:rPr lang="id-ID" dirty="0" smtClean="0"/>
              <a:t>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9" y="3140968"/>
            <a:ext cx="7427045" cy="240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7" y="3068960"/>
            <a:ext cx="7439867" cy="24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 err="1" smtClean="0"/>
              <a:t>Acuan</a:t>
            </a:r>
            <a:r>
              <a:rPr lang="en-AU" dirty="0" smtClean="0"/>
              <a:t> (4)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KOMBINASI: </a:t>
            </a:r>
            <a:r>
              <a:rPr lang="id-ID" i="1" dirty="0" smtClean="0"/>
              <a:t>Kolom yang dikunci</a:t>
            </a:r>
            <a:endParaRPr lang="en-AU" i="1" dirty="0" smtClean="0"/>
          </a:p>
          <a:p>
            <a:r>
              <a:rPr lang="en-AU" dirty="0" err="1" smtClean="0"/>
              <a:t>Kolom</a:t>
            </a:r>
            <a:r>
              <a:rPr lang="en-AU" dirty="0" smtClean="0"/>
              <a:t> </a:t>
            </a:r>
            <a:r>
              <a:rPr lang="en-AU" dirty="0" err="1" smtClean="0"/>
              <a:t>tetap</a:t>
            </a:r>
            <a:r>
              <a:rPr lang="en-AU" dirty="0" smtClean="0"/>
              <a:t>,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baris</a:t>
            </a:r>
            <a:r>
              <a:rPr lang="en-AU" dirty="0" smtClean="0"/>
              <a:t> </a:t>
            </a:r>
            <a:r>
              <a:rPr lang="en-AU" dirty="0" err="1" smtClean="0"/>
              <a:t>berubah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menyalin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5" y="3356992"/>
            <a:ext cx="6868413" cy="22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6861958" cy="216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 err="1" smtClean="0"/>
              <a:t>Acuan</a:t>
            </a:r>
            <a:r>
              <a:rPr lang="en-AU" dirty="0" smtClean="0"/>
              <a:t> (5)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err="1" smtClean="0"/>
              <a:t>Klik</a:t>
            </a:r>
            <a:r>
              <a:rPr lang="en-AU" sz="2800" dirty="0" smtClean="0"/>
              <a:t> </a:t>
            </a:r>
            <a:r>
              <a:rPr lang="en-AU" sz="2800" dirty="0" err="1" smtClean="0"/>
              <a:t>dua</a:t>
            </a:r>
            <a:r>
              <a:rPr lang="en-AU" sz="2800" dirty="0" smtClean="0"/>
              <a:t> kali </a:t>
            </a:r>
            <a:r>
              <a:rPr lang="en-AU" sz="2800" dirty="0" err="1" smtClean="0"/>
              <a:t>untuk</a:t>
            </a:r>
            <a:r>
              <a:rPr lang="en-AU" sz="2800" dirty="0" smtClean="0"/>
              <a:t> </a:t>
            </a:r>
            <a:r>
              <a:rPr lang="en-AU" sz="2800" dirty="0" err="1" smtClean="0"/>
              <a:t>mengedit</a:t>
            </a:r>
            <a:r>
              <a:rPr lang="en-AU" sz="2800" dirty="0" smtClean="0"/>
              <a:t> </a:t>
            </a:r>
            <a:r>
              <a:rPr lang="en-AU" sz="2800" dirty="0" err="1" smtClean="0"/>
              <a:t>isi</a:t>
            </a:r>
            <a:r>
              <a:rPr lang="en-AU" sz="2800" dirty="0" smtClean="0"/>
              <a:t> </a:t>
            </a:r>
            <a:r>
              <a:rPr lang="en-AU" sz="2800" dirty="0" err="1" smtClean="0"/>
              <a:t>sel</a:t>
            </a:r>
            <a:endParaRPr lang="en-AU" sz="2800" dirty="0" smtClean="0"/>
          </a:p>
          <a:p>
            <a:r>
              <a:rPr lang="en-AU" sz="2800" dirty="0" err="1" smtClean="0"/>
              <a:t>Sorot</a:t>
            </a:r>
            <a:r>
              <a:rPr lang="en-AU" sz="2800" dirty="0" smtClean="0"/>
              <a:t> </a:t>
            </a:r>
            <a:r>
              <a:rPr lang="en-AU" sz="2800" dirty="0" err="1" smtClean="0"/>
              <a:t>bagian</a:t>
            </a:r>
            <a:r>
              <a:rPr lang="en-AU" sz="2800" dirty="0" smtClean="0"/>
              <a:t> </a:t>
            </a:r>
            <a:r>
              <a:rPr lang="en-AU" sz="2800" dirty="0" err="1"/>
              <a:t>s</a:t>
            </a:r>
            <a:r>
              <a:rPr lang="en-AU" sz="2800" dirty="0" err="1" smtClean="0"/>
              <a:t>el</a:t>
            </a:r>
            <a:r>
              <a:rPr lang="en-AU" sz="2800" dirty="0" smtClean="0"/>
              <a:t> </a:t>
            </a:r>
            <a:r>
              <a:rPr lang="en-AU" sz="2800" dirty="0" err="1"/>
              <a:t>a</a:t>
            </a:r>
            <a:r>
              <a:rPr lang="en-AU" sz="2800" dirty="0" err="1" smtClean="0"/>
              <a:t>cuan</a:t>
            </a:r>
            <a:r>
              <a:rPr lang="en-AU" sz="2800" dirty="0" smtClean="0"/>
              <a:t> yang </a:t>
            </a:r>
            <a:r>
              <a:rPr lang="en-AU" sz="2800" dirty="0" err="1" smtClean="0"/>
              <a:t>ingin</a:t>
            </a:r>
            <a:r>
              <a:rPr lang="en-AU" sz="2800" dirty="0" smtClean="0"/>
              <a:t> </a:t>
            </a:r>
            <a:r>
              <a:rPr lang="en-AU" sz="2800" dirty="0" err="1" smtClean="0"/>
              <a:t>anda</a:t>
            </a:r>
            <a:r>
              <a:rPr lang="en-AU" sz="2800" dirty="0" smtClean="0"/>
              <a:t> </a:t>
            </a:r>
            <a:r>
              <a:rPr lang="en-AU" sz="2800" dirty="0" err="1" smtClean="0"/>
              <a:t>ubah</a:t>
            </a:r>
            <a:endParaRPr lang="en-AU" sz="2800" dirty="0" smtClean="0"/>
          </a:p>
          <a:p>
            <a:pPr lvl="1"/>
            <a:r>
              <a:rPr lang="en-AU" sz="2700" dirty="0" err="1" smtClean="0"/>
              <a:t>Dapat</a:t>
            </a:r>
            <a:r>
              <a:rPr lang="en-AU" sz="2700" dirty="0" smtClean="0"/>
              <a:t> </a:t>
            </a:r>
            <a:r>
              <a:rPr lang="en-AU" sz="2700" dirty="0" err="1" smtClean="0"/>
              <a:t>memilih</a:t>
            </a:r>
            <a:r>
              <a:rPr lang="en-AU" sz="2700" dirty="0" smtClean="0"/>
              <a:t> </a:t>
            </a:r>
            <a:r>
              <a:rPr lang="en-AU" sz="2700" dirty="0" err="1" smtClean="0"/>
              <a:t>seluruh</a:t>
            </a:r>
            <a:r>
              <a:rPr lang="en-AU" sz="2700" dirty="0" smtClean="0"/>
              <a:t> </a:t>
            </a:r>
            <a:r>
              <a:rPr lang="en-AU" sz="2700" dirty="0" err="1" smtClean="0"/>
              <a:t>atau</a:t>
            </a:r>
            <a:r>
              <a:rPr lang="en-AU" sz="2700" dirty="0" smtClean="0"/>
              <a:t> </a:t>
            </a:r>
            <a:r>
              <a:rPr lang="id-ID" sz="2700" dirty="0" smtClean="0"/>
              <a:t>se</a:t>
            </a:r>
            <a:r>
              <a:rPr lang="en-AU" sz="2700" dirty="0" err="1" smtClean="0"/>
              <a:t>bagian</a:t>
            </a:r>
            <a:r>
              <a:rPr lang="en-AU" sz="2700" dirty="0" smtClean="0"/>
              <a:t> </a:t>
            </a:r>
            <a:r>
              <a:rPr lang="en-AU" sz="2700" dirty="0" err="1" smtClean="0"/>
              <a:t>dari</a:t>
            </a:r>
            <a:r>
              <a:rPr lang="en-AU" sz="2700" dirty="0" smtClean="0"/>
              <a:t> </a:t>
            </a:r>
            <a:r>
              <a:rPr lang="en-AU" sz="2700" dirty="0" err="1" smtClean="0"/>
              <a:t>sebuah</a:t>
            </a:r>
            <a:r>
              <a:rPr lang="en-AU" sz="2700" dirty="0" smtClean="0"/>
              <a:t> </a:t>
            </a:r>
            <a:r>
              <a:rPr lang="en-AU" sz="2700" dirty="0" err="1" smtClean="0"/>
              <a:t>rentang</a:t>
            </a:r>
            <a:endParaRPr lang="en-AU" sz="2700" dirty="0" smtClean="0"/>
          </a:p>
          <a:p>
            <a:r>
              <a:rPr lang="en-AU" sz="2800" dirty="0" err="1" smtClean="0"/>
              <a:t>Gunakan</a:t>
            </a:r>
            <a:r>
              <a:rPr lang="en-AU" sz="2800" dirty="0" smtClean="0"/>
              <a:t> </a:t>
            </a:r>
            <a:r>
              <a:rPr lang="en-AU" sz="2800" dirty="0"/>
              <a:t>F4 </a:t>
            </a:r>
            <a:r>
              <a:rPr lang="en-AU" sz="2800" dirty="0" err="1" smtClean="0"/>
              <a:t>untuk</a:t>
            </a:r>
            <a:r>
              <a:rPr lang="en-AU" sz="2800" dirty="0" smtClean="0"/>
              <a:t> </a:t>
            </a:r>
            <a:r>
              <a:rPr lang="en-AU" sz="2800" dirty="0" err="1" smtClean="0"/>
              <a:t>berpindah</a:t>
            </a:r>
            <a:r>
              <a:rPr lang="en-AU" sz="2800" dirty="0" smtClean="0"/>
              <a:t> </a:t>
            </a:r>
            <a:r>
              <a:rPr lang="en-AU" sz="2800" dirty="0" err="1" smtClean="0"/>
              <a:t>antar</a:t>
            </a:r>
            <a:r>
              <a:rPr lang="id-ID" sz="2800" dirty="0" smtClean="0"/>
              <a:t>a</a:t>
            </a:r>
            <a:r>
              <a:rPr lang="en-AU" sz="2800" dirty="0" smtClean="0"/>
              <a:t> </a:t>
            </a:r>
            <a:r>
              <a:rPr lang="en-AU" sz="2800" dirty="0" err="1" smtClean="0"/>
              <a:t>tipe</a:t>
            </a:r>
            <a:r>
              <a:rPr lang="en-AU" sz="2800" dirty="0" smtClean="0"/>
              <a:t> </a:t>
            </a:r>
            <a:r>
              <a:rPr lang="en-AU" sz="2800" dirty="0" err="1" smtClean="0"/>
              <a:t>acuan</a:t>
            </a:r>
            <a:endParaRPr lang="en-AU" sz="28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25963"/>
            <a:ext cx="4410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29" y="4522773"/>
            <a:ext cx="4410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22773"/>
            <a:ext cx="45434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28" y="4525963"/>
            <a:ext cx="4410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" y="4522772"/>
            <a:ext cx="4400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525962"/>
            <a:ext cx="4429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" y="4532160"/>
            <a:ext cx="4429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506826"/>
            <a:ext cx="4410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27463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3366CC"/>
                </a:solidFill>
              </a:rPr>
              <a:t>GILIRAN ANDA:  REFS</a:t>
            </a:r>
            <a:endParaRPr lang="en-AU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Tanggal dan Waktu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d</a:t>
            </a:r>
            <a:r>
              <a:rPr lang="en-AU" dirty="0" smtClean="0"/>
              <a:t>ate</a:t>
            </a:r>
          </a:p>
          <a:p>
            <a:r>
              <a:rPr lang="en-AU" dirty="0"/>
              <a:t>t</a:t>
            </a:r>
            <a:r>
              <a:rPr lang="en-AU" dirty="0" smtClean="0"/>
              <a:t>oday</a:t>
            </a:r>
          </a:p>
          <a:p>
            <a:r>
              <a:rPr lang="en-AU" dirty="0"/>
              <a:t>n</a:t>
            </a:r>
            <a:r>
              <a:rPr lang="en-AU" dirty="0" smtClean="0"/>
              <a:t>ow*</a:t>
            </a:r>
          </a:p>
          <a:p>
            <a:r>
              <a:rPr lang="en-AU" dirty="0" err="1" smtClean="0"/>
              <a:t>datedif</a:t>
            </a:r>
            <a:endParaRPr lang="en-AU" dirty="0" smtClean="0"/>
          </a:p>
          <a:p>
            <a:r>
              <a:rPr lang="en-AU" dirty="0"/>
              <a:t>year</a:t>
            </a:r>
          </a:p>
          <a:p>
            <a:r>
              <a:rPr lang="en-AU" dirty="0"/>
              <a:t>month</a:t>
            </a:r>
          </a:p>
          <a:p>
            <a:r>
              <a:rPr lang="en-AU" dirty="0"/>
              <a:t>day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DATE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en-AU" dirty="0" smtClean="0"/>
              <a:t>DATE(</a:t>
            </a:r>
            <a:r>
              <a:rPr lang="id-ID" dirty="0" smtClean="0"/>
              <a:t>tttt</a:t>
            </a:r>
            <a:r>
              <a:rPr lang="en-AU" dirty="0" smtClean="0"/>
              <a:t>,</a:t>
            </a:r>
            <a:r>
              <a:rPr lang="id-ID" dirty="0" smtClean="0"/>
              <a:t>bb</a:t>
            </a:r>
            <a:r>
              <a:rPr lang="en-AU" dirty="0" smtClean="0"/>
              <a:t>,</a:t>
            </a:r>
            <a:r>
              <a:rPr lang="id-ID" dirty="0" smtClean="0"/>
              <a:t>hh</a:t>
            </a:r>
            <a:r>
              <a:rPr lang="en-AU" dirty="0" smtClean="0"/>
              <a:t>) </a:t>
            </a:r>
            <a:r>
              <a:rPr lang="en-AU" dirty="0" err="1" smtClean="0"/>
              <a:t>digunakan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menyatukan</a:t>
            </a:r>
            <a:r>
              <a:rPr lang="en-AU" dirty="0" smtClean="0"/>
              <a:t> </a:t>
            </a:r>
            <a:r>
              <a:rPr lang="en-AU" dirty="0" err="1" smtClean="0"/>
              <a:t>bagian-bagian</a:t>
            </a:r>
            <a:r>
              <a:rPr lang="en-AU" dirty="0" smtClean="0"/>
              <a:t> </a:t>
            </a:r>
            <a:r>
              <a:rPr lang="id-ID" dirty="0" smtClean="0"/>
              <a:t>dari suatu </a:t>
            </a:r>
            <a:r>
              <a:rPr lang="en-AU" dirty="0" err="1" smtClean="0"/>
              <a:t>tanggal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ditik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/>
              <a:t>s</a:t>
            </a:r>
            <a:r>
              <a:rPr lang="en-AU" dirty="0" err="1" smtClean="0"/>
              <a:t>el</a:t>
            </a:r>
            <a:r>
              <a:rPr lang="en-AU" dirty="0" smtClean="0"/>
              <a:t> </a:t>
            </a:r>
            <a:r>
              <a:rPr lang="en-AU" dirty="0" err="1"/>
              <a:t>a</a:t>
            </a:r>
            <a:r>
              <a:rPr lang="en-AU" dirty="0" err="1" smtClean="0"/>
              <a:t>cuan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bagian-bagiannya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6"/>
            <a:ext cx="90569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5"/>
            <a:ext cx="9056901" cy="16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404664"/>
            <a:ext cx="289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3366CC"/>
                </a:solidFill>
              </a:rPr>
              <a:t>GILIRAN ANDA: DATE!A2:D25</a:t>
            </a:r>
            <a:endParaRPr lang="en-AU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 &amp; NOW (1)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TODAY</a:t>
            </a:r>
          </a:p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en-AU" dirty="0" smtClean="0"/>
              <a:t>=TODAY()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disertai</a:t>
            </a:r>
            <a:r>
              <a:rPr lang="en-AU" dirty="0" smtClean="0"/>
              <a:t> </a:t>
            </a:r>
            <a:r>
              <a:rPr lang="en-AU" dirty="0" err="1" smtClean="0"/>
              <a:t>argumen</a:t>
            </a:r>
            <a:endParaRPr lang="en-AU" dirty="0" smtClean="0"/>
          </a:p>
          <a:p>
            <a:r>
              <a:rPr lang="en-AU" dirty="0" err="1" smtClean="0"/>
              <a:t>Menampilkan</a:t>
            </a:r>
            <a:r>
              <a:rPr lang="en-AU" dirty="0" smtClean="0"/>
              <a:t> </a:t>
            </a:r>
            <a:r>
              <a:rPr lang="en-AU" dirty="0" err="1" smtClean="0"/>
              <a:t>tanggal</a:t>
            </a:r>
            <a:r>
              <a:rPr lang="en-AU" dirty="0" smtClean="0"/>
              <a:t>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endParaRPr lang="en-AU" dirty="0" smtClean="0"/>
          </a:p>
          <a:p>
            <a:r>
              <a:rPr lang="id-ID" dirty="0" smtClean="0"/>
              <a:t>Diperbarui</a:t>
            </a:r>
            <a:r>
              <a:rPr lang="en-AU" dirty="0" smtClean="0"/>
              <a:t> </a:t>
            </a:r>
            <a:r>
              <a:rPr lang="en-AU" dirty="0" err="1" smtClean="0"/>
              <a:t>setiap</a:t>
            </a:r>
            <a:r>
              <a:rPr lang="en-AU" dirty="0" smtClean="0"/>
              <a:t> kali </a:t>
            </a:r>
            <a:r>
              <a:rPr lang="en-AU" i="1" dirty="0" err="1" smtClean="0"/>
              <a:t>spreadsheet</a:t>
            </a:r>
            <a:r>
              <a:rPr lang="en-AU" i="1" dirty="0" smtClean="0"/>
              <a:t> </a:t>
            </a:r>
            <a:r>
              <a:rPr lang="en-AU" dirty="0" err="1" smtClean="0"/>
              <a:t>dibuka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dikalkulasi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NOW</a:t>
            </a:r>
          </a:p>
          <a:p>
            <a:pPr marL="0" indent="0">
              <a:buNone/>
            </a:pPr>
            <a:r>
              <a:rPr lang="en-AU" dirty="0" smtClean="0"/>
              <a:t>CATATAN</a:t>
            </a:r>
            <a:endParaRPr lang="en-AU" dirty="0"/>
          </a:p>
          <a:p>
            <a:r>
              <a:rPr lang="en-AU" dirty="0" smtClean="0"/>
              <a:t>=NOW()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disertai</a:t>
            </a:r>
            <a:r>
              <a:rPr lang="en-AU" dirty="0" smtClean="0"/>
              <a:t> </a:t>
            </a:r>
            <a:r>
              <a:rPr lang="en-AU" dirty="0" err="1" smtClean="0"/>
              <a:t>argumen</a:t>
            </a:r>
            <a:endParaRPr lang="en-AU" dirty="0"/>
          </a:p>
          <a:p>
            <a:r>
              <a:rPr lang="en-AU" dirty="0" err="1" smtClean="0"/>
              <a:t>Menampilkan</a:t>
            </a:r>
            <a:r>
              <a:rPr lang="en-AU" dirty="0" smtClean="0"/>
              <a:t> </a:t>
            </a:r>
            <a:r>
              <a:rPr lang="en-AU" dirty="0" err="1" smtClean="0"/>
              <a:t>tanggal</a:t>
            </a:r>
            <a:r>
              <a:rPr lang="en-AU" dirty="0" smtClean="0"/>
              <a:t> DAN WAKTU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endParaRPr lang="en-AU" dirty="0"/>
          </a:p>
          <a:p>
            <a:r>
              <a:rPr lang="id-ID" dirty="0" smtClean="0"/>
              <a:t>Diperbarui </a:t>
            </a:r>
            <a:r>
              <a:rPr lang="en-AU" dirty="0" err="1" smtClean="0"/>
              <a:t>setiap</a:t>
            </a:r>
            <a:r>
              <a:rPr lang="en-AU" dirty="0" smtClean="0"/>
              <a:t> </a:t>
            </a:r>
            <a:r>
              <a:rPr lang="en-AU" dirty="0"/>
              <a:t>kali </a:t>
            </a:r>
            <a:r>
              <a:rPr lang="en-AU" i="1" dirty="0" err="1"/>
              <a:t>spreadsheet</a:t>
            </a:r>
            <a:r>
              <a:rPr lang="en-AU" i="1" dirty="0"/>
              <a:t> </a:t>
            </a:r>
            <a:r>
              <a:rPr lang="en-AU" dirty="0" err="1"/>
              <a:t>dibuka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dikalkulasi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" y="5724545"/>
            <a:ext cx="490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3366CC"/>
                </a:solidFill>
              </a:rPr>
              <a:t>GILIRAN ANDA: DATE!G2:G3</a:t>
            </a:r>
            <a:endParaRPr lang="en-AU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DATEDIF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CATATAN</a:t>
            </a:r>
          </a:p>
          <a:p>
            <a:r>
              <a:rPr lang="en-AU" dirty="0" err="1" smtClean="0"/>
              <a:t>Kalkulasi</a:t>
            </a:r>
            <a:r>
              <a:rPr lang="en-AU" dirty="0" smtClean="0"/>
              <a:t> </a:t>
            </a:r>
            <a:r>
              <a:rPr lang="en-AU" dirty="0" err="1" smtClean="0"/>
              <a:t>selisih</a:t>
            </a:r>
            <a:r>
              <a:rPr lang="en-AU" dirty="0" smtClean="0"/>
              <a:t>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/>
              <a:t>tanggal</a:t>
            </a:r>
            <a:endParaRPr lang="en-AU" dirty="0" smtClean="0"/>
          </a:p>
          <a:p>
            <a:r>
              <a:rPr lang="en-AU" dirty="0" err="1" smtClean="0"/>
              <a:t>Enam</a:t>
            </a:r>
            <a:r>
              <a:rPr lang="en-AU" dirty="0" smtClean="0"/>
              <a:t> </a:t>
            </a:r>
            <a:r>
              <a:rPr lang="en-AU" dirty="0" err="1" smtClean="0"/>
              <a:t>pilihan</a:t>
            </a:r>
            <a:r>
              <a:rPr lang="en-AU" dirty="0"/>
              <a:t> interval </a:t>
            </a:r>
            <a:r>
              <a:rPr lang="en-AU" dirty="0" smtClean="0"/>
              <a:t>output: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“m” </a:t>
            </a:r>
            <a:r>
              <a:rPr lang="en-AU" dirty="0" err="1" smtClean="0"/>
              <a:t>bulan</a:t>
            </a:r>
            <a:r>
              <a:rPr lang="en-AU" dirty="0" smtClean="0"/>
              <a:t> </a:t>
            </a:r>
            <a:r>
              <a:rPr lang="en-AU" dirty="0" err="1" smtClean="0"/>
              <a:t>kalender</a:t>
            </a:r>
            <a:r>
              <a:rPr lang="en-AU" dirty="0" smtClean="0"/>
              <a:t> </a:t>
            </a:r>
            <a:r>
              <a:rPr lang="en-AU" dirty="0" err="1" smtClean="0"/>
              <a:t>lengkap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“d”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hari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“y”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kalender</a:t>
            </a:r>
            <a:r>
              <a:rPr lang="en-AU" dirty="0" smtClean="0"/>
              <a:t> </a:t>
            </a:r>
            <a:r>
              <a:rPr lang="en-AU" dirty="0" err="1" smtClean="0"/>
              <a:t>lengkap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</a:t>
            </a:r>
            <a:r>
              <a:rPr lang="en-AU" dirty="0" err="1" smtClean="0"/>
              <a:t>ym</a:t>
            </a:r>
            <a:r>
              <a:rPr lang="en-AU" dirty="0" smtClean="0"/>
              <a:t>” </a:t>
            </a:r>
            <a:r>
              <a:rPr lang="en-AU" dirty="0" err="1" smtClean="0"/>
              <a:t>bulan</a:t>
            </a:r>
            <a:r>
              <a:rPr lang="en-AU" dirty="0" smtClean="0"/>
              <a:t> </a:t>
            </a:r>
            <a:r>
              <a:rPr lang="en-AU" dirty="0" err="1" smtClean="0"/>
              <a:t>tanpa</a:t>
            </a:r>
            <a:r>
              <a:rPr lang="en-AU" dirty="0" smtClean="0"/>
              <a:t> </a:t>
            </a:r>
            <a:r>
              <a:rPr lang="id-ID" dirty="0" smtClean="0"/>
              <a:t>memperhitungkan </a:t>
            </a:r>
            <a:r>
              <a:rPr lang="en-AU" dirty="0" err="1" smtClean="0"/>
              <a:t>tahun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</a:t>
            </a:r>
            <a:r>
              <a:rPr lang="en-AU" dirty="0" err="1" smtClean="0"/>
              <a:t>yd</a:t>
            </a:r>
            <a:r>
              <a:rPr lang="en-AU" dirty="0" smtClean="0"/>
              <a:t>” </a:t>
            </a:r>
            <a:r>
              <a:rPr lang="en-AU" dirty="0" err="1" smtClean="0"/>
              <a:t>hari</a:t>
            </a:r>
            <a:r>
              <a:rPr lang="en-AU" dirty="0" smtClean="0"/>
              <a:t> </a:t>
            </a:r>
            <a:r>
              <a:rPr lang="en-AU" dirty="0" err="1" smtClean="0"/>
              <a:t>tanpa</a:t>
            </a:r>
            <a:r>
              <a:rPr lang="en-AU" dirty="0" smtClean="0"/>
              <a:t> </a:t>
            </a:r>
            <a:r>
              <a:rPr lang="id-ID" dirty="0" smtClean="0"/>
              <a:t>memperhitungkan </a:t>
            </a:r>
            <a:r>
              <a:rPr lang="en-AU" dirty="0" err="1" smtClean="0"/>
              <a:t>tahun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“md” </a:t>
            </a:r>
            <a:r>
              <a:rPr lang="en-AU" dirty="0" err="1" smtClean="0"/>
              <a:t>hari</a:t>
            </a:r>
            <a:r>
              <a:rPr lang="en-AU" dirty="0" smtClean="0"/>
              <a:t> </a:t>
            </a:r>
            <a:r>
              <a:rPr lang="en-AU" dirty="0" err="1" smtClean="0"/>
              <a:t>tanpa</a:t>
            </a:r>
            <a:r>
              <a:rPr lang="en-AU" dirty="0" smtClean="0"/>
              <a:t> </a:t>
            </a:r>
            <a:r>
              <a:rPr lang="id-ID" dirty="0" smtClean="0"/>
              <a:t>memperhitungkan </a:t>
            </a:r>
            <a:r>
              <a:rPr lang="en-AU" dirty="0" err="1" smtClean="0"/>
              <a:t>bulan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tahun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DATEDIF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</a:t>
            </a:r>
            <a:r>
              <a:rPr lang="en-AU" dirty="0" smtClean="0"/>
              <a:t>ormat: =DATEDIF(</a:t>
            </a:r>
            <a:r>
              <a:rPr lang="id-ID" dirty="0" smtClean="0"/>
              <a:t>tanggal</a:t>
            </a:r>
            <a:r>
              <a:rPr lang="en-AU" dirty="0" smtClean="0"/>
              <a:t>1,</a:t>
            </a:r>
            <a:r>
              <a:rPr lang="id-ID" dirty="0" smtClean="0"/>
              <a:t>tanggal</a:t>
            </a:r>
            <a:r>
              <a:rPr lang="en-AU" dirty="0" smtClean="0"/>
              <a:t>2,interval)</a:t>
            </a:r>
          </a:p>
          <a:p>
            <a:r>
              <a:rPr lang="en-AU" dirty="0" err="1" smtClean="0"/>
              <a:t>Lihat</a:t>
            </a:r>
            <a:r>
              <a:rPr lang="en-AU" dirty="0" smtClean="0"/>
              <a:t> </a:t>
            </a:r>
            <a:r>
              <a:rPr lang="en-AU" dirty="0" err="1" smtClean="0"/>
              <a:t>contoh</a:t>
            </a:r>
            <a:r>
              <a:rPr lang="en-AU" dirty="0" smtClean="0"/>
              <a:t> DATE!J2:P3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44" y="2780928"/>
            <a:ext cx="9144000" cy="102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36" y="3933056"/>
            <a:ext cx="5591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352" y="5589240"/>
            <a:ext cx="8929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300" dirty="0" smtClean="0"/>
              <a:t>K3 </a:t>
            </a:r>
            <a:r>
              <a:rPr lang="en-AU" sz="2300" dirty="0" err="1" smtClean="0"/>
              <a:t>dapat</a:t>
            </a:r>
            <a:r>
              <a:rPr lang="en-AU" sz="2300" dirty="0" smtClean="0"/>
              <a:t> </a:t>
            </a:r>
            <a:r>
              <a:rPr lang="en-AU" sz="2300" dirty="0" err="1" smtClean="0"/>
              <a:t>dimasukkan</a:t>
            </a:r>
            <a:r>
              <a:rPr lang="en-AU" sz="2300" dirty="0" smtClean="0"/>
              <a:t> </a:t>
            </a:r>
            <a:r>
              <a:rPr lang="en-AU" sz="2300" dirty="0" err="1" smtClean="0"/>
              <a:t>sebagai</a:t>
            </a:r>
            <a:r>
              <a:rPr lang="en-AU" sz="2300" dirty="0" smtClean="0"/>
              <a:t>:  =</a:t>
            </a:r>
            <a:r>
              <a:rPr lang="en-AU" sz="2300" dirty="0"/>
              <a:t>DATEDIF("2012-07-1","2013-12-16","m")</a:t>
            </a:r>
          </a:p>
        </p:txBody>
      </p:sp>
    </p:spTree>
    <p:extLst>
      <p:ext uri="{BB962C8B-B14F-4D97-AF65-F5344CB8AC3E}">
        <p14:creationId xmlns:p14="http://schemas.microsoft.com/office/powerpoint/2010/main" val="38183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TAHUN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 smtClean="0"/>
              <a:t>CATATAN</a:t>
            </a:r>
            <a:endParaRPr lang="en-AU" dirty="0"/>
          </a:p>
          <a:p>
            <a:r>
              <a:rPr lang="en-AU" dirty="0" smtClean="0"/>
              <a:t>YEAR(</a:t>
            </a:r>
            <a:r>
              <a:rPr lang="id-ID" dirty="0" smtClean="0"/>
              <a:t>tanggal</a:t>
            </a:r>
            <a:r>
              <a:rPr lang="en-AU" dirty="0" smtClean="0"/>
              <a:t>) </a:t>
            </a:r>
            <a:r>
              <a:rPr lang="id-ID" dirty="0" smtClean="0"/>
              <a:t>digunakan untuk menarik/mengeluarkan tahun dari suatu tanggal</a:t>
            </a:r>
            <a:r>
              <a:rPr lang="en-AU" dirty="0" smtClean="0"/>
              <a:t>.</a:t>
            </a:r>
            <a:endParaRPr lang="en-AU" dirty="0"/>
          </a:p>
          <a:p>
            <a:r>
              <a:rPr lang="id-ID" dirty="0" smtClean="0"/>
              <a:t>Bisa mengetik atau menggunakan referensi sel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84788"/>
            <a:ext cx="3853408" cy="214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PENGANTAR KE RUMUS-RUMUS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 err="1" smtClean="0"/>
              <a:t>Buka</a:t>
            </a:r>
            <a:r>
              <a:rPr lang="en-AU" sz="2400" dirty="0" smtClean="0"/>
              <a:t> </a:t>
            </a:r>
            <a:r>
              <a:rPr lang="en-AU" sz="2400" dirty="0" err="1" smtClean="0"/>
              <a:t>buku</a:t>
            </a:r>
            <a:r>
              <a:rPr lang="en-AU" sz="2400" dirty="0" smtClean="0"/>
              <a:t> </a:t>
            </a:r>
            <a:r>
              <a:rPr lang="en-AU" sz="2400" dirty="0" err="1" smtClean="0"/>
              <a:t>kerja</a:t>
            </a:r>
            <a:r>
              <a:rPr lang="en-AU" sz="2400" dirty="0" smtClean="0"/>
              <a:t> Excel ‘Formulae.xlsx’</a:t>
            </a:r>
          </a:p>
          <a:p>
            <a:r>
              <a:rPr lang="en-AU" sz="2400" dirty="0" err="1" smtClean="0"/>
              <a:t>Buka</a:t>
            </a:r>
            <a:r>
              <a:rPr lang="en-AU" sz="2400" dirty="0" smtClean="0"/>
              <a:t> </a:t>
            </a:r>
            <a:r>
              <a:rPr lang="en-AU" sz="2400" dirty="0" err="1" smtClean="0"/>
              <a:t>dokumen</a:t>
            </a:r>
            <a:r>
              <a:rPr lang="en-AU" sz="2400" dirty="0" smtClean="0"/>
              <a:t> word ‘FormulaeText.docx’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BULAN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CATATAN</a:t>
            </a:r>
            <a:endParaRPr lang="en-AU" dirty="0"/>
          </a:p>
          <a:p>
            <a:r>
              <a:rPr lang="en-AU" dirty="0" smtClean="0"/>
              <a:t>MONTH(</a:t>
            </a:r>
            <a:r>
              <a:rPr lang="id-ID" dirty="0" smtClean="0"/>
              <a:t>tanggal</a:t>
            </a:r>
            <a:r>
              <a:rPr lang="en-AU" dirty="0" smtClean="0"/>
              <a:t>)</a:t>
            </a:r>
            <a:r>
              <a:rPr lang="id-ID" dirty="0"/>
              <a:t> </a:t>
            </a:r>
            <a:r>
              <a:rPr lang="id-ID" dirty="0" smtClean="0"/>
              <a:t>digunakan untuk menarik/mengeluarkan bulan dari suatu tanggal</a:t>
            </a:r>
          </a:p>
          <a:p>
            <a:r>
              <a:rPr lang="id-ID" dirty="0" smtClean="0"/>
              <a:t>Bisa mengetik, atau menggunakan referensi sel untuk bagian-bagiannya yang sesuai </a:t>
            </a:r>
          </a:p>
          <a:p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8" y="3994623"/>
            <a:ext cx="6081280" cy="2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7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DAY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CATATAN</a:t>
            </a:r>
            <a:endParaRPr lang="en-AU" dirty="0"/>
          </a:p>
          <a:p>
            <a:r>
              <a:rPr lang="en-AU" dirty="0" smtClean="0"/>
              <a:t>DAY(date) </a:t>
            </a:r>
            <a:r>
              <a:rPr lang="id-ID" dirty="0" smtClean="0"/>
              <a:t>digunakan untuk menarik/mengekstrasi hari dari suatu tanggal</a:t>
            </a:r>
            <a:r>
              <a:rPr lang="en-AU" dirty="0" smtClean="0"/>
              <a:t>.</a:t>
            </a:r>
            <a:endParaRPr lang="en-AU" dirty="0"/>
          </a:p>
          <a:p>
            <a:r>
              <a:rPr lang="id-ID" dirty="0" smtClean="0"/>
              <a:t>Bisa mengetik, atau menggunakan referensi sel untuk bagian-bagiannya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6996904" cy="19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404664"/>
            <a:ext cx="289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rgbClr val="3366CC"/>
                </a:solidFill>
              </a:rPr>
              <a:t>GILIRAN ANDA</a:t>
            </a:r>
            <a:r>
              <a:rPr lang="en-AU" sz="3600" dirty="0" smtClean="0">
                <a:solidFill>
                  <a:srgbClr val="3366CC"/>
                </a:solidFill>
              </a:rPr>
              <a:t>: DATE!S3:U11</a:t>
            </a:r>
            <a:endParaRPr lang="en-AU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Teks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</a:t>
            </a:r>
            <a:r>
              <a:rPr lang="en-AU" dirty="0" smtClean="0"/>
              <a:t>roper</a:t>
            </a:r>
          </a:p>
          <a:p>
            <a:r>
              <a:rPr lang="en-AU" dirty="0"/>
              <a:t>l</a:t>
            </a:r>
            <a:r>
              <a:rPr lang="en-AU" dirty="0" smtClean="0"/>
              <a:t>ower</a:t>
            </a:r>
          </a:p>
          <a:p>
            <a:r>
              <a:rPr lang="en-AU" dirty="0" smtClean="0"/>
              <a:t>upper</a:t>
            </a:r>
          </a:p>
          <a:p>
            <a:r>
              <a:rPr lang="en-AU" dirty="0"/>
              <a:t>l</a:t>
            </a:r>
            <a:r>
              <a:rPr lang="en-AU" dirty="0" smtClean="0"/>
              <a:t>eft</a:t>
            </a:r>
          </a:p>
          <a:p>
            <a:r>
              <a:rPr lang="en-AU" dirty="0"/>
              <a:t>r</a:t>
            </a:r>
            <a:r>
              <a:rPr lang="en-AU" dirty="0" smtClean="0"/>
              <a:t>ight</a:t>
            </a:r>
          </a:p>
          <a:p>
            <a:r>
              <a:rPr lang="en-AU" dirty="0" smtClean="0"/>
              <a:t>mid</a:t>
            </a:r>
          </a:p>
          <a:p>
            <a:r>
              <a:rPr lang="en-AU" dirty="0" smtClean="0"/>
              <a:t>trim</a:t>
            </a:r>
          </a:p>
          <a:p>
            <a:r>
              <a:rPr lang="en-AU" dirty="0" err="1"/>
              <a:t>l</a:t>
            </a:r>
            <a:r>
              <a:rPr lang="en-AU" dirty="0" err="1" smtClean="0"/>
              <a:t>en</a:t>
            </a:r>
            <a:endParaRPr lang="en-AU" dirty="0" smtClean="0"/>
          </a:p>
          <a:p>
            <a:r>
              <a:rPr lang="en-AU" dirty="0" err="1" smtClean="0"/>
              <a:t>rept</a:t>
            </a:r>
            <a:endParaRPr lang="en-AU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Concatenate</a:t>
            </a:r>
            <a:r>
              <a:rPr lang="id-ID" dirty="0" smtClean="0"/>
              <a:t> (penautan)</a:t>
            </a:r>
            <a:endParaRPr lang="en-AU" dirty="0" smtClean="0"/>
          </a:p>
          <a:p>
            <a:pPr lvl="1"/>
            <a:r>
              <a:rPr lang="en-AU" dirty="0" err="1" smtClean="0"/>
              <a:t>menggunakan</a:t>
            </a:r>
            <a:r>
              <a:rPr lang="en-AU" dirty="0" smtClean="0"/>
              <a:t> &amp;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PROPER, LOWER, UPPER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9248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="1" dirty="0" smtClean="0"/>
              <a:t>PROPER</a:t>
            </a:r>
          </a:p>
          <a:p>
            <a:r>
              <a:rPr lang="en-AU" dirty="0" err="1" smtClean="0"/>
              <a:t>Huruf</a:t>
            </a:r>
            <a:r>
              <a:rPr lang="en-AU" dirty="0" smtClean="0"/>
              <a:t> </a:t>
            </a:r>
            <a:r>
              <a:rPr lang="en-AU" dirty="0" err="1" smtClean="0"/>
              <a:t>awal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setiap</a:t>
            </a:r>
            <a:r>
              <a:rPr lang="en-AU" dirty="0" smtClean="0"/>
              <a:t> kata </a:t>
            </a:r>
            <a:r>
              <a:rPr lang="en-AU" dirty="0" err="1" smtClean="0"/>
              <a:t>memakai</a:t>
            </a:r>
            <a:r>
              <a:rPr lang="en-AU" dirty="0" smtClean="0"/>
              <a:t> </a:t>
            </a:r>
            <a:r>
              <a:rPr lang="en-AU" dirty="0" err="1" smtClean="0"/>
              <a:t>huruf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endParaRPr lang="en-AU" dirty="0" smtClean="0"/>
          </a:p>
          <a:p>
            <a:r>
              <a:rPr lang="en-AU" dirty="0" smtClean="0"/>
              <a:t>=PROPER(“</a:t>
            </a:r>
            <a:r>
              <a:rPr lang="en-AU" dirty="0" err="1" smtClean="0"/>
              <a:t>gema</a:t>
            </a:r>
            <a:r>
              <a:rPr lang="en-AU" dirty="0" smtClean="0"/>
              <a:t> </a:t>
            </a:r>
            <a:r>
              <a:rPr lang="en-AU" dirty="0" err="1" smtClean="0"/>
              <a:t>pertiwi</a:t>
            </a:r>
            <a:r>
              <a:rPr lang="en-AU" dirty="0" smtClean="0"/>
              <a:t>”)</a:t>
            </a:r>
          </a:p>
          <a:p>
            <a:pPr lvl="1"/>
            <a:r>
              <a:rPr lang="en-AU" dirty="0" err="1" smtClean="0"/>
              <a:t>Gema</a:t>
            </a:r>
            <a:r>
              <a:rPr lang="en-AU" dirty="0" smtClean="0"/>
              <a:t> Pertiwi</a:t>
            </a:r>
          </a:p>
          <a:p>
            <a:pPr marL="0" indent="0">
              <a:buNone/>
            </a:pPr>
            <a:endParaRPr lang="en-AU" dirty="0" smtClean="0">
              <a:solidFill>
                <a:srgbClr val="3366CC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GILIRAN ANDA: TEXT!A2:D21</a:t>
            </a:r>
            <a:endParaRPr lang="en-AU" dirty="0">
              <a:solidFill>
                <a:srgbClr val="3366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196752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="1" dirty="0" smtClean="0"/>
              <a:t>UPPER</a:t>
            </a:r>
          </a:p>
          <a:p>
            <a:r>
              <a:rPr lang="en-AU" dirty="0" err="1" smtClean="0"/>
              <a:t>Seluruh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r>
              <a:rPr lang="en-AU" dirty="0" smtClean="0"/>
              <a:t> </a:t>
            </a:r>
            <a:r>
              <a:rPr lang="en-AU" dirty="0" err="1" smtClean="0"/>
              <a:t>memakai</a:t>
            </a:r>
            <a:r>
              <a:rPr lang="en-AU" dirty="0" smtClean="0"/>
              <a:t> </a:t>
            </a:r>
            <a:r>
              <a:rPr lang="en-AU" dirty="0" err="1" smtClean="0"/>
              <a:t>huruf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endParaRPr lang="en-AU" dirty="0" smtClean="0"/>
          </a:p>
          <a:p>
            <a:r>
              <a:rPr lang="en-AU" dirty="0" smtClean="0"/>
              <a:t>=UPPER(“</a:t>
            </a:r>
            <a:r>
              <a:rPr lang="en-AU" dirty="0" err="1" smtClean="0"/>
              <a:t>Gema</a:t>
            </a:r>
            <a:r>
              <a:rPr lang="en-AU" dirty="0" smtClean="0"/>
              <a:t> Pertiwi”)</a:t>
            </a:r>
          </a:p>
          <a:p>
            <a:pPr lvl="1"/>
            <a:r>
              <a:rPr lang="en-AU" dirty="0" smtClean="0"/>
              <a:t>GEMA PERTIWI</a:t>
            </a:r>
          </a:p>
          <a:p>
            <a:pPr marL="0" indent="0">
              <a:buNone/>
            </a:pPr>
            <a:r>
              <a:rPr lang="en-AU" b="1" dirty="0" smtClean="0"/>
              <a:t>LOWER</a:t>
            </a:r>
          </a:p>
          <a:p>
            <a:r>
              <a:rPr lang="en-AU" dirty="0" err="1" smtClean="0"/>
              <a:t>Seluruh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r>
              <a:rPr lang="en-AU" dirty="0" smtClean="0"/>
              <a:t> </a:t>
            </a:r>
            <a:r>
              <a:rPr lang="en-AU" dirty="0" err="1" smtClean="0"/>
              <a:t>memakai</a:t>
            </a:r>
            <a:r>
              <a:rPr lang="en-AU" dirty="0" smtClean="0"/>
              <a:t> </a:t>
            </a:r>
            <a:r>
              <a:rPr lang="en-AU" dirty="0" err="1" smtClean="0"/>
              <a:t>huruf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endParaRPr lang="en-AU" dirty="0"/>
          </a:p>
          <a:p>
            <a:r>
              <a:rPr lang="en-AU" dirty="0" smtClean="0"/>
              <a:t>=LOWER(“</a:t>
            </a:r>
            <a:r>
              <a:rPr lang="en-AU" dirty="0" err="1"/>
              <a:t>Gema</a:t>
            </a:r>
            <a:r>
              <a:rPr lang="en-AU" dirty="0"/>
              <a:t> Pertiwi”)</a:t>
            </a:r>
          </a:p>
          <a:p>
            <a:pPr lvl="1"/>
            <a:r>
              <a:rPr lang="en-AU" dirty="0" err="1"/>
              <a:t>gema</a:t>
            </a:r>
            <a:r>
              <a:rPr lang="en-AU" dirty="0"/>
              <a:t> </a:t>
            </a:r>
            <a:r>
              <a:rPr lang="en-AU" dirty="0" err="1"/>
              <a:t>pertiwi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LEFT, </a:t>
            </a:r>
            <a:r>
              <a:rPr lang="en-AU" dirty="0" smtClean="0"/>
              <a:t>RIGHT, MID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LEFT</a:t>
            </a:r>
          </a:p>
          <a:p>
            <a:r>
              <a:rPr lang="en-AU" dirty="0" smtClean="0"/>
              <a:t>=LEFT(</a:t>
            </a:r>
            <a:r>
              <a:rPr lang="en-AU" dirty="0" err="1" smtClean="0"/>
              <a:t>teks</a:t>
            </a:r>
            <a:r>
              <a:rPr lang="en-AU" dirty="0" smtClean="0"/>
              <a:t>,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huruf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sisi</a:t>
            </a:r>
            <a:r>
              <a:rPr lang="en-AU" dirty="0" smtClean="0"/>
              <a:t> </a:t>
            </a:r>
            <a:r>
              <a:rPr lang="en-AU" dirty="0" err="1" smtClean="0"/>
              <a:t>kiri</a:t>
            </a:r>
            <a:r>
              <a:rPr lang="en-AU" dirty="0" smtClean="0"/>
              <a:t>)</a:t>
            </a:r>
          </a:p>
          <a:p>
            <a:r>
              <a:rPr lang="en-AU" dirty="0" smtClean="0"/>
              <a:t>=LEFT(“</a:t>
            </a:r>
            <a:r>
              <a:rPr lang="en-AU" dirty="0" err="1" smtClean="0"/>
              <a:t>ayam</a:t>
            </a:r>
            <a:r>
              <a:rPr lang="en-AU" dirty="0" smtClean="0"/>
              <a:t> buras”,3)</a:t>
            </a:r>
          </a:p>
          <a:p>
            <a:pPr lvl="1"/>
            <a:r>
              <a:rPr lang="en-AU" dirty="0" err="1" smtClean="0"/>
              <a:t>aya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RIGHT</a:t>
            </a:r>
            <a:endParaRPr lang="en-AU" dirty="0">
              <a:solidFill>
                <a:srgbClr val="3366CC"/>
              </a:solidFill>
            </a:endParaRPr>
          </a:p>
          <a:p>
            <a:r>
              <a:rPr lang="en-AU" dirty="0" smtClean="0"/>
              <a:t>=</a:t>
            </a:r>
            <a:r>
              <a:rPr lang="en-AU" dirty="0"/>
              <a:t> </a:t>
            </a:r>
            <a:r>
              <a:rPr lang="en-AU" dirty="0" smtClean="0"/>
              <a:t>RIGHT(</a:t>
            </a:r>
            <a:r>
              <a:rPr lang="en-AU" dirty="0" err="1" smtClean="0"/>
              <a:t>teks</a:t>
            </a:r>
            <a:r>
              <a:rPr lang="en-AU" dirty="0" smtClean="0"/>
              <a:t>,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huruf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sisi</a:t>
            </a:r>
            <a:r>
              <a:rPr lang="en-AU" dirty="0" smtClean="0"/>
              <a:t> </a:t>
            </a:r>
            <a:r>
              <a:rPr lang="en-AU" dirty="0" err="1" smtClean="0"/>
              <a:t>kanan</a:t>
            </a:r>
            <a:r>
              <a:rPr lang="en-AU" dirty="0" smtClean="0"/>
              <a:t>)</a:t>
            </a:r>
            <a:endParaRPr lang="en-AU" dirty="0"/>
          </a:p>
          <a:p>
            <a:r>
              <a:rPr lang="en-AU" dirty="0" smtClean="0"/>
              <a:t>=</a:t>
            </a:r>
            <a:r>
              <a:rPr lang="en-AU" dirty="0"/>
              <a:t> RIGHT</a:t>
            </a:r>
            <a:r>
              <a:rPr lang="en-AU" dirty="0" smtClean="0"/>
              <a:t>(“</a:t>
            </a:r>
            <a:r>
              <a:rPr lang="en-AU" dirty="0" err="1"/>
              <a:t>ayam</a:t>
            </a:r>
            <a:r>
              <a:rPr lang="en-AU" dirty="0"/>
              <a:t> buras</a:t>
            </a:r>
            <a:r>
              <a:rPr lang="en-AU" dirty="0" smtClean="0"/>
              <a:t>”,3)</a:t>
            </a:r>
            <a:endParaRPr lang="en-AU" dirty="0"/>
          </a:p>
          <a:p>
            <a:pPr lvl="1"/>
            <a:r>
              <a:rPr lang="en-AU" dirty="0" smtClean="0"/>
              <a:t>yam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MID</a:t>
            </a:r>
          </a:p>
          <a:p>
            <a:r>
              <a:rPr lang="en-AU" dirty="0" err="1" smtClean="0"/>
              <a:t>Mengambil</a:t>
            </a:r>
            <a:r>
              <a:rPr lang="en-AU" dirty="0" smtClean="0"/>
              <a:t> </a:t>
            </a:r>
            <a:r>
              <a:rPr lang="en-AU" dirty="0" err="1" smtClean="0"/>
              <a:t>potongan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endParaRPr lang="en-AU" dirty="0" smtClean="0"/>
          </a:p>
          <a:p>
            <a:r>
              <a:rPr lang="en-AU" dirty="0" smtClean="0"/>
              <a:t>=MID(</a:t>
            </a:r>
            <a:r>
              <a:rPr lang="en-AU" dirty="0" err="1" smtClean="0"/>
              <a:t>teks</a:t>
            </a:r>
            <a:r>
              <a:rPr lang="en-AU" dirty="0" smtClean="0"/>
              <a:t>, </a:t>
            </a:r>
            <a:r>
              <a:rPr lang="en-AU" dirty="0" err="1" smtClean="0"/>
              <a:t>posisi</a:t>
            </a:r>
            <a:r>
              <a:rPr lang="en-AU" dirty="0" smtClean="0"/>
              <a:t> </a:t>
            </a:r>
            <a:r>
              <a:rPr lang="en-AU" dirty="0" err="1" smtClean="0"/>
              <a:t>awal</a:t>
            </a:r>
            <a:r>
              <a:rPr lang="en-AU" dirty="0" smtClean="0"/>
              <a:t>,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huruf</a:t>
            </a:r>
            <a:r>
              <a:rPr lang="en-AU" dirty="0" smtClean="0"/>
              <a:t> yang </a:t>
            </a:r>
            <a:r>
              <a:rPr lang="en-AU" dirty="0" err="1" smtClean="0"/>
              <a:t>diambil</a:t>
            </a:r>
            <a:r>
              <a:rPr lang="en-AU" dirty="0" smtClean="0"/>
              <a:t>)</a:t>
            </a:r>
          </a:p>
          <a:p>
            <a:r>
              <a:rPr lang="en-AU" dirty="0" smtClean="0"/>
              <a:t>=MID(“</a:t>
            </a:r>
            <a:r>
              <a:rPr lang="en-AU" dirty="0" err="1" smtClean="0"/>
              <a:t>ayam</a:t>
            </a:r>
            <a:r>
              <a:rPr lang="en-AU" dirty="0" smtClean="0"/>
              <a:t> </a:t>
            </a:r>
            <a:r>
              <a:rPr lang="en-AU" dirty="0" err="1" smtClean="0"/>
              <a:t>buras</a:t>
            </a:r>
            <a:r>
              <a:rPr lang="en-AU" dirty="0" smtClean="0"/>
              <a:t>”, 4, 3)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 b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CATATAN</a:t>
            </a:r>
          </a:p>
          <a:p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fleksibel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id-ID" dirty="0" smtClean="0"/>
              <a:t>berdiri </a:t>
            </a:r>
            <a:r>
              <a:rPr lang="en-AU" dirty="0" err="1" smtClean="0"/>
              <a:t>sendiri</a:t>
            </a:r>
            <a:endParaRPr lang="en-AU" dirty="0" smtClean="0"/>
          </a:p>
          <a:p>
            <a:r>
              <a:rPr lang="en-AU" dirty="0" err="1" smtClean="0"/>
              <a:t>Berpengaruh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digunakan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formula lain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TRIM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TRIM</a:t>
            </a:r>
          </a:p>
          <a:p>
            <a:r>
              <a:rPr lang="en-AU" dirty="0" err="1" smtClean="0"/>
              <a:t>Menghilangkan</a:t>
            </a:r>
            <a:r>
              <a:rPr lang="en-AU" dirty="0" smtClean="0"/>
              <a:t> </a:t>
            </a:r>
            <a:r>
              <a:rPr lang="en-AU" dirty="0" err="1" smtClean="0"/>
              <a:t>kelebihan</a:t>
            </a:r>
            <a:r>
              <a:rPr lang="en-AU" dirty="0" smtClean="0"/>
              <a:t> </a:t>
            </a:r>
            <a:r>
              <a:rPr lang="en-AU" dirty="0" err="1" smtClean="0"/>
              <a:t>spasi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endParaRPr lang="en-AU" dirty="0" smtClean="0"/>
          </a:p>
          <a:p>
            <a:pPr lvl="1"/>
            <a:r>
              <a:rPr lang="en-AU" dirty="0" err="1" smtClean="0"/>
              <a:t>sebelum</a:t>
            </a:r>
            <a:r>
              <a:rPr lang="en-AU" dirty="0" smtClean="0"/>
              <a:t>, </a:t>
            </a:r>
            <a:r>
              <a:rPr lang="en-AU" dirty="0" err="1" smtClean="0"/>
              <a:t>setelah</a:t>
            </a:r>
            <a:r>
              <a:rPr lang="en-AU" dirty="0" smtClean="0"/>
              <a:t>, </a:t>
            </a:r>
            <a:r>
              <a:rPr lang="en-AU" dirty="0" err="1" smtClean="0"/>
              <a:t>antar</a:t>
            </a:r>
            <a:r>
              <a:rPr lang="id-ID" dirty="0" smtClean="0"/>
              <a:t>-</a:t>
            </a:r>
            <a:r>
              <a:rPr lang="en-AU" dirty="0" smtClean="0"/>
              <a:t> kata</a:t>
            </a:r>
          </a:p>
          <a:p>
            <a:pPr lvl="1"/>
            <a:r>
              <a:rPr lang="en-AU" dirty="0" smtClean="0"/>
              <a:t>TIDAK </a:t>
            </a:r>
            <a:r>
              <a:rPr lang="en-AU" dirty="0" err="1" smtClean="0"/>
              <a:t>menghilangkan</a:t>
            </a:r>
            <a:r>
              <a:rPr lang="en-AU" dirty="0" smtClean="0"/>
              <a:t> </a:t>
            </a:r>
            <a:r>
              <a:rPr lang="id-ID" dirty="0" smtClean="0"/>
              <a:t>spasi tak-putus  atau </a:t>
            </a:r>
            <a:r>
              <a:rPr lang="id-ID" i="1" dirty="0"/>
              <a:t>n</a:t>
            </a:r>
            <a:r>
              <a:rPr lang="en-AU" i="1" dirty="0" smtClean="0"/>
              <a:t>on-breaking </a:t>
            </a:r>
            <a:r>
              <a:rPr lang="id-ID" i="1" dirty="0"/>
              <a:t>s</a:t>
            </a:r>
            <a:r>
              <a:rPr lang="en-AU" i="1" dirty="0" smtClean="0"/>
              <a:t>pace</a:t>
            </a:r>
            <a:r>
              <a:rPr lang="en-AU" dirty="0" smtClean="0"/>
              <a:t> (&amp;</a:t>
            </a:r>
            <a:r>
              <a:rPr lang="en-AU" dirty="0" err="1" smtClean="0"/>
              <a:t>nbsp</a:t>
            </a:r>
            <a:r>
              <a:rPr lang="en-AU" dirty="0" smtClean="0"/>
              <a:t>) yang </a:t>
            </a:r>
            <a:r>
              <a:rPr lang="en-AU" dirty="0" err="1" smtClean="0"/>
              <a:t>disalin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web</a:t>
            </a:r>
          </a:p>
          <a:p>
            <a:r>
              <a:rPr lang="en-AU" dirty="0" smtClean="0"/>
              <a:t>=TRIM(text)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=TRIM(“   </a:t>
            </a:r>
            <a:r>
              <a:rPr lang="en-AU" dirty="0" err="1"/>
              <a:t>S</a:t>
            </a:r>
            <a:r>
              <a:rPr lang="en-AU" dirty="0" err="1" smtClean="0"/>
              <a:t>elamat</a:t>
            </a:r>
            <a:r>
              <a:rPr lang="en-AU" dirty="0" smtClean="0"/>
              <a:t>   </a:t>
            </a:r>
            <a:r>
              <a:rPr lang="en-AU" dirty="0" err="1" smtClean="0"/>
              <a:t>pagi</a:t>
            </a:r>
            <a:r>
              <a:rPr lang="en-AU" dirty="0" smtClean="0"/>
              <a:t> ! ”</a:t>
            </a:r>
          </a:p>
          <a:p>
            <a:r>
              <a:rPr lang="en-AU" dirty="0" smtClean="0"/>
              <a:t>“</a:t>
            </a:r>
            <a:r>
              <a:rPr lang="en-AU" dirty="0" err="1" smtClean="0"/>
              <a:t>Selamat</a:t>
            </a:r>
            <a:r>
              <a:rPr lang="en-AU" dirty="0" smtClean="0"/>
              <a:t> </a:t>
            </a:r>
            <a:r>
              <a:rPr lang="en-AU" dirty="0" err="1" smtClean="0"/>
              <a:t>pagi</a:t>
            </a:r>
            <a:r>
              <a:rPr lang="en-AU" dirty="0" smtClean="0"/>
              <a:t> !”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3" r="17886" b="2553"/>
          <a:stretch/>
        </p:blipFill>
        <p:spPr bwMode="auto">
          <a:xfrm>
            <a:off x="4436307" y="3068959"/>
            <a:ext cx="4263069" cy="23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2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LEN, REPT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LEN</a:t>
            </a:r>
          </a:p>
          <a:p>
            <a:r>
              <a:rPr lang="en-AU" dirty="0" err="1" smtClean="0"/>
              <a:t>Menampilkan</a:t>
            </a:r>
            <a:r>
              <a:rPr lang="en-AU" dirty="0" smtClean="0"/>
              <a:t> </a:t>
            </a:r>
            <a:r>
              <a:rPr lang="en-AU" dirty="0" err="1" smtClean="0"/>
              <a:t>panjang</a:t>
            </a:r>
            <a:r>
              <a:rPr lang="en-AU" dirty="0" smtClean="0"/>
              <a:t> (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karakter</a:t>
            </a:r>
            <a:r>
              <a:rPr lang="en-AU" dirty="0" smtClean="0"/>
              <a:t>)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endParaRPr lang="en-AU" dirty="0" smtClean="0"/>
          </a:p>
          <a:p>
            <a:pPr lvl="1"/>
            <a:r>
              <a:rPr lang="en-AU" dirty="0" err="1" smtClean="0"/>
              <a:t>Termasuk</a:t>
            </a:r>
            <a:r>
              <a:rPr lang="en-AU" dirty="0" smtClean="0"/>
              <a:t> </a:t>
            </a:r>
            <a:r>
              <a:rPr lang="en-AU" dirty="0" err="1" smtClean="0"/>
              <a:t>spasi</a:t>
            </a:r>
            <a:endParaRPr lang="en-AU" dirty="0" smtClean="0"/>
          </a:p>
          <a:p>
            <a:r>
              <a:rPr lang="en-AU" dirty="0" smtClean="0"/>
              <a:t>=LEN(</a:t>
            </a:r>
            <a:r>
              <a:rPr lang="en-AU" dirty="0" err="1" smtClean="0"/>
              <a:t>te</a:t>
            </a:r>
            <a:r>
              <a:rPr lang="id-ID" dirty="0" smtClean="0"/>
              <a:t>ks</a:t>
            </a:r>
            <a:r>
              <a:rPr lang="en-AU" dirty="0" smtClean="0"/>
              <a:t>)</a:t>
            </a:r>
          </a:p>
          <a:p>
            <a:r>
              <a:rPr lang="en-AU" dirty="0" smtClean="0"/>
              <a:t>=</a:t>
            </a:r>
            <a:r>
              <a:rPr lang="en-AU" dirty="0"/>
              <a:t>LEN(“</a:t>
            </a:r>
            <a:r>
              <a:rPr lang="en-AU" dirty="0" err="1"/>
              <a:t>Selamat</a:t>
            </a:r>
            <a:r>
              <a:rPr lang="en-AU" dirty="0"/>
              <a:t>   </a:t>
            </a:r>
            <a:r>
              <a:rPr lang="en-AU" dirty="0" err="1"/>
              <a:t>pagi</a:t>
            </a:r>
            <a:r>
              <a:rPr lang="en-AU" dirty="0"/>
              <a:t> ! ”)</a:t>
            </a:r>
            <a:endParaRPr lang="en-AU" dirty="0" smtClean="0"/>
          </a:p>
          <a:p>
            <a:pPr lvl="1"/>
            <a:r>
              <a:rPr lang="en-AU" dirty="0" smtClean="0"/>
              <a:t>20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REPT</a:t>
            </a:r>
          </a:p>
          <a:p>
            <a:r>
              <a:rPr lang="en-AU" dirty="0" err="1" smtClean="0"/>
              <a:t>Mengulang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r>
              <a:rPr lang="en-AU" dirty="0" smtClean="0"/>
              <a:t> </a:t>
            </a:r>
            <a:r>
              <a:rPr lang="en-AU" dirty="0" err="1" smtClean="0"/>
              <a:t>sebanyak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tertentu</a:t>
            </a:r>
            <a:endParaRPr lang="en-AU" dirty="0" smtClean="0"/>
          </a:p>
          <a:p>
            <a:r>
              <a:rPr lang="en-AU" dirty="0" smtClean="0"/>
              <a:t>=REPT(</a:t>
            </a:r>
            <a:r>
              <a:rPr lang="en-AU" dirty="0" err="1" smtClean="0"/>
              <a:t>teks</a:t>
            </a:r>
            <a:r>
              <a:rPr lang="en-AU" dirty="0" smtClean="0"/>
              <a:t>, </a:t>
            </a:r>
            <a:r>
              <a:rPr lang="en-AU" dirty="0" err="1" smtClean="0"/>
              <a:t>berapa</a:t>
            </a:r>
            <a:r>
              <a:rPr lang="en-AU" dirty="0" smtClean="0"/>
              <a:t> kali)</a:t>
            </a:r>
          </a:p>
          <a:p>
            <a:r>
              <a:rPr lang="en-AU" dirty="0" smtClean="0"/>
              <a:t>=REPT(“rata”,2)</a:t>
            </a:r>
          </a:p>
          <a:p>
            <a:pPr lvl="1"/>
            <a:r>
              <a:rPr lang="en-AU" dirty="0" smtClean="0"/>
              <a:t>“rata </a:t>
            </a:r>
            <a:r>
              <a:rPr lang="en-AU" dirty="0" err="1" smtClean="0"/>
              <a:t>rata</a:t>
            </a:r>
            <a:r>
              <a:rPr lang="en-AU" dirty="0" smtClean="0"/>
              <a:t> ”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1604" y="5445224"/>
            <a:ext cx="414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3366CC"/>
                </a:solidFill>
              </a:rPr>
              <a:t>IF TIME: TEXT!H2:H11</a:t>
            </a:r>
            <a:endParaRPr lang="en-AU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i="1" dirty="0" smtClean="0"/>
              <a:t>CONCATENATE</a:t>
            </a:r>
            <a:r>
              <a:rPr lang="en-AU" dirty="0" smtClean="0"/>
              <a:t> </a:t>
            </a:r>
            <a:r>
              <a:rPr lang="id-ID" dirty="0" smtClean="0"/>
              <a:t>(menautkan) </a:t>
            </a:r>
            <a:r>
              <a:rPr lang="en-AU" dirty="0" err="1" smtClean="0"/>
              <a:t>dan</a:t>
            </a:r>
            <a:r>
              <a:rPr lang="en-AU" dirty="0" smtClean="0"/>
              <a:t> &amp;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30824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CONCATENATE</a:t>
            </a:r>
          </a:p>
          <a:p>
            <a:r>
              <a:rPr lang="en-AU" dirty="0" err="1" smtClean="0"/>
              <a:t>Menggabung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isi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endParaRPr lang="en-AU" dirty="0" smtClean="0"/>
          </a:p>
          <a:p>
            <a:r>
              <a:rPr lang="en-AU" dirty="0" smtClean="0"/>
              <a:t>=CONCATENATE (text1,text2,…)</a:t>
            </a:r>
          </a:p>
          <a:p>
            <a:r>
              <a:rPr lang="en-AU" dirty="0" smtClean="0"/>
              <a:t>=CONCATENATE(A1,“ ”,A2)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&amp;</a:t>
            </a:r>
          </a:p>
          <a:p>
            <a:r>
              <a:rPr lang="en-AU" dirty="0" err="1" smtClean="0"/>
              <a:t>Menggabung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isi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</a:t>
            </a:r>
          </a:p>
          <a:p>
            <a:r>
              <a:rPr lang="en-AU" dirty="0" smtClean="0"/>
              <a:t>=“text1”&amp; “text2” &amp; “text3”&amp;…</a:t>
            </a:r>
          </a:p>
          <a:p>
            <a:r>
              <a:rPr lang="en-AU" dirty="0" smtClean="0"/>
              <a:t>=A1&amp; “ ” &amp; A2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744" y="520277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3366CC"/>
                </a:solidFill>
              </a:rPr>
              <a:t>GILIRAN ANDA: TEXT!L3:K5</a:t>
            </a:r>
            <a:endParaRPr lang="en-AU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700" dirty="0" err="1" smtClean="0"/>
              <a:t>Latihan</a:t>
            </a:r>
            <a:r>
              <a:rPr lang="en-AU" sz="3700" dirty="0" smtClean="0"/>
              <a:t>: </a:t>
            </a:r>
            <a:r>
              <a:rPr lang="en-AU" sz="3700" dirty="0" err="1" smtClean="0"/>
              <a:t>Membetulkan</a:t>
            </a:r>
            <a:r>
              <a:rPr lang="en-AU" sz="3700" dirty="0" smtClean="0"/>
              <a:t> </a:t>
            </a:r>
            <a:r>
              <a:rPr lang="en-AU" sz="3700" dirty="0" err="1" smtClean="0"/>
              <a:t>nomor</a:t>
            </a:r>
            <a:r>
              <a:rPr lang="en-AU" sz="3700" dirty="0" smtClean="0"/>
              <a:t> </a:t>
            </a:r>
            <a:r>
              <a:rPr lang="en-AU" sz="3700" dirty="0" err="1" smtClean="0"/>
              <a:t>telepon</a:t>
            </a:r>
            <a:r>
              <a:rPr lang="en-AU" sz="3700" dirty="0" smtClean="0"/>
              <a:t> (1)</a:t>
            </a:r>
            <a:endParaRPr lang="en-AU" sz="3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CATATAN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err="1" smtClean="0"/>
              <a:t>Nomor</a:t>
            </a:r>
            <a:r>
              <a:rPr lang="en-AU" dirty="0" smtClean="0"/>
              <a:t> HP di Australia</a:t>
            </a:r>
          </a:p>
          <a:p>
            <a:pPr lvl="1"/>
            <a:r>
              <a:rPr lang="en-AU" dirty="0" smtClean="0"/>
              <a:t>10 </a:t>
            </a:r>
            <a:r>
              <a:rPr lang="en-AU" dirty="0" err="1" smtClean="0"/>
              <a:t>angka</a:t>
            </a:r>
            <a:endParaRPr lang="en-AU" dirty="0" smtClean="0"/>
          </a:p>
          <a:p>
            <a:pPr lvl="1"/>
            <a:r>
              <a:rPr lang="en-AU" dirty="0" err="1" smtClean="0"/>
              <a:t>Diawali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‘04’</a:t>
            </a:r>
          </a:p>
          <a:p>
            <a:r>
              <a:rPr lang="en-AU" dirty="0" err="1" smtClean="0"/>
              <a:t>Telepon</a:t>
            </a:r>
            <a:r>
              <a:rPr lang="en-AU" dirty="0" smtClean="0"/>
              <a:t> </a:t>
            </a:r>
            <a:r>
              <a:rPr lang="id-ID" dirty="0" err="1"/>
              <a:t>r</a:t>
            </a:r>
            <a:r>
              <a:rPr lang="en-AU" dirty="0" err="1" smtClean="0"/>
              <a:t>umah</a:t>
            </a:r>
            <a:endParaRPr lang="en-AU" dirty="0" smtClean="0"/>
          </a:p>
          <a:p>
            <a:pPr lvl="1"/>
            <a:r>
              <a:rPr lang="en-AU" dirty="0" smtClean="0"/>
              <a:t>04XX XXX </a:t>
            </a:r>
            <a:r>
              <a:rPr lang="en-AU" dirty="0" err="1" smtClean="0"/>
              <a:t>XXX</a:t>
            </a:r>
            <a:endParaRPr lang="en-AU" dirty="0" smtClean="0"/>
          </a:p>
          <a:p>
            <a:r>
              <a:rPr lang="en-AU" dirty="0" smtClean="0"/>
              <a:t>Dari </a:t>
            </a:r>
            <a:r>
              <a:rPr lang="id-ID" dirty="0" err="1"/>
              <a:t>l</a:t>
            </a:r>
            <a:r>
              <a:rPr lang="en-AU" dirty="0" err="1" smtClean="0"/>
              <a:t>uar</a:t>
            </a:r>
            <a:r>
              <a:rPr lang="en-AU" dirty="0" smtClean="0"/>
              <a:t> </a:t>
            </a:r>
            <a:r>
              <a:rPr lang="id-ID" dirty="0" err="1"/>
              <a:t>n</a:t>
            </a:r>
            <a:r>
              <a:rPr lang="en-AU" dirty="0" err="1" smtClean="0"/>
              <a:t>egeri</a:t>
            </a:r>
            <a:endParaRPr lang="en-AU" dirty="0" smtClean="0"/>
          </a:p>
          <a:p>
            <a:pPr lvl="1"/>
            <a:r>
              <a:rPr lang="en-AU" dirty="0" smtClean="0"/>
              <a:t>+61 4XX XXX </a:t>
            </a:r>
            <a:r>
              <a:rPr lang="en-AU" dirty="0" err="1" smtClean="0"/>
              <a:t>XXX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TUGAS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Format </a:t>
            </a:r>
            <a:r>
              <a:rPr lang="en-AU" dirty="0" err="1" smtClean="0"/>
              <a:t>angka-angka</a:t>
            </a:r>
            <a:r>
              <a:rPr lang="en-AU" dirty="0" smtClean="0"/>
              <a:t> </a:t>
            </a:r>
            <a:r>
              <a:rPr lang="en-AU" dirty="0" err="1" smtClean="0"/>
              <a:t>tersebut</a:t>
            </a:r>
            <a:r>
              <a:rPr lang="id-ID" dirty="0" smtClean="0"/>
              <a:t> untuk:</a:t>
            </a:r>
            <a:endParaRPr lang="en-AU" dirty="0" smtClean="0"/>
          </a:p>
          <a:p>
            <a:pPr lvl="1"/>
            <a:r>
              <a:rPr lang="en-AU" dirty="0" err="1" smtClean="0"/>
              <a:t>Pemakaian</a:t>
            </a:r>
            <a:r>
              <a:rPr lang="en-AU" dirty="0" smtClean="0"/>
              <a:t> </a:t>
            </a:r>
            <a:r>
              <a:rPr lang="en-AU" dirty="0" err="1" smtClean="0"/>
              <a:t>domestik</a:t>
            </a:r>
            <a:endParaRPr lang="en-AU" dirty="0" smtClean="0"/>
          </a:p>
          <a:p>
            <a:pPr lvl="1"/>
            <a:r>
              <a:rPr lang="en-AU" dirty="0" err="1" smtClean="0"/>
              <a:t>Pemakaian</a:t>
            </a:r>
            <a:r>
              <a:rPr lang="en-AU" dirty="0" smtClean="0"/>
              <a:t> </a:t>
            </a:r>
            <a:r>
              <a:rPr lang="en-AU" dirty="0" err="1" smtClean="0"/>
              <a:t>internasional</a:t>
            </a:r>
            <a:endParaRPr lang="en-AU" dirty="0" smtClean="0"/>
          </a:p>
          <a:p>
            <a:pPr lvl="1"/>
            <a:endParaRPr lang="en-AU" dirty="0"/>
          </a:p>
          <a:p>
            <a:pPr marL="57150" indent="0">
              <a:buNone/>
            </a:pPr>
            <a:r>
              <a:rPr lang="en-AU" dirty="0" smtClean="0">
                <a:solidFill>
                  <a:srgbClr val="3366CC"/>
                </a:solidFill>
              </a:rPr>
              <a:t>PHONE!A3:A11</a:t>
            </a:r>
            <a:endParaRPr lang="en-AU" dirty="0">
              <a:solidFill>
                <a:srgbClr val="33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700" dirty="0" err="1" smtClean="0"/>
              <a:t>Latihan</a:t>
            </a:r>
            <a:r>
              <a:rPr lang="en-AU" sz="3700" dirty="0" smtClean="0"/>
              <a:t>: </a:t>
            </a:r>
            <a:r>
              <a:rPr lang="en-AU" sz="3700" dirty="0" err="1" smtClean="0"/>
              <a:t>Membetulkan</a:t>
            </a:r>
            <a:r>
              <a:rPr lang="en-AU" sz="3700" dirty="0" smtClean="0"/>
              <a:t> </a:t>
            </a:r>
            <a:r>
              <a:rPr lang="en-AU" sz="3700" dirty="0" err="1" smtClean="0"/>
              <a:t>Nomor</a:t>
            </a:r>
            <a:r>
              <a:rPr lang="en-AU" sz="3700" dirty="0" smtClean="0"/>
              <a:t> </a:t>
            </a:r>
            <a:r>
              <a:rPr lang="en-AU" sz="3700" dirty="0" err="1" smtClean="0"/>
              <a:t>Telepon</a:t>
            </a:r>
            <a:r>
              <a:rPr lang="en-AU" sz="3700" dirty="0" smtClean="0"/>
              <a:t> (2)</a:t>
            </a:r>
            <a:endParaRPr lang="en-AU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en-AU" dirty="0" err="1" smtClean="0"/>
              <a:t>angka-angka</a:t>
            </a:r>
            <a:r>
              <a:rPr lang="en-AU" dirty="0" smtClean="0"/>
              <a:t> </a:t>
            </a:r>
            <a:r>
              <a:rPr lang="en-AU" dirty="0" err="1" smtClean="0"/>
              <a:t>tersebut</a:t>
            </a:r>
            <a:endParaRPr lang="en-AU" dirty="0" smtClean="0"/>
          </a:p>
          <a:p>
            <a:pPr lvl="1"/>
            <a:r>
              <a:rPr lang="en-AU" dirty="0" smtClean="0"/>
              <a:t>Format </a:t>
            </a:r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teks</a:t>
            </a:r>
            <a:endParaRPr lang="en-AU" dirty="0" smtClean="0"/>
          </a:p>
          <a:p>
            <a:pPr lvl="1"/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dimulai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‘0’,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endParaRPr lang="en-AU" dirty="0" smtClean="0"/>
          </a:p>
          <a:p>
            <a:pPr lvl="1"/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spasi</a:t>
            </a:r>
            <a:endParaRPr lang="en-AU" dirty="0" smtClean="0"/>
          </a:p>
          <a:p>
            <a:pPr lvl="1"/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diawali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spasi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TAHAPAN</a:t>
            </a:r>
          </a:p>
          <a:p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en-AU" dirty="0" err="1" smtClean="0"/>
              <a:t>panjangnya</a:t>
            </a:r>
            <a:endParaRPr lang="en-AU" dirty="0" smtClean="0"/>
          </a:p>
          <a:p>
            <a:r>
              <a:rPr lang="en-AU" i="1" dirty="0" smtClean="0"/>
              <a:t>Trim</a:t>
            </a:r>
            <a:r>
              <a:rPr lang="en-AU" dirty="0" smtClean="0"/>
              <a:t> (</a:t>
            </a:r>
            <a:r>
              <a:rPr lang="en-AU" dirty="0" err="1" smtClean="0"/>
              <a:t>hilangkan</a:t>
            </a:r>
            <a:r>
              <a:rPr lang="en-AU" dirty="0" smtClean="0"/>
              <a:t>) </a:t>
            </a:r>
            <a:r>
              <a:rPr lang="en-AU" dirty="0" err="1" smtClean="0"/>
              <a:t>spasi</a:t>
            </a:r>
            <a:endParaRPr lang="en-AU" dirty="0" smtClean="0"/>
          </a:p>
          <a:p>
            <a:r>
              <a:rPr lang="en-AU" dirty="0" err="1"/>
              <a:t>T</a:t>
            </a:r>
            <a:r>
              <a:rPr lang="en-AU" dirty="0" err="1" smtClean="0"/>
              <a:t>ambahkan</a:t>
            </a:r>
            <a:r>
              <a:rPr lang="en-AU" dirty="0" smtClean="0"/>
              <a:t> ‘0’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diperlukan</a:t>
            </a:r>
            <a:endParaRPr lang="en-AU" dirty="0" smtClean="0"/>
          </a:p>
          <a:p>
            <a:r>
              <a:rPr lang="en-AU" dirty="0" err="1" smtClean="0"/>
              <a:t>Uraikan</a:t>
            </a:r>
            <a:r>
              <a:rPr lang="en-AU" dirty="0" smtClean="0"/>
              <a:t> </a:t>
            </a:r>
            <a:r>
              <a:rPr lang="en-AU" dirty="0" err="1" smtClean="0"/>
              <a:t>angka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diformat</a:t>
            </a:r>
            <a:endParaRPr lang="en-AU" dirty="0" smtClean="0"/>
          </a:p>
          <a:p>
            <a:r>
              <a:rPr lang="en-AU" dirty="0" smtClean="0"/>
              <a:t>Format </a:t>
            </a:r>
            <a:r>
              <a:rPr lang="en-AU" dirty="0" err="1" smtClean="0"/>
              <a:t>angka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9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Bagaimana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000" dirty="0" err="1" smtClean="0"/>
              <a:t>Belajar</a:t>
            </a:r>
            <a:r>
              <a:rPr lang="en-AU" sz="4000" dirty="0" smtClean="0"/>
              <a:t>:</a:t>
            </a:r>
          </a:p>
          <a:p>
            <a:r>
              <a:rPr lang="en-AU" sz="4000" dirty="0" err="1" smtClean="0"/>
              <a:t>Saya</a:t>
            </a:r>
            <a:r>
              <a:rPr lang="en-AU" sz="4000" dirty="0" smtClean="0"/>
              <a:t> </a:t>
            </a:r>
            <a:r>
              <a:rPr lang="en-AU" sz="4000" dirty="0" err="1" smtClean="0"/>
              <a:t>menjelaskan</a:t>
            </a:r>
            <a:endParaRPr lang="en-AU" sz="4000" dirty="0" smtClean="0"/>
          </a:p>
          <a:p>
            <a:r>
              <a:rPr lang="en-AU" sz="4000" dirty="0" err="1" smtClean="0"/>
              <a:t>Memberikan</a:t>
            </a:r>
            <a:r>
              <a:rPr lang="en-AU" sz="4000" dirty="0" smtClean="0"/>
              <a:t> </a:t>
            </a:r>
            <a:r>
              <a:rPr lang="en-AU" sz="4000" dirty="0" err="1" smtClean="0"/>
              <a:t>contoh</a:t>
            </a:r>
            <a:endParaRPr lang="en-AU" sz="4000" dirty="0" smtClean="0"/>
          </a:p>
          <a:p>
            <a:r>
              <a:rPr lang="en-AU" sz="4000" dirty="0" err="1" smtClean="0"/>
              <a:t>Anda</a:t>
            </a:r>
            <a:r>
              <a:rPr lang="en-AU" sz="4000" dirty="0" smtClean="0"/>
              <a:t> </a:t>
            </a:r>
            <a:r>
              <a:rPr lang="en-AU" sz="4000" dirty="0" err="1" smtClean="0"/>
              <a:t>memprakt</a:t>
            </a:r>
            <a:r>
              <a:rPr lang="id-ID" sz="4000" dirty="0" smtClean="0"/>
              <a:t>i</a:t>
            </a:r>
            <a:r>
              <a:rPr lang="en-AU" sz="4000" dirty="0" err="1" smtClean="0"/>
              <a:t>kkan</a:t>
            </a:r>
            <a:endParaRPr lang="en-AU" sz="4000" dirty="0" smtClean="0"/>
          </a:p>
          <a:p>
            <a:pPr marL="0" indent="0">
              <a:buNone/>
            </a:pPr>
            <a:r>
              <a:rPr lang="en-AU" sz="4000" dirty="0" err="1" smtClean="0"/>
              <a:t>Prakt</a:t>
            </a:r>
            <a:r>
              <a:rPr lang="id-ID" sz="4000" dirty="0" smtClean="0"/>
              <a:t>i</a:t>
            </a:r>
            <a:r>
              <a:rPr lang="en-AU" sz="4000" dirty="0" smtClean="0"/>
              <a:t>k:</a:t>
            </a:r>
          </a:p>
          <a:p>
            <a:r>
              <a:rPr lang="en-AU" sz="4000" dirty="0" err="1" smtClean="0"/>
              <a:t>Menggunakan</a:t>
            </a:r>
            <a:r>
              <a:rPr lang="en-AU" sz="4000" dirty="0" smtClean="0"/>
              <a:t> </a:t>
            </a:r>
            <a:r>
              <a:rPr lang="en-AU" sz="4000" dirty="0" err="1" smtClean="0"/>
              <a:t>contoh</a:t>
            </a:r>
            <a:r>
              <a:rPr lang="en-AU" sz="4000" dirty="0" smtClean="0"/>
              <a:t> yang </a:t>
            </a:r>
            <a:r>
              <a:rPr lang="en-AU" sz="4000" dirty="0" err="1" smtClean="0"/>
              <a:t>sesuai</a:t>
            </a:r>
            <a:r>
              <a:rPr lang="en-AU" sz="4000" dirty="0" smtClean="0"/>
              <a:t> </a:t>
            </a:r>
            <a:r>
              <a:rPr lang="en-AU" sz="4000" dirty="0" err="1" smtClean="0"/>
              <a:t>dengan</a:t>
            </a:r>
            <a:r>
              <a:rPr lang="en-AU" sz="4000" dirty="0" smtClean="0"/>
              <a:t> </a:t>
            </a:r>
            <a:r>
              <a:rPr lang="en-AU" sz="4000" dirty="0" err="1" smtClean="0"/>
              <a:t>pekerjaan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3700" dirty="0" err="1" smtClean="0"/>
              <a:t>Latihan</a:t>
            </a:r>
            <a:r>
              <a:rPr lang="en-AU" sz="3700" dirty="0" smtClean="0"/>
              <a:t>: </a:t>
            </a:r>
            <a:r>
              <a:rPr lang="en-AU" sz="3700" dirty="0" err="1" smtClean="0"/>
              <a:t>Membetulkan</a:t>
            </a:r>
            <a:r>
              <a:rPr lang="en-AU" sz="3700" dirty="0" smtClean="0"/>
              <a:t> </a:t>
            </a:r>
            <a:r>
              <a:rPr lang="id-ID" sz="3700" dirty="0" err="1"/>
              <a:t>n</a:t>
            </a:r>
            <a:r>
              <a:rPr lang="en-AU" sz="3700" dirty="0" err="1" smtClean="0"/>
              <a:t>omor</a:t>
            </a:r>
            <a:r>
              <a:rPr lang="en-AU" sz="3700" dirty="0" smtClean="0"/>
              <a:t> </a:t>
            </a:r>
            <a:r>
              <a:rPr lang="id-ID" sz="3700" dirty="0" smtClean="0"/>
              <a:t>t</a:t>
            </a:r>
            <a:r>
              <a:rPr lang="en-AU" sz="3700" dirty="0" err="1" smtClean="0"/>
              <a:t>elepon</a:t>
            </a:r>
            <a:r>
              <a:rPr lang="en-AU" sz="3700" dirty="0" smtClean="0"/>
              <a:t> (3)</a:t>
            </a:r>
            <a:br>
              <a:rPr lang="en-AU" sz="3700" dirty="0" smtClean="0"/>
            </a:br>
            <a:r>
              <a:rPr lang="en-AU" sz="3700" dirty="0" err="1" smtClean="0"/>
              <a:t>Periksa</a:t>
            </a:r>
            <a:r>
              <a:rPr lang="en-AU" sz="3700" dirty="0" smtClean="0"/>
              <a:t> </a:t>
            </a:r>
            <a:r>
              <a:rPr lang="en-AU" sz="3700" dirty="0" err="1" smtClean="0"/>
              <a:t>panjang</a:t>
            </a:r>
            <a:r>
              <a:rPr lang="en-AU" sz="3700" dirty="0" smtClean="0"/>
              <a:t> data</a:t>
            </a:r>
            <a:endParaRPr lang="en-AU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943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47" y="878057"/>
            <a:ext cx="38576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700" dirty="0" err="1" smtClean="0"/>
              <a:t>Latihan</a:t>
            </a:r>
            <a:r>
              <a:rPr lang="en-AU" sz="3700" dirty="0" smtClean="0"/>
              <a:t>: </a:t>
            </a:r>
            <a:r>
              <a:rPr lang="en-AU" sz="3700" dirty="0" err="1" smtClean="0"/>
              <a:t>Membetulkan</a:t>
            </a:r>
            <a:r>
              <a:rPr lang="en-AU" sz="3700" dirty="0" smtClean="0"/>
              <a:t> </a:t>
            </a:r>
            <a:r>
              <a:rPr lang="id-ID" sz="3700" dirty="0" err="1"/>
              <a:t>n</a:t>
            </a:r>
            <a:r>
              <a:rPr lang="en-AU" sz="3700" dirty="0" err="1" smtClean="0"/>
              <a:t>omor</a:t>
            </a:r>
            <a:r>
              <a:rPr lang="en-AU" sz="3700" dirty="0" smtClean="0"/>
              <a:t> </a:t>
            </a:r>
            <a:r>
              <a:rPr lang="id-ID" sz="3700" dirty="0" smtClean="0"/>
              <a:t>t</a:t>
            </a:r>
            <a:r>
              <a:rPr lang="en-AU" sz="3700" dirty="0" err="1" smtClean="0"/>
              <a:t>elepon</a:t>
            </a:r>
            <a:r>
              <a:rPr lang="en-AU" sz="3700" dirty="0" smtClean="0"/>
              <a:t> </a:t>
            </a:r>
            <a:r>
              <a:rPr lang="en-AU" sz="3700" dirty="0"/>
              <a:t>(3)</a:t>
            </a:r>
            <a:br>
              <a:rPr lang="en-AU" sz="3700" dirty="0"/>
            </a:br>
            <a:r>
              <a:rPr lang="en-AU" sz="3700" i="1" dirty="0" smtClean="0"/>
              <a:t>Trim</a:t>
            </a:r>
            <a:r>
              <a:rPr lang="en-AU" sz="3700" dirty="0" smtClean="0"/>
              <a:t> &amp; </a:t>
            </a:r>
            <a:r>
              <a:rPr lang="id-ID" sz="3700" dirty="0" smtClean="0"/>
              <a:t>p</a:t>
            </a:r>
            <a:r>
              <a:rPr lang="en-AU" sz="3700" dirty="0" err="1" smtClean="0"/>
              <a:t>eriksa</a:t>
            </a:r>
            <a:r>
              <a:rPr lang="en-AU" sz="3700" dirty="0" smtClean="0"/>
              <a:t> </a:t>
            </a:r>
            <a:r>
              <a:rPr lang="id-ID" sz="3700" dirty="0" smtClean="0"/>
              <a:t>k</a:t>
            </a:r>
            <a:r>
              <a:rPr lang="en-AU" sz="3700" dirty="0" err="1" smtClean="0"/>
              <a:t>embali</a:t>
            </a:r>
            <a:r>
              <a:rPr lang="en-AU" sz="3700" dirty="0" smtClean="0"/>
              <a:t> </a:t>
            </a:r>
            <a:r>
              <a:rPr lang="id-ID" sz="3700" dirty="0" smtClean="0"/>
              <a:t>p</a:t>
            </a:r>
            <a:r>
              <a:rPr lang="en-AU" sz="3700" dirty="0" err="1" smtClean="0"/>
              <a:t>anjang</a:t>
            </a:r>
            <a:r>
              <a:rPr lang="en-AU" sz="3700" dirty="0" smtClean="0"/>
              <a:t> </a:t>
            </a:r>
            <a:r>
              <a:rPr lang="id-ID" sz="3700" dirty="0" smtClean="0"/>
              <a:t>d</a:t>
            </a:r>
            <a:r>
              <a:rPr lang="en-AU" sz="3700" dirty="0" err="1" smtClean="0"/>
              <a:t>atanya</a:t>
            </a:r>
            <a:endParaRPr lang="en-AU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988840"/>
            <a:ext cx="85629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700" dirty="0" err="1" smtClean="0"/>
              <a:t>Latihan</a:t>
            </a:r>
            <a:r>
              <a:rPr lang="en-AU" sz="3700" dirty="0" smtClean="0"/>
              <a:t>: </a:t>
            </a:r>
            <a:r>
              <a:rPr lang="en-AU" sz="3700" dirty="0" err="1" smtClean="0"/>
              <a:t>Membetulkan</a:t>
            </a:r>
            <a:r>
              <a:rPr lang="en-AU" sz="3700" dirty="0" smtClean="0"/>
              <a:t> </a:t>
            </a:r>
            <a:r>
              <a:rPr lang="id-ID" sz="3700" dirty="0" err="1"/>
              <a:t>n</a:t>
            </a:r>
            <a:r>
              <a:rPr lang="en-AU" sz="3700" dirty="0" err="1" smtClean="0"/>
              <a:t>omor</a:t>
            </a:r>
            <a:r>
              <a:rPr lang="en-AU" sz="3700" dirty="0" smtClean="0"/>
              <a:t> </a:t>
            </a:r>
            <a:r>
              <a:rPr lang="id-ID" sz="3700" dirty="0" smtClean="0"/>
              <a:t>t</a:t>
            </a:r>
            <a:r>
              <a:rPr lang="en-AU" sz="3700" dirty="0" err="1" smtClean="0"/>
              <a:t>elepon</a:t>
            </a:r>
            <a:r>
              <a:rPr lang="en-AU" sz="3700" dirty="0" smtClean="0"/>
              <a:t> (4)</a:t>
            </a:r>
            <a:endParaRPr lang="en-AU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130002"/>
            <a:ext cx="70199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700" dirty="0" err="1" smtClean="0"/>
              <a:t>Latihan</a:t>
            </a:r>
            <a:r>
              <a:rPr lang="en-AU" sz="3700" dirty="0" smtClean="0"/>
              <a:t>: </a:t>
            </a:r>
            <a:r>
              <a:rPr lang="en-AU" sz="3700" dirty="0" err="1" smtClean="0"/>
              <a:t>Membetulkan</a:t>
            </a:r>
            <a:r>
              <a:rPr lang="en-AU" sz="3700" dirty="0" smtClean="0"/>
              <a:t> </a:t>
            </a:r>
            <a:r>
              <a:rPr lang="id-ID" sz="3700" dirty="0" err="1"/>
              <a:t>n</a:t>
            </a:r>
            <a:r>
              <a:rPr lang="en-AU" sz="3700" dirty="0" err="1" smtClean="0"/>
              <a:t>omor</a:t>
            </a:r>
            <a:r>
              <a:rPr lang="en-AU" sz="3700" dirty="0" smtClean="0"/>
              <a:t> </a:t>
            </a:r>
            <a:r>
              <a:rPr lang="id-ID" sz="3700" dirty="0" smtClean="0"/>
              <a:t>t</a:t>
            </a:r>
            <a:r>
              <a:rPr lang="en-AU" sz="3700" dirty="0" err="1" smtClean="0"/>
              <a:t>elepon</a:t>
            </a:r>
            <a:r>
              <a:rPr lang="en-AU" sz="3700" dirty="0" smtClean="0"/>
              <a:t> (5)</a:t>
            </a:r>
            <a:br>
              <a:rPr lang="en-AU" sz="3700" dirty="0" smtClean="0"/>
            </a:br>
            <a:r>
              <a:rPr lang="id-ID" sz="3700" dirty="0" smtClean="0"/>
              <a:t>t</a:t>
            </a:r>
            <a:r>
              <a:rPr lang="en-AU" sz="3700" dirty="0" err="1" smtClean="0"/>
              <a:t>ambahkan</a:t>
            </a:r>
            <a:r>
              <a:rPr lang="en-AU" sz="3700" dirty="0" smtClean="0"/>
              <a:t> “0” </a:t>
            </a:r>
            <a:r>
              <a:rPr lang="id-ID" sz="3700" dirty="0" smtClean="0"/>
              <a:t>j</a:t>
            </a:r>
            <a:r>
              <a:rPr lang="en-AU" sz="3700" dirty="0" err="1" smtClean="0"/>
              <a:t>ika</a:t>
            </a:r>
            <a:r>
              <a:rPr lang="en-AU" sz="3700" dirty="0" smtClean="0"/>
              <a:t> </a:t>
            </a:r>
            <a:r>
              <a:rPr lang="id-ID" sz="3700" dirty="0" smtClean="0"/>
              <a:t>d</a:t>
            </a:r>
            <a:r>
              <a:rPr lang="en-AU" sz="3700" dirty="0" err="1" smtClean="0"/>
              <a:t>iperlukan</a:t>
            </a:r>
            <a:endParaRPr lang="en-AU" sz="37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fontScale="77500" lnSpcReduction="20000"/>
          </a:bodyPr>
          <a:lstStyle/>
          <a:p>
            <a:r>
              <a:rPr lang="en-AU" sz="3800" dirty="0" err="1" smtClean="0"/>
              <a:t>Tambahkan</a:t>
            </a:r>
            <a:r>
              <a:rPr lang="en-AU" sz="3800" dirty="0" smtClean="0"/>
              <a:t> ‘0’ di </a:t>
            </a:r>
            <a:r>
              <a:rPr lang="en-AU" sz="3800" dirty="0" err="1" smtClean="0"/>
              <a:t>awal</a:t>
            </a:r>
            <a:r>
              <a:rPr lang="en-AU" sz="3800" dirty="0" smtClean="0"/>
              <a:t> </a:t>
            </a:r>
            <a:r>
              <a:rPr lang="en-AU" sz="3800" dirty="0" err="1" smtClean="0"/>
              <a:t>nomor</a:t>
            </a:r>
            <a:r>
              <a:rPr lang="en-AU" sz="3800" dirty="0" smtClean="0"/>
              <a:t> </a:t>
            </a:r>
            <a:r>
              <a:rPr lang="en-AU" sz="3800" dirty="0" err="1" smtClean="0"/>
              <a:t>telepon</a:t>
            </a:r>
            <a:r>
              <a:rPr lang="en-AU" sz="3800" dirty="0" smtClean="0"/>
              <a:t> yang </a:t>
            </a:r>
            <a:r>
              <a:rPr lang="en-AU" sz="3800" dirty="0" err="1" smtClean="0"/>
              <a:t>tidak</a:t>
            </a:r>
            <a:r>
              <a:rPr lang="en-AU" sz="3800" dirty="0" smtClean="0"/>
              <a:t> </a:t>
            </a:r>
            <a:r>
              <a:rPr lang="en-AU" sz="3800" dirty="0" err="1" smtClean="0"/>
              <a:t>diawali</a:t>
            </a:r>
            <a:r>
              <a:rPr lang="en-AU" sz="3800" dirty="0" smtClean="0"/>
              <a:t> </a:t>
            </a:r>
            <a:r>
              <a:rPr lang="en-AU" sz="3800" dirty="0" err="1" smtClean="0"/>
              <a:t>dengan</a:t>
            </a:r>
            <a:r>
              <a:rPr lang="en-AU" sz="3800" dirty="0" smtClean="0"/>
              <a:t> </a:t>
            </a:r>
            <a:r>
              <a:rPr lang="en-AU" sz="3800" dirty="0" err="1" smtClean="0"/>
              <a:t>angka</a:t>
            </a:r>
            <a:r>
              <a:rPr lang="en-AU" sz="3800" dirty="0" smtClean="0"/>
              <a:t> </a:t>
            </a:r>
            <a:r>
              <a:rPr lang="en-AU" sz="3800" dirty="0" err="1" smtClean="0"/>
              <a:t>tersebut</a:t>
            </a:r>
            <a:endParaRPr lang="en-AU" sz="3800" dirty="0" smtClean="0"/>
          </a:p>
          <a:p>
            <a:r>
              <a:rPr lang="en-AU" sz="3800" dirty="0" smtClean="0"/>
              <a:t>Kita </a:t>
            </a:r>
            <a:r>
              <a:rPr lang="en-AU" sz="3800" dirty="0" err="1" smtClean="0"/>
              <a:t>akan</a:t>
            </a:r>
            <a:r>
              <a:rPr lang="en-AU" sz="3800" dirty="0" smtClean="0"/>
              <a:t> </a:t>
            </a:r>
            <a:r>
              <a:rPr lang="en-AU" sz="3800" dirty="0" err="1" smtClean="0"/>
              <a:t>berlatih</a:t>
            </a:r>
            <a:r>
              <a:rPr lang="en-AU" sz="3800" dirty="0" smtClean="0"/>
              <a:t> </a:t>
            </a:r>
            <a:r>
              <a:rPr lang="en-AU" sz="3800" dirty="0" err="1" smtClean="0"/>
              <a:t>melakukannya</a:t>
            </a:r>
            <a:r>
              <a:rPr lang="en-AU" sz="3800" dirty="0" smtClean="0"/>
              <a:t> </a:t>
            </a:r>
            <a:r>
              <a:rPr lang="en-AU" sz="3800" dirty="0" err="1" smtClean="0"/>
              <a:t>dengan</a:t>
            </a:r>
            <a:r>
              <a:rPr lang="en-AU" sz="3800" dirty="0" smtClean="0"/>
              <a:t> </a:t>
            </a:r>
            <a:r>
              <a:rPr lang="en-AU" sz="3800" dirty="0" err="1" smtClean="0"/>
              <a:t>kombinasi</a:t>
            </a:r>
            <a:r>
              <a:rPr lang="en-AU" sz="3800" dirty="0" smtClean="0"/>
              <a:t> formula:</a:t>
            </a:r>
          </a:p>
          <a:p>
            <a:pPr lvl="1"/>
            <a:r>
              <a:rPr lang="en-AU" sz="3300" dirty="0" smtClean="0"/>
              <a:t>REPT</a:t>
            </a:r>
          </a:p>
          <a:p>
            <a:pPr lvl="1"/>
            <a:r>
              <a:rPr lang="en-AU" sz="3300" dirty="0" smtClean="0"/>
              <a:t>LEN</a:t>
            </a:r>
            <a:endParaRPr lang="en-AU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r>
              <a:rPr lang="en-AU" sz="3300" dirty="0" err="1" smtClean="0"/>
              <a:t>Tidak</a:t>
            </a:r>
            <a:r>
              <a:rPr lang="en-AU" sz="3300" dirty="0" smtClean="0"/>
              <a:t> </a:t>
            </a:r>
            <a:r>
              <a:rPr lang="en-AU" sz="3300" dirty="0" err="1" smtClean="0"/>
              <a:t>semua</a:t>
            </a:r>
            <a:r>
              <a:rPr lang="en-AU" sz="3300" dirty="0" smtClean="0"/>
              <a:t> </a:t>
            </a:r>
            <a:r>
              <a:rPr lang="en-AU" sz="3300" dirty="0" err="1" smtClean="0"/>
              <a:t>nomor</a:t>
            </a:r>
            <a:r>
              <a:rPr lang="en-AU" sz="3300" dirty="0" smtClean="0"/>
              <a:t> </a:t>
            </a:r>
            <a:r>
              <a:rPr lang="en-AU" sz="3300" dirty="0" err="1" smtClean="0"/>
              <a:t>telepon</a:t>
            </a:r>
            <a:r>
              <a:rPr lang="en-AU" sz="3300" dirty="0" smtClean="0"/>
              <a:t> </a:t>
            </a:r>
            <a:r>
              <a:rPr lang="en-AU" sz="3300" dirty="0" err="1" smtClean="0"/>
              <a:t>diawali</a:t>
            </a:r>
            <a:r>
              <a:rPr lang="en-AU" sz="3300" dirty="0" smtClean="0"/>
              <a:t> </a:t>
            </a:r>
            <a:r>
              <a:rPr lang="en-AU" sz="3300" dirty="0" err="1" smtClean="0"/>
              <a:t>dengan</a:t>
            </a:r>
            <a:r>
              <a:rPr lang="en-AU" sz="3300" dirty="0" smtClean="0"/>
              <a:t> ‘0’</a:t>
            </a:r>
          </a:p>
          <a:p>
            <a:r>
              <a:rPr lang="en-AU" sz="3300" dirty="0" smtClean="0"/>
              <a:t>=REPT(“0”,10-LEN(number))</a:t>
            </a:r>
          </a:p>
          <a:p>
            <a:pPr lvl="1"/>
            <a:r>
              <a:rPr lang="en-AU" sz="2800" dirty="0" err="1" smtClean="0"/>
              <a:t>tambahkan</a:t>
            </a:r>
            <a:r>
              <a:rPr lang="en-AU" sz="2800" dirty="0" smtClean="0"/>
              <a:t> “0” </a:t>
            </a:r>
            <a:r>
              <a:rPr lang="en-AU" sz="2800" dirty="0" err="1" smtClean="0"/>
              <a:t>jika</a:t>
            </a:r>
            <a:r>
              <a:rPr lang="en-AU" sz="2800" dirty="0" smtClean="0"/>
              <a:t> </a:t>
            </a:r>
            <a:r>
              <a:rPr lang="en-AU" sz="2800" dirty="0" err="1" smtClean="0"/>
              <a:t>nomor</a:t>
            </a:r>
            <a:r>
              <a:rPr lang="en-AU" sz="2800" dirty="0" smtClean="0"/>
              <a:t> </a:t>
            </a:r>
            <a:r>
              <a:rPr lang="en-AU" sz="2800" dirty="0" err="1" smtClean="0"/>
              <a:t>telepon</a:t>
            </a:r>
            <a:r>
              <a:rPr lang="en-AU" sz="2800" dirty="0" smtClean="0"/>
              <a:t> </a:t>
            </a:r>
            <a:r>
              <a:rPr lang="en-AU" sz="2800" dirty="0" err="1" smtClean="0"/>
              <a:t>terdiri</a:t>
            </a:r>
            <a:r>
              <a:rPr lang="en-AU" sz="2800" dirty="0" smtClean="0"/>
              <a:t> </a:t>
            </a:r>
            <a:r>
              <a:rPr lang="en-AU" sz="2800" dirty="0" err="1" smtClean="0"/>
              <a:t>atas</a:t>
            </a:r>
            <a:r>
              <a:rPr lang="en-AU" sz="2800" dirty="0" smtClean="0"/>
              <a:t> 9 </a:t>
            </a:r>
            <a:r>
              <a:rPr lang="en-AU" sz="2800" dirty="0" err="1" smtClean="0"/>
              <a:t>angka</a:t>
            </a:r>
            <a:endParaRPr lang="en-AU" sz="2800" dirty="0" smtClean="0"/>
          </a:p>
          <a:p>
            <a:pPr lvl="1"/>
            <a:r>
              <a:rPr lang="en-AU" sz="2800" dirty="0" err="1" smtClean="0"/>
              <a:t>Tidak</a:t>
            </a:r>
            <a:r>
              <a:rPr lang="en-AU" sz="2800" dirty="0" smtClean="0"/>
              <a:t> </a:t>
            </a:r>
            <a:r>
              <a:rPr lang="en-AU" sz="2800" dirty="0" err="1" smtClean="0"/>
              <a:t>ditambahkan</a:t>
            </a:r>
            <a:r>
              <a:rPr lang="en-AU" sz="2800" dirty="0" smtClean="0"/>
              <a:t>, </a:t>
            </a:r>
            <a:r>
              <a:rPr lang="en-AU" sz="2800" dirty="0" err="1" smtClean="0"/>
              <a:t>jika</a:t>
            </a:r>
            <a:r>
              <a:rPr lang="en-AU" sz="2800" dirty="0" smtClean="0"/>
              <a:t> </a:t>
            </a:r>
            <a:r>
              <a:rPr lang="en-AU" sz="2800" dirty="0" err="1" smtClean="0"/>
              <a:t>nomor</a:t>
            </a:r>
            <a:r>
              <a:rPr lang="en-AU" sz="2800" dirty="0" smtClean="0"/>
              <a:t> </a:t>
            </a:r>
            <a:r>
              <a:rPr lang="en-AU" sz="2800" dirty="0" err="1" smtClean="0"/>
              <a:t>telepon</a:t>
            </a:r>
            <a:r>
              <a:rPr lang="en-AU" sz="2800" dirty="0" smtClean="0"/>
              <a:t> </a:t>
            </a:r>
            <a:r>
              <a:rPr lang="en-AU" sz="2800" dirty="0" err="1" smtClean="0"/>
              <a:t>terdiri</a:t>
            </a:r>
            <a:r>
              <a:rPr lang="en-AU" sz="2800" dirty="0" smtClean="0"/>
              <a:t> </a:t>
            </a:r>
            <a:r>
              <a:rPr lang="en-AU" sz="2800" dirty="0" err="1" smtClean="0"/>
              <a:t>atas</a:t>
            </a:r>
            <a:r>
              <a:rPr lang="en-AU" sz="2800" dirty="0" smtClean="0"/>
              <a:t> 10 </a:t>
            </a:r>
            <a:r>
              <a:rPr lang="en-AU" sz="2800" dirty="0" err="1" smtClean="0"/>
              <a:t>angka</a:t>
            </a:r>
            <a:endParaRPr lang="en-AU" sz="2800" dirty="0" smtClean="0"/>
          </a:p>
          <a:p>
            <a:r>
              <a:rPr lang="en-AU" sz="3300" dirty="0" err="1" smtClean="0"/>
              <a:t>Gunakan</a:t>
            </a:r>
            <a:r>
              <a:rPr lang="en-AU" sz="3300" dirty="0" smtClean="0"/>
              <a:t> CONCATENATE (</a:t>
            </a:r>
            <a:r>
              <a:rPr lang="en-AU" sz="3300" dirty="0" err="1" smtClean="0"/>
              <a:t>atau</a:t>
            </a:r>
            <a:r>
              <a:rPr lang="en-AU" sz="3300" dirty="0" smtClean="0"/>
              <a:t> &amp;) </a:t>
            </a:r>
            <a:r>
              <a:rPr lang="en-AU" sz="3300" dirty="0" err="1" smtClean="0"/>
              <a:t>untuk</a:t>
            </a:r>
            <a:r>
              <a:rPr lang="en-AU" sz="3300" dirty="0" smtClean="0"/>
              <a:t> </a:t>
            </a:r>
            <a:r>
              <a:rPr lang="en-AU" sz="3300" dirty="0" err="1" smtClean="0"/>
              <a:t>menggabung</a:t>
            </a:r>
            <a:r>
              <a:rPr lang="en-AU" sz="3300" dirty="0" smtClean="0"/>
              <a:t> </a:t>
            </a:r>
            <a:r>
              <a:rPr lang="en-AU" sz="3300" dirty="0" err="1" smtClean="0"/>
              <a:t>nomor</a:t>
            </a:r>
            <a:r>
              <a:rPr lang="en-AU" sz="3300" dirty="0" smtClean="0"/>
              <a:t> </a:t>
            </a:r>
            <a:r>
              <a:rPr lang="en-AU" sz="3300" dirty="0" err="1" smtClean="0"/>
              <a:t>ini</a:t>
            </a:r>
            <a:r>
              <a:rPr lang="en-AU" sz="3300" dirty="0" smtClean="0"/>
              <a:t> </a:t>
            </a:r>
            <a:r>
              <a:rPr lang="en-AU" sz="3300" dirty="0" err="1" smtClean="0"/>
              <a:t>dengan</a:t>
            </a:r>
            <a:r>
              <a:rPr lang="en-AU" sz="3300" dirty="0" smtClean="0"/>
              <a:t> </a:t>
            </a:r>
            <a:r>
              <a:rPr lang="en-AU" sz="3300" dirty="0" err="1" smtClean="0"/>
              <a:t>nomor</a:t>
            </a:r>
            <a:r>
              <a:rPr lang="en-AU" sz="3300" dirty="0" smtClean="0"/>
              <a:t> lama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700" dirty="0" err="1" smtClean="0"/>
              <a:t>Latihan</a:t>
            </a:r>
            <a:r>
              <a:rPr lang="en-AU" sz="3700" dirty="0"/>
              <a:t>: </a:t>
            </a:r>
            <a:r>
              <a:rPr lang="en-AU" sz="3700" dirty="0" err="1"/>
              <a:t>Membetulkan</a:t>
            </a:r>
            <a:r>
              <a:rPr lang="en-AU" sz="3700" dirty="0"/>
              <a:t> </a:t>
            </a:r>
            <a:r>
              <a:rPr lang="id-ID" sz="3700" dirty="0" err="1"/>
              <a:t>n</a:t>
            </a:r>
            <a:r>
              <a:rPr lang="en-AU" sz="3700" dirty="0" err="1" smtClean="0"/>
              <a:t>omor</a:t>
            </a:r>
            <a:r>
              <a:rPr lang="en-AU" sz="3700" dirty="0" smtClean="0"/>
              <a:t> </a:t>
            </a:r>
            <a:r>
              <a:rPr lang="id-ID" sz="3700" dirty="0" smtClean="0"/>
              <a:t>t</a:t>
            </a:r>
            <a:r>
              <a:rPr lang="en-AU" sz="3700" dirty="0" err="1" smtClean="0"/>
              <a:t>elepon</a:t>
            </a:r>
            <a:r>
              <a:rPr lang="en-AU" sz="3700" dirty="0" smtClean="0"/>
              <a:t> (6)</a:t>
            </a:r>
            <a:endParaRPr lang="en-AU" sz="3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612"/>
            <a:ext cx="9144000" cy="16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3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700" dirty="0" err="1"/>
              <a:t>Latihan</a:t>
            </a:r>
            <a:r>
              <a:rPr lang="en-AU" sz="3700" dirty="0"/>
              <a:t>: </a:t>
            </a:r>
            <a:r>
              <a:rPr lang="en-AU" sz="3700" dirty="0" err="1"/>
              <a:t>Membetulkan</a:t>
            </a:r>
            <a:r>
              <a:rPr lang="en-AU" sz="3700" dirty="0"/>
              <a:t> </a:t>
            </a:r>
            <a:r>
              <a:rPr lang="id-ID" sz="3700" dirty="0" err="1"/>
              <a:t>n</a:t>
            </a:r>
            <a:r>
              <a:rPr lang="en-AU" sz="3700" dirty="0" err="1" smtClean="0"/>
              <a:t>omor</a:t>
            </a:r>
            <a:r>
              <a:rPr lang="en-AU" sz="3700" dirty="0" smtClean="0"/>
              <a:t> </a:t>
            </a:r>
            <a:r>
              <a:rPr lang="id-ID" sz="3700" dirty="0" smtClean="0"/>
              <a:t>t</a:t>
            </a:r>
            <a:r>
              <a:rPr lang="en-AU" sz="3700" dirty="0" err="1" smtClean="0"/>
              <a:t>elepon</a:t>
            </a:r>
            <a:r>
              <a:rPr lang="en-AU" sz="3700" dirty="0" smtClean="0"/>
              <a:t> (7)</a:t>
            </a:r>
            <a:endParaRPr lang="en-AU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1556792"/>
            <a:ext cx="8917828" cy="459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err="1"/>
              <a:t>Latihan</a:t>
            </a:r>
            <a:r>
              <a:rPr lang="en-AU" sz="3600" dirty="0"/>
              <a:t>: </a:t>
            </a:r>
            <a:r>
              <a:rPr lang="en-AU" sz="3600" dirty="0" err="1"/>
              <a:t>Membetulkan</a:t>
            </a:r>
            <a:r>
              <a:rPr lang="en-AU" sz="3600" dirty="0"/>
              <a:t> </a:t>
            </a:r>
            <a:r>
              <a:rPr lang="id-ID" sz="3600" dirty="0" err="1"/>
              <a:t>n</a:t>
            </a:r>
            <a:r>
              <a:rPr lang="en-AU" sz="3600" dirty="0" err="1" smtClean="0"/>
              <a:t>omor</a:t>
            </a:r>
            <a:r>
              <a:rPr lang="en-AU" sz="3600" dirty="0" smtClean="0"/>
              <a:t> </a:t>
            </a:r>
            <a:r>
              <a:rPr lang="id-ID" sz="3600" dirty="0" smtClean="0"/>
              <a:t>t</a:t>
            </a:r>
            <a:r>
              <a:rPr lang="en-AU" sz="3600" dirty="0" err="1" smtClean="0"/>
              <a:t>elepon</a:t>
            </a:r>
            <a:r>
              <a:rPr lang="en-AU" sz="3600" dirty="0" smtClean="0"/>
              <a:t> (8)*</a:t>
            </a:r>
            <a:br>
              <a:rPr lang="en-AU" sz="3600" dirty="0" smtClean="0"/>
            </a:br>
            <a:r>
              <a:rPr lang="en-AU" sz="3600" dirty="0" err="1" smtClean="0"/>
              <a:t>Mengurai</a:t>
            </a:r>
            <a:r>
              <a:rPr lang="en-AU" sz="3600" dirty="0" smtClean="0"/>
              <a:t> </a:t>
            </a:r>
            <a:r>
              <a:rPr lang="en-AU" sz="3600" dirty="0" err="1" smtClean="0"/>
              <a:t>Angka</a:t>
            </a:r>
            <a:endParaRPr lang="en-AU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" y="1690693"/>
            <a:ext cx="8964488" cy="189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6076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err="1"/>
              <a:t>Latihan</a:t>
            </a:r>
            <a:r>
              <a:rPr lang="en-AU" sz="3600" dirty="0"/>
              <a:t>: </a:t>
            </a:r>
            <a:r>
              <a:rPr lang="en-AU" sz="3600" dirty="0" err="1"/>
              <a:t>Membetulkan</a:t>
            </a:r>
            <a:r>
              <a:rPr lang="en-AU" sz="3600" dirty="0"/>
              <a:t> </a:t>
            </a:r>
            <a:r>
              <a:rPr lang="en-AU" sz="3600" dirty="0" err="1"/>
              <a:t>Nomor</a:t>
            </a:r>
            <a:r>
              <a:rPr lang="en-AU" sz="3600" dirty="0"/>
              <a:t> </a:t>
            </a:r>
            <a:r>
              <a:rPr lang="en-AU" sz="3600" dirty="0" err="1"/>
              <a:t>Telepon</a:t>
            </a:r>
            <a:r>
              <a:rPr lang="en-AU" sz="3600" dirty="0"/>
              <a:t> </a:t>
            </a:r>
            <a:r>
              <a:rPr lang="en-AU" sz="3600" dirty="0" smtClean="0"/>
              <a:t>(9)*</a:t>
            </a:r>
            <a:br>
              <a:rPr lang="en-AU" sz="3600" dirty="0" smtClean="0"/>
            </a:br>
            <a:r>
              <a:rPr lang="en-AU" sz="3600" dirty="0" smtClean="0"/>
              <a:t>Format </a:t>
            </a:r>
            <a:r>
              <a:rPr lang="en-AU" sz="3600" dirty="0" err="1" smtClean="0"/>
              <a:t>untuk</a:t>
            </a:r>
            <a:r>
              <a:rPr lang="en-AU" sz="3600" dirty="0" smtClean="0"/>
              <a:t> </a:t>
            </a:r>
            <a:r>
              <a:rPr lang="en-AU" sz="3600" dirty="0" err="1" smtClean="0"/>
              <a:t>Pemakaian</a:t>
            </a:r>
            <a:r>
              <a:rPr lang="en-AU" sz="3600" dirty="0" smtClean="0"/>
              <a:t> </a:t>
            </a:r>
            <a:r>
              <a:rPr lang="en-AU" sz="3600" dirty="0" err="1" smtClean="0"/>
              <a:t>Domestik</a:t>
            </a:r>
            <a:endParaRPr lang="en-AU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1" y="1556792"/>
            <a:ext cx="76104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5029"/>
            <a:ext cx="62579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500" dirty="0" err="1"/>
              <a:t>Latihan</a:t>
            </a:r>
            <a:r>
              <a:rPr lang="en-AU" sz="3500" dirty="0"/>
              <a:t>: </a:t>
            </a:r>
            <a:r>
              <a:rPr lang="en-AU" sz="3500" dirty="0" err="1"/>
              <a:t>Membetulkan</a:t>
            </a:r>
            <a:r>
              <a:rPr lang="en-AU" sz="3500" dirty="0"/>
              <a:t> </a:t>
            </a:r>
            <a:r>
              <a:rPr lang="en-AU" sz="3500" dirty="0" err="1"/>
              <a:t>Nomor</a:t>
            </a:r>
            <a:r>
              <a:rPr lang="en-AU" sz="3500" dirty="0"/>
              <a:t> </a:t>
            </a:r>
            <a:r>
              <a:rPr lang="en-AU" sz="3500" dirty="0" err="1"/>
              <a:t>Telepon</a:t>
            </a:r>
            <a:r>
              <a:rPr lang="en-AU" sz="3500" dirty="0"/>
              <a:t> </a:t>
            </a:r>
            <a:r>
              <a:rPr lang="en-AU" sz="3500" dirty="0" smtClean="0"/>
              <a:t>(10)*</a:t>
            </a:r>
            <a:r>
              <a:rPr lang="en-AU" sz="3500" dirty="0"/>
              <a:t/>
            </a:r>
            <a:br>
              <a:rPr lang="en-AU" sz="3500" dirty="0"/>
            </a:br>
            <a:r>
              <a:rPr lang="en-AU" sz="3500" dirty="0"/>
              <a:t>Format </a:t>
            </a:r>
            <a:r>
              <a:rPr lang="en-AU" sz="3500" dirty="0" err="1" smtClean="0"/>
              <a:t>untuk</a:t>
            </a:r>
            <a:r>
              <a:rPr lang="en-AU" sz="3500" dirty="0" smtClean="0"/>
              <a:t> </a:t>
            </a:r>
            <a:r>
              <a:rPr lang="en-AU" sz="3500" dirty="0" err="1" smtClean="0"/>
              <a:t>Pemakaian</a:t>
            </a:r>
            <a:r>
              <a:rPr lang="en-AU" sz="3500" dirty="0" smtClean="0"/>
              <a:t> </a:t>
            </a:r>
            <a:r>
              <a:rPr lang="en-AU" sz="3500" dirty="0" err="1" smtClean="0"/>
              <a:t>Internasional</a:t>
            </a:r>
            <a:endParaRPr lang="en-AU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56792"/>
            <a:ext cx="7886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500" dirty="0" err="1"/>
              <a:t>Latihan</a:t>
            </a:r>
            <a:r>
              <a:rPr lang="en-AU" sz="3500" dirty="0"/>
              <a:t>: </a:t>
            </a:r>
            <a:r>
              <a:rPr lang="en-AU" sz="3500" dirty="0" err="1"/>
              <a:t>Membetulkan</a:t>
            </a:r>
            <a:r>
              <a:rPr lang="en-AU" sz="3500" dirty="0"/>
              <a:t> </a:t>
            </a:r>
            <a:r>
              <a:rPr lang="en-AU" sz="3500" dirty="0" err="1"/>
              <a:t>Nomor</a:t>
            </a:r>
            <a:r>
              <a:rPr lang="en-AU" sz="3500" dirty="0"/>
              <a:t> </a:t>
            </a:r>
            <a:r>
              <a:rPr lang="en-AU" sz="3500" dirty="0" err="1"/>
              <a:t>Telepon</a:t>
            </a:r>
            <a:r>
              <a:rPr lang="en-AU" sz="3500" dirty="0"/>
              <a:t> </a:t>
            </a:r>
            <a:r>
              <a:rPr lang="en-AU" sz="3500" dirty="0" smtClean="0"/>
              <a:t>(11)*</a:t>
            </a:r>
            <a:br>
              <a:rPr lang="en-AU" sz="3500" dirty="0" smtClean="0"/>
            </a:br>
            <a:r>
              <a:rPr lang="en-AU" sz="3500" dirty="0" smtClean="0"/>
              <a:t>SELESAI!</a:t>
            </a:r>
            <a:endParaRPr lang="en-AU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7637"/>
            <a:ext cx="6408712" cy="505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Bantuan</a:t>
            </a:r>
            <a:r>
              <a:rPr lang="en-AU" dirty="0" smtClean="0"/>
              <a:t> (1)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2478596"/>
            <a:ext cx="3034680" cy="17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bantuan</a:t>
            </a:r>
            <a:r>
              <a:rPr lang="en-AU" dirty="0" smtClean="0"/>
              <a:t>, </a:t>
            </a:r>
            <a:r>
              <a:rPr lang="en-AU" dirty="0" err="1" smtClean="0"/>
              <a:t>klik</a:t>
            </a:r>
            <a:r>
              <a:rPr lang="en-AU" dirty="0" smtClean="0"/>
              <a:t> ‘</a:t>
            </a:r>
            <a:r>
              <a:rPr lang="en-AU" dirty="0" err="1" smtClean="0"/>
              <a:t>fx</a:t>
            </a:r>
            <a:r>
              <a:rPr lang="en-AU" dirty="0" smtClean="0"/>
              <a:t>’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i="1" dirty="0" smtClean="0"/>
              <a:t>formula bar</a:t>
            </a:r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64" y="2478596"/>
            <a:ext cx="2294090" cy="14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Lookup (</a:t>
            </a:r>
            <a:r>
              <a:rPr lang="id-ID" dirty="0" smtClean="0"/>
              <a:t>mencari atau menelusuri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err="1" smtClean="0"/>
              <a:t>vlookup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VLOOKUP (1)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Mencari </a:t>
            </a:r>
            <a:r>
              <a:rPr lang="en-AU" dirty="0" smtClean="0"/>
              <a:t>data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</a:t>
            </a:r>
            <a:r>
              <a:rPr lang="en-AU" dirty="0" err="1" smtClean="0"/>
              <a:t>daftar</a:t>
            </a:r>
            <a:r>
              <a:rPr lang="en-AU" dirty="0" smtClean="0"/>
              <a:t>. </a:t>
            </a:r>
            <a:r>
              <a:rPr lang="en-AU" dirty="0" err="1" smtClean="0"/>
              <a:t>Lalu</a:t>
            </a:r>
            <a:r>
              <a:rPr lang="en-AU" dirty="0" smtClean="0"/>
              <a:t>, </a:t>
            </a:r>
            <a:r>
              <a:rPr lang="id-ID" dirty="0" smtClean="0"/>
              <a:t>dari situ, melihat </a:t>
            </a:r>
            <a:r>
              <a:rPr lang="en-AU" dirty="0" smtClean="0"/>
              <a:t>data lain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baris</a:t>
            </a:r>
            <a:r>
              <a:rPr lang="en-AU" dirty="0" smtClean="0"/>
              <a:t> yang </a:t>
            </a:r>
            <a:r>
              <a:rPr lang="en-AU" dirty="0" err="1" smtClean="0"/>
              <a:t>sama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Contoh</a:t>
            </a:r>
            <a:r>
              <a:rPr lang="en-AU" dirty="0" smtClean="0"/>
              <a:t> – </a:t>
            </a:r>
            <a:r>
              <a:rPr lang="en-AU" dirty="0" err="1" smtClean="0"/>
              <a:t>buku</a:t>
            </a:r>
            <a:r>
              <a:rPr lang="en-AU" dirty="0" smtClean="0"/>
              <a:t> </a:t>
            </a:r>
            <a:r>
              <a:rPr lang="en-AU" dirty="0" err="1" smtClean="0"/>
              <a:t>telepon</a:t>
            </a:r>
            <a:endParaRPr lang="en-AU" dirty="0" smtClean="0"/>
          </a:p>
          <a:p>
            <a:pPr lvl="1"/>
            <a:r>
              <a:rPr lang="en-AU" dirty="0" err="1" smtClean="0"/>
              <a:t>telusuri</a:t>
            </a:r>
            <a:r>
              <a:rPr lang="en-AU" dirty="0" smtClean="0"/>
              <a:t> </a:t>
            </a:r>
            <a:r>
              <a:rPr lang="en-AU" dirty="0" err="1" smtClean="0"/>
              <a:t>daftar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 (yang </a:t>
            </a:r>
            <a:r>
              <a:rPr lang="en-AU" dirty="0" err="1" smtClean="0"/>
              <a:t>telah</a:t>
            </a:r>
            <a:r>
              <a:rPr lang="en-AU" dirty="0" smtClean="0"/>
              <a:t> </a:t>
            </a:r>
            <a:r>
              <a:rPr lang="en-AU" dirty="0" err="1" smtClean="0"/>
              <a:t>disortir</a:t>
            </a:r>
            <a:r>
              <a:rPr lang="en-AU" dirty="0" smtClean="0"/>
              <a:t>) </a:t>
            </a:r>
          </a:p>
          <a:p>
            <a:pPr lvl="1"/>
            <a:r>
              <a:rPr lang="en-AU" dirty="0" err="1" smtClean="0"/>
              <a:t>Cari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daftar</a:t>
            </a:r>
            <a:endParaRPr lang="en-AU" dirty="0" smtClean="0"/>
          </a:p>
          <a:p>
            <a:pPr lvl="1"/>
            <a:r>
              <a:rPr lang="en-AU" dirty="0" smtClean="0"/>
              <a:t>Baca </a:t>
            </a:r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en-AU" dirty="0" err="1" smtClean="0"/>
              <a:t>telepon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garis</a:t>
            </a:r>
            <a:r>
              <a:rPr lang="en-AU" dirty="0" smtClean="0"/>
              <a:t> (</a:t>
            </a:r>
            <a:r>
              <a:rPr lang="en-AU" dirty="0" err="1" smtClean="0"/>
              <a:t>baris</a:t>
            </a:r>
            <a:r>
              <a:rPr lang="en-AU" dirty="0" smtClean="0"/>
              <a:t>) yang </a:t>
            </a:r>
            <a:r>
              <a:rPr lang="en-AU" dirty="0" err="1" smtClean="0"/>
              <a:t>sama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VLOOKUP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VLOOKUP </a:t>
            </a:r>
            <a:r>
              <a:rPr lang="en-AU" dirty="0" err="1" smtClean="0"/>
              <a:t>meliputi</a:t>
            </a:r>
            <a:r>
              <a:rPr lang="en-AU" dirty="0" smtClean="0"/>
              <a:t> 4 </a:t>
            </a:r>
            <a:r>
              <a:rPr lang="en-AU" dirty="0" err="1" smtClean="0"/>
              <a:t>bagian</a:t>
            </a:r>
            <a:r>
              <a:rPr lang="en-AU" dirty="0" smtClean="0"/>
              <a:t>:</a:t>
            </a:r>
          </a:p>
          <a:p>
            <a:pPr marL="571500" indent="-514350">
              <a:buFont typeface="+mj-lt"/>
              <a:buAutoNum type="arabicPeriod"/>
            </a:pPr>
            <a:r>
              <a:rPr lang="en-AU" dirty="0" smtClean="0"/>
              <a:t>Data yang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ditelusuri</a:t>
            </a:r>
            <a:endParaRPr lang="en-AU" dirty="0" smtClean="0"/>
          </a:p>
          <a:p>
            <a:pPr marL="571500" indent="-514350">
              <a:buFont typeface="+mj-lt"/>
              <a:buAutoNum type="arabicPeriod"/>
            </a:pPr>
            <a:r>
              <a:rPr lang="en-AU" dirty="0" err="1" smtClean="0"/>
              <a:t>Tempat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mencari</a:t>
            </a:r>
            <a:r>
              <a:rPr lang="en-AU" dirty="0" smtClean="0"/>
              <a:t> data </a:t>
            </a:r>
            <a:r>
              <a:rPr lang="en-AU" dirty="0" err="1" smtClean="0"/>
              <a:t>tersebut</a:t>
            </a:r>
            <a:r>
              <a:rPr lang="en-AU" dirty="0" smtClean="0"/>
              <a:t> (</a:t>
            </a:r>
            <a:r>
              <a:rPr lang="en-AU" dirty="0" err="1" smtClean="0"/>
              <a:t>tentunya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kolom</a:t>
            </a:r>
            <a:r>
              <a:rPr lang="en-AU" dirty="0" smtClean="0"/>
              <a:t> </a:t>
            </a:r>
            <a:r>
              <a:rPr lang="en-AU" dirty="0" err="1" smtClean="0"/>
              <a:t>pertama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</a:t>
            </a:r>
            <a:r>
              <a:rPr lang="en-AU" dirty="0" err="1" smtClean="0"/>
              <a:t>rentang</a:t>
            </a:r>
            <a:r>
              <a:rPr lang="en-AU" dirty="0" smtClean="0"/>
              <a:t> data)</a:t>
            </a:r>
          </a:p>
          <a:p>
            <a:pPr marL="571500" indent="-514350">
              <a:buFont typeface="+mj-lt"/>
              <a:buAutoNum type="arabicPeriod"/>
            </a:pPr>
            <a:r>
              <a:rPr lang="en-AU" dirty="0" err="1" smtClean="0"/>
              <a:t>Kolom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rentang</a:t>
            </a:r>
            <a:r>
              <a:rPr lang="en-AU" dirty="0" smtClean="0"/>
              <a:t> data </a:t>
            </a:r>
            <a:r>
              <a:rPr lang="en-AU" dirty="0" err="1" smtClean="0"/>
              <a:t>berisi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yang </a:t>
            </a:r>
            <a:r>
              <a:rPr lang="en-AU" dirty="0" err="1" smtClean="0"/>
              <a:t>diinginkan</a:t>
            </a:r>
            <a:endParaRPr lang="en-AU" dirty="0" smtClean="0"/>
          </a:p>
          <a:p>
            <a:pPr marL="571500" indent="-514350">
              <a:buFont typeface="+mj-lt"/>
              <a:buAutoNum type="arabicPeriod"/>
            </a:pPr>
            <a:r>
              <a:rPr lang="en-AU" dirty="0" smtClean="0"/>
              <a:t>(</a:t>
            </a:r>
            <a:r>
              <a:rPr lang="en-AU" dirty="0" err="1" smtClean="0"/>
              <a:t>pilihan</a:t>
            </a:r>
            <a:r>
              <a:rPr lang="en-AU" dirty="0" smtClean="0"/>
              <a:t>) </a:t>
            </a:r>
            <a:r>
              <a:rPr lang="en-AU" dirty="0" err="1" smtClean="0"/>
              <a:t>informasikan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Excel </a:t>
            </a:r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daftar</a:t>
            </a:r>
            <a:r>
              <a:rPr lang="en-AU" dirty="0" smtClean="0"/>
              <a:t> </a:t>
            </a:r>
            <a:r>
              <a:rPr lang="en-AU" dirty="0" err="1" smtClean="0"/>
              <a:t>disortir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endParaRPr lang="en-AU" dirty="0" smtClean="0"/>
          </a:p>
          <a:p>
            <a:pPr marL="57150" indent="0">
              <a:buNone/>
            </a:pPr>
            <a:r>
              <a:rPr lang="en-AU" dirty="0" smtClean="0"/>
              <a:t>CATATAN: </a:t>
            </a:r>
            <a:r>
              <a:rPr lang="en-AU" dirty="0" err="1" smtClean="0"/>
              <a:t>sebaiknya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rentang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VLOOKUP (3)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Buka</a:t>
            </a:r>
            <a:r>
              <a:rPr lang="en-AU" dirty="0" smtClean="0"/>
              <a:t> </a:t>
            </a:r>
            <a:r>
              <a:rPr lang="en-AU" dirty="0" err="1" smtClean="0"/>
              <a:t>lembar</a:t>
            </a:r>
            <a:r>
              <a:rPr lang="en-AU" dirty="0" smtClean="0"/>
              <a:t> </a:t>
            </a:r>
            <a:r>
              <a:rPr lang="en-AU" dirty="0" err="1" smtClean="0"/>
              <a:t>kerja</a:t>
            </a:r>
            <a:r>
              <a:rPr lang="en-AU" dirty="0" smtClean="0"/>
              <a:t> VLOOKUP</a:t>
            </a:r>
          </a:p>
          <a:p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D3:D17</a:t>
            </a:r>
          </a:p>
          <a:p>
            <a:pPr lvl="1"/>
            <a:r>
              <a:rPr lang="en-AU" dirty="0"/>
              <a:t> </a:t>
            </a:r>
            <a:r>
              <a:rPr lang="en-AU" dirty="0" smtClean="0"/>
              <a:t>=DATE(</a:t>
            </a:r>
            <a:r>
              <a:rPr lang="en-AU" dirty="0" err="1" smtClean="0"/>
              <a:t>Tahun,Bulan,Hari</a:t>
            </a:r>
            <a:r>
              <a:rPr lang="en-AU" dirty="0" smtClean="0"/>
              <a:t>)</a:t>
            </a:r>
          </a:p>
          <a:p>
            <a:pPr lvl="1"/>
            <a:r>
              <a:rPr lang="en-AU" dirty="0" err="1" smtClean="0"/>
              <a:t>Apa</a:t>
            </a:r>
            <a:r>
              <a:rPr lang="en-AU" dirty="0" smtClean="0"/>
              <a:t> yang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tanggal-tanggal</a:t>
            </a:r>
            <a:r>
              <a:rPr lang="en-AU" dirty="0" smtClean="0"/>
              <a:t> yang </a:t>
            </a:r>
            <a:r>
              <a:rPr lang="en-AU" dirty="0" err="1" smtClean="0"/>
              <a:t>disorot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69472" r="9094"/>
          <a:stretch/>
        </p:blipFill>
        <p:spPr bwMode="auto">
          <a:xfrm>
            <a:off x="971600" y="4266765"/>
            <a:ext cx="6794938" cy="15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VLOOKUP 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rentang</a:t>
            </a:r>
            <a:r>
              <a:rPr lang="en-AU" dirty="0" smtClean="0"/>
              <a:t> ‘</a:t>
            </a:r>
            <a:r>
              <a:rPr lang="en-AU" dirty="0" err="1" smtClean="0"/>
              <a:t>MaxDays</a:t>
            </a:r>
            <a:r>
              <a:rPr lang="en-AU" dirty="0" smtClean="0"/>
              <a:t>’.</a:t>
            </a:r>
          </a:p>
          <a:p>
            <a:r>
              <a:rPr lang="en-AU" dirty="0" err="1" smtClean="0"/>
              <a:t>Gunakan</a:t>
            </a:r>
            <a:r>
              <a:rPr lang="en-AU" dirty="0" smtClean="0"/>
              <a:t> VLOOKUP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masuk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E3:E16 yang </a:t>
            </a:r>
            <a:r>
              <a:rPr lang="en-AU" dirty="0" err="1" smtClean="0"/>
              <a:t>merupakan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hari</a:t>
            </a:r>
            <a:r>
              <a:rPr lang="en-AU" dirty="0" smtClean="0"/>
              <a:t> </a:t>
            </a:r>
            <a:r>
              <a:rPr lang="en-AU" dirty="0" err="1" smtClean="0"/>
              <a:t>maksimal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bulan-bulan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B3:B16.</a:t>
            </a:r>
          </a:p>
          <a:p>
            <a:r>
              <a:rPr lang="en-AU" dirty="0" smtClean="0"/>
              <a:t>Formula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E3: =VLOOKUP(B4,MaxDays,2,FALSE)</a:t>
            </a:r>
          </a:p>
          <a:p>
            <a:pPr lvl="1"/>
            <a:r>
              <a:rPr lang="en-AU" dirty="0" smtClean="0"/>
              <a:t>FALSE </a:t>
            </a:r>
            <a:r>
              <a:rPr lang="en-AU" dirty="0" err="1" smtClean="0"/>
              <a:t>berarti</a:t>
            </a:r>
            <a:r>
              <a:rPr lang="en-AU" dirty="0" smtClean="0"/>
              <a:t> Excel </a:t>
            </a:r>
            <a:r>
              <a:rPr lang="en-AU" dirty="0" err="1" smtClean="0"/>
              <a:t>mencari</a:t>
            </a:r>
            <a:r>
              <a:rPr lang="en-AU" dirty="0" smtClean="0"/>
              <a:t> data yang </a:t>
            </a:r>
            <a:r>
              <a:rPr lang="en-AU" dirty="0" err="1" smtClean="0"/>
              <a:t>tepat</a:t>
            </a:r>
            <a:endParaRPr lang="en-AU" dirty="0" smtClean="0"/>
          </a:p>
          <a:p>
            <a:pPr lvl="1"/>
            <a:r>
              <a:rPr lang="en-AU" dirty="0" smtClean="0"/>
              <a:t>TRUE </a:t>
            </a:r>
            <a:r>
              <a:rPr lang="en-AU" dirty="0" err="1" smtClean="0"/>
              <a:t>berarti</a:t>
            </a:r>
            <a:r>
              <a:rPr lang="en-AU" dirty="0" smtClean="0"/>
              <a:t> Excel </a:t>
            </a:r>
            <a:r>
              <a:rPr lang="en-AU" dirty="0" err="1" smtClean="0"/>
              <a:t>mencari</a:t>
            </a:r>
            <a:r>
              <a:rPr lang="en-AU" dirty="0" smtClean="0"/>
              <a:t> data yang paling </a:t>
            </a:r>
            <a:r>
              <a:rPr lang="en-AU" dirty="0" err="1" smtClean="0"/>
              <a:t>mendekati</a:t>
            </a:r>
            <a:r>
              <a:rPr lang="en-AU" dirty="0" smtClean="0"/>
              <a:t> (</a:t>
            </a:r>
            <a:r>
              <a:rPr lang="en-AU" dirty="0" err="1" smtClean="0"/>
              <a:t>daftar</a:t>
            </a:r>
            <a:r>
              <a:rPr lang="en-AU" dirty="0" smtClean="0"/>
              <a:t> </a:t>
            </a:r>
            <a:r>
              <a:rPr lang="en-AU" dirty="0" err="1" smtClean="0"/>
              <a:t>harus</a:t>
            </a:r>
            <a:r>
              <a:rPr lang="en-AU" dirty="0" smtClean="0"/>
              <a:t> </a:t>
            </a:r>
            <a:r>
              <a:rPr lang="en-AU" dirty="0" err="1" smtClean="0"/>
              <a:t>disortir</a:t>
            </a:r>
            <a:r>
              <a:rPr lang="en-AU" dirty="0" smtClean="0"/>
              <a:t> </a:t>
            </a:r>
            <a:r>
              <a:rPr lang="en-AU" dirty="0" err="1" smtClean="0"/>
              <a:t>mulai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yang </a:t>
            </a:r>
            <a:r>
              <a:rPr lang="en-AU" dirty="0" err="1" smtClean="0"/>
              <a:t>terkecil</a:t>
            </a:r>
            <a:r>
              <a:rPr lang="en-AU" dirty="0" smtClean="0"/>
              <a:t> </a:t>
            </a:r>
            <a:r>
              <a:rPr lang="en-AU" dirty="0" err="1" smtClean="0"/>
              <a:t>hingga</a:t>
            </a:r>
            <a:r>
              <a:rPr lang="en-AU" dirty="0" smtClean="0"/>
              <a:t> </a:t>
            </a:r>
            <a:r>
              <a:rPr lang="en-AU" dirty="0" err="1" smtClean="0"/>
              <a:t>terbesar</a:t>
            </a:r>
            <a:r>
              <a:rPr lang="en-AU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VLOOKUP (5)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Menduga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en-AU" dirty="0" err="1" smtClean="0"/>
              <a:t>kesalahan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entri</a:t>
            </a:r>
            <a:r>
              <a:rPr lang="en-AU" dirty="0" smtClean="0"/>
              <a:t> data ‘</a:t>
            </a:r>
            <a:r>
              <a:rPr lang="en-AU" dirty="0" err="1" smtClean="0"/>
              <a:t>Maksimum</a:t>
            </a:r>
            <a:r>
              <a:rPr lang="en-AU" dirty="0" smtClean="0"/>
              <a:t>’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‘</a:t>
            </a:r>
            <a:r>
              <a:rPr lang="en-AU" dirty="0" err="1" smtClean="0"/>
              <a:t>Hari</a:t>
            </a:r>
            <a:r>
              <a:rPr lang="en-AU" dirty="0" smtClean="0"/>
              <a:t>’</a:t>
            </a:r>
          </a:p>
          <a:p>
            <a:r>
              <a:rPr lang="en-AU" dirty="0" err="1" smtClean="0"/>
              <a:t>Ingin</a:t>
            </a:r>
            <a:r>
              <a:rPr lang="en-AU" dirty="0" smtClean="0"/>
              <a:t> </a:t>
            </a:r>
            <a:r>
              <a:rPr lang="en-AU" dirty="0" err="1" smtClean="0"/>
              <a:t>menyisipkan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peringatan</a:t>
            </a:r>
            <a:r>
              <a:rPr lang="en-AU" dirty="0" smtClean="0"/>
              <a:t> </a:t>
            </a:r>
            <a:r>
              <a:rPr lang="en-AU" dirty="0" err="1" smtClean="0"/>
              <a:t>ketika</a:t>
            </a:r>
            <a:r>
              <a:rPr lang="en-AU" dirty="0" smtClean="0"/>
              <a:t> </a:t>
            </a:r>
            <a:r>
              <a:rPr lang="en-AU" dirty="0" err="1" smtClean="0"/>
              <a:t>hal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endParaRPr lang="en-AU" dirty="0" smtClean="0"/>
          </a:p>
          <a:p>
            <a:r>
              <a:rPr lang="en-AU" dirty="0" err="1" smtClean="0"/>
              <a:t>Kembali</a:t>
            </a:r>
            <a:r>
              <a:rPr lang="en-AU" dirty="0" smtClean="0"/>
              <a:t> </a:t>
            </a:r>
            <a:r>
              <a:rPr lang="en-AU" dirty="0" err="1" smtClean="0"/>
              <a:t>lagi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bagian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setelah</a:t>
            </a:r>
            <a:r>
              <a:rPr lang="en-AU" dirty="0" smtClean="0"/>
              <a:t> </a:t>
            </a:r>
            <a:r>
              <a:rPr lang="en-AU" dirty="0" err="1" smtClean="0"/>
              <a:t>mempelajari</a:t>
            </a:r>
            <a:r>
              <a:rPr lang="en-AU" dirty="0" smtClean="0"/>
              <a:t> formula ‘IF’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Logika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If </a:t>
            </a:r>
          </a:p>
          <a:p>
            <a:r>
              <a:rPr lang="en-AU" dirty="0"/>
              <a:t>a</a:t>
            </a:r>
            <a:r>
              <a:rPr lang="en-AU" dirty="0" smtClean="0"/>
              <a:t>nd* </a:t>
            </a:r>
          </a:p>
          <a:p>
            <a:r>
              <a:rPr lang="en-AU" dirty="0"/>
              <a:t>o</a:t>
            </a:r>
            <a:r>
              <a:rPr lang="en-AU" dirty="0" smtClean="0"/>
              <a:t>r* </a:t>
            </a:r>
          </a:p>
          <a:p>
            <a:r>
              <a:rPr lang="en-AU" dirty="0"/>
              <a:t>n</a:t>
            </a:r>
            <a:r>
              <a:rPr lang="en-AU" dirty="0" smtClean="0"/>
              <a:t>ot* </a:t>
            </a:r>
          </a:p>
          <a:p>
            <a:r>
              <a:rPr lang="en-AU" dirty="0"/>
              <a:t>choose</a:t>
            </a:r>
            <a:r>
              <a:rPr lang="en-AU" dirty="0" smtClean="0"/>
              <a:t>** 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IF (1)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Formula IF </a:t>
            </a:r>
            <a:r>
              <a:rPr lang="en-AU" dirty="0" err="1" smtClean="0"/>
              <a:t>meliputi</a:t>
            </a:r>
            <a:r>
              <a:rPr lang="en-AU" dirty="0" smtClean="0"/>
              <a:t> </a:t>
            </a:r>
            <a:r>
              <a:rPr lang="en-AU" dirty="0" err="1" smtClean="0"/>
              <a:t>tiga</a:t>
            </a:r>
            <a:r>
              <a:rPr lang="en-AU" dirty="0" smtClean="0"/>
              <a:t> </a:t>
            </a:r>
            <a:r>
              <a:rPr lang="en-AU" dirty="0" err="1" smtClean="0"/>
              <a:t>bagian</a:t>
            </a:r>
            <a:r>
              <a:rPr lang="en-A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kondisi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Tindakan</a:t>
            </a:r>
            <a:r>
              <a:rPr lang="en-AU" dirty="0" smtClean="0"/>
              <a:t> yang </a:t>
            </a:r>
            <a:r>
              <a:rPr lang="en-AU" dirty="0" err="1" smtClean="0"/>
              <a:t>diambil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kondisi</a:t>
            </a:r>
            <a:r>
              <a:rPr lang="en-AU" dirty="0" smtClean="0"/>
              <a:t> </a:t>
            </a:r>
            <a:r>
              <a:rPr lang="en-AU" dirty="0" err="1" smtClean="0"/>
              <a:t>benar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Tindakan</a:t>
            </a:r>
            <a:r>
              <a:rPr lang="en-AU" dirty="0" smtClean="0"/>
              <a:t> yang </a:t>
            </a:r>
            <a:r>
              <a:rPr lang="en-AU" dirty="0" err="1" smtClean="0"/>
              <a:t>diambil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sebaliknya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=IF(</a:t>
            </a:r>
            <a:r>
              <a:rPr lang="en-AU" dirty="0" err="1" smtClean="0"/>
              <a:t>hal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benar</a:t>
            </a:r>
            <a:r>
              <a:rPr lang="en-AU" dirty="0" smtClean="0"/>
              <a:t>, </a:t>
            </a:r>
            <a:r>
              <a:rPr lang="en-AU" dirty="0" err="1" smtClean="0"/>
              <a:t>lakukan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, </a:t>
            </a:r>
            <a:r>
              <a:rPr lang="en-AU" dirty="0" err="1" smtClean="0"/>
              <a:t>sebaliknya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IF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G</a:t>
            </a:r>
            <a:r>
              <a:rPr lang="en-AU" dirty="0" err="1" smtClean="0"/>
              <a:t>unakan</a:t>
            </a:r>
            <a:r>
              <a:rPr lang="en-AU" dirty="0" smtClean="0"/>
              <a:t> ‘IF’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mengetahui</a:t>
            </a:r>
            <a:r>
              <a:rPr lang="en-AU" dirty="0" smtClean="0"/>
              <a:t> </a:t>
            </a:r>
            <a:r>
              <a:rPr lang="en-AU" dirty="0" err="1" smtClean="0"/>
              <a:t>penanggalan</a:t>
            </a:r>
            <a:r>
              <a:rPr lang="en-AU" dirty="0" smtClean="0"/>
              <a:t> yang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diperiksa</a:t>
            </a:r>
            <a:endParaRPr lang="en-AU" dirty="0" smtClean="0"/>
          </a:p>
          <a:p>
            <a:r>
              <a:rPr lang="en-AU" dirty="0" smtClean="0"/>
              <a:t>IF </a:t>
            </a:r>
            <a:r>
              <a:rPr lang="en-AU" dirty="0" err="1" smtClean="0"/>
              <a:t>Hari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Maksimum</a:t>
            </a:r>
            <a:r>
              <a:rPr lang="en-AU" dirty="0" smtClean="0"/>
              <a:t>, </a:t>
            </a:r>
            <a:r>
              <a:rPr lang="en-AU" i="1" dirty="0" smtClean="0"/>
              <a:t>insert</a:t>
            </a:r>
            <a:r>
              <a:rPr lang="en-AU" dirty="0" smtClean="0"/>
              <a:t> 1</a:t>
            </a:r>
            <a:r>
              <a:rPr lang="en-AU" dirty="0"/>
              <a:t>.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sebaliknya</a:t>
            </a:r>
            <a:r>
              <a:rPr lang="en-AU" dirty="0" smtClean="0"/>
              <a:t> </a:t>
            </a:r>
            <a:r>
              <a:rPr lang="en-AU" i="1" dirty="0" smtClean="0"/>
              <a:t>insert</a:t>
            </a:r>
            <a:r>
              <a:rPr lang="en-AU" dirty="0" smtClean="0"/>
              <a:t> 0.</a:t>
            </a:r>
          </a:p>
          <a:p>
            <a:r>
              <a:rPr lang="en-AU" dirty="0" err="1" smtClean="0">
                <a:solidFill>
                  <a:srgbClr val="3366CC"/>
                </a:solidFill>
              </a:rPr>
              <a:t>Buka</a:t>
            </a:r>
            <a:r>
              <a:rPr lang="en-AU" dirty="0" smtClean="0">
                <a:solidFill>
                  <a:srgbClr val="3366CC"/>
                </a:solidFill>
              </a:rPr>
              <a:t> </a:t>
            </a:r>
            <a:r>
              <a:rPr lang="en-AU" dirty="0" err="1" smtClean="0">
                <a:solidFill>
                  <a:srgbClr val="3366CC"/>
                </a:solidFill>
              </a:rPr>
              <a:t>lembar</a:t>
            </a:r>
            <a:r>
              <a:rPr lang="en-AU" dirty="0" smtClean="0">
                <a:solidFill>
                  <a:srgbClr val="3366CC"/>
                </a:solidFill>
              </a:rPr>
              <a:t> </a:t>
            </a:r>
            <a:r>
              <a:rPr lang="en-AU" dirty="0" err="1" smtClean="0">
                <a:solidFill>
                  <a:srgbClr val="3366CC"/>
                </a:solidFill>
              </a:rPr>
              <a:t>kerja</a:t>
            </a:r>
            <a:r>
              <a:rPr lang="en-AU" dirty="0" smtClean="0">
                <a:solidFill>
                  <a:srgbClr val="3366CC"/>
                </a:solidFill>
              </a:rPr>
              <a:t> LOGICAL</a:t>
            </a:r>
          </a:p>
          <a:p>
            <a:r>
              <a:rPr lang="en-AU" dirty="0" err="1" smtClean="0">
                <a:solidFill>
                  <a:srgbClr val="3366CC"/>
                </a:solidFill>
              </a:rPr>
              <a:t>Periksa</a:t>
            </a:r>
            <a:r>
              <a:rPr lang="en-AU" dirty="0" smtClean="0">
                <a:solidFill>
                  <a:srgbClr val="3366CC"/>
                </a:solidFill>
              </a:rPr>
              <a:t> </a:t>
            </a:r>
            <a:r>
              <a:rPr lang="en-AU" dirty="0" err="1" smtClean="0">
                <a:solidFill>
                  <a:srgbClr val="3366CC"/>
                </a:solidFill>
              </a:rPr>
              <a:t>nama</a:t>
            </a:r>
            <a:r>
              <a:rPr lang="en-AU" dirty="0" smtClean="0">
                <a:solidFill>
                  <a:srgbClr val="3366CC"/>
                </a:solidFill>
              </a:rPr>
              <a:t> </a:t>
            </a:r>
            <a:r>
              <a:rPr lang="en-AU" dirty="0" err="1" smtClean="0">
                <a:solidFill>
                  <a:srgbClr val="3366CC"/>
                </a:solidFill>
              </a:rPr>
              <a:t>rentang</a:t>
            </a:r>
            <a:r>
              <a:rPr lang="en-AU" dirty="0" smtClean="0">
                <a:solidFill>
                  <a:srgbClr val="3366CC"/>
                </a:solidFill>
              </a:rPr>
              <a:t> </a:t>
            </a:r>
          </a:p>
          <a:p>
            <a:pPr lvl="1"/>
            <a:r>
              <a:rPr lang="en-AU" dirty="0" smtClean="0">
                <a:solidFill>
                  <a:srgbClr val="3366CC"/>
                </a:solidFill>
              </a:rPr>
              <a:t>‘</a:t>
            </a:r>
            <a:r>
              <a:rPr lang="en-AU" dirty="0" err="1" smtClean="0">
                <a:solidFill>
                  <a:srgbClr val="3366CC"/>
                </a:solidFill>
              </a:rPr>
              <a:t>Maksimum</a:t>
            </a:r>
            <a:r>
              <a:rPr lang="en-AU" dirty="0" smtClean="0">
                <a:solidFill>
                  <a:srgbClr val="3366CC"/>
                </a:solidFill>
              </a:rPr>
              <a:t>’</a:t>
            </a:r>
          </a:p>
          <a:p>
            <a:pPr lvl="1"/>
            <a:r>
              <a:rPr lang="en-AU" dirty="0" smtClean="0">
                <a:solidFill>
                  <a:srgbClr val="3366CC"/>
                </a:solidFill>
              </a:rPr>
              <a:t>‘</a:t>
            </a:r>
            <a:r>
              <a:rPr lang="en-AU" dirty="0" err="1" smtClean="0">
                <a:solidFill>
                  <a:srgbClr val="3366CC"/>
                </a:solidFill>
              </a:rPr>
              <a:t>Hari</a:t>
            </a:r>
            <a:r>
              <a:rPr lang="en-AU" dirty="0" smtClean="0">
                <a:solidFill>
                  <a:srgbClr val="3366CC"/>
                </a:solidFill>
              </a:rPr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IF (3)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F4, </a:t>
            </a:r>
            <a:r>
              <a:rPr lang="en-AU" dirty="0" err="1" smtClean="0"/>
              <a:t>ketik</a:t>
            </a:r>
            <a:r>
              <a:rPr lang="en-AU" dirty="0" smtClean="0"/>
              <a:t>:</a:t>
            </a:r>
          </a:p>
          <a:p>
            <a:pPr marL="0" indent="0">
              <a:buNone/>
            </a:pPr>
            <a:r>
              <a:rPr lang="en-AU" dirty="0"/>
              <a:t>	 =IF(</a:t>
            </a:r>
            <a:r>
              <a:rPr lang="en-AU" dirty="0" err="1"/>
              <a:t>Hari</a:t>
            </a:r>
            <a:r>
              <a:rPr lang="en-AU" dirty="0"/>
              <a:t>&gt;</a:t>
            </a:r>
            <a:r>
              <a:rPr lang="en-AU" dirty="0" err="1"/>
              <a:t>Maksimum</a:t>
            </a:r>
            <a:r>
              <a:rPr lang="en-AU" dirty="0"/>
              <a:t>, 1, 0)</a:t>
            </a:r>
            <a:endParaRPr lang="en-AU" dirty="0" smtClean="0"/>
          </a:p>
          <a:p>
            <a:r>
              <a:rPr lang="en-AU" dirty="0" err="1" smtClean="0"/>
              <a:t>Perhatikan</a:t>
            </a:r>
            <a:r>
              <a:rPr lang="en-AU" dirty="0" smtClean="0"/>
              <a:t> </a:t>
            </a:r>
            <a:r>
              <a:rPr lang="en-AU" dirty="0" err="1" smtClean="0"/>
              <a:t>penggunaan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rentang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1674"/>
            <a:ext cx="7704856" cy="31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Bantuan</a:t>
            </a:r>
            <a:r>
              <a:rPr lang="en-AU" dirty="0" smtClean="0"/>
              <a:t> (2)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89" y="1196752"/>
            <a:ext cx="6192688" cy="53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AND, OR (1)**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AND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sz="2800" dirty="0" err="1" smtClean="0"/>
              <a:t>Logika</a:t>
            </a:r>
            <a:r>
              <a:rPr lang="en-AU" sz="2800" dirty="0" smtClean="0"/>
              <a:t> </a:t>
            </a:r>
            <a:r>
              <a:rPr lang="en-AU" sz="2800" dirty="0" err="1" smtClean="0"/>
              <a:t>hasil</a:t>
            </a:r>
            <a:endParaRPr lang="en-AU" sz="2800" dirty="0" smtClean="0"/>
          </a:p>
          <a:p>
            <a:pPr lvl="1"/>
            <a:r>
              <a:rPr lang="en-AU" sz="2400" dirty="0" err="1" smtClean="0"/>
              <a:t>Benar</a:t>
            </a:r>
            <a:r>
              <a:rPr lang="en-AU" sz="2400" dirty="0" smtClean="0"/>
              <a:t>/Salah</a:t>
            </a:r>
          </a:p>
          <a:p>
            <a:pPr lvl="1"/>
            <a:r>
              <a:rPr lang="en-AU" sz="2400" dirty="0" err="1" smtClean="0"/>
              <a:t>Ya</a:t>
            </a:r>
            <a:r>
              <a:rPr lang="en-AU" sz="2400" dirty="0" smtClean="0"/>
              <a:t>/</a:t>
            </a:r>
            <a:r>
              <a:rPr lang="en-AU" sz="2400" dirty="0" err="1" smtClean="0"/>
              <a:t>Tidak</a:t>
            </a:r>
            <a:endParaRPr lang="en-AU" sz="2400" dirty="0" smtClean="0"/>
          </a:p>
          <a:p>
            <a:pPr lvl="1"/>
            <a:r>
              <a:rPr lang="en-AU" sz="2400" dirty="0" smtClean="0"/>
              <a:t>1/0</a:t>
            </a:r>
          </a:p>
          <a:p>
            <a:r>
              <a:rPr lang="en-AU" sz="2800" dirty="0" err="1" smtClean="0"/>
              <a:t>Periksa</a:t>
            </a:r>
            <a:r>
              <a:rPr lang="en-AU" sz="2800" dirty="0" smtClean="0"/>
              <a:t> </a:t>
            </a:r>
            <a:r>
              <a:rPr lang="en-AU" sz="2800" dirty="0" err="1" smtClean="0"/>
              <a:t>apakah</a:t>
            </a:r>
            <a:r>
              <a:rPr lang="en-AU" sz="2800" dirty="0" smtClean="0"/>
              <a:t> </a:t>
            </a:r>
            <a:r>
              <a:rPr lang="en-AU" sz="2800" b="1" dirty="0" err="1" smtClean="0"/>
              <a:t>seluruh</a:t>
            </a:r>
            <a:r>
              <a:rPr lang="en-AU" sz="2800" dirty="0" smtClean="0"/>
              <a:t> </a:t>
            </a:r>
            <a:r>
              <a:rPr lang="id-ID" sz="2800" dirty="0" smtClean="0"/>
              <a:t>persyaratan sudah </a:t>
            </a:r>
            <a:r>
              <a:rPr lang="en-AU" sz="2800" dirty="0" err="1" smtClean="0"/>
              <a:t>benar</a:t>
            </a:r>
            <a:r>
              <a:rPr lang="id-ID" sz="2800" dirty="0" smtClean="0"/>
              <a:t> atau dipenuhi.</a:t>
            </a:r>
            <a:r>
              <a:rPr lang="id-ID" dirty="0" smtClean="0"/>
              <a:t> 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OR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sz="2800" dirty="0" err="1" smtClean="0"/>
              <a:t>Logika</a:t>
            </a:r>
            <a:r>
              <a:rPr lang="en-AU" sz="2800" dirty="0" smtClean="0"/>
              <a:t> </a:t>
            </a:r>
            <a:r>
              <a:rPr lang="en-AU" sz="2800" dirty="0" err="1" smtClean="0"/>
              <a:t>Hasil</a:t>
            </a:r>
            <a:endParaRPr lang="en-AU" sz="2800" dirty="0"/>
          </a:p>
          <a:p>
            <a:pPr lvl="1"/>
            <a:r>
              <a:rPr lang="en-AU" sz="2400" dirty="0" err="1" smtClean="0"/>
              <a:t>Benar</a:t>
            </a:r>
            <a:r>
              <a:rPr lang="en-AU" sz="2400" dirty="0" smtClean="0"/>
              <a:t>/Salah</a:t>
            </a:r>
            <a:endParaRPr lang="en-AU" sz="2400" dirty="0"/>
          </a:p>
          <a:p>
            <a:pPr lvl="1"/>
            <a:r>
              <a:rPr lang="en-AU" sz="2400" dirty="0" err="1" smtClean="0"/>
              <a:t>Ya</a:t>
            </a:r>
            <a:r>
              <a:rPr lang="en-AU" sz="2400" dirty="0" smtClean="0"/>
              <a:t>/</a:t>
            </a:r>
            <a:r>
              <a:rPr lang="en-AU" sz="2400" dirty="0" err="1" smtClean="0"/>
              <a:t>Tidak</a:t>
            </a:r>
            <a:endParaRPr lang="en-AU" sz="2400" dirty="0"/>
          </a:p>
          <a:p>
            <a:pPr lvl="1"/>
            <a:r>
              <a:rPr lang="en-AU" sz="2400" dirty="0" smtClean="0"/>
              <a:t>1/0</a:t>
            </a:r>
          </a:p>
          <a:p>
            <a:r>
              <a:rPr lang="en-AU" sz="2800" dirty="0" err="1" smtClean="0"/>
              <a:t>Periksa</a:t>
            </a:r>
            <a:r>
              <a:rPr lang="en-AU" sz="2800" dirty="0" smtClean="0"/>
              <a:t> </a:t>
            </a:r>
            <a:r>
              <a:rPr lang="en-AU" sz="2800" dirty="0" err="1" smtClean="0"/>
              <a:t>apakah</a:t>
            </a:r>
            <a:r>
              <a:rPr lang="en-AU" sz="2800" dirty="0" smtClean="0"/>
              <a:t> </a:t>
            </a:r>
            <a:r>
              <a:rPr lang="en-AU" sz="2800" dirty="0" err="1" smtClean="0"/>
              <a:t>terdapat</a:t>
            </a:r>
            <a:r>
              <a:rPr lang="en-AU" sz="2800" dirty="0" smtClean="0"/>
              <a:t> </a:t>
            </a:r>
            <a:r>
              <a:rPr lang="en-AU" sz="2800" b="1" dirty="0" smtClean="0"/>
              <a:t>paling </a:t>
            </a:r>
            <a:r>
              <a:rPr lang="en-AU" sz="2800" b="1" dirty="0" err="1" smtClean="0"/>
              <a:t>tidak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satu</a:t>
            </a:r>
            <a:r>
              <a:rPr lang="id-ID" sz="2800" b="1" dirty="0" smtClean="0"/>
              <a:t> </a:t>
            </a:r>
            <a:r>
              <a:rPr lang="id-ID" sz="2800" dirty="0" smtClean="0"/>
              <a:t>dari </a:t>
            </a:r>
            <a:r>
              <a:rPr lang="en-AU" sz="2800" dirty="0" smtClean="0"/>
              <a:t> </a:t>
            </a:r>
            <a:r>
              <a:rPr lang="id-ID" sz="2800" dirty="0" smtClean="0"/>
              <a:t>se</a:t>
            </a:r>
            <a:r>
              <a:rPr lang="en-AU" sz="2800" dirty="0" err="1" smtClean="0"/>
              <a:t>rangkaian</a:t>
            </a:r>
            <a:r>
              <a:rPr lang="en-AU" sz="2800" dirty="0" smtClean="0"/>
              <a:t> </a:t>
            </a:r>
            <a:r>
              <a:rPr lang="id-ID" sz="2800" dirty="0" smtClean="0"/>
              <a:t>persyaratan sudah dipenuhi.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 (1)**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 err="1" smtClean="0"/>
              <a:t>Kebalikan</a:t>
            </a:r>
            <a:r>
              <a:rPr lang="en-AU" sz="3600" dirty="0" smtClean="0"/>
              <a:t> </a:t>
            </a:r>
            <a:r>
              <a:rPr lang="en-AU" sz="3600" dirty="0" err="1" smtClean="0"/>
              <a:t>nilai</a:t>
            </a:r>
            <a:r>
              <a:rPr lang="en-AU" sz="3600" dirty="0" smtClean="0"/>
              <a:t> </a:t>
            </a:r>
            <a:r>
              <a:rPr lang="en-AU" sz="3600" dirty="0" err="1" smtClean="0"/>
              <a:t>logika</a:t>
            </a:r>
            <a:r>
              <a:rPr lang="en-AU" sz="3600" dirty="0" smtClean="0"/>
              <a:t> </a:t>
            </a:r>
          </a:p>
          <a:p>
            <a:pPr lvl="1"/>
            <a:r>
              <a:rPr lang="en-AU" sz="3200" dirty="0" smtClean="0"/>
              <a:t>TIDAK(</a:t>
            </a:r>
            <a:r>
              <a:rPr lang="en-AU" sz="3200" dirty="0" err="1" smtClean="0"/>
              <a:t>benar</a:t>
            </a:r>
            <a:r>
              <a:rPr lang="en-AU" sz="3200" dirty="0" smtClean="0"/>
              <a:t>)= </a:t>
            </a:r>
            <a:r>
              <a:rPr lang="en-AU" sz="3200" dirty="0" err="1" smtClean="0"/>
              <a:t>salah</a:t>
            </a:r>
            <a:endParaRPr lang="en-AU" sz="3200" dirty="0" smtClean="0"/>
          </a:p>
          <a:p>
            <a:pPr lvl="1"/>
            <a:r>
              <a:rPr lang="en-AU" sz="3200" dirty="0" smtClean="0"/>
              <a:t>TIDAK(</a:t>
            </a:r>
            <a:r>
              <a:rPr lang="en-AU" sz="3200" dirty="0" err="1" smtClean="0"/>
              <a:t>salah</a:t>
            </a:r>
            <a:r>
              <a:rPr lang="en-AU" sz="3200" dirty="0" smtClean="0"/>
              <a:t>)=</a:t>
            </a:r>
            <a:r>
              <a:rPr lang="en-AU" sz="3200" dirty="0" err="1" smtClean="0"/>
              <a:t>benar</a:t>
            </a:r>
            <a:endParaRPr lang="en-AU" sz="3200" dirty="0" smtClean="0"/>
          </a:p>
          <a:p>
            <a:pPr lvl="1"/>
            <a:r>
              <a:rPr lang="en-AU" sz="3200" dirty="0" smtClean="0"/>
              <a:t>TIDAK(TIDAK(</a:t>
            </a:r>
            <a:r>
              <a:rPr lang="en-AU" sz="3200" dirty="0" err="1" smtClean="0"/>
              <a:t>salah</a:t>
            </a:r>
            <a:r>
              <a:rPr lang="en-AU" sz="3200" dirty="0" smtClean="0"/>
              <a:t>))=</a:t>
            </a:r>
            <a:r>
              <a:rPr lang="en-AU" sz="3200" dirty="0" err="1" smtClean="0"/>
              <a:t>salah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TANTANGAN</a:t>
            </a:r>
            <a:r>
              <a:rPr lang="en-AU" dirty="0" smtClean="0"/>
              <a:t>***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Buka</a:t>
            </a:r>
            <a:r>
              <a:rPr lang="en-AU" dirty="0" smtClean="0"/>
              <a:t> </a:t>
            </a:r>
            <a:r>
              <a:rPr lang="en-AU" dirty="0" err="1" smtClean="0"/>
              <a:t>lembar</a:t>
            </a:r>
            <a:r>
              <a:rPr lang="en-AU" dirty="0" smtClean="0"/>
              <a:t> </a:t>
            </a:r>
            <a:r>
              <a:rPr lang="en-AU" dirty="0" err="1" smtClean="0"/>
              <a:t>kerja</a:t>
            </a:r>
            <a:r>
              <a:rPr lang="en-AU" dirty="0" smtClean="0"/>
              <a:t> </a:t>
            </a:r>
            <a:r>
              <a:rPr lang="id-ID" dirty="0" smtClean="0"/>
              <a:t>TANTANGAN (</a:t>
            </a:r>
            <a:r>
              <a:rPr lang="id-ID" i="1" dirty="0" smtClean="0"/>
              <a:t>challenge</a:t>
            </a:r>
            <a:r>
              <a:rPr lang="id-ID" dirty="0" smtClean="0"/>
              <a:t>)</a:t>
            </a:r>
            <a:endParaRPr lang="en-AU" dirty="0" smtClean="0"/>
          </a:p>
          <a:p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en-AU" dirty="0" err="1" smtClean="0"/>
              <a:t>sel</a:t>
            </a:r>
            <a:r>
              <a:rPr lang="en-AU" dirty="0" smtClean="0"/>
              <a:t> D11:D12</a:t>
            </a:r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mengetahui</a:t>
            </a:r>
            <a:r>
              <a:rPr lang="en-AU" dirty="0" smtClean="0"/>
              <a:t> </a:t>
            </a:r>
            <a:r>
              <a:rPr lang="en-AU" dirty="0" err="1" smtClean="0"/>
              <a:t>kesalahan</a:t>
            </a:r>
            <a:r>
              <a:rPr lang="en-AU" dirty="0" smtClean="0"/>
              <a:t> </a:t>
            </a:r>
            <a:r>
              <a:rPr lang="en-AU" dirty="0" err="1" smtClean="0"/>
              <a:t>entri</a:t>
            </a:r>
            <a:r>
              <a:rPr lang="en-AU" dirty="0" smtClean="0"/>
              <a:t> data </a:t>
            </a:r>
            <a:r>
              <a:rPr lang="id-ID" dirty="0" smtClean="0"/>
              <a:t>dengan memperhitungkan tahun kabisat?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KILAS BALIK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id-ID" dirty="0" smtClean="0"/>
              <a:t>Excel tingkat dasar </a:t>
            </a:r>
            <a:r>
              <a:rPr lang="en-AU" dirty="0" smtClean="0"/>
              <a:t>- </a:t>
            </a:r>
            <a:r>
              <a:rPr lang="en-AU" dirty="0" err="1" smtClean="0"/>
              <a:t>revisi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id-ID" dirty="0" smtClean="0"/>
              <a:t>Pengantar pada rumus-rumus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id-ID" dirty="0" smtClean="0"/>
              <a:t>Melanjutkan bekerja dengan data yang berantakan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id-ID" dirty="0" smtClean="0"/>
              <a:t>Pengantar ke grafik (bagan)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id-ID" dirty="0" smtClean="0"/>
              <a:t>Pengantar ke analisis dasar menggunakan tabel pivot dan bagan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Bantuan</a:t>
            </a:r>
            <a:r>
              <a:rPr lang="en-AU" dirty="0" smtClean="0"/>
              <a:t> (3)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" y="1379173"/>
            <a:ext cx="8784976" cy="40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12322</TotalTime>
  <Words>4877</Words>
  <Application>Microsoft Office PowerPoint</Application>
  <PresentationFormat>On-screen Show (4:3)</PresentationFormat>
  <Paragraphs>1152</Paragraphs>
  <Slides>83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Calibri</vt:lpstr>
      <vt:lpstr>Times New Roman</vt:lpstr>
      <vt:lpstr>Office Theme</vt:lpstr>
      <vt:lpstr> Excel tingkat menengah</vt:lpstr>
      <vt:lpstr>Jadwal Sesi</vt:lpstr>
      <vt:lpstr>Kerangka Lokakarya </vt:lpstr>
      <vt:lpstr>Revisi Excel Tingkat Dasar</vt:lpstr>
      <vt:lpstr>PENGANTAR KE RUMUS-RUMUS</vt:lpstr>
      <vt:lpstr>Bagaimana</vt:lpstr>
      <vt:lpstr>Bantuan (1)</vt:lpstr>
      <vt:lpstr>Bantuan (2)</vt:lpstr>
      <vt:lpstr>Bantuan (3)</vt:lpstr>
      <vt:lpstr>Bantuan (4)</vt:lpstr>
      <vt:lpstr>Apa</vt:lpstr>
      <vt:lpstr>Matematika</vt:lpstr>
      <vt:lpstr>SUM (jumlah) – AutoSum (1)</vt:lpstr>
      <vt:lpstr>SUM – AutoSum (2)</vt:lpstr>
      <vt:lpstr>Sum (1)</vt:lpstr>
      <vt:lpstr>Sum (2)</vt:lpstr>
      <vt:lpstr>SUMIF (1)</vt:lpstr>
      <vt:lpstr>SUMIF (2)</vt:lpstr>
      <vt:lpstr>SUMIF (3)</vt:lpstr>
      <vt:lpstr>COUNT (1)</vt:lpstr>
      <vt:lpstr>COUNT (2)</vt:lpstr>
      <vt:lpstr>COUNTA (1)</vt:lpstr>
      <vt:lpstr>COUNTA (2)</vt:lpstr>
      <vt:lpstr>COUNTA (3)</vt:lpstr>
      <vt:lpstr>Rekomendasi – data hilang</vt:lpstr>
      <vt:lpstr>COUNTIF (1)</vt:lpstr>
      <vt:lpstr>COUNTIF (2)</vt:lpstr>
      <vt:lpstr>ROUND (1)</vt:lpstr>
      <vt:lpstr>ROUND (2)</vt:lpstr>
      <vt:lpstr>INT (1)</vt:lpstr>
      <vt:lpstr>RAND (1)</vt:lpstr>
      <vt:lpstr>RAND (2)</vt:lpstr>
      <vt:lpstr>RAND (3)</vt:lpstr>
      <vt:lpstr>RANDBETWEEN (1)</vt:lpstr>
      <vt:lpstr>Statistik</vt:lpstr>
      <vt:lpstr>STATS (1)</vt:lpstr>
      <vt:lpstr>STATS (2)</vt:lpstr>
      <vt:lpstr>STATS (3)</vt:lpstr>
      <vt:lpstr>Sel Acuan (1)</vt:lpstr>
      <vt:lpstr>Sel Acuan (2)</vt:lpstr>
      <vt:lpstr>Sel Acuan (3)</vt:lpstr>
      <vt:lpstr>Sel Acuan (4)</vt:lpstr>
      <vt:lpstr>Sel Acuan (5)</vt:lpstr>
      <vt:lpstr>Tanggal dan Waktu</vt:lpstr>
      <vt:lpstr>DATE (1)</vt:lpstr>
      <vt:lpstr>TODAY &amp; NOW (1)</vt:lpstr>
      <vt:lpstr>DATEDIF (1)</vt:lpstr>
      <vt:lpstr>DATEDIF (2)</vt:lpstr>
      <vt:lpstr>TAHUN</vt:lpstr>
      <vt:lpstr>BULAN</vt:lpstr>
      <vt:lpstr>DAY</vt:lpstr>
      <vt:lpstr>Teks</vt:lpstr>
      <vt:lpstr>PROPER, LOWER, UPPER (1)</vt:lpstr>
      <vt:lpstr>LEFT, RIGHT, MID (1)</vt:lpstr>
      <vt:lpstr>TRIM (1)</vt:lpstr>
      <vt:lpstr>LEN, REPT (1)</vt:lpstr>
      <vt:lpstr>CONCATENATE (menautkan) dan &amp; (1)</vt:lpstr>
      <vt:lpstr>Latihan: Membetulkan nomor telepon (1)</vt:lpstr>
      <vt:lpstr>Latihan: Membetulkan Nomor Telepon (2)</vt:lpstr>
      <vt:lpstr>Latihan: Membetulkan nomor telepon (3) Periksa panjang data</vt:lpstr>
      <vt:lpstr>Latihan: Membetulkan nomor telepon (3) Trim &amp; periksa kembali panjang datanya</vt:lpstr>
      <vt:lpstr>Latihan: Membetulkan nomor telepon (4)</vt:lpstr>
      <vt:lpstr>Latihan: Membetulkan nomor telepon (5) tambahkan “0” jika diperlukan</vt:lpstr>
      <vt:lpstr>Latihan: Membetulkan nomor telepon (6)</vt:lpstr>
      <vt:lpstr>Latihan: Membetulkan nomor telepon (7)</vt:lpstr>
      <vt:lpstr>Latihan: Membetulkan nomor telepon (8)* Mengurai Angka</vt:lpstr>
      <vt:lpstr>Latihan: Membetulkan Nomor Telepon (9)* Format untuk Pemakaian Domestik</vt:lpstr>
      <vt:lpstr>Latihan: Membetulkan Nomor Telepon (10)* Format untuk Pemakaian Internasional</vt:lpstr>
      <vt:lpstr>Latihan: Membetulkan Nomor Telepon (11)* SELESAI!</vt:lpstr>
      <vt:lpstr>Lookup (mencari atau menelusuri)</vt:lpstr>
      <vt:lpstr>VLOOKUP (1)</vt:lpstr>
      <vt:lpstr>VLOOKUP (2)</vt:lpstr>
      <vt:lpstr>VLOOKUP (3)</vt:lpstr>
      <vt:lpstr>VLOOKUP (4)</vt:lpstr>
      <vt:lpstr>VLOOKUP (5)</vt:lpstr>
      <vt:lpstr>Logika</vt:lpstr>
      <vt:lpstr>IF (1)</vt:lpstr>
      <vt:lpstr>IF (2)</vt:lpstr>
      <vt:lpstr>IF (3)</vt:lpstr>
      <vt:lpstr>AND, OR (1)**</vt:lpstr>
      <vt:lpstr>NOT (1)**</vt:lpstr>
      <vt:lpstr>TANTANGAN***</vt:lpstr>
      <vt:lpstr>KILAS BALIK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Hutchison</dc:creator>
  <cp:lastModifiedBy>Catriona Mackenzie</cp:lastModifiedBy>
  <cp:revision>333</cp:revision>
  <cp:lastPrinted>2013-06-04T15:11:27Z</cp:lastPrinted>
  <dcterms:created xsi:type="dcterms:W3CDTF">2013-03-15T18:03:41Z</dcterms:created>
  <dcterms:modified xsi:type="dcterms:W3CDTF">2013-06-05T13:36:51Z</dcterms:modified>
  <cp:category>Intermediate Excel</cp:category>
</cp:coreProperties>
</file>